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7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19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286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709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590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49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111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9454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806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75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99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969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787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2573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78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98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Женщины как и мужчины, увлекаются спортом и часто </a:t>
            </a:r>
            <a:r>
              <a:rPr lang="ru-RU" sz="4800" dirty="0" smtClean="0">
                <a:latin typeface="Corbel" panose="020B0503020204020204" pitchFamily="34" charset="0"/>
              </a:rPr>
              <a:t>добиваются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больших </a:t>
            </a:r>
            <a:r>
              <a:rPr lang="ru-RU" sz="4800" dirty="0">
                <a:latin typeface="Corbel" panose="020B0503020204020204" pitchFamily="34" charset="0"/>
              </a:rPr>
              <a:t>успехов. Неудивительно, что ЮНИСЕФ в Молдове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совместно </a:t>
            </a:r>
            <a:r>
              <a:rPr lang="ru-RU" sz="4800" dirty="0">
                <a:latin typeface="Corbel" panose="020B0503020204020204" pitchFamily="34" charset="0"/>
              </a:rPr>
              <a:t>с Федерацией организовали ко Дню девочек женский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турнир </a:t>
            </a:r>
            <a:r>
              <a:rPr lang="ru-RU" sz="4800" dirty="0">
                <a:latin typeface="Corbel" panose="020B0503020204020204" pitchFamily="34" charset="0"/>
              </a:rPr>
              <a:t>по НЕМУ. Также ОН бывает настольным или американским.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Назовите ЕГО.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Femeile</a:t>
            </a:r>
            <a:r>
              <a:rPr lang="en-US" sz="4800" dirty="0">
                <a:latin typeface="Corbel" panose="020B0503020204020204" pitchFamily="34" charset="0"/>
              </a:rPr>
              <a:t>, ca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bărbații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sunt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pasionați</a:t>
            </a:r>
            <a:r>
              <a:rPr lang="en-US" sz="4800" dirty="0">
                <a:latin typeface="Corbel" panose="020B0503020204020204" pitchFamily="34" charset="0"/>
              </a:rPr>
              <a:t> de sport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deseori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obțin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succese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impunătoare</a:t>
            </a:r>
            <a:r>
              <a:rPr lang="en-US" sz="4800" dirty="0">
                <a:latin typeface="Corbel" panose="020B0503020204020204" pitchFamily="34" charset="0"/>
              </a:rPr>
              <a:t>. Nu </a:t>
            </a:r>
            <a:r>
              <a:rPr lang="en-US" sz="4800" dirty="0" smtClean="0">
                <a:latin typeface="Corbel" panose="020B0503020204020204" pitchFamily="34" charset="0"/>
              </a:rPr>
              <a:t>e</a:t>
            </a:r>
            <a:r>
              <a:rPr lang="ro-MD" sz="4800" dirty="0" smtClean="0">
                <a:latin typeface="Corbel" panose="020B0503020204020204" pitchFamily="34" charset="0"/>
              </a:rPr>
              <a:t>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mirare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faptul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UNICEF Moldova, </a:t>
            </a:r>
            <a:r>
              <a:rPr lang="en-US" sz="4800" dirty="0" err="1">
                <a:latin typeface="Corbel" panose="020B0503020204020204" pitchFamily="34" charset="0"/>
              </a:rPr>
              <a:t>împreună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Federația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specialitate</a:t>
            </a:r>
            <a:r>
              <a:rPr lang="en-US" sz="4800" dirty="0">
                <a:latin typeface="Corbel" panose="020B0503020204020204" pitchFamily="34" charset="0"/>
              </a:rPr>
              <a:t>, a </a:t>
            </a:r>
            <a:r>
              <a:rPr lang="en-US" sz="4800" dirty="0" err="1">
                <a:latin typeface="Corbel" panose="020B0503020204020204" pitchFamily="34" charset="0"/>
              </a:rPr>
              <a:t>organizat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prilejul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Zilei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Fetelor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turneu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X </a:t>
            </a:r>
            <a:r>
              <a:rPr lang="en-US" sz="4800" dirty="0" err="1">
                <a:latin typeface="Corbel" panose="020B0503020204020204" pitchFamily="34" charset="0"/>
              </a:rPr>
              <a:t>feminin</a:t>
            </a:r>
            <a:r>
              <a:rPr lang="en-US" sz="4800" dirty="0">
                <a:latin typeface="Corbel" panose="020B0503020204020204" pitchFamily="34" charset="0"/>
              </a:rPr>
              <a:t>. X </a:t>
            </a:r>
            <a:r>
              <a:rPr lang="en-US" sz="4800" dirty="0" err="1">
                <a:latin typeface="Corbel" panose="020B0503020204020204" pitchFamily="34" charset="0"/>
              </a:rPr>
              <a:t>poate</a:t>
            </a:r>
            <a:r>
              <a:rPr lang="en-US" sz="4800" dirty="0">
                <a:latin typeface="Corbel" panose="020B0503020204020204" pitchFamily="34" charset="0"/>
              </a:rPr>
              <a:t> fi de </a:t>
            </a:r>
            <a:r>
              <a:rPr lang="en-US" sz="4800" dirty="0" err="1">
                <a:latin typeface="Corbel" panose="020B0503020204020204" pitchFamily="34" charset="0"/>
              </a:rPr>
              <a:t>masă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american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Scrieți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e</a:t>
            </a:r>
            <a:r>
              <a:rPr lang="ro-MD" sz="4800" b="1" smtClean="0">
                <a:latin typeface="Corbel" panose="020B0503020204020204" pitchFamily="34" charset="0"/>
              </a:rPr>
              <a:t>ste</a:t>
            </a:r>
            <a:r>
              <a:rPr lang="en-US" sz="4800" b="1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X.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509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Какой знак зодиака использовали </a:t>
            </a:r>
            <a:r>
              <a:rPr lang="ru-RU" sz="6600" b="1" dirty="0" smtClean="0">
                <a:latin typeface="Corbel" panose="020B0503020204020204" pitchFamily="34" charset="0"/>
              </a:rPr>
              <a:t>для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демонстрации </a:t>
            </a:r>
            <a:r>
              <a:rPr lang="ru-RU" sz="6600" b="1" dirty="0">
                <a:latin typeface="Corbel" panose="020B0503020204020204" pitchFamily="34" charset="0"/>
              </a:rPr>
              <a:t>равенства между мужчинами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и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женщинами?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Ce </a:t>
            </a:r>
            <a:r>
              <a:rPr lang="en-US" sz="6600" b="1" dirty="0" err="1">
                <a:latin typeface="Corbel" panose="020B0503020204020204" pitchFamily="34" charset="0"/>
              </a:rPr>
              <a:t>semn</a:t>
            </a:r>
            <a:r>
              <a:rPr lang="en-US" sz="6600" b="1" dirty="0">
                <a:latin typeface="Corbel" panose="020B0503020204020204" pitchFamily="34" charset="0"/>
              </a:rPr>
              <a:t> zodiacal a </a:t>
            </a:r>
            <a:r>
              <a:rPr lang="en-US" sz="6600" b="1" dirty="0" err="1">
                <a:latin typeface="Corbel" panose="020B0503020204020204" pitchFamily="34" charset="0"/>
              </a:rPr>
              <a:t>fost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folosit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pentru</a:t>
            </a:r>
            <a:r>
              <a:rPr lang="en-US" sz="6600" b="1" dirty="0">
                <a:latin typeface="Corbel" panose="020B0503020204020204" pitchFamily="34" charset="0"/>
              </a:rPr>
              <a:t> a </a:t>
            </a:r>
            <a:r>
              <a:rPr lang="en-US" sz="6600" b="1" dirty="0" err="1" smtClean="0">
                <a:latin typeface="Corbel" panose="020B0503020204020204" pitchFamily="34" charset="0"/>
              </a:rPr>
              <a:t>demonstra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egalitatea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de gen?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856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Какой знак зодиака использовали </a:t>
            </a:r>
            <a:r>
              <a:rPr lang="ru-RU" sz="6600" b="1" dirty="0" smtClean="0">
                <a:latin typeface="Corbel" panose="020B0503020204020204" pitchFamily="34" charset="0"/>
              </a:rPr>
              <a:t>для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демонстрации </a:t>
            </a:r>
            <a:r>
              <a:rPr lang="ru-RU" sz="6600" b="1" dirty="0">
                <a:latin typeface="Corbel" panose="020B0503020204020204" pitchFamily="34" charset="0"/>
              </a:rPr>
              <a:t>равенства между мужчинами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и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женщинами?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Ce </a:t>
            </a:r>
            <a:r>
              <a:rPr lang="en-US" sz="6600" b="1" dirty="0" err="1">
                <a:latin typeface="Corbel" panose="020B0503020204020204" pitchFamily="34" charset="0"/>
              </a:rPr>
              <a:t>semn</a:t>
            </a:r>
            <a:r>
              <a:rPr lang="en-US" sz="6600" b="1" dirty="0">
                <a:latin typeface="Corbel" panose="020B0503020204020204" pitchFamily="34" charset="0"/>
              </a:rPr>
              <a:t> zodiacal a </a:t>
            </a:r>
            <a:r>
              <a:rPr lang="en-US" sz="6600" b="1" dirty="0" err="1">
                <a:latin typeface="Corbel" panose="020B0503020204020204" pitchFamily="34" charset="0"/>
              </a:rPr>
              <a:t>fost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folosit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pentru</a:t>
            </a:r>
            <a:r>
              <a:rPr lang="en-US" sz="6600" b="1" dirty="0">
                <a:latin typeface="Corbel" panose="020B0503020204020204" pitchFamily="34" charset="0"/>
              </a:rPr>
              <a:t> a </a:t>
            </a:r>
            <a:r>
              <a:rPr lang="en-US" sz="6600" b="1" dirty="0" err="1" smtClean="0">
                <a:latin typeface="Corbel" panose="020B0503020204020204" pitchFamily="34" charset="0"/>
              </a:rPr>
              <a:t>demonstra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egalitatea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de gen?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528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Конвенции о ликвидации дискриминации </a:t>
            </a:r>
            <a:r>
              <a:rPr lang="ru-RU" sz="6000" dirty="0" smtClean="0">
                <a:latin typeface="Corbel" panose="020B0503020204020204" pitchFamily="34" charset="0"/>
              </a:rPr>
              <a:t>женщин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говорится </a:t>
            </a:r>
            <a:r>
              <a:rPr lang="ru-RU" sz="6000" dirty="0">
                <a:latin typeface="Corbel" panose="020B0503020204020204" pitchFamily="34" charset="0"/>
              </a:rPr>
              <a:t>о равных правах мужчин и женщин как </a:t>
            </a:r>
            <a:r>
              <a:rPr lang="ru-RU" sz="6000" dirty="0" smtClean="0">
                <a:latin typeface="Corbel" panose="020B0503020204020204" pitchFamily="34" charset="0"/>
              </a:rPr>
              <a:t>членов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семьи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А чьи интересы должны всегда </a:t>
            </a:r>
            <a:r>
              <a:rPr lang="ru-RU" sz="6000" b="1" dirty="0" smtClean="0">
                <a:latin typeface="Corbel" panose="020B0503020204020204" pitchFamily="34" charset="0"/>
              </a:rPr>
              <a:t>быть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приоритетными?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Convenția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privind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eliminarea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discriminării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împotriva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femeilor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presupune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drepturi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egale</a:t>
            </a:r>
            <a:r>
              <a:rPr lang="en-US" sz="6000" dirty="0">
                <a:latin typeface="Corbel" panose="020B0503020204020204" pitchFamily="34" charset="0"/>
              </a:rPr>
              <a:t> ale </a:t>
            </a:r>
            <a:r>
              <a:rPr lang="en-US" sz="6000" dirty="0" err="1">
                <a:latin typeface="Corbel" panose="020B0503020204020204" pitchFamily="34" charset="0"/>
              </a:rPr>
              <a:t>bărbaților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femeilor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calitate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membri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familiei</a:t>
            </a:r>
            <a:r>
              <a:rPr lang="en-US" sz="6000" dirty="0">
                <a:latin typeface="Corbel" panose="020B0503020204020204" pitchFamily="34" charset="0"/>
              </a:rPr>
              <a:t>.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b="1" dirty="0" smtClean="0">
                <a:latin typeface="Corbel" panose="020B0503020204020204" pitchFamily="34" charset="0"/>
              </a:rPr>
              <a:t>I</a:t>
            </a:r>
            <a:r>
              <a:rPr lang="en-US" sz="6000" b="1" dirty="0" err="1" smtClean="0">
                <a:latin typeface="Corbel" panose="020B0503020204020204" pitchFamily="34" charset="0"/>
              </a:rPr>
              <a:t>nterese</a:t>
            </a:r>
            <a:r>
              <a:rPr lang="ro-MD" sz="6000" b="1" dirty="0" smtClean="0">
                <a:latin typeface="Corbel" panose="020B0503020204020204" pitchFamily="34" charset="0"/>
              </a:rPr>
              <a:t>le cui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ar</a:t>
            </a:r>
            <a:r>
              <a:rPr lang="ro-MD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trebui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fie </a:t>
            </a:r>
            <a:r>
              <a:rPr lang="en-US" sz="6000" b="1" dirty="0" err="1">
                <a:latin typeface="Corbel" panose="020B0503020204020204" pitchFamily="34" charset="0"/>
              </a:rPr>
              <a:t>prioritare</a:t>
            </a:r>
            <a:r>
              <a:rPr lang="en-US" sz="6000" b="1" dirty="0">
                <a:latin typeface="Corbel" panose="020B0503020204020204" pitchFamily="34" charset="0"/>
              </a:rPr>
              <a:t>? 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7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Конвенции о ликвидации дискриминации </a:t>
            </a:r>
            <a:r>
              <a:rPr lang="ru-RU" sz="6000" dirty="0" smtClean="0">
                <a:latin typeface="Corbel" panose="020B0503020204020204" pitchFamily="34" charset="0"/>
              </a:rPr>
              <a:t>женщин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говорится </a:t>
            </a:r>
            <a:r>
              <a:rPr lang="ru-RU" sz="6000" dirty="0">
                <a:latin typeface="Corbel" panose="020B0503020204020204" pitchFamily="34" charset="0"/>
              </a:rPr>
              <a:t>о равных правах мужчин и женщин как </a:t>
            </a:r>
            <a:r>
              <a:rPr lang="ru-RU" sz="6000" dirty="0" smtClean="0">
                <a:latin typeface="Corbel" panose="020B0503020204020204" pitchFamily="34" charset="0"/>
              </a:rPr>
              <a:t>членов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семьи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А чьи интересы должны всегда </a:t>
            </a:r>
            <a:r>
              <a:rPr lang="ru-RU" sz="6000" b="1" dirty="0" smtClean="0">
                <a:latin typeface="Corbel" panose="020B0503020204020204" pitchFamily="34" charset="0"/>
              </a:rPr>
              <a:t>быть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приоритетными?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Convenția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privind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eliminarea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discriminării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împotriva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femeilor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presupune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drepturi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egale</a:t>
            </a:r>
            <a:r>
              <a:rPr lang="en-US" sz="6000" dirty="0">
                <a:latin typeface="Corbel" panose="020B0503020204020204" pitchFamily="34" charset="0"/>
              </a:rPr>
              <a:t> ale </a:t>
            </a:r>
            <a:r>
              <a:rPr lang="en-US" sz="6000" dirty="0" err="1">
                <a:latin typeface="Corbel" panose="020B0503020204020204" pitchFamily="34" charset="0"/>
              </a:rPr>
              <a:t>bărbaților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femeilor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calitate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membri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familiei</a:t>
            </a:r>
            <a:r>
              <a:rPr lang="en-US" sz="6000" dirty="0">
                <a:latin typeface="Corbel" panose="020B0503020204020204" pitchFamily="34" charset="0"/>
              </a:rPr>
              <a:t>.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b="1" dirty="0" smtClean="0">
                <a:latin typeface="Corbel" panose="020B0503020204020204" pitchFamily="34" charset="0"/>
              </a:rPr>
              <a:t>I</a:t>
            </a:r>
            <a:r>
              <a:rPr lang="en-US" sz="6000" b="1" dirty="0" err="1" smtClean="0">
                <a:latin typeface="Corbel" panose="020B0503020204020204" pitchFamily="34" charset="0"/>
              </a:rPr>
              <a:t>nterese</a:t>
            </a:r>
            <a:r>
              <a:rPr lang="ro-MD" sz="6000" b="1" dirty="0" smtClean="0">
                <a:latin typeface="Corbel" panose="020B0503020204020204" pitchFamily="34" charset="0"/>
              </a:rPr>
              <a:t>le cui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ar</a:t>
            </a:r>
            <a:r>
              <a:rPr lang="ro-MD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trebui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fie </a:t>
            </a:r>
            <a:r>
              <a:rPr lang="en-US" sz="6000" b="1" dirty="0" err="1">
                <a:latin typeface="Corbel" panose="020B0503020204020204" pitchFamily="34" charset="0"/>
              </a:rPr>
              <a:t>prioritare</a:t>
            </a:r>
            <a:r>
              <a:rPr lang="en-US" sz="6000" b="1" dirty="0">
                <a:latin typeface="Corbel" panose="020B0503020204020204" pitchFamily="34" charset="0"/>
              </a:rPr>
              <a:t>? 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158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Тульском областном художественном </a:t>
            </a:r>
            <a:r>
              <a:rPr lang="ru-RU" sz="6000" dirty="0" smtClean="0">
                <a:latin typeface="Corbel" panose="020B0503020204020204" pitchFamily="34" charset="0"/>
              </a:rPr>
              <a:t>театре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открылся </a:t>
            </a:r>
            <a:r>
              <a:rPr lang="ru-RU" sz="6000" dirty="0" err="1">
                <a:latin typeface="Corbel" panose="020B0503020204020204" pitchFamily="34" charset="0"/>
              </a:rPr>
              <a:t>квест</a:t>
            </a:r>
            <a:r>
              <a:rPr lang="ru-RU" sz="6000" dirty="0">
                <a:latin typeface="Corbel" panose="020B0503020204020204" pitchFamily="34" charset="0"/>
              </a:rPr>
              <a:t> «</a:t>
            </a:r>
            <a:r>
              <a:rPr lang="ru-RU" sz="6000" dirty="0" err="1">
                <a:latin typeface="Corbel" panose="020B0503020204020204" pitchFamily="34" charset="0"/>
              </a:rPr>
              <a:t>Шерше</a:t>
            </a:r>
            <a:r>
              <a:rPr lang="ru-RU" sz="6000" dirty="0">
                <a:latin typeface="Corbel" panose="020B0503020204020204" pitchFamily="34" charset="0"/>
              </a:rPr>
              <a:t> ля </a:t>
            </a:r>
            <a:r>
              <a:rPr lang="ru-RU" sz="6000" dirty="0" err="1">
                <a:latin typeface="Corbel" panose="020B0503020204020204" pitchFamily="34" charset="0"/>
              </a:rPr>
              <a:t>фам</a:t>
            </a:r>
            <a:r>
              <a:rPr lang="ru-RU" sz="6000" dirty="0">
                <a:latin typeface="Corbel" panose="020B0503020204020204" pitchFamily="34" charset="0"/>
              </a:rPr>
              <a:t>». Посетителей </a:t>
            </a:r>
            <a:r>
              <a:rPr lang="ru-RU" sz="6000" dirty="0" smtClean="0">
                <a:latin typeface="Corbel" panose="020B0503020204020204" pitchFamily="34" charset="0"/>
              </a:rPr>
              <a:t>учили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разбираться </a:t>
            </a:r>
            <a:r>
              <a:rPr lang="ru-RU" sz="6000" dirty="0">
                <a:latin typeface="Corbel" panose="020B0503020204020204" pitchFamily="34" charset="0"/>
              </a:rPr>
              <a:t>в моде, рассказывали о тайнах </a:t>
            </a:r>
            <a:r>
              <a:rPr lang="ru-RU" sz="6000" dirty="0" smtClean="0">
                <a:latin typeface="Corbel" panose="020B0503020204020204" pitchFamily="34" charset="0"/>
              </a:rPr>
              <a:t>женской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красоты </a:t>
            </a:r>
            <a:r>
              <a:rPr lang="ru-RU" sz="6000" dirty="0">
                <a:latin typeface="Corbel" panose="020B0503020204020204" pitchFamily="34" charset="0"/>
              </a:rPr>
              <a:t>и сердца. </a:t>
            </a:r>
            <a:r>
              <a:rPr lang="ru-RU" sz="6000" b="1" dirty="0">
                <a:latin typeface="Corbel" panose="020B0503020204020204" pitchFamily="34" charset="0"/>
              </a:rPr>
              <a:t>Какого числа состоялось </a:t>
            </a:r>
            <a:r>
              <a:rPr lang="ru-RU" sz="6000" b="1" dirty="0" smtClean="0">
                <a:latin typeface="Corbel" panose="020B0503020204020204" pitchFamily="34" charset="0"/>
              </a:rPr>
              <a:t>открытие?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Teatrul</a:t>
            </a:r>
            <a:r>
              <a:rPr lang="en-US" sz="6000" dirty="0">
                <a:latin typeface="Corbel" panose="020B0503020204020204" pitchFamily="34" charset="0"/>
              </a:rPr>
              <a:t> Regional de </a:t>
            </a:r>
            <a:r>
              <a:rPr lang="en-US" sz="6000" dirty="0" err="1">
                <a:latin typeface="Corbel" panose="020B0503020204020204" pitchFamily="34" charset="0"/>
              </a:rPr>
              <a:t>Artă</a:t>
            </a:r>
            <a:r>
              <a:rPr lang="en-US" sz="6000" dirty="0">
                <a:latin typeface="Corbel" panose="020B0503020204020204" pitchFamily="34" charset="0"/>
              </a:rPr>
              <a:t> din Tula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inaugurat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quest</a:t>
            </a:r>
            <a:r>
              <a:rPr lang="ro-MD" sz="6000" dirty="0" smtClean="0">
                <a:latin typeface="Corbel" panose="020B0503020204020204" pitchFamily="34" charset="0"/>
              </a:rPr>
              <a:t>-</a:t>
            </a:r>
            <a:r>
              <a:rPr lang="en-US" sz="6000" dirty="0" err="1" smtClean="0">
                <a:latin typeface="Corbel" panose="020B0503020204020204" pitchFamily="34" charset="0"/>
              </a:rPr>
              <a:t>ul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”</a:t>
            </a:r>
            <a:r>
              <a:rPr lang="en-US" sz="6000" dirty="0">
                <a:latin typeface="Corbel" panose="020B0503020204020204" pitchFamily="34" charset="0"/>
              </a:rPr>
              <a:t>Cherchez la femme!”. </a:t>
            </a:r>
            <a:r>
              <a:rPr lang="en-US" sz="6000" dirty="0" err="1">
                <a:latin typeface="Corbel" panose="020B0503020204020204" pitchFamily="34" charset="0"/>
              </a:rPr>
              <a:t>Vizitatorii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învățați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înțeleagă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moda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descoperă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secretele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frumuseții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femeilor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La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dată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avut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loc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inaugurarea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2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Тульском областном художественном </a:t>
            </a:r>
            <a:r>
              <a:rPr lang="ru-RU" sz="6000" dirty="0" smtClean="0">
                <a:latin typeface="Corbel" panose="020B0503020204020204" pitchFamily="34" charset="0"/>
              </a:rPr>
              <a:t>театре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открылся </a:t>
            </a:r>
            <a:r>
              <a:rPr lang="ru-RU" sz="6000" dirty="0" err="1">
                <a:latin typeface="Corbel" panose="020B0503020204020204" pitchFamily="34" charset="0"/>
              </a:rPr>
              <a:t>квест</a:t>
            </a:r>
            <a:r>
              <a:rPr lang="ru-RU" sz="6000" dirty="0">
                <a:latin typeface="Corbel" panose="020B0503020204020204" pitchFamily="34" charset="0"/>
              </a:rPr>
              <a:t> «</a:t>
            </a:r>
            <a:r>
              <a:rPr lang="ru-RU" sz="6000" dirty="0" err="1">
                <a:latin typeface="Corbel" panose="020B0503020204020204" pitchFamily="34" charset="0"/>
              </a:rPr>
              <a:t>Шерше</a:t>
            </a:r>
            <a:r>
              <a:rPr lang="ru-RU" sz="6000" dirty="0">
                <a:latin typeface="Corbel" panose="020B0503020204020204" pitchFamily="34" charset="0"/>
              </a:rPr>
              <a:t> ля </a:t>
            </a:r>
            <a:r>
              <a:rPr lang="ru-RU" sz="6000" dirty="0" err="1">
                <a:latin typeface="Corbel" panose="020B0503020204020204" pitchFamily="34" charset="0"/>
              </a:rPr>
              <a:t>фам</a:t>
            </a:r>
            <a:r>
              <a:rPr lang="ru-RU" sz="6000" dirty="0">
                <a:latin typeface="Corbel" panose="020B0503020204020204" pitchFamily="34" charset="0"/>
              </a:rPr>
              <a:t>». Посетителей </a:t>
            </a:r>
            <a:r>
              <a:rPr lang="ru-RU" sz="6000" dirty="0" smtClean="0">
                <a:latin typeface="Corbel" panose="020B0503020204020204" pitchFamily="34" charset="0"/>
              </a:rPr>
              <a:t>учили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разбираться </a:t>
            </a:r>
            <a:r>
              <a:rPr lang="ru-RU" sz="6000" dirty="0">
                <a:latin typeface="Corbel" panose="020B0503020204020204" pitchFamily="34" charset="0"/>
              </a:rPr>
              <a:t>в моде, рассказывали о тайнах </a:t>
            </a:r>
            <a:r>
              <a:rPr lang="ru-RU" sz="6000" dirty="0" smtClean="0">
                <a:latin typeface="Corbel" panose="020B0503020204020204" pitchFamily="34" charset="0"/>
              </a:rPr>
              <a:t>женской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красоты </a:t>
            </a:r>
            <a:r>
              <a:rPr lang="ru-RU" sz="6000" dirty="0">
                <a:latin typeface="Corbel" panose="020B0503020204020204" pitchFamily="34" charset="0"/>
              </a:rPr>
              <a:t>и сердца. </a:t>
            </a:r>
            <a:r>
              <a:rPr lang="ru-RU" sz="6000" b="1" dirty="0">
                <a:latin typeface="Corbel" panose="020B0503020204020204" pitchFamily="34" charset="0"/>
              </a:rPr>
              <a:t>Какого числа состоялось </a:t>
            </a:r>
            <a:r>
              <a:rPr lang="ru-RU" sz="6000" b="1" dirty="0" smtClean="0">
                <a:latin typeface="Corbel" panose="020B0503020204020204" pitchFamily="34" charset="0"/>
              </a:rPr>
              <a:t>открытие?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Teatrul</a:t>
            </a:r>
            <a:r>
              <a:rPr lang="en-US" sz="6000" dirty="0">
                <a:latin typeface="Corbel" panose="020B0503020204020204" pitchFamily="34" charset="0"/>
              </a:rPr>
              <a:t> Regional de </a:t>
            </a:r>
            <a:r>
              <a:rPr lang="en-US" sz="6000" dirty="0" err="1">
                <a:latin typeface="Corbel" panose="020B0503020204020204" pitchFamily="34" charset="0"/>
              </a:rPr>
              <a:t>Artă</a:t>
            </a:r>
            <a:r>
              <a:rPr lang="en-US" sz="6000" dirty="0">
                <a:latin typeface="Corbel" panose="020B0503020204020204" pitchFamily="34" charset="0"/>
              </a:rPr>
              <a:t> din Tula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inaugurat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quest</a:t>
            </a:r>
            <a:r>
              <a:rPr lang="ro-MD" sz="6000" dirty="0" smtClean="0">
                <a:latin typeface="Corbel" panose="020B0503020204020204" pitchFamily="34" charset="0"/>
              </a:rPr>
              <a:t>-</a:t>
            </a:r>
            <a:r>
              <a:rPr lang="en-US" sz="6000" dirty="0" err="1" smtClean="0">
                <a:latin typeface="Corbel" panose="020B0503020204020204" pitchFamily="34" charset="0"/>
              </a:rPr>
              <a:t>ul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”</a:t>
            </a:r>
            <a:r>
              <a:rPr lang="en-US" sz="6000" dirty="0">
                <a:latin typeface="Corbel" panose="020B0503020204020204" pitchFamily="34" charset="0"/>
              </a:rPr>
              <a:t>Cherchez la femme!”. </a:t>
            </a:r>
            <a:r>
              <a:rPr lang="en-US" sz="6000" dirty="0" err="1">
                <a:latin typeface="Corbel" panose="020B0503020204020204" pitchFamily="34" charset="0"/>
              </a:rPr>
              <a:t>Vizitatorii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învățați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înțeleagă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moda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descoperă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secretele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frumuseții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femeilor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La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dată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avut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loc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inaugurarea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300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Тульском областном художественном </a:t>
            </a:r>
            <a:r>
              <a:rPr lang="ru-RU" sz="6000" dirty="0" smtClean="0">
                <a:latin typeface="Corbel" panose="020B0503020204020204" pitchFamily="34" charset="0"/>
              </a:rPr>
              <a:t>театре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открылся </a:t>
            </a:r>
            <a:r>
              <a:rPr lang="ru-RU" sz="6000" dirty="0" err="1">
                <a:latin typeface="Corbel" panose="020B0503020204020204" pitchFamily="34" charset="0"/>
              </a:rPr>
              <a:t>квест</a:t>
            </a:r>
            <a:r>
              <a:rPr lang="ru-RU" sz="6000" dirty="0">
                <a:latin typeface="Corbel" panose="020B0503020204020204" pitchFamily="34" charset="0"/>
              </a:rPr>
              <a:t> «</a:t>
            </a:r>
            <a:r>
              <a:rPr lang="ru-RU" sz="6000" dirty="0" err="1">
                <a:latin typeface="Corbel" panose="020B0503020204020204" pitchFamily="34" charset="0"/>
              </a:rPr>
              <a:t>Шерше</a:t>
            </a:r>
            <a:r>
              <a:rPr lang="ru-RU" sz="6000" dirty="0">
                <a:latin typeface="Corbel" panose="020B0503020204020204" pitchFamily="34" charset="0"/>
              </a:rPr>
              <a:t> ля </a:t>
            </a:r>
            <a:r>
              <a:rPr lang="ru-RU" sz="6000" dirty="0" err="1">
                <a:latin typeface="Corbel" panose="020B0503020204020204" pitchFamily="34" charset="0"/>
              </a:rPr>
              <a:t>фам</a:t>
            </a:r>
            <a:r>
              <a:rPr lang="ru-RU" sz="6000" dirty="0">
                <a:latin typeface="Corbel" panose="020B0503020204020204" pitchFamily="34" charset="0"/>
              </a:rPr>
              <a:t>». Посетителей </a:t>
            </a:r>
            <a:r>
              <a:rPr lang="ru-RU" sz="6000" dirty="0" smtClean="0">
                <a:latin typeface="Corbel" panose="020B0503020204020204" pitchFamily="34" charset="0"/>
              </a:rPr>
              <a:t>учили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разбираться </a:t>
            </a:r>
            <a:r>
              <a:rPr lang="ru-RU" sz="6000" dirty="0">
                <a:latin typeface="Corbel" panose="020B0503020204020204" pitchFamily="34" charset="0"/>
              </a:rPr>
              <a:t>в моде, рассказывали о тайнах </a:t>
            </a:r>
            <a:r>
              <a:rPr lang="ru-RU" sz="6000" dirty="0" smtClean="0">
                <a:latin typeface="Corbel" panose="020B0503020204020204" pitchFamily="34" charset="0"/>
              </a:rPr>
              <a:t>женской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красоты </a:t>
            </a:r>
            <a:r>
              <a:rPr lang="ru-RU" sz="6000" dirty="0">
                <a:latin typeface="Corbel" panose="020B0503020204020204" pitchFamily="34" charset="0"/>
              </a:rPr>
              <a:t>и сердца. </a:t>
            </a:r>
            <a:r>
              <a:rPr lang="ru-RU" sz="6000" b="1" dirty="0">
                <a:latin typeface="Corbel" panose="020B0503020204020204" pitchFamily="34" charset="0"/>
              </a:rPr>
              <a:t>Какого числа состоялось </a:t>
            </a:r>
            <a:r>
              <a:rPr lang="ru-RU" sz="6000" b="1" dirty="0" smtClean="0">
                <a:latin typeface="Corbel" panose="020B0503020204020204" pitchFamily="34" charset="0"/>
              </a:rPr>
              <a:t>открытие?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Teatrul</a:t>
            </a:r>
            <a:r>
              <a:rPr lang="en-US" sz="6000" dirty="0">
                <a:latin typeface="Corbel" panose="020B0503020204020204" pitchFamily="34" charset="0"/>
              </a:rPr>
              <a:t> Regional de </a:t>
            </a:r>
            <a:r>
              <a:rPr lang="en-US" sz="6000" dirty="0" err="1">
                <a:latin typeface="Corbel" panose="020B0503020204020204" pitchFamily="34" charset="0"/>
              </a:rPr>
              <a:t>Artă</a:t>
            </a:r>
            <a:r>
              <a:rPr lang="en-US" sz="6000" dirty="0">
                <a:latin typeface="Corbel" panose="020B0503020204020204" pitchFamily="34" charset="0"/>
              </a:rPr>
              <a:t> din Tula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inaugurat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quest</a:t>
            </a:r>
            <a:r>
              <a:rPr lang="ro-MD" sz="6000" dirty="0" smtClean="0">
                <a:latin typeface="Corbel" panose="020B0503020204020204" pitchFamily="34" charset="0"/>
              </a:rPr>
              <a:t>-</a:t>
            </a:r>
            <a:r>
              <a:rPr lang="en-US" sz="6000" dirty="0" err="1" smtClean="0">
                <a:latin typeface="Corbel" panose="020B0503020204020204" pitchFamily="34" charset="0"/>
              </a:rPr>
              <a:t>ul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”</a:t>
            </a:r>
            <a:r>
              <a:rPr lang="en-US" sz="6000" dirty="0">
                <a:latin typeface="Corbel" panose="020B0503020204020204" pitchFamily="34" charset="0"/>
              </a:rPr>
              <a:t>Cherchez la femme!”. </a:t>
            </a:r>
            <a:r>
              <a:rPr lang="en-US" sz="6000" dirty="0" err="1">
                <a:latin typeface="Corbel" panose="020B0503020204020204" pitchFamily="34" charset="0"/>
              </a:rPr>
              <a:t>Vizitatorii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învățați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înțeleagă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moda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descoperă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secretele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frumuseții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femeilor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La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dată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avut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loc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inaugurarea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2914650"/>
            <a:ext cx="20104100" cy="5143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0" name="Google Shape;305;p24"/>
          <p:cNvSpPr txBox="1"/>
          <p:nvPr/>
        </p:nvSpPr>
        <p:spPr>
          <a:xfrm>
            <a:off x="0" y="2914649"/>
            <a:ext cx="20110500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18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800" b="1" dirty="0" smtClean="0">
                <a:latin typeface="Corbel" panose="020B0503020204020204" pitchFamily="34" charset="0"/>
              </a:rPr>
              <a:t>гласные.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 </a:t>
            </a:r>
            <a:r>
              <a:rPr lang="ru-RU" sz="4800" dirty="0">
                <a:latin typeface="Corbel" panose="020B0503020204020204" pitchFamily="34" charset="0"/>
              </a:rPr>
              <a:t>а </a:t>
            </a:r>
            <a:r>
              <a:rPr lang="ru-RU" sz="4800" dirty="0" err="1">
                <a:latin typeface="Corbel" panose="020B0503020204020204" pitchFamily="34" charset="0"/>
              </a:rPr>
              <a:t>а</a:t>
            </a:r>
            <a:r>
              <a:rPr lang="ru-RU" sz="4800" dirty="0">
                <a:latin typeface="Corbel" panose="020B0503020204020204" pitchFamily="34" charset="0"/>
              </a:rPr>
              <a:t> – Во второй половине </a:t>
            </a:r>
            <a:r>
              <a:rPr lang="en-US" sz="4800" dirty="0">
                <a:latin typeface="Corbel" panose="020B0503020204020204" pitchFamily="34" charset="0"/>
              </a:rPr>
              <a:t>XIX </a:t>
            </a:r>
            <a:r>
              <a:rPr lang="ru-RU" sz="4800" dirty="0">
                <a:latin typeface="Corbel" panose="020B0503020204020204" pitchFamily="34" charset="0"/>
              </a:rPr>
              <a:t>века этим средством </a:t>
            </a:r>
            <a:r>
              <a:rPr lang="ru-RU" sz="4800" dirty="0" smtClean="0">
                <a:latin typeface="Corbel" panose="020B0503020204020204" pitchFamily="34" charset="0"/>
              </a:rPr>
              <a:t>пользовались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только </a:t>
            </a:r>
            <a:r>
              <a:rPr lang="ru-RU" sz="4800" dirty="0">
                <a:latin typeface="Corbel" panose="020B0503020204020204" pitchFamily="34" charset="0"/>
              </a:rPr>
              <a:t>мужчины, а сейчас гигиенической версией пользуются </a:t>
            </a:r>
            <a:r>
              <a:rPr lang="ru-RU" sz="4800" dirty="0" smtClean="0">
                <a:latin typeface="Corbel" panose="020B0503020204020204" pitchFamily="34" charset="0"/>
              </a:rPr>
              <a:t>все.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а </a:t>
            </a:r>
            <a:r>
              <a:rPr lang="ru-RU" sz="4800" dirty="0">
                <a:latin typeface="Corbel" panose="020B0503020204020204" pitchFamily="34" charset="0"/>
              </a:rPr>
              <a:t>о а </a:t>
            </a:r>
            <a:r>
              <a:rPr lang="ru-RU" sz="4800" dirty="0" smtClean="0">
                <a:latin typeface="Corbel" panose="020B0503020204020204" pitchFamily="34" charset="0"/>
              </a:rPr>
              <a:t>и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– </a:t>
            </a:r>
            <a:r>
              <a:rPr lang="ru-RU" sz="4800" dirty="0" smtClean="0">
                <a:latin typeface="Corbel" panose="020B0503020204020204" pitchFamily="34" charset="0"/>
              </a:rPr>
              <a:t>М=Ж.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и </a:t>
            </a:r>
            <a:r>
              <a:rPr lang="ru-RU" sz="4800" dirty="0" err="1">
                <a:latin typeface="Corbel" panose="020B0503020204020204" pitchFamily="34" charset="0"/>
              </a:rPr>
              <a:t>и</a:t>
            </a:r>
            <a:r>
              <a:rPr lang="ru-RU" sz="4800" dirty="0">
                <a:latin typeface="Corbel" panose="020B0503020204020204" pitchFamily="34" charset="0"/>
              </a:rPr>
              <a:t> –  Движение за права </a:t>
            </a:r>
            <a:r>
              <a:rPr lang="ru-RU" sz="4800" dirty="0" smtClean="0">
                <a:latin typeface="Corbel" panose="020B0503020204020204" pitchFamily="34" charset="0"/>
              </a:rPr>
              <a:t>женщин.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cuvintele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care au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omise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toate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consoanele</a:t>
            </a:r>
            <a:r>
              <a:rPr lang="en-US" sz="4800" b="1" dirty="0">
                <a:latin typeface="Corbel" panose="020B0503020204020204" pitchFamily="34" charset="0"/>
              </a:rPr>
              <a:t>.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u – </a:t>
            </a:r>
            <a:r>
              <a:rPr lang="ro-MD" sz="4800" dirty="0" smtClean="0">
                <a:latin typeface="Corbel" panose="020B0503020204020204" pitchFamily="34" charset="0"/>
              </a:rPr>
              <a:t>î</a:t>
            </a:r>
            <a:r>
              <a:rPr lang="en-US" sz="4800" dirty="0" smtClean="0">
                <a:latin typeface="Corbel" panose="020B0503020204020204" pitchFamily="34" charset="0"/>
              </a:rPr>
              <a:t>n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doua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jumătate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</a:t>
            </a:r>
            <a:r>
              <a:rPr lang="ro-MD" sz="4800" dirty="0" smtClean="0">
                <a:latin typeface="Corbel" panose="020B0503020204020204" pitchFamily="34" charset="0"/>
              </a:rPr>
              <a:t>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sec. XIX el era </a:t>
            </a:r>
            <a:r>
              <a:rPr lang="en-US" sz="4800" dirty="0" err="1">
                <a:latin typeface="Corbel" panose="020B0503020204020204" pitchFamily="34" charset="0"/>
              </a:rPr>
              <a:t>folosit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bărbați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 smtClean="0">
                <a:latin typeface="Corbel" panose="020B0503020204020204" pitchFamily="34" charset="0"/>
              </a:rPr>
              <a:t>Astăzi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versiunea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igienică</a:t>
            </a:r>
            <a:r>
              <a:rPr lang="en-US" sz="4800" dirty="0">
                <a:latin typeface="Corbel" panose="020B0503020204020204" pitchFamily="34" charset="0"/>
              </a:rPr>
              <a:t> e </a:t>
            </a:r>
            <a:r>
              <a:rPr lang="en-US" sz="4800" dirty="0" err="1">
                <a:latin typeface="Corbel" panose="020B0503020204020204" pitchFamily="34" charset="0"/>
              </a:rPr>
              <a:t>folosită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toți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a e – </a:t>
            </a:r>
            <a:r>
              <a:rPr lang="en-US" sz="4800" dirty="0" smtClean="0">
                <a:latin typeface="Corbel" panose="020B0503020204020204" pitchFamily="34" charset="0"/>
              </a:rPr>
              <a:t>B=F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–  </a:t>
            </a:r>
            <a:r>
              <a:rPr lang="en-US" sz="4800" dirty="0" err="1">
                <a:latin typeface="Corbel" panose="020B0503020204020204" pitchFamily="34" charset="0"/>
              </a:rPr>
              <a:t>Mișcare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socială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extinderea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drepturilor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femeilor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12932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800" b="1" dirty="0" smtClean="0">
                <a:latin typeface="Corbel" panose="020B0503020204020204" pitchFamily="34" charset="0"/>
              </a:rPr>
              <a:t>гласные.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 </a:t>
            </a:r>
            <a:r>
              <a:rPr lang="ru-RU" sz="4800" dirty="0">
                <a:latin typeface="Corbel" panose="020B0503020204020204" pitchFamily="34" charset="0"/>
              </a:rPr>
              <a:t>а </a:t>
            </a:r>
            <a:r>
              <a:rPr lang="ru-RU" sz="4800" dirty="0" err="1">
                <a:latin typeface="Corbel" panose="020B0503020204020204" pitchFamily="34" charset="0"/>
              </a:rPr>
              <a:t>а</a:t>
            </a:r>
            <a:r>
              <a:rPr lang="ru-RU" sz="4800" dirty="0">
                <a:latin typeface="Corbel" panose="020B0503020204020204" pitchFamily="34" charset="0"/>
              </a:rPr>
              <a:t> – Во второй половине </a:t>
            </a:r>
            <a:r>
              <a:rPr lang="en-US" sz="4800" dirty="0">
                <a:latin typeface="Corbel" panose="020B0503020204020204" pitchFamily="34" charset="0"/>
              </a:rPr>
              <a:t>XIX </a:t>
            </a:r>
            <a:r>
              <a:rPr lang="ru-RU" sz="4800" dirty="0">
                <a:latin typeface="Corbel" panose="020B0503020204020204" pitchFamily="34" charset="0"/>
              </a:rPr>
              <a:t>века этим средством </a:t>
            </a:r>
            <a:r>
              <a:rPr lang="ru-RU" sz="4800" dirty="0" smtClean="0">
                <a:latin typeface="Corbel" panose="020B0503020204020204" pitchFamily="34" charset="0"/>
              </a:rPr>
              <a:t>пользовались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только </a:t>
            </a:r>
            <a:r>
              <a:rPr lang="ru-RU" sz="4800" dirty="0">
                <a:latin typeface="Corbel" panose="020B0503020204020204" pitchFamily="34" charset="0"/>
              </a:rPr>
              <a:t>мужчины, а сейчас гигиенической версией пользуются </a:t>
            </a:r>
            <a:r>
              <a:rPr lang="ru-RU" sz="4800" dirty="0" smtClean="0">
                <a:latin typeface="Corbel" panose="020B0503020204020204" pitchFamily="34" charset="0"/>
              </a:rPr>
              <a:t>все.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а </a:t>
            </a:r>
            <a:r>
              <a:rPr lang="ru-RU" sz="4800" dirty="0">
                <a:latin typeface="Corbel" panose="020B0503020204020204" pitchFamily="34" charset="0"/>
              </a:rPr>
              <a:t>о а </a:t>
            </a:r>
            <a:r>
              <a:rPr lang="ru-RU" sz="4800" dirty="0" smtClean="0">
                <a:latin typeface="Corbel" panose="020B0503020204020204" pitchFamily="34" charset="0"/>
              </a:rPr>
              <a:t>и</a:t>
            </a:r>
            <a:r>
              <a:rPr lang="ro-MD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– </a:t>
            </a:r>
            <a:r>
              <a:rPr lang="ru-RU" sz="4800" dirty="0" smtClean="0">
                <a:latin typeface="Corbel" panose="020B0503020204020204" pitchFamily="34" charset="0"/>
              </a:rPr>
              <a:t>М=Ж.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и </a:t>
            </a:r>
            <a:r>
              <a:rPr lang="ru-RU" sz="4800" dirty="0" err="1">
                <a:latin typeface="Corbel" panose="020B0503020204020204" pitchFamily="34" charset="0"/>
              </a:rPr>
              <a:t>и</a:t>
            </a:r>
            <a:r>
              <a:rPr lang="ru-RU" sz="4800" dirty="0">
                <a:latin typeface="Corbel" panose="020B0503020204020204" pitchFamily="34" charset="0"/>
              </a:rPr>
              <a:t> –  Движение за права </a:t>
            </a:r>
            <a:r>
              <a:rPr lang="ru-RU" sz="4800" dirty="0" smtClean="0">
                <a:latin typeface="Corbel" panose="020B0503020204020204" pitchFamily="34" charset="0"/>
              </a:rPr>
              <a:t>женщин.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cuvintele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care au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omise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toate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consoanele</a:t>
            </a:r>
            <a:r>
              <a:rPr lang="en-US" sz="4800" b="1" dirty="0">
                <a:latin typeface="Corbel" panose="020B0503020204020204" pitchFamily="34" charset="0"/>
              </a:rPr>
              <a:t>.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u – </a:t>
            </a:r>
            <a:r>
              <a:rPr lang="ro-MD" sz="4800" dirty="0" smtClean="0">
                <a:latin typeface="Corbel" panose="020B0503020204020204" pitchFamily="34" charset="0"/>
              </a:rPr>
              <a:t>î</a:t>
            </a:r>
            <a:r>
              <a:rPr lang="en-US" sz="4800" dirty="0" smtClean="0">
                <a:latin typeface="Corbel" panose="020B0503020204020204" pitchFamily="34" charset="0"/>
              </a:rPr>
              <a:t>n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doua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jumătate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</a:t>
            </a:r>
            <a:r>
              <a:rPr lang="ro-MD" sz="4800" smtClean="0">
                <a:latin typeface="Corbel" panose="020B0503020204020204" pitchFamily="34" charset="0"/>
              </a:rPr>
              <a:t>l</a:t>
            </a:r>
            <a:r>
              <a:rPr lang="en-US" sz="480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sec. XIX el era </a:t>
            </a:r>
            <a:r>
              <a:rPr lang="en-US" sz="4800" dirty="0" err="1">
                <a:latin typeface="Corbel" panose="020B0503020204020204" pitchFamily="34" charset="0"/>
              </a:rPr>
              <a:t>folosit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bărbați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 smtClean="0">
                <a:latin typeface="Corbel" panose="020B0503020204020204" pitchFamily="34" charset="0"/>
              </a:rPr>
              <a:t>Astăzi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versiunea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igienică</a:t>
            </a:r>
            <a:r>
              <a:rPr lang="en-US" sz="4800" dirty="0">
                <a:latin typeface="Corbel" panose="020B0503020204020204" pitchFamily="34" charset="0"/>
              </a:rPr>
              <a:t> e </a:t>
            </a:r>
            <a:r>
              <a:rPr lang="en-US" sz="4800" dirty="0" err="1">
                <a:latin typeface="Corbel" panose="020B0503020204020204" pitchFamily="34" charset="0"/>
              </a:rPr>
              <a:t>folosită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toți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a e – </a:t>
            </a:r>
            <a:r>
              <a:rPr lang="en-US" sz="4800" dirty="0" smtClean="0">
                <a:latin typeface="Corbel" panose="020B0503020204020204" pitchFamily="34" charset="0"/>
              </a:rPr>
              <a:t>B=F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–  </a:t>
            </a:r>
            <a:r>
              <a:rPr lang="en-US" sz="4800" dirty="0" err="1">
                <a:latin typeface="Corbel" panose="020B0503020204020204" pitchFamily="34" charset="0"/>
              </a:rPr>
              <a:t>Mișcare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socială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extinderea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drepturilor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femeilor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12932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870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Аж в 18 странах мира муж до сих пор </a:t>
            </a:r>
            <a:r>
              <a:rPr lang="ru-RU" sz="6600" b="1" dirty="0" smtClean="0">
                <a:latin typeface="Corbel" panose="020B0503020204020204" pitchFamily="34" charset="0"/>
              </a:rPr>
              <a:t>может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официально </a:t>
            </a:r>
            <a:r>
              <a:rPr lang="ru-RU" sz="6600" b="1" dirty="0">
                <a:latin typeface="Corbel" panose="020B0503020204020204" pitchFamily="34" charset="0"/>
              </a:rPr>
              <a:t>запретить жене: работать </a:t>
            </a:r>
            <a:r>
              <a:rPr lang="ru-RU" sz="6600" b="1" dirty="0" smtClean="0">
                <a:latin typeface="Corbel" panose="020B0503020204020204" pitchFamily="34" charset="0"/>
              </a:rPr>
              <a:t>или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рожать?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În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18 state ale </a:t>
            </a:r>
            <a:r>
              <a:rPr lang="en-US" sz="6600" b="1" dirty="0" err="1">
                <a:latin typeface="Corbel" panose="020B0503020204020204" pitchFamily="34" charset="0"/>
              </a:rPr>
              <a:t>lumii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chiar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și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astăzi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soțul</a:t>
            </a:r>
            <a:r>
              <a:rPr lang="en-US" sz="6600" b="1" dirty="0">
                <a:latin typeface="Corbel" panose="020B0503020204020204" pitchFamily="34" charset="0"/>
              </a:rPr>
              <a:t> are </a:t>
            </a:r>
            <a:r>
              <a:rPr lang="en-US" sz="6600" b="1" dirty="0" err="1" smtClean="0">
                <a:latin typeface="Corbel" panose="020B0503020204020204" pitchFamily="34" charset="0"/>
              </a:rPr>
              <a:t>dreptul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>
                <a:latin typeface="Corbel" panose="020B0503020204020204" pitchFamily="34" charset="0"/>
              </a:rPr>
              <a:t>d</a:t>
            </a:r>
            <a:r>
              <a:rPr lang="en-US" sz="6600" b="1" dirty="0" smtClean="0">
                <a:latin typeface="Corbel" panose="020B0503020204020204" pitchFamily="34" charset="0"/>
              </a:rPr>
              <a:t>e a </a:t>
            </a:r>
            <a:r>
              <a:rPr lang="en-US" sz="6600" b="1" dirty="0" err="1">
                <a:latin typeface="Corbel" panose="020B0503020204020204" pitchFamily="34" charset="0"/>
              </a:rPr>
              <a:t>interzice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soției</a:t>
            </a:r>
            <a:r>
              <a:rPr lang="en-US" sz="6600" b="1" dirty="0">
                <a:latin typeface="Corbel" panose="020B0503020204020204" pitchFamily="34" charset="0"/>
              </a:rPr>
              <a:t>… </a:t>
            </a:r>
            <a:r>
              <a:rPr lang="en-US" sz="6600" b="1" dirty="0" err="1">
                <a:latin typeface="Corbel" panose="020B0503020204020204" pitchFamily="34" charset="0"/>
              </a:rPr>
              <a:t>Să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lucreze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sau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să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nască</a:t>
            </a:r>
            <a:r>
              <a:rPr lang="en-US" sz="6600" b="1" dirty="0">
                <a:latin typeface="Corbel" panose="020B0503020204020204" pitchFamily="34" charset="0"/>
              </a:rPr>
              <a:t>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119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Аж в 18 странах мира муж до сих пор </a:t>
            </a:r>
            <a:r>
              <a:rPr lang="ru-RU" sz="6600" b="1" dirty="0" smtClean="0">
                <a:latin typeface="Corbel" panose="020B0503020204020204" pitchFamily="34" charset="0"/>
              </a:rPr>
              <a:t>может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официально </a:t>
            </a:r>
            <a:r>
              <a:rPr lang="ru-RU" sz="6600" b="1" dirty="0">
                <a:latin typeface="Corbel" panose="020B0503020204020204" pitchFamily="34" charset="0"/>
              </a:rPr>
              <a:t>запретить жене: работать </a:t>
            </a:r>
            <a:r>
              <a:rPr lang="ru-RU" sz="6600" b="1" dirty="0" smtClean="0">
                <a:latin typeface="Corbel" panose="020B0503020204020204" pitchFamily="34" charset="0"/>
              </a:rPr>
              <a:t>или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рожать?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În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18 state ale </a:t>
            </a:r>
            <a:r>
              <a:rPr lang="en-US" sz="6600" b="1" dirty="0" err="1">
                <a:latin typeface="Corbel" panose="020B0503020204020204" pitchFamily="34" charset="0"/>
              </a:rPr>
              <a:t>lumii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chiar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și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astăzi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soțul</a:t>
            </a:r>
            <a:r>
              <a:rPr lang="en-US" sz="6600" b="1" dirty="0">
                <a:latin typeface="Corbel" panose="020B0503020204020204" pitchFamily="34" charset="0"/>
              </a:rPr>
              <a:t> are </a:t>
            </a:r>
            <a:r>
              <a:rPr lang="en-US" sz="6600" b="1" dirty="0" err="1" smtClean="0">
                <a:latin typeface="Corbel" panose="020B0503020204020204" pitchFamily="34" charset="0"/>
              </a:rPr>
              <a:t>dreptul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>
                <a:latin typeface="Corbel" panose="020B0503020204020204" pitchFamily="34" charset="0"/>
              </a:rPr>
              <a:t>d</a:t>
            </a:r>
            <a:r>
              <a:rPr lang="en-US" sz="6600" b="1" dirty="0" smtClean="0">
                <a:latin typeface="Corbel" panose="020B0503020204020204" pitchFamily="34" charset="0"/>
              </a:rPr>
              <a:t>e a </a:t>
            </a:r>
            <a:r>
              <a:rPr lang="en-US" sz="6600" b="1" dirty="0" err="1">
                <a:latin typeface="Corbel" panose="020B0503020204020204" pitchFamily="34" charset="0"/>
              </a:rPr>
              <a:t>interzice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soției</a:t>
            </a:r>
            <a:r>
              <a:rPr lang="en-US" sz="6600" b="1" dirty="0">
                <a:latin typeface="Corbel" panose="020B0503020204020204" pitchFamily="34" charset="0"/>
              </a:rPr>
              <a:t>… </a:t>
            </a:r>
            <a:r>
              <a:rPr lang="en-US" sz="6600" b="1" dirty="0" err="1">
                <a:latin typeface="Corbel" panose="020B0503020204020204" pitchFamily="34" charset="0"/>
              </a:rPr>
              <a:t>Să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lucreze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sau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să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nască</a:t>
            </a:r>
            <a:r>
              <a:rPr lang="en-US" sz="6600" b="1" dirty="0">
                <a:latin typeface="Corbel" panose="020B0503020204020204" pitchFamily="34" charset="0"/>
              </a:rPr>
              <a:t>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283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Верите ли вы, что во всём мире около </a:t>
            </a:r>
            <a:r>
              <a:rPr lang="ru-RU" sz="6600" b="1" dirty="0" smtClean="0">
                <a:latin typeface="Corbel" panose="020B0503020204020204" pitchFamily="34" charset="0"/>
              </a:rPr>
              <a:t>750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6600" b="1" dirty="0">
                <a:latin typeface="Corbel" panose="020B0503020204020204" pitchFamily="34" charset="0"/>
              </a:rPr>
              <a:t>девочек вступили в брак </a:t>
            </a:r>
            <a:r>
              <a:rPr lang="ru-RU" sz="6600" b="1" dirty="0" smtClean="0">
                <a:latin typeface="Corbel" panose="020B0503020204020204" pitchFamily="34" charset="0"/>
              </a:rPr>
              <a:t>до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достижения </a:t>
            </a:r>
            <a:r>
              <a:rPr lang="ru-RU" sz="6600" b="1" dirty="0">
                <a:latin typeface="Corbel" panose="020B0503020204020204" pitchFamily="34" charset="0"/>
              </a:rPr>
              <a:t>18-летнего </a:t>
            </a:r>
            <a:r>
              <a:rPr lang="ru-RU" sz="6600" b="1" dirty="0" smtClean="0">
                <a:latin typeface="Corbel" panose="020B0503020204020204" pitchFamily="34" charset="0"/>
              </a:rPr>
              <a:t>возраста?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E </a:t>
            </a:r>
            <a:r>
              <a:rPr lang="en-US" sz="6600" b="1" dirty="0" err="1">
                <a:latin typeface="Corbel" panose="020B0503020204020204" pitchFamily="34" charset="0"/>
              </a:rPr>
              <a:t>adevărat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sau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fals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că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în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lume</a:t>
            </a:r>
            <a:r>
              <a:rPr lang="en-US" sz="6600" b="1" dirty="0">
                <a:latin typeface="Corbel" panose="020B0503020204020204" pitchFamily="34" charset="0"/>
              </a:rPr>
              <a:t> se </a:t>
            </a:r>
            <a:r>
              <a:rPr lang="en-US" sz="6600" b="1" dirty="0" err="1">
                <a:latin typeface="Corbel" panose="020B0503020204020204" pitchFamily="34" charset="0"/>
              </a:rPr>
              <a:t>numără</a:t>
            </a:r>
            <a:r>
              <a:rPr lang="en-US" sz="6600" b="1" dirty="0">
                <a:latin typeface="Corbel" panose="020B0503020204020204" pitchFamily="34" charset="0"/>
              </a:rPr>
              <a:t> circa </a:t>
            </a:r>
            <a:r>
              <a:rPr lang="en-US" sz="6600" b="1" dirty="0" smtClean="0">
                <a:latin typeface="Corbel" panose="020B0503020204020204" pitchFamily="34" charset="0"/>
              </a:rPr>
              <a:t>750</a:t>
            </a: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milioane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de </a:t>
            </a:r>
            <a:r>
              <a:rPr lang="en-US" sz="6600" b="1" dirty="0" err="1">
                <a:latin typeface="Corbel" panose="020B0503020204020204" pitchFamily="34" charset="0"/>
              </a:rPr>
              <a:t>femei</a:t>
            </a:r>
            <a:r>
              <a:rPr lang="en-US" sz="6600" b="1" dirty="0">
                <a:latin typeface="Corbel" panose="020B0503020204020204" pitchFamily="34" charset="0"/>
              </a:rPr>
              <a:t>, care s-au </a:t>
            </a:r>
            <a:r>
              <a:rPr lang="en-US" sz="6600" b="1" dirty="0" err="1">
                <a:latin typeface="Corbel" panose="020B0503020204020204" pitchFamily="34" charset="0"/>
              </a:rPr>
              <a:t>căsătorit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înainte</a:t>
            </a:r>
            <a:r>
              <a:rPr lang="en-US" sz="6600" b="1" dirty="0">
                <a:latin typeface="Corbel" panose="020B0503020204020204" pitchFamily="34" charset="0"/>
              </a:rPr>
              <a:t> de </a:t>
            </a:r>
            <a:r>
              <a:rPr lang="en-US" sz="6600" b="1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împlini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vârsta</a:t>
            </a:r>
            <a:r>
              <a:rPr lang="en-US" sz="6600" b="1" dirty="0">
                <a:latin typeface="Corbel" panose="020B0503020204020204" pitchFamily="34" charset="0"/>
              </a:rPr>
              <a:t> de 18 </a:t>
            </a:r>
            <a:r>
              <a:rPr lang="en-US" sz="6600" b="1" dirty="0" err="1">
                <a:latin typeface="Corbel" panose="020B0503020204020204" pitchFamily="34" charset="0"/>
              </a:rPr>
              <a:t>ani</a:t>
            </a:r>
            <a:r>
              <a:rPr lang="en-US" sz="6600" b="1" dirty="0">
                <a:latin typeface="Corbel" panose="020B0503020204020204" pitchFamily="34" charset="0"/>
              </a:rPr>
              <a:t>? 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705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Верите ли вы, что во всём мире около </a:t>
            </a:r>
            <a:r>
              <a:rPr lang="ru-RU" sz="6600" b="1" dirty="0" smtClean="0">
                <a:latin typeface="Corbel" panose="020B0503020204020204" pitchFamily="34" charset="0"/>
              </a:rPr>
              <a:t>750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6600" b="1" dirty="0">
                <a:latin typeface="Corbel" panose="020B0503020204020204" pitchFamily="34" charset="0"/>
              </a:rPr>
              <a:t>девочек вступили в брак </a:t>
            </a:r>
            <a:r>
              <a:rPr lang="ru-RU" sz="6600" b="1" dirty="0" smtClean="0">
                <a:latin typeface="Corbel" panose="020B0503020204020204" pitchFamily="34" charset="0"/>
              </a:rPr>
              <a:t>до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достижения </a:t>
            </a:r>
            <a:r>
              <a:rPr lang="ru-RU" sz="6600" b="1" dirty="0">
                <a:latin typeface="Corbel" panose="020B0503020204020204" pitchFamily="34" charset="0"/>
              </a:rPr>
              <a:t>18-летнего </a:t>
            </a:r>
            <a:r>
              <a:rPr lang="ru-RU" sz="6600" b="1" dirty="0" smtClean="0">
                <a:latin typeface="Corbel" panose="020B0503020204020204" pitchFamily="34" charset="0"/>
              </a:rPr>
              <a:t>возраста?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E </a:t>
            </a:r>
            <a:r>
              <a:rPr lang="en-US" sz="6600" b="1" dirty="0" err="1">
                <a:latin typeface="Corbel" panose="020B0503020204020204" pitchFamily="34" charset="0"/>
              </a:rPr>
              <a:t>adevărat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sau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fals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că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în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lume</a:t>
            </a:r>
            <a:r>
              <a:rPr lang="en-US" sz="6600" b="1" dirty="0">
                <a:latin typeface="Corbel" panose="020B0503020204020204" pitchFamily="34" charset="0"/>
              </a:rPr>
              <a:t> se </a:t>
            </a:r>
            <a:r>
              <a:rPr lang="en-US" sz="6600" b="1" dirty="0" err="1">
                <a:latin typeface="Corbel" panose="020B0503020204020204" pitchFamily="34" charset="0"/>
              </a:rPr>
              <a:t>numără</a:t>
            </a:r>
            <a:r>
              <a:rPr lang="en-US" sz="6600" b="1" dirty="0">
                <a:latin typeface="Corbel" panose="020B0503020204020204" pitchFamily="34" charset="0"/>
              </a:rPr>
              <a:t> circa </a:t>
            </a:r>
            <a:r>
              <a:rPr lang="en-US" sz="6600" b="1" dirty="0" smtClean="0">
                <a:latin typeface="Corbel" panose="020B0503020204020204" pitchFamily="34" charset="0"/>
              </a:rPr>
              <a:t>750</a:t>
            </a: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milioane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de </a:t>
            </a:r>
            <a:r>
              <a:rPr lang="en-US" sz="6600" b="1" dirty="0" err="1">
                <a:latin typeface="Corbel" panose="020B0503020204020204" pitchFamily="34" charset="0"/>
              </a:rPr>
              <a:t>femei</a:t>
            </a:r>
            <a:r>
              <a:rPr lang="en-US" sz="6600" b="1" dirty="0">
                <a:latin typeface="Corbel" panose="020B0503020204020204" pitchFamily="34" charset="0"/>
              </a:rPr>
              <a:t>, care s-au </a:t>
            </a:r>
            <a:r>
              <a:rPr lang="en-US" sz="6600" b="1" dirty="0" err="1">
                <a:latin typeface="Corbel" panose="020B0503020204020204" pitchFamily="34" charset="0"/>
              </a:rPr>
              <a:t>căsătorit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înainte</a:t>
            </a:r>
            <a:r>
              <a:rPr lang="en-US" sz="6600" b="1" dirty="0">
                <a:latin typeface="Corbel" panose="020B0503020204020204" pitchFamily="34" charset="0"/>
              </a:rPr>
              <a:t> de </a:t>
            </a:r>
            <a:r>
              <a:rPr lang="en-US" sz="6600" b="1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împlini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vârsta</a:t>
            </a:r>
            <a:r>
              <a:rPr lang="en-US" sz="6600" b="1" dirty="0">
                <a:latin typeface="Corbel" panose="020B0503020204020204" pitchFamily="34" charset="0"/>
              </a:rPr>
              <a:t> de 18 </a:t>
            </a:r>
            <a:r>
              <a:rPr lang="en-US" sz="6600" b="1" dirty="0" err="1">
                <a:latin typeface="Corbel" panose="020B0503020204020204" pitchFamily="34" charset="0"/>
              </a:rPr>
              <a:t>ani</a:t>
            </a:r>
            <a:r>
              <a:rPr lang="en-US" sz="6600" b="1" dirty="0">
                <a:latin typeface="Corbel" panose="020B0503020204020204" pitchFamily="34" charset="0"/>
              </a:rPr>
              <a:t>? 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8860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Женщины как и мужчины, увлекаются спортом и часто </a:t>
            </a:r>
            <a:r>
              <a:rPr lang="ru-RU" sz="4800" dirty="0" smtClean="0">
                <a:latin typeface="Corbel" panose="020B0503020204020204" pitchFamily="34" charset="0"/>
              </a:rPr>
              <a:t>добиваются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больших </a:t>
            </a:r>
            <a:r>
              <a:rPr lang="ru-RU" sz="4800" dirty="0">
                <a:latin typeface="Corbel" panose="020B0503020204020204" pitchFamily="34" charset="0"/>
              </a:rPr>
              <a:t>успехов. Неудивительно, что ЮНИСЕФ в Молдове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совместно </a:t>
            </a:r>
            <a:r>
              <a:rPr lang="ru-RU" sz="4800" dirty="0">
                <a:latin typeface="Corbel" panose="020B0503020204020204" pitchFamily="34" charset="0"/>
              </a:rPr>
              <a:t>с Федерацией организовали ко Дню девочек женский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турнир </a:t>
            </a:r>
            <a:r>
              <a:rPr lang="ru-RU" sz="4800" dirty="0">
                <a:latin typeface="Corbel" panose="020B0503020204020204" pitchFamily="34" charset="0"/>
              </a:rPr>
              <a:t>по НЕМУ. Также ОН бывает настольным или американским.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Назовите ЕГО.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Femeile</a:t>
            </a:r>
            <a:r>
              <a:rPr lang="en-US" sz="4800" dirty="0">
                <a:latin typeface="Corbel" panose="020B0503020204020204" pitchFamily="34" charset="0"/>
              </a:rPr>
              <a:t>, ca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bărbații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sunt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pasionați</a:t>
            </a:r>
            <a:r>
              <a:rPr lang="en-US" sz="4800" dirty="0">
                <a:latin typeface="Corbel" panose="020B0503020204020204" pitchFamily="34" charset="0"/>
              </a:rPr>
              <a:t> de sport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deseori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obțin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succese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impunătoare</a:t>
            </a:r>
            <a:r>
              <a:rPr lang="en-US" sz="4800" dirty="0">
                <a:latin typeface="Corbel" panose="020B0503020204020204" pitchFamily="34" charset="0"/>
              </a:rPr>
              <a:t>. Nu </a:t>
            </a:r>
            <a:r>
              <a:rPr lang="en-US" sz="4800" dirty="0" smtClean="0">
                <a:latin typeface="Corbel" panose="020B0503020204020204" pitchFamily="34" charset="0"/>
              </a:rPr>
              <a:t>e</a:t>
            </a:r>
            <a:r>
              <a:rPr lang="ro-MD" sz="4800" dirty="0" smtClean="0">
                <a:latin typeface="Corbel" panose="020B0503020204020204" pitchFamily="34" charset="0"/>
              </a:rPr>
              <a:t>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mirare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faptul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UNICEF Moldova, </a:t>
            </a:r>
            <a:r>
              <a:rPr lang="en-US" sz="4800" dirty="0" err="1">
                <a:latin typeface="Corbel" panose="020B0503020204020204" pitchFamily="34" charset="0"/>
              </a:rPr>
              <a:t>împreună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Federația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specialitate</a:t>
            </a:r>
            <a:r>
              <a:rPr lang="en-US" sz="4800" dirty="0">
                <a:latin typeface="Corbel" panose="020B0503020204020204" pitchFamily="34" charset="0"/>
              </a:rPr>
              <a:t>, a </a:t>
            </a:r>
            <a:r>
              <a:rPr lang="en-US" sz="4800" dirty="0" err="1">
                <a:latin typeface="Corbel" panose="020B0503020204020204" pitchFamily="34" charset="0"/>
              </a:rPr>
              <a:t>organizat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prilejul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Zilei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Fetelor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turneu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X </a:t>
            </a:r>
            <a:r>
              <a:rPr lang="en-US" sz="4800" dirty="0" err="1">
                <a:latin typeface="Corbel" panose="020B0503020204020204" pitchFamily="34" charset="0"/>
              </a:rPr>
              <a:t>feminin</a:t>
            </a:r>
            <a:r>
              <a:rPr lang="en-US" sz="4800" dirty="0">
                <a:latin typeface="Corbel" panose="020B0503020204020204" pitchFamily="34" charset="0"/>
              </a:rPr>
              <a:t>. X </a:t>
            </a:r>
            <a:r>
              <a:rPr lang="en-US" sz="4800" dirty="0" err="1">
                <a:latin typeface="Corbel" panose="020B0503020204020204" pitchFamily="34" charset="0"/>
              </a:rPr>
              <a:t>poate</a:t>
            </a:r>
            <a:r>
              <a:rPr lang="en-US" sz="4800" dirty="0">
                <a:latin typeface="Corbel" panose="020B0503020204020204" pitchFamily="34" charset="0"/>
              </a:rPr>
              <a:t> fi de </a:t>
            </a:r>
            <a:r>
              <a:rPr lang="en-US" sz="4800" dirty="0" err="1">
                <a:latin typeface="Corbel" panose="020B0503020204020204" pitchFamily="34" charset="0"/>
              </a:rPr>
              <a:t>masă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sau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american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Scrieți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e</a:t>
            </a:r>
            <a:r>
              <a:rPr lang="ro-MD" sz="4800" b="1" dirty="0" smtClean="0">
                <a:latin typeface="Corbel" panose="020B0503020204020204" pitchFamily="34" charset="0"/>
              </a:rPr>
              <a:t>ste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X.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774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991</Words>
  <Application>Microsoft Office PowerPoint</Application>
  <PresentationFormat>Произвольный</PresentationFormat>
  <Paragraphs>151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408</cp:revision>
  <dcterms:modified xsi:type="dcterms:W3CDTF">2021-01-06T13:39:27Z</dcterms:modified>
</cp:coreProperties>
</file>