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34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39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897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825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87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33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99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12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42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36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17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7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23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18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6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jpe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2.gif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500" b="1" dirty="0" smtClean="0">
                <a:latin typeface="Corbel" panose="020B0503020204020204" pitchFamily="34" charset="0"/>
              </a:rPr>
              <a:t>Что </a:t>
            </a:r>
            <a:r>
              <a:rPr lang="ru-RU" sz="6500" b="1" dirty="0">
                <a:latin typeface="Corbel" panose="020B0503020204020204" pitchFamily="34" charset="0"/>
              </a:rPr>
              <a:t>из перечисленного – самое большое </a:t>
            </a:r>
            <a:endParaRPr lang="ru-RU" sz="6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b="1" dirty="0" smtClean="0">
                <a:latin typeface="Corbel" panose="020B0503020204020204" pitchFamily="34" charset="0"/>
              </a:rPr>
              <a:t>бессточное озеро</a:t>
            </a:r>
            <a:r>
              <a:rPr lang="ru-RU" sz="6500" b="1" dirty="0">
                <a:latin typeface="Corbel" panose="020B0503020204020204" pitchFamily="34" charset="0"/>
              </a:rPr>
              <a:t>? </a:t>
            </a:r>
          </a:p>
          <a:p>
            <a:pPr fontAlgn="base"/>
            <a:r>
              <a:rPr lang="it-IT" sz="6500" b="1" dirty="0" smtClean="0">
                <a:latin typeface="Corbel" panose="020B0503020204020204" pitchFamily="34" charset="0"/>
              </a:rPr>
              <a:t>Care </a:t>
            </a:r>
            <a:r>
              <a:rPr lang="it-IT" sz="6500" b="1" dirty="0">
                <a:latin typeface="Corbel" panose="020B0503020204020204" pitchFamily="34" charset="0"/>
              </a:rPr>
              <a:t>din acestea </a:t>
            </a:r>
            <a:r>
              <a:rPr lang="it-IT" sz="6500" b="1" dirty="0" smtClean="0">
                <a:latin typeface="Corbel" panose="020B0503020204020204" pitchFamily="34" charset="0"/>
              </a:rPr>
              <a:t>e</a:t>
            </a:r>
            <a:r>
              <a:rPr lang="ro-MD" sz="6500" b="1" dirty="0" smtClean="0">
                <a:latin typeface="Corbel" panose="020B0503020204020204" pitchFamily="34" charset="0"/>
              </a:rPr>
              <a:t>ste</a:t>
            </a:r>
            <a:r>
              <a:rPr lang="it-IT" sz="6500" b="1" dirty="0" smtClean="0">
                <a:latin typeface="Corbel" panose="020B0503020204020204" pitchFamily="34" charset="0"/>
              </a:rPr>
              <a:t> </a:t>
            </a:r>
            <a:r>
              <a:rPr lang="it-IT" sz="6500" b="1" dirty="0">
                <a:latin typeface="Corbel" panose="020B0503020204020204" pitchFamily="34" charset="0"/>
              </a:rPr>
              <a:t>cel mai mare lac lipsit de </a:t>
            </a:r>
            <a:endParaRPr lang="ro-MD" sz="6500" b="1" smtClean="0">
              <a:latin typeface="Corbel" panose="020B0503020204020204" pitchFamily="34" charset="0"/>
            </a:endParaRPr>
          </a:p>
          <a:p>
            <a:pPr fontAlgn="base"/>
            <a:r>
              <a:rPr lang="it-IT" sz="6500" b="1" smtClean="0">
                <a:latin typeface="Corbel" panose="020B0503020204020204" pitchFamily="34" charset="0"/>
              </a:rPr>
              <a:t>scurgere</a:t>
            </a:r>
            <a:r>
              <a:rPr lang="it-IT" sz="6500" b="1" dirty="0">
                <a:latin typeface="Corbel" panose="020B0503020204020204" pitchFamily="34" charset="0"/>
              </a:rPr>
              <a:t>?</a:t>
            </a:r>
            <a:r>
              <a:rPr lang="it-IT" sz="6500" dirty="0">
                <a:latin typeface="Corbel" panose="020B0503020204020204" pitchFamily="34" charset="0"/>
              </a:rPr>
              <a:t> </a:t>
            </a:r>
            <a:endParaRPr lang="ru-RU" sz="6500" dirty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1. Средиземное море</a:t>
            </a:r>
            <a:r>
              <a:rPr lang="ro-RO" sz="6500" dirty="0" smtClean="0">
                <a:latin typeface="Corbel" panose="020B0503020204020204" pitchFamily="34" charset="0"/>
              </a:rPr>
              <a:t> / </a:t>
            </a:r>
            <a:r>
              <a:rPr lang="en-US" sz="6500" dirty="0" err="1">
                <a:latin typeface="Corbel" panose="020B0503020204020204" pitchFamily="34" charset="0"/>
              </a:rPr>
              <a:t>Marea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Mediteraneană</a:t>
            </a:r>
            <a:endParaRPr lang="ru-RU" sz="6500" dirty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2</a:t>
            </a:r>
            <a:r>
              <a:rPr lang="ru-RU" sz="6500" dirty="0">
                <a:latin typeface="Corbel" panose="020B0503020204020204" pitchFamily="34" charset="0"/>
              </a:rPr>
              <a:t>. Красное </a:t>
            </a:r>
            <a:r>
              <a:rPr lang="ru-RU" sz="6500" dirty="0" smtClean="0">
                <a:latin typeface="Corbel" panose="020B0503020204020204" pitchFamily="34" charset="0"/>
              </a:rPr>
              <a:t>море</a:t>
            </a:r>
            <a:r>
              <a:rPr lang="ro-RO" sz="6500" dirty="0" smtClean="0">
                <a:latin typeface="Corbel" panose="020B0503020204020204" pitchFamily="34" charset="0"/>
              </a:rPr>
              <a:t> / </a:t>
            </a:r>
            <a:r>
              <a:rPr lang="en-US" sz="6500" dirty="0">
                <a:latin typeface="Corbel" panose="020B0503020204020204" pitchFamily="34" charset="0"/>
              </a:rPr>
              <a:t> </a:t>
            </a:r>
            <a:r>
              <a:rPr lang="en-US" sz="6500" dirty="0" err="1">
                <a:latin typeface="Corbel" panose="020B0503020204020204" pitchFamily="34" charset="0"/>
              </a:rPr>
              <a:t>Marea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Roșie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endParaRPr lang="ru-RU" sz="6500" dirty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3</a:t>
            </a:r>
            <a:r>
              <a:rPr lang="ru-RU" sz="6500" dirty="0">
                <a:latin typeface="Corbel" panose="020B0503020204020204" pitchFamily="34" charset="0"/>
              </a:rPr>
              <a:t>. Каспийское </a:t>
            </a:r>
            <a:r>
              <a:rPr lang="ru-RU" sz="6500" dirty="0" smtClean="0">
                <a:latin typeface="Corbel" panose="020B0503020204020204" pitchFamily="34" charset="0"/>
              </a:rPr>
              <a:t>море</a:t>
            </a:r>
            <a:r>
              <a:rPr lang="ro-RO" sz="6500" dirty="0" smtClean="0">
                <a:latin typeface="Corbel" panose="020B0503020204020204" pitchFamily="34" charset="0"/>
              </a:rPr>
              <a:t> / </a:t>
            </a:r>
            <a:r>
              <a:rPr lang="en-US" sz="6500" dirty="0" err="1">
                <a:latin typeface="Corbel" panose="020B0503020204020204" pitchFamily="34" charset="0"/>
              </a:rPr>
              <a:t>Marea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Caspică</a:t>
            </a:r>
            <a:endParaRPr lang="ru-RU" sz="6500" dirty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4</a:t>
            </a:r>
            <a:r>
              <a:rPr lang="ru-RU" sz="6500" dirty="0">
                <a:latin typeface="Corbel" panose="020B0503020204020204" pitchFamily="34" charset="0"/>
              </a:rPr>
              <a:t>. Филиппинское </a:t>
            </a:r>
            <a:r>
              <a:rPr lang="ru-RU" sz="6500" dirty="0" smtClean="0">
                <a:latin typeface="Corbel" panose="020B0503020204020204" pitchFamily="34" charset="0"/>
              </a:rPr>
              <a:t>море</a:t>
            </a:r>
            <a:r>
              <a:rPr lang="ro-RO" sz="6500" dirty="0" smtClean="0">
                <a:latin typeface="Corbel" panose="020B0503020204020204" pitchFamily="34" charset="0"/>
              </a:rPr>
              <a:t> / </a:t>
            </a:r>
            <a:r>
              <a:rPr lang="en-US" sz="6500" dirty="0" err="1">
                <a:latin typeface="Corbel" panose="020B0503020204020204" pitchFamily="34" charset="0"/>
              </a:rPr>
              <a:t>Marea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Filipineză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endParaRPr lang="ru-RU" sz="6500" dirty="0">
              <a:latin typeface="Corbel" panose="020B0503020204020204" pitchFamily="34" charset="0"/>
            </a:endParaRPr>
          </a:p>
        </p:txBody>
      </p:sp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76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58449" y="3788768"/>
            <a:ext cx="966442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3</a:t>
            </a:r>
            <a:r>
              <a:rPr lang="ru-RU" sz="6800" b="1" dirty="0">
                <a:solidFill>
                  <a:schemeClr val="bg1"/>
                </a:solidFill>
                <a:latin typeface="Corbel" panose="020B0503020204020204" pitchFamily="34" charset="0"/>
              </a:rPr>
              <a:t>. Каспийское море</a:t>
            </a:r>
            <a:r>
              <a:rPr lang="ro-RO" sz="6800" b="1" dirty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r>
              <a:rPr lang="ro-RO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o-RO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     </a:t>
            </a:r>
            <a:r>
              <a:rPr lang="en-US" sz="68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Marea</a:t>
            </a:r>
            <a:r>
              <a:rPr lang="en-US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8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Caspică</a:t>
            </a:r>
            <a:endParaRPr lang="ru-RU" sz="6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pic>
        <p:nvPicPr>
          <p:cNvPr id="16" name="Picture 2" descr="D:\Docs\Desktop\caspian_se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98" y="1816197"/>
            <a:ext cx="6240462" cy="79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313399"/>
            <a:ext cx="19647968" cy="815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100" b="1" dirty="0" smtClean="0">
                <a:latin typeface="Corbel" panose="020B0503020204020204" pitchFamily="34" charset="0"/>
              </a:rPr>
              <a:t>Коралловые полипы </a:t>
            </a:r>
            <a:r>
              <a:rPr lang="ru-RU" sz="7100" b="1" dirty="0">
                <a:latin typeface="Corbel" panose="020B0503020204020204" pitchFamily="34" charset="0"/>
              </a:rPr>
              <a:t>– </a:t>
            </a:r>
            <a:r>
              <a:rPr lang="ru-RU" sz="7100" b="1" dirty="0" smtClean="0">
                <a:latin typeface="Corbel" panose="020B0503020204020204" pitchFamily="34" charset="0"/>
              </a:rPr>
              <a:t>это…</a:t>
            </a:r>
            <a:endParaRPr lang="ru-RU" sz="7100" b="1" dirty="0">
              <a:latin typeface="Corbel" panose="020B0503020204020204" pitchFamily="34" charset="0"/>
            </a:endParaRPr>
          </a:p>
          <a:p>
            <a:pPr fontAlgn="base"/>
            <a:r>
              <a:rPr lang="en-US" sz="7100" b="1" dirty="0" smtClean="0">
                <a:latin typeface="Corbel" panose="020B0503020204020204" pitchFamily="34" charset="0"/>
              </a:rPr>
              <a:t>Coral</a:t>
            </a:r>
            <a:r>
              <a:rPr lang="ro-MO" sz="7100" b="1" dirty="0" smtClean="0">
                <a:latin typeface="Corbel" panose="020B0503020204020204" pitchFamily="34" charset="0"/>
              </a:rPr>
              <a:t>ii sunt</a:t>
            </a:r>
            <a:r>
              <a:rPr lang="en-US" sz="7100" b="1" dirty="0" smtClean="0">
                <a:latin typeface="Corbel" panose="020B0503020204020204" pitchFamily="34" charset="0"/>
              </a:rPr>
              <a:t>…</a:t>
            </a:r>
            <a:endParaRPr lang="ru-RU" sz="7100" dirty="0">
              <a:latin typeface="Corbel" panose="020B0503020204020204" pitchFamily="34" charset="0"/>
            </a:endParaRPr>
          </a:p>
          <a:p>
            <a:pPr fontAlgn="base"/>
            <a:r>
              <a:rPr lang="ru-RU" sz="7100" dirty="0" smtClean="0">
                <a:latin typeface="Corbel" panose="020B0503020204020204" pitchFamily="34" charset="0"/>
              </a:rPr>
              <a:t>1. растения</a:t>
            </a:r>
            <a:r>
              <a:rPr lang="ro-RO" sz="7100" dirty="0" smtClean="0">
                <a:latin typeface="Corbel" panose="020B0503020204020204" pitchFamily="34" charset="0"/>
              </a:rPr>
              <a:t> / </a:t>
            </a:r>
            <a:r>
              <a:rPr lang="en-US" sz="7100" dirty="0" smtClean="0">
                <a:latin typeface="Corbel" panose="020B0503020204020204" pitchFamily="34" charset="0"/>
              </a:rPr>
              <a:t>plant</a:t>
            </a:r>
            <a:r>
              <a:rPr lang="ro-MD" sz="7100" dirty="0" smtClean="0">
                <a:latin typeface="Corbel" panose="020B0503020204020204" pitchFamily="34" charset="0"/>
              </a:rPr>
              <a:t>e</a:t>
            </a:r>
            <a:endParaRPr lang="ru-RU" sz="7100" dirty="0">
              <a:latin typeface="Corbel" panose="020B0503020204020204" pitchFamily="34" charset="0"/>
            </a:endParaRPr>
          </a:p>
          <a:p>
            <a:pPr fontAlgn="base"/>
            <a:r>
              <a:rPr lang="ru-RU" sz="7100" dirty="0" smtClean="0">
                <a:latin typeface="Corbel" panose="020B0503020204020204" pitchFamily="34" charset="0"/>
              </a:rPr>
              <a:t>2</a:t>
            </a:r>
            <a:r>
              <a:rPr lang="ru-RU" sz="7100" dirty="0">
                <a:latin typeface="Corbel" panose="020B0503020204020204" pitchFamily="34" charset="0"/>
              </a:rPr>
              <a:t>. </a:t>
            </a:r>
            <a:r>
              <a:rPr lang="ru-RU" sz="7100" dirty="0" smtClean="0">
                <a:latin typeface="Corbel" panose="020B0503020204020204" pitchFamily="34" charset="0"/>
              </a:rPr>
              <a:t>животные</a:t>
            </a:r>
            <a:r>
              <a:rPr lang="ro-RO" sz="7100" dirty="0" smtClean="0">
                <a:latin typeface="Corbel" panose="020B0503020204020204" pitchFamily="34" charset="0"/>
              </a:rPr>
              <a:t> / </a:t>
            </a:r>
            <a:r>
              <a:rPr lang="en-US" sz="7100" dirty="0" smtClean="0">
                <a:latin typeface="Corbel" panose="020B0503020204020204" pitchFamily="34" charset="0"/>
              </a:rPr>
              <a:t>animal</a:t>
            </a:r>
            <a:r>
              <a:rPr lang="ro-MD" sz="7100" dirty="0" smtClean="0">
                <a:latin typeface="Corbel" panose="020B0503020204020204" pitchFamily="34" charset="0"/>
              </a:rPr>
              <a:t>e</a:t>
            </a:r>
            <a:endParaRPr lang="ru-RU" sz="7100" dirty="0">
              <a:latin typeface="Corbel" panose="020B0503020204020204" pitchFamily="34" charset="0"/>
            </a:endParaRPr>
          </a:p>
          <a:p>
            <a:pPr fontAlgn="base"/>
            <a:r>
              <a:rPr lang="ru-RU" sz="7100" dirty="0" smtClean="0">
                <a:latin typeface="Corbel" panose="020B0503020204020204" pitchFamily="34" charset="0"/>
              </a:rPr>
              <a:t>3</a:t>
            </a:r>
            <a:r>
              <a:rPr lang="ru-RU" sz="7100" dirty="0">
                <a:latin typeface="Corbel" panose="020B0503020204020204" pitchFamily="34" charset="0"/>
              </a:rPr>
              <a:t>. </a:t>
            </a:r>
            <a:r>
              <a:rPr lang="ru-RU" sz="7100" dirty="0" smtClean="0">
                <a:latin typeface="Corbel" panose="020B0503020204020204" pitchFamily="34" charset="0"/>
              </a:rPr>
              <a:t>микроорганизмы</a:t>
            </a:r>
            <a:r>
              <a:rPr lang="ro-RO" sz="7100" dirty="0" smtClean="0">
                <a:latin typeface="Corbel" panose="020B0503020204020204" pitchFamily="34" charset="0"/>
              </a:rPr>
              <a:t> / </a:t>
            </a:r>
            <a:r>
              <a:rPr lang="en-US" sz="7100" dirty="0" smtClean="0">
                <a:latin typeface="Corbel" panose="020B0503020204020204" pitchFamily="34" charset="0"/>
              </a:rPr>
              <a:t>microorganism</a:t>
            </a:r>
            <a:r>
              <a:rPr lang="ro-MD" sz="7100" dirty="0" smtClean="0">
                <a:latin typeface="Corbel" panose="020B0503020204020204" pitchFamily="34" charset="0"/>
              </a:rPr>
              <a:t>e</a:t>
            </a:r>
            <a:r>
              <a:rPr lang="en-US" sz="7100" dirty="0" smtClean="0">
                <a:latin typeface="Corbel" panose="020B0503020204020204" pitchFamily="34" charset="0"/>
              </a:rPr>
              <a:t> </a:t>
            </a:r>
            <a:endParaRPr lang="ru-RU" sz="7100" dirty="0">
              <a:latin typeface="Corbel" panose="020B0503020204020204" pitchFamily="34" charset="0"/>
            </a:endParaRPr>
          </a:p>
          <a:p>
            <a:pPr fontAlgn="base"/>
            <a:r>
              <a:rPr lang="ru-RU" sz="7100" dirty="0" smtClean="0">
                <a:latin typeface="Corbel" panose="020B0503020204020204" pitchFamily="34" charset="0"/>
              </a:rPr>
              <a:t>4</a:t>
            </a:r>
            <a:r>
              <a:rPr lang="ru-RU" sz="7100" dirty="0">
                <a:latin typeface="Corbel" panose="020B0503020204020204" pitchFamily="34" charset="0"/>
              </a:rPr>
              <a:t>. </a:t>
            </a:r>
            <a:r>
              <a:rPr lang="ru-RU" sz="7100" dirty="0" smtClean="0">
                <a:latin typeface="Corbel" panose="020B0503020204020204" pitchFamily="34" charset="0"/>
              </a:rPr>
              <a:t>грибы</a:t>
            </a:r>
            <a:r>
              <a:rPr lang="ro-RO" sz="7100" dirty="0" smtClean="0">
                <a:latin typeface="Corbel" panose="020B0503020204020204" pitchFamily="34" charset="0"/>
              </a:rPr>
              <a:t> / </a:t>
            </a:r>
            <a:r>
              <a:rPr lang="en-US" sz="7100" dirty="0" err="1" smtClean="0">
                <a:latin typeface="Corbel" panose="020B0503020204020204" pitchFamily="34" charset="0"/>
              </a:rPr>
              <a:t>ciuperc</a:t>
            </a:r>
            <a:r>
              <a:rPr lang="ro-MD" sz="7100" dirty="0" smtClean="0">
                <a:latin typeface="Corbel" panose="020B0503020204020204" pitchFamily="34" charset="0"/>
              </a:rPr>
              <a:t>i</a:t>
            </a:r>
            <a:endParaRPr lang="ru-RU" sz="7100" dirty="0">
              <a:latin typeface="Corbel" panose="020B0503020204020204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 </a:t>
            </a:r>
            <a:r>
              <a:rPr lang="ru-RU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pic>
        <p:nvPicPr>
          <p:cNvPr id="1027" name="Picture 3" descr="D:\Docs\Desktop\coral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4"/>
          <a:stretch/>
        </p:blipFill>
        <p:spPr bwMode="auto">
          <a:xfrm>
            <a:off x="12153900" y="1209013"/>
            <a:ext cx="7950198" cy="562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20351" y="3767094"/>
            <a:ext cx="9783172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  <a:r>
              <a:rPr lang="ro-MO" sz="6600" b="1" smtClean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ru-RU" sz="6600" b="1" smtClean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животные</a:t>
            </a:r>
            <a:r>
              <a:rPr lang="ro-RO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</a:p>
          <a:p>
            <a:pPr algn="ctr"/>
            <a:r>
              <a:rPr lang="ro-RO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animal</a:t>
            </a:r>
            <a:endParaRPr lang="ru-RU" sz="6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pic>
        <p:nvPicPr>
          <p:cNvPr id="16" name="Picture 6" descr="Лечебные свойства камня коралл. Фото, история, разновидности, применение,  значение минерала коралл / Интернет-магазин украшений Миледи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4" y="2574516"/>
            <a:ext cx="9719946" cy="64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Бездна </a:t>
            </a:r>
            <a:r>
              <a:rPr lang="ru-RU" sz="5200" dirty="0">
                <a:latin typeface="Corbel" panose="020B0503020204020204" pitchFamily="34" charset="0"/>
              </a:rPr>
              <a:t>Челленджера – самая глубокая точка Марианской впадины.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По </a:t>
            </a:r>
            <a:r>
              <a:rPr lang="ru-RU" sz="5200" b="1" dirty="0">
                <a:latin typeface="Corbel" panose="020B0503020204020204" pitchFamily="34" charset="0"/>
              </a:rPr>
              <a:t>данным на 2009 год, её глубина относительно уровня моря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составляет</a:t>
            </a:r>
            <a:r>
              <a:rPr lang="ru-RU" sz="5200" b="1" dirty="0">
                <a:latin typeface="Corbel" panose="020B0503020204020204" pitchFamily="34" charset="0"/>
              </a:rPr>
              <a:t>… </a:t>
            </a:r>
          </a:p>
          <a:p>
            <a:pPr fontAlgn="base"/>
            <a:r>
              <a:rPr lang="en-US" sz="5200" dirty="0" smtClean="0">
                <a:latin typeface="Corbel" panose="020B0503020204020204" pitchFamily="34" charset="0"/>
              </a:rPr>
              <a:t>Challenger </a:t>
            </a:r>
            <a:r>
              <a:rPr lang="en-US" sz="5200" dirty="0">
                <a:latin typeface="Corbel" panose="020B0503020204020204" pitchFamily="34" charset="0"/>
              </a:rPr>
              <a:t>Deep </a:t>
            </a:r>
            <a:r>
              <a:rPr lang="en-US" sz="5200" dirty="0" smtClean="0">
                <a:latin typeface="Corbel" panose="020B0503020204020204" pitchFamily="34" charset="0"/>
              </a:rPr>
              <a:t>e</a:t>
            </a:r>
            <a:r>
              <a:rPr lang="ro-MD" sz="5200" dirty="0" smtClean="0">
                <a:latin typeface="Corbel" panose="020B0503020204020204" pitchFamily="34" charset="0"/>
              </a:rPr>
              <a:t>ste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cel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mai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adânc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punct</a:t>
            </a:r>
            <a:r>
              <a:rPr lang="en-US" sz="5200" dirty="0">
                <a:latin typeface="Corbel" panose="020B0503020204020204" pitchFamily="34" charset="0"/>
              </a:rPr>
              <a:t> din </a:t>
            </a:r>
            <a:r>
              <a:rPr lang="en-US" sz="5200" dirty="0" err="1">
                <a:latin typeface="Corbel" panose="020B0503020204020204" pitchFamily="34" charset="0"/>
              </a:rPr>
              <a:t>Groapa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Marianelor</a:t>
            </a:r>
            <a:r>
              <a:rPr lang="en-US" sz="5200" dirty="0">
                <a:latin typeface="Corbel" panose="020B0503020204020204" pitchFamily="34" charset="0"/>
              </a:rPr>
              <a:t>.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smtClean="0">
                <a:latin typeface="Corbel" panose="020B0503020204020204" pitchFamily="34" charset="0"/>
              </a:rPr>
              <a:t>Conform </a:t>
            </a:r>
            <a:r>
              <a:rPr lang="en-US" sz="5200" b="1" dirty="0" err="1">
                <a:latin typeface="Corbel" panose="020B0503020204020204" pitchFamily="34" charset="0"/>
              </a:rPr>
              <a:t>datelor</a:t>
            </a:r>
            <a:r>
              <a:rPr lang="en-US" sz="5200" b="1" dirty="0">
                <a:latin typeface="Corbel" panose="020B0503020204020204" pitchFamily="34" charset="0"/>
              </a:rPr>
              <a:t> din </a:t>
            </a:r>
            <a:r>
              <a:rPr lang="ro-MD" sz="5200" b="1" dirty="0" smtClean="0">
                <a:latin typeface="Corbel" panose="020B0503020204020204" pitchFamily="34" charset="0"/>
              </a:rPr>
              <a:t>anul </a:t>
            </a:r>
            <a:r>
              <a:rPr lang="en-US" sz="5200" b="1" dirty="0" smtClean="0">
                <a:latin typeface="Corbel" panose="020B0503020204020204" pitchFamily="34" charset="0"/>
              </a:rPr>
              <a:t>2009</a:t>
            </a:r>
            <a:r>
              <a:rPr lang="en-US" sz="5200" b="1" dirty="0">
                <a:latin typeface="Corbel" panose="020B0503020204020204" pitchFamily="34" charset="0"/>
              </a:rPr>
              <a:t>, </a:t>
            </a:r>
            <a:r>
              <a:rPr lang="en-US" sz="5200" b="1" dirty="0" err="1">
                <a:latin typeface="Corbel" panose="020B0503020204020204" pitchFamily="34" charset="0"/>
              </a:rPr>
              <a:t>adâncimea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 smtClean="0">
                <a:latin typeface="Corbel" panose="020B0503020204020204" pitchFamily="34" charset="0"/>
              </a:rPr>
              <a:t>acest</a:t>
            </a:r>
            <a:r>
              <a:rPr lang="ro-MD" sz="5200" b="1" dirty="0" smtClean="0">
                <a:latin typeface="Corbel" panose="020B0503020204020204" pitchFamily="34" charset="0"/>
              </a:rPr>
              <a:t>u</a:t>
            </a:r>
            <a:r>
              <a:rPr lang="en-US" sz="5200" b="1" dirty="0" err="1" smtClean="0">
                <a:latin typeface="Corbel" panose="020B0503020204020204" pitchFamily="34" charset="0"/>
              </a:rPr>
              <a:t>ia</a:t>
            </a:r>
            <a:r>
              <a:rPr lang="en-US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în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raport</a:t>
            </a:r>
            <a:r>
              <a:rPr lang="en-US" sz="5200" b="1" dirty="0">
                <a:latin typeface="Corbel" panose="020B0503020204020204" pitchFamily="34" charset="0"/>
              </a:rPr>
              <a:t> cu </a:t>
            </a:r>
            <a:endParaRPr lang="ro-MD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nivelul</a:t>
            </a:r>
            <a:r>
              <a:rPr lang="en-US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 err="1" smtClean="0">
                <a:latin typeface="Corbel" panose="020B0503020204020204" pitchFamily="34" charset="0"/>
              </a:rPr>
              <a:t>mării</a:t>
            </a:r>
            <a:r>
              <a:rPr lang="en-US" sz="5200" b="1" dirty="0" smtClean="0">
                <a:latin typeface="Corbel" panose="020B0503020204020204" pitchFamily="34" charset="0"/>
              </a:rPr>
              <a:t> e</a:t>
            </a:r>
            <a:r>
              <a:rPr lang="ro-MD" sz="5200" b="1" dirty="0" smtClean="0">
                <a:latin typeface="Corbel" panose="020B0503020204020204" pitchFamily="34" charset="0"/>
              </a:rPr>
              <a:t>ste</a:t>
            </a:r>
            <a:r>
              <a:rPr lang="en-US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 smtClean="0">
                <a:latin typeface="Corbel" panose="020B0503020204020204" pitchFamily="34" charset="0"/>
              </a:rPr>
              <a:t>de…</a:t>
            </a:r>
            <a:endParaRPr lang="ru-RU" sz="5200" b="1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1. 1982 </a:t>
            </a:r>
            <a:r>
              <a:rPr lang="ru-RU" sz="5200" dirty="0" smtClean="0">
                <a:latin typeface="Corbel" panose="020B0503020204020204" pitchFamily="34" charset="0"/>
              </a:rPr>
              <a:t>метра</a:t>
            </a:r>
            <a:r>
              <a:rPr lang="ro-MD" sz="5200" dirty="0">
                <a:latin typeface="Corbel" panose="020B0503020204020204" pitchFamily="34" charset="0"/>
              </a:rPr>
              <a:t> </a:t>
            </a:r>
            <a:r>
              <a:rPr lang="ro-RO" sz="5200" dirty="0" smtClean="0">
                <a:latin typeface="Corbel" panose="020B0503020204020204" pitchFamily="34" charset="0"/>
              </a:rPr>
              <a:t>/ </a:t>
            </a:r>
            <a:r>
              <a:rPr lang="en-US" sz="5200" dirty="0">
                <a:latin typeface="Corbel" panose="020B0503020204020204" pitchFamily="34" charset="0"/>
              </a:rPr>
              <a:t>1982 </a:t>
            </a:r>
            <a:r>
              <a:rPr lang="en-US" sz="5200" dirty="0" err="1" smtClean="0">
                <a:latin typeface="Corbel" panose="020B0503020204020204" pitchFamily="34" charset="0"/>
              </a:rPr>
              <a:t>metri</a:t>
            </a:r>
            <a:r>
              <a:rPr lang="en-US" sz="5200" dirty="0" smtClean="0">
                <a:latin typeface="Corbel" panose="020B0503020204020204" pitchFamily="34" charset="0"/>
              </a:rPr>
              <a:t>.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2</a:t>
            </a:r>
            <a:r>
              <a:rPr lang="ru-RU" sz="5200" dirty="0">
                <a:latin typeface="Corbel" panose="020B0503020204020204" pitchFamily="34" charset="0"/>
              </a:rPr>
              <a:t>. 4912 </a:t>
            </a:r>
            <a:r>
              <a:rPr lang="ru-RU" sz="5200" dirty="0" smtClean="0">
                <a:latin typeface="Corbel" panose="020B0503020204020204" pitchFamily="34" charset="0"/>
              </a:rPr>
              <a:t>метров</a:t>
            </a:r>
            <a:r>
              <a:rPr lang="ro-RO" sz="5200" dirty="0" smtClean="0">
                <a:latin typeface="Corbel" panose="020B0503020204020204" pitchFamily="34" charset="0"/>
              </a:rPr>
              <a:t> </a:t>
            </a:r>
            <a:r>
              <a:rPr lang="ro-RO" sz="5200" dirty="0" smtClean="0">
                <a:latin typeface="Corbel" panose="020B0503020204020204" pitchFamily="34" charset="0"/>
              </a:rPr>
              <a:t>/ </a:t>
            </a:r>
            <a:r>
              <a:rPr lang="en-US" sz="5200" dirty="0">
                <a:latin typeface="Corbel" panose="020B0503020204020204" pitchFamily="34" charset="0"/>
              </a:rPr>
              <a:t>4912 </a:t>
            </a:r>
            <a:r>
              <a:rPr lang="en-US" sz="5200" dirty="0" err="1" smtClean="0">
                <a:latin typeface="Corbel" panose="020B0503020204020204" pitchFamily="34" charset="0"/>
              </a:rPr>
              <a:t>metri</a:t>
            </a:r>
            <a:r>
              <a:rPr lang="en-US" sz="5200" dirty="0" smtClean="0">
                <a:latin typeface="Corbel" panose="020B0503020204020204" pitchFamily="34" charset="0"/>
              </a:rPr>
              <a:t>.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3</a:t>
            </a:r>
            <a:r>
              <a:rPr lang="ru-RU" sz="5200" dirty="0">
                <a:latin typeface="Corbel" panose="020B0503020204020204" pitchFamily="34" charset="0"/>
              </a:rPr>
              <a:t>. 10600 </a:t>
            </a:r>
            <a:r>
              <a:rPr lang="ru-RU" sz="5200" dirty="0" smtClean="0">
                <a:latin typeface="Corbel" panose="020B0503020204020204" pitchFamily="34" charset="0"/>
              </a:rPr>
              <a:t>метров</a:t>
            </a:r>
            <a:r>
              <a:rPr lang="ro-RO" sz="5200" dirty="0" smtClean="0">
                <a:latin typeface="Corbel" panose="020B0503020204020204" pitchFamily="34" charset="0"/>
              </a:rPr>
              <a:t> </a:t>
            </a:r>
            <a:r>
              <a:rPr lang="ro-RO" sz="5200" dirty="0" smtClean="0">
                <a:latin typeface="Corbel" panose="020B0503020204020204" pitchFamily="34" charset="0"/>
              </a:rPr>
              <a:t>/ </a:t>
            </a:r>
            <a:r>
              <a:rPr lang="en-US" sz="5200" dirty="0">
                <a:latin typeface="Corbel" panose="020B0503020204020204" pitchFamily="34" charset="0"/>
              </a:rPr>
              <a:t>10600 </a:t>
            </a:r>
            <a:r>
              <a:rPr lang="en-US" sz="5200" dirty="0" err="1" smtClean="0">
                <a:latin typeface="Corbel" panose="020B0503020204020204" pitchFamily="34" charset="0"/>
              </a:rPr>
              <a:t>metri</a:t>
            </a:r>
            <a:r>
              <a:rPr lang="en-US" sz="5200" dirty="0" smtClean="0">
                <a:latin typeface="Corbel" panose="020B0503020204020204" pitchFamily="34" charset="0"/>
              </a:rPr>
              <a:t>.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4</a:t>
            </a:r>
            <a:r>
              <a:rPr lang="ru-RU" sz="5200" dirty="0">
                <a:latin typeface="Corbel" panose="020B0503020204020204" pitchFamily="34" charset="0"/>
              </a:rPr>
              <a:t>. 21373 </a:t>
            </a:r>
            <a:r>
              <a:rPr lang="ru-RU" sz="5200" dirty="0" smtClean="0">
                <a:latin typeface="Corbel" panose="020B0503020204020204" pitchFamily="34" charset="0"/>
              </a:rPr>
              <a:t>метра</a:t>
            </a:r>
            <a:r>
              <a:rPr lang="ro-RO" sz="5200" dirty="0" smtClean="0">
                <a:latin typeface="Corbel" panose="020B0503020204020204" pitchFamily="34" charset="0"/>
              </a:rPr>
              <a:t> </a:t>
            </a:r>
            <a:r>
              <a:rPr lang="ro-RO" sz="5200" dirty="0" smtClean="0">
                <a:latin typeface="Corbel" panose="020B0503020204020204" pitchFamily="34" charset="0"/>
              </a:rPr>
              <a:t>/ </a:t>
            </a:r>
            <a:r>
              <a:rPr lang="en-US" sz="5200" dirty="0">
                <a:latin typeface="Corbel" panose="020B0503020204020204" pitchFamily="34" charset="0"/>
              </a:rPr>
              <a:t>21373 </a:t>
            </a:r>
            <a:r>
              <a:rPr lang="en-US" sz="5200" dirty="0" err="1">
                <a:latin typeface="Corbel" panose="020B0503020204020204" pitchFamily="34" charset="0"/>
              </a:rPr>
              <a:t>metri</a:t>
            </a:r>
            <a:r>
              <a:rPr lang="en-US" sz="5200" dirty="0">
                <a:latin typeface="Corbel" panose="020B0503020204020204" pitchFamily="34" charset="0"/>
              </a:rPr>
              <a:t>.</a:t>
            </a:r>
            <a:endParaRPr lang="ru-RU" sz="5200" dirty="0">
              <a:latin typeface="Corbel" panose="020B0503020204020204" pitchFamily="34" charset="0"/>
            </a:endParaRPr>
          </a:p>
        </p:txBody>
      </p:sp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45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01299" y="3788768"/>
            <a:ext cx="972157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3</a:t>
            </a:r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. 10600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метров</a:t>
            </a:r>
            <a:r>
              <a:rPr lang="ro-RO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72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ro-RO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o-RO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10600 </a:t>
            </a: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metri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pic>
        <p:nvPicPr>
          <p:cNvPr id="16" name="Picture 2" descr="D:\Docs\Desktop\630_360_1555224702-853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6" y="2931772"/>
            <a:ext cx="9762549" cy="557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456"/>
            <a:ext cx="20104099" cy="12655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9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23" name="Picture 2" descr="https://lh4.googleusercontent.com/Ep2r3OUsQKVoSTY5H3-hZn8Q19iR8_U8_lX_P3vQ-oCrKxrOco2r0gj9JHk5NcS2NnlIKRSKhNIiOD0DGxQz4e2mGJaCu2tXv1vf0lNOdXe91GquQcEWuM3kiN_vtG0MXbnTV0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685" y="1214406"/>
            <a:ext cx="10358938" cy="69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1" y="2268742"/>
            <a:ext cx="9204080" cy="791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000" b="1" dirty="0" smtClean="0">
                <a:latin typeface="Corbel" panose="020B0503020204020204" pitchFamily="34" charset="0"/>
              </a:rPr>
              <a:t>В </a:t>
            </a:r>
            <a:r>
              <a:rPr lang="ru-RU" sz="5000" b="1" dirty="0">
                <a:latin typeface="Corbel" panose="020B0503020204020204" pitchFamily="34" charset="0"/>
              </a:rPr>
              <a:t>честь кого названы живущие </a:t>
            </a:r>
            <a:endParaRPr lang="ru-RU" sz="5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b="1" dirty="0" smtClean="0">
                <a:latin typeface="Corbel" panose="020B0503020204020204" pitchFamily="34" charset="0"/>
              </a:rPr>
              <a:t>в </a:t>
            </a:r>
            <a:r>
              <a:rPr lang="ru-RU" sz="5000" b="1" dirty="0">
                <a:latin typeface="Corbel" panose="020B0503020204020204" pitchFamily="34" charset="0"/>
              </a:rPr>
              <a:t>Африке рыбы </a:t>
            </a:r>
            <a:r>
              <a:rPr lang="ru-RU" sz="5000" b="1" dirty="0" err="1" smtClean="0">
                <a:latin typeface="Corbel" panose="020B0503020204020204" pitchFamily="34" charset="0"/>
              </a:rPr>
              <a:t>убанги</a:t>
            </a:r>
            <a:r>
              <a:rPr lang="ru-RU" sz="5000" b="1" dirty="0" smtClean="0">
                <a:latin typeface="Corbel" panose="020B0503020204020204" pitchFamily="34" charset="0"/>
              </a:rPr>
              <a:t>?</a:t>
            </a:r>
            <a:endParaRPr lang="ru-RU" sz="5000" b="1" dirty="0">
              <a:latin typeface="Corbel" panose="020B0503020204020204" pitchFamily="34" charset="0"/>
            </a:endParaRPr>
          </a:p>
          <a:p>
            <a:pPr fontAlgn="base"/>
            <a:r>
              <a:rPr lang="en-US" sz="5000" b="1" dirty="0" err="1" smtClean="0">
                <a:latin typeface="Corbel" panose="020B0503020204020204" pitchFamily="34" charset="0"/>
              </a:rPr>
              <a:t>În</a:t>
            </a:r>
            <a:r>
              <a:rPr lang="en-US" sz="5000" b="1" dirty="0" smtClean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cinstea</a:t>
            </a:r>
            <a:r>
              <a:rPr lang="en-US" sz="5000" b="1" dirty="0">
                <a:latin typeface="Corbel" panose="020B0503020204020204" pitchFamily="34" charset="0"/>
              </a:rPr>
              <a:t> cui </a:t>
            </a:r>
            <a:r>
              <a:rPr lang="en-US" sz="5000" b="1" dirty="0" err="1">
                <a:latin typeface="Corbel" panose="020B0503020204020204" pitchFamily="34" charset="0"/>
              </a:rPr>
              <a:t>sunt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supranumiți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endParaRPr lang="ru-RU" sz="5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b="1" dirty="0" err="1" smtClean="0">
                <a:latin typeface="Corbel" panose="020B0503020204020204" pitchFamily="34" charset="0"/>
              </a:rPr>
              <a:t>acești</a:t>
            </a:r>
            <a:r>
              <a:rPr lang="en-US" sz="5000" b="1" dirty="0" smtClean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pești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ubangu</a:t>
            </a:r>
            <a:r>
              <a:rPr lang="en-US" sz="5000" b="1" dirty="0">
                <a:latin typeface="Corbel" panose="020B0503020204020204" pitchFamily="34" charset="0"/>
              </a:rPr>
              <a:t>, care </a:t>
            </a:r>
            <a:r>
              <a:rPr lang="en-US" sz="5000" b="1" dirty="0" err="1">
                <a:latin typeface="Corbel" panose="020B0503020204020204" pitchFamily="34" charset="0"/>
              </a:rPr>
              <a:t>trăiesc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endParaRPr lang="ru-RU" sz="5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b="1" dirty="0" smtClean="0">
                <a:latin typeface="Corbel" panose="020B0503020204020204" pitchFamily="34" charset="0"/>
              </a:rPr>
              <a:t>de-a </a:t>
            </a:r>
            <a:r>
              <a:rPr lang="en-US" sz="5000" b="1" dirty="0" err="1">
                <a:latin typeface="Corbel" panose="020B0503020204020204" pitchFamily="34" charset="0"/>
              </a:rPr>
              <a:t>lungul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coastelor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 smtClean="0">
                <a:latin typeface="Corbel" panose="020B0503020204020204" pitchFamily="34" charset="0"/>
              </a:rPr>
              <a:t>africane</a:t>
            </a:r>
            <a:r>
              <a:rPr lang="en-US" sz="5000" b="1" dirty="0" smtClean="0">
                <a:latin typeface="Corbel" panose="020B0503020204020204" pitchFamily="34" charset="0"/>
              </a:rPr>
              <a:t>?</a:t>
            </a:r>
            <a:endParaRPr lang="ru-RU" sz="5000" dirty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1. Бегемота</a:t>
            </a:r>
            <a:r>
              <a:rPr lang="en-US" sz="5000" dirty="0" smtClean="0">
                <a:latin typeface="Corbel" panose="020B0503020204020204" pitchFamily="34" charset="0"/>
              </a:rPr>
              <a:t> / </a:t>
            </a:r>
            <a:r>
              <a:rPr lang="en-US" sz="5000" dirty="0" err="1" smtClean="0">
                <a:latin typeface="Corbel" panose="020B0503020204020204" pitchFamily="34" charset="0"/>
              </a:rPr>
              <a:t>Hipopotam</a:t>
            </a:r>
            <a:endParaRPr lang="ru-RU" sz="5000" dirty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2</a:t>
            </a:r>
            <a:r>
              <a:rPr lang="ru-RU" sz="5000" dirty="0">
                <a:latin typeface="Corbel" panose="020B0503020204020204" pitchFamily="34" charset="0"/>
              </a:rPr>
              <a:t>. </a:t>
            </a:r>
            <a:r>
              <a:rPr lang="ru-RU" sz="5000" dirty="0" smtClean="0">
                <a:latin typeface="Corbel" panose="020B0503020204020204" pitchFamily="34" charset="0"/>
              </a:rPr>
              <a:t>Слона</a:t>
            </a:r>
            <a:r>
              <a:rPr lang="en-US" sz="5000" dirty="0" smtClean="0">
                <a:latin typeface="Corbel" panose="020B0503020204020204" pitchFamily="34" charset="0"/>
              </a:rPr>
              <a:t> / </a:t>
            </a:r>
            <a:r>
              <a:rPr lang="en-US" sz="5000" dirty="0" err="1" smtClean="0">
                <a:latin typeface="Corbel" panose="020B0503020204020204" pitchFamily="34" charset="0"/>
              </a:rPr>
              <a:t>Elefant</a:t>
            </a:r>
            <a:endParaRPr lang="ru-RU" sz="5000" dirty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3</a:t>
            </a:r>
            <a:r>
              <a:rPr lang="ru-RU" sz="5000" dirty="0">
                <a:latin typeface="Corbel" panose="020B0503020204020204" pitchFamily="34" charset="0"/>
              </a:rPr>
              <a:t>. </a:t>
            </a:r>
            <a:r>
              <a:rPr lang="ru-RU" sz="5000" dirty="0" smtClean="0">
                <a:latin typeface="Corbel" panose="020B0503020204020204" pitchFamily="34" charset="0"/>
              </a:rPr>
              <a:t>Волка</a:t>
            </a:r>
            <a:r>
              <a:rPr lang="en-US" sz="5000" dirty="0" smtClean="0">
                <a:latin typeface="Corbel" panose="020B0503020204020204" pitchFamily="34" charset="0"/>
              </a:rPr>
              <a:t> / </a:t>
            </a:r>
            <a:r>
              <a:rPr lang="en-US" sz="5000" dirty="0" err="1" smtClean="0">
                <a:latin typeface="Corbel" panose="020B0503020204020204" pitchFamily="34" charset="0"/>
              </a:rPr>
              <a:t>Lup</a:t>
            </a:r>
            <a:endParaRPr lang="ru-RU" sz="5000" dirty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4</a:t>
            </a:r>
            <a:r>
              <a:rPr lang="ru-RU" sz="5000" dirty="0">
                <a:latin typeface="Corbel" panose="020B0503020204020204" pitchFamily="34" charset="0"/>
              </a:rPr>
              <a:t>. </a:t>
            </a:r>
            <a:r>
              <a:rPr lang="ru-RU" sz="5000" dirty="0" smtClean="0">
                <a:latin typeface="Corbel" panose="020B0503020204020204" pitchFamily="34" charset="0"/>
              </a:rPr>
              <a:t>Беркут</a:t>
            </a:r>
            <a:r>
              <a:rPr lang="en-US" sz="5000" dirty="0" smtClean="0">
                <a:latin typeface="Corbel" panose="020B0503020204020204" pitchFamily="34" charset="0"/>
              </a:rPr>
              <a:t> / </a:t>
            </a:r>
            <a:r>
              <a:rPr lang="en-US" sz="5000" dirty="0" err="1">
                <a:latin typeface="Corbel" panose="020B0503020204020204" pitchFamily="34" charset="0"/>
              </a:rPr>
              <a:t>Acvila</a:t>
            </a:r>
            <a:r>
              <a:rPr lang="en-US" sz="5000" dirty="0">
                <a:latin typeface="Corbel" panose="020B0503020204020204" pitchFamily="34" charset="0"/>
              </a:rPr>
              <a:t> de </a:t>
            </a:r>
            <a:r>
              <a:rPr lang="en-US" sz="5000" dirty="0" err="1">
                <a:latin typeface="Corbel" panose="020B0503020204020204" pitchFamily="34" charset="0"/>
              </a:rPr>
              <a:t>munte</a:t>
            </a:r>
            <a:endParaRPr lang="ru-RU" sz="5000" dirty="0">
              <a:latin typeface="Corbel" panose="020B0503020204020204" pitchFamily="34" charset="0"/>
            </a:endParaRPr>
          </a:p>
        </p:txBody>
      </p:sp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1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2. Слона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Elefant</a:t>
            </a:r>
            <a:endParaRPr lang="ru-RU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pic>
        <p:nvPicPr>
          <p:cNvPr id="16" name="Picture 6" descr="Умер один из последних в мире слонов с большими бивнями | Журнал Esquire.r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601918"/>
            <a:ext cx="9954893" cy="62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Летом </a:t>
            </a:r>
            <a:r>
              <a:rPr lang="ru-RU" sz="5200" dirty="0">
                <a:latin typeface="Corbel" panose="020B0503020204020204" pitchFamily="34" charset="0"/>
              </a:rPr>
              <a:t>2019 года из-за изменения климата погибло 2% популяции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исчезающих </a:t>
            </a:r>
            <a:r>
              <a:rPr lang="ru-RU" sz="5200" dirty="0">
                <a:latin typeface="Corbel" panose="020B0503020204020204" pitchFamily="34" charset="0"/>
              </a:rPr>
              <a:t>животных, обитающих у берегов Канады. </a:t>
            </a:r>
            <a:r>
              <a:rPr lang="ru-RU" sz="5200" b="1" dirty="0">
                <a:latin typeface="Corbel" panose="020B0503020204020204" pitchFamily="34" charset="0"/>
              </a:rPr>
              <a:t>О ком </a:t>
            </a:r>
            <a:r>
              <a:rPr lang="ru-RU" sz="5200" b="1" dirty="0" smtClean="0">
                <a:latin typeface="Corbel" panose="020B0503020204020204" pitchFamily="34" charset="0"/>
              </a:rPr>
              <a:t>речь?</a:t>
            </a:r>
            <a:endParaRPr lang="ru-RU" sz="5200" b="1" dirty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În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vara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anului</a:t>
            </a:r>
            <a:r>
              <a:rPr lang="en-US" sz="5200" dirty="0">
                <a:latin typeface="Corbel" panose="020B0503020204020204" pitchFamily="34" charset="0"/>
              </a:rPr>
              <a:t> 2019 </a:t>
            </a:r>
            <a:r>
              <a:rPr lang="en-US" sz="5200" dirty="0" err="1">
                <a:latin typeface="Corbel" panose="020B0503020204020204" pitchFamily="34" charset="0"/>
              </a:rPr>
              <a:t>pe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coasta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Canadei</a:t>
            </a:r>
            <a:r>
              <a:rPr lang="en-US" sz="5200" dirty="0">
                <a:latin typeface="Corbel" panose="020B0503020204020204" pitchFamily="34" charset="0"/>
              </a:rPr>
              <a:t>, din </a:t>
            </a:r>
            <a:r>
              <a:rPr lang="en-US" sz="5200" dirty="0" err="1">
                <a:latin typeface="Corbel" panose="020B0503020204020204" pitchFamily="34" charset="0"/>
              </a:rPr>
              <a:t>cauza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schimbărilor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climatice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smtClean="0">
                <a:latin typeface="Corbel" panose="020B0503020204020204" pitchFamily="34" charset="0"/>
              </a:rPr>
              <a:t>au </a:t>
            </a:r>
            <a:r>
              <a:rPr lang="en-US" sz="5200" dirty="0" err="1">
                <a:latin typeface="Corbel" panose="020B0503020204020204" pitchFamily="34" charset="0"/>
              </a:rPr>
              <a:t>murit</a:t>
            </a:r>
            <a:r>
              <a:rPr lang="en-US" sz="5200" dirty="0">
                <a:latin typeface="Corbel" panose="020B0503020204020204" pitchFamily="34" charset="0"/>
              </a:rPr>
              <a:t> circa 2% de </a:t>
            </a:r>
            <a:r>
              <a:rPr lang="en-US" sz="5200" dirty="0" err="1">
                <a:latin typeface="Corbel" panose="020B0503020204020204" pitchFamily="34" charset="0"/>
              </a:rPr>
              <a:t>animale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cale</a:t>
            </a:r>
            <a:r>
              <a:rPr lang="en-US" sz="5200" dirty="0">
                <a:latin typeface="Corbel" panose="020B0503020204020204" pitchFamily="34" charset="0"/>
              </a:rPr>
              <a:t> de </a:t>
            </a:r>
            <a:r>
              <a:rPr lang="en-US" sz="5200" dirty="0" err="1">
                <a:latin typeface="Corbel" panose="020B0503020204020204" pitchFamily="34" charset="0"/>
              </a:rPr>
              <a:t>dispariție</a:t>
            </a:r>
            <a:r>
              <a:rPr lang="en-US" sz="5200" dirty="0">
                <a:latin typeface="Corbel" panose="020B0503020204020204" pitchFamily="34" charset="0"/>
              </a:rPr>
              <a:t>.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Despre</a:t>
            </a:r>
            <a:r>
              <a:rPr lang="en-US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ce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animale</a:t>
            </a:r>
            <a:r>
              <a:rPr lang="en-US" sz="5200" b="1" dirty="0">
                <a:latin typeface="Corbel" panose="020B0503020204020204" pitchFamily="34" charset="0"/>
              </a:rPr>
              <a:t> e </a:t>
            </a:r>
            <a:r>
              <a:rPr lang="en-US" sz="5200" b="1" dirty="0" err="1">
                <a:latin typeface="Corbel" panose="020B0503020204020204" pitchFamily="34" charset="0"/>
              </a:rPr>
              <a:t>vorba</a:t>
            </a:r>
            <a:r>
              <a:rPr lang="en-US" sz="5200" b="1" dirty="0">
                <a:latin typeface="Corbel" panose="020B0503020204020204" pitchFamily="34" charset="0"/>
              </a:rPr>
              <a:t>?  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1. Дельфины</a:t>
            </a:r>
            <a:r>
              <a:rPr lang="en-US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 smtClean="0">
                <a:latin typeface="Corbel" panose="020B0503020204020204" pitchFamily="34" charset="0"/>
              </a:rPr>
              <a:t>Delfini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2</a:t>
            </a:r>
            <a:r>
              <a:rPr lang="ru-RU" sz="5200" dirty="0">
                <a:latin typeface="Corbel" panose="020B0503020204020204" pitchFamily="34" charset="0"/>
              </a:rPr>
              <a:t>. </a:t>
            </a:r>
            <a:r>
              <a:rPr lang="ru-RU" sz="5200" dirty="0" smtClean="0">
                <a:latin typeface="Corbel" panose="020B0503020204020204" pitchFamily="34" charset="0"/>
              </a:rPr>
              <a:t>Киты</a:t>
            </a:r>
            <a:r>
              <a:rPr lang="en-US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 smtClean="0">
                <a:latin typeface="Corbel" panose="020B0503020204020204" pitchFamily="34" charset="0"/>
              </a:rPr>
              <a:t>Balene</a:t>
            </a:r>
            <a:endParaRPr lang="ru-RU" sz="5200" b="1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3</a:t>
            </a:r>
            <a:r>
              <a:rPr lang="ru-RU" sz="5200" dirty="0">
                <a:latin typeface="Corbel" panose="020B0503020204020204" pitchFamily="34" charset="0"/>
              </a:rPr>
              <a:t>. </a:t>
            </a:r>
            <a:r>
              <a:rPr lang="ru-RU" sz="5200" dirty="0" smtClean="0">
                <a:latin typeface="Corbel" panose="020B0503020204020204" pitchFamily="34" charset="0"/>
              </a:rPr>
              <a:t>Пингвины</a:t>
            </a:r>
            <a:r>
              <a:rPr lang="en-US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 smtClean="0">
                <a:latin typeface="Corbel" panose="020B0503020204020204" pitchFamily="34" charset="0"/>
              </a:rPr>
              <a:t>Pinguini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4</a:t>
            </a:r>
            <a:r>
              <a:rPr lang="ru-RU" sz="5200" dirty="0">
                <a:latin typeface="Corbel" panose="020B0503020204020204" pitchFamily="34" charset="0"/>
              </a:rPr>
              <a:t>. Морские </a:t>
            </a:r>
            <a:r>
              <a:rPr lang="ru-RU" sz="5200" dirty="0" smtClean="0">
                <a:latin typeface="Corbel" panose="020B0503020204020204" pitchFamily="34" charset="0"/>
              </a:rPr>
              <a:t>слоны</a:t>
            </a:r>
            <a:r>
              <a:rPr lang="en-US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 smtClean="0">
                <a:latin typeface="Corbel" panose="020B0503020204020204" pitchFamily="34" charset="0"/>
              </a:rPr>
              <a:t>Elefant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>
                <a:latin typeface="Corbel" panose="020B0503020204020204" pitchFamily="34" charset="0"/>
              </a:rPr>
              <a:t>de mare </a:t>
            </a:r>
            <a:endParaRPr lang="ru-RU" sz="5200" dirty="0">
              <a:latin typeface="Corbel" panose="020B0503020204020204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14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01299" y="3788768"/>
            <a:ext cx="972157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2. Киты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Balene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pic>
        <p:nvPicPr>
          <p:cNvPr id="16" name="Picture 4" descr="Почему кит такой большой – Наука и технологии – Материалы сайта – Сноб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3017520"/>
            <a:ext cx="9960621" cy="52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Согласно </a:t>
            </a:r>
            <a:r>
              <a:rPr lang="ru-RU" sz="6300" b="1" dirty="0">
                <a:latin typeface="Corbel" panose="020B0503020204020204" pitchFamily="34" charset="0"/>
              </a:rPr>
              <a:t>исследованиям, к 2050 году в мировом </a:t>
            </a:r>
            <a:endParaRPr lang="ru-RU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океане </a:t>
            </a:r>
            <a:r>
              <a:rPr lang="ru-RU" sz="6300" b="1" dirty="0">
                <a:latin typeface="Corbel" panose="020B0503020204020204" pitchFamily="34" charset="0"/>
              </a:rPr>
              <a:t>пластика будет больше чем… </a:t>
            </a:r>
          </a:p>
          <a:p>
            <a:pPr fontAlgn="base"/>
            <a:r>
              <a:rPr lang="en-US" sz="6300" b="1" dirty="0" smtClean="0">
                <a:latin typeface="Corbel" panose="020B0503020204020204" pitchFamily="34" charset="0"/>
              </a:rPr>
              <a:t>Conform </a:t>
            </a:r>
            <a:r>
              <a:rPr lang="en-US" sz="6300" b="1" dirty="0" err="1">
                <a:latin typeface="Corbel" panose="020B0503020204020204" pitchFamily="34" charset="0"/>
              </a:rPr>
              <a:t>prognozelor</a:t>
            </a:r>
            <a:r>
              <a:rPr lang="en-US" sz="6300" b="1" dirty="0">
                <a:latin typeface="Corbel" panose="020B0503020204020204" pitchFamily="34" charset="0"/>
              </a:rPr>
              <a:t>, </a:t>
            </a:r>
            <a:r>
              <a:rPr lang="en-US" sz="6300" b="1" dirty="0" err="1">
                <a:latin typeface="Corbel" panose="020B0503020204020204" pitchFamily="34" charset="0"/>
              </a:rPr>
              <a:t>până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 smtClean="0">
                <a:latin typeface="Corbel" panose="020B0503020204020204" pitchFamily="34" charset="0"/>
              </a:rPr>
              <a:t>în</a:t>
            </a:r>
            <a:r>
              <a:rPr lang="ro-MD" sz="6300" b="1" dirty="0" smtClean="0">
                <a:latin typeface="Corbel" panose="020B0503020204020204" pitchFamily="34" charset="0"/>
              </a:rPr>
              <a:t> anul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>
                <a:latin typeface="Corbel" panose="020B0503020204020204" pitchFamily="34" charset="0"/>
              </a:rPr>
              <a:t>2050 </a:t>
            </a:r>
            <a:r>
              <a:rPr lang="en-US" sz="6300" b="1" dirty="0" err="1">
                <a:latin typeface="Corbel" panose="020B0503020204020204" pitchFamily="34" charset="0"/>
              </a:rPr>
              <a:t>în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Oceanul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endParaRPr lang="ro-MD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err="1" smtClean="0">
                <a:latin typeface="Corbel" panose="020B0503020204020204" pitchFamily="34" charset="0"/>
              </a:rPr>
              <a:t>Mondial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 err="1" smtClean="0">
                <a:latin typeface="Corbel" panose="020B0503020204020204" pitchFamily="34" charset="0"/>
              </a:rPr>
              <a:t>va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>
                <a:latin typeface="Corbel" panose="020B0503020204020204" pitchFamily="34" charset="0"/>
              </a:rPr>
              <a:t>fi </a:t>
            </a:r>
            <a:r>
              <a:rPr lang="en-US" sz="6300" b="1" dirty="0" err="1">
                <a:latin typeface="Corbel" panose="020B0503020204020204" pitchFamily="34" charset="0"/>
              </a:rPr>
              <a:t>mai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multă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masă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plastică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decât</a:t>
            </a:r>
            <a:r>
              <a:rPr lang="en-US" sz="6300" b="1" dirty="0">
                <a:latin typeface="Corbel" panose="020B0503020204020204" pitchFamily="34" charset="0"/>
              </a:rPr>
              <a:t>… </a:t>
            </a:r>
            <a:endParaRPr lang="ru-RU" sz="6300" b="1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1. Воды</a:t>
            </a:r>
            <a:r>
              <a:rPr lang="en-US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err="1" smtClean="0">
                <a:latin typeface="Corbel" panose="020B0503020204020204" pitchFamily="34" charset="0"/>
              </a:rPr>
              <a:t>Ap</a:t>
            </a:r>
            <a:r>
              <a:rPr lang="ro-RO" sz="6300" dirty="0" smtClean="0">
                <a:latin typeface="Corbel" panose="020B0503020204020204" pitchFamily="34" charset="0"/>
              </a:rPr>
              <a:t>ă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2</a:t>
            </a:r>
            <a:r>
              <a:rPr lang="ru-RU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Рыбы</a:t>
            </a:r>
            <a:r>
              <a:rPr lang="en-US" sz="6300" dirty="0" smtClean="0">
                <a:latin typeface="Corbel" panose="020B0503020204020204" pitchFamily="34" charset="0"/>
              </a:rPr>
              <a:t> / </a:t>
            </a:r>
            <a:r>
              <a:rPr lang="ro-RO" sz="6300" dirty="0" smtClean="0">
                <a:latin typeface="Corbel" panose="020B0503020204020204" pitchFamily="34" charset="0"/>
              </a:rPr>
              <a:t>Pește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3</a:t>
            </a:r>
            <a:r>
              <a:rPr lang="ru-RU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Людей</a:t>
            </a:r>
            <a:r>
              <a:rPr lang="en-US" sz="6300" dirty="0" smtClean="0">
                <a:latin typeface="Corbel" panose="020B0503020204020204" pitchFamily="34" charset="0"/>
              </a:rPr>
              <a:t> / </a:t>
            </a:r>
            <a:r>
              <a:rPr lang="ro-RO" sz="6300" dirty="0" smtClean="0">
                <a:latin typeface="Corbel" panose="020B0503020204020204" pitchFamily="34" charset="0"/>
              </a:rPr>
              <a:t>Oameni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4</a:t>
            </a:r>
            <a:r>
              <a:rPr lang="ru-RU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Кораблей</a:t>
            </a:r>
            <a:r>
              <a:rPr lang="en-US" sz="6300" dirty="0" smtClean="0">
                <a:latin typeface="Corbel" panose="020B0503020204020204" pitchFamily="34" charset="0"/>
              </a:rPr>
              <a:t> / </a:t>
            </a:r>
            <a:r>
              <a:rPr lang="ro-RO" sz="6300" dirty="0" smtClean="0">
                <a:latin typeface="Corbel" panose="020B0503020204020204" pitchFamily="34" charset="0"/>
              </a:rPr>
              <a:t>Corăbii</a:t>
            </a:r>
            <a:endParaRPr lang="ru-RU" sz="6300" dirty="0">
              <a:latin typeface="Corbel" panose="020B0503020204020204" pitchFamily="34" charset="0"/>
            </a:endParaRPr>
          </a:p>
        </p:txBody>
      </p:sp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 </a:t>
            </a:r>
            <a:r>
              <a:rPr lang="ru-RU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73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20349" y="3788768"/>
            <a:ext cx="970252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2. Рыбы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Pește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pic>
        <p:nvPicPr>
          <p:cNvPr id="16" name="Picture 6" descr="GISMETEO.KZ: Ученые установили, что у рыб бывает сезонная миграция - 8  апреля 2020 | Климат | Новости погоды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6" y="2636607"/>
            <a:ext cx="9915030" cy="66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i="1" dirty="0" smtClean="0">
                <a:latin typeface="Corbel" panose="020B0503020204020204" pitchFamily="34" charset="0"/>
              </a:rPr>
              <a:t>Внимание</a:t>
            </a:r>
            <a:r>
              <a:rPr lang="ru-RU" sz="4700" i="1" dirty="0">
                <a:latin typeface="Corbel" panose="020B0503020204020204" pitchFamily="34" charset="0"/>
              </a:rPr>
              <a:t>! В этом вопросе может быть больше правильных вариантов </a:t>
            </a:r>
            <a:endParaRPr lang="ru-RU" sz="47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i="1" dirty="0" smtClean="0">
                <a:latin typeface="Corbel" panose="020B0503020204020204" pitchFamily="34" charset="0"/>
              </a:rPr>
              <a:t>ответа</a:t>
            </a:r>
            <a:r>
              <a:rPr lang="ru-RU" sz="4700" i="1" dirty="0">
                <a:latin typeface="Corbel" panose="020B0503020204020204" pitchFamily="34" charset="0"/>
              </a:rPr>
              <a:t>, или не быть их вовсе. Если вариантов больше одного, выберите </a:t>
            </a:r>
            <a:endParaRPr lang="ru-RU" sz="47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i="1" dirty="0" smtClean="0">
                <a:latin typeface="Corbel" panose="020B0503020204020204" pitchFamily="34" charset="0"/>
              </a:rPr>
              <a:t>все правильные.</a:t>
            </a:r>
            <a:endParaRPr lang="ru-RU" sz="4700" i="1" dirty="0">
              <a:latin typeface="Corbel" panose="020B0503020204020204" pitchFamily="34" charset="0"/>
            </a:endParaRPr>
          </a:p>
          <a:p>
            <a:pPr fontAlgn="base"/>
            <a:r>
              <a:rPr lang="en-US" sz="4700" i="1" dirty="0" err="1" smtClean="0">
                <a:latin typeface="Corbel" panose="020B0503020204020204" pitchFamily="34" charset="0"/>
              </a:rPr>
              <a:t>Atenție</a:t>
            </a:r>
            <a:r>
              <a:rPr lang="en-US" sz="4700" i="1" dirty="0">
                <a:latin typeface="Corbel" panose="020B0503020204020204" pitchFamily="34" charset="0"/>
              </a:rPr>
              <a:t>! </a:t>
            </a:r>
            <a:r>
              <a:rPr lang="en-US" sz="4700" i="1" dirty="0" err="1">
                <a:latin typeface="Corbel" panose="020B0503020204020204" pitchFamily="34" charset="0"/>
              </a:rPr>
              <a:t>Această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întrebare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poate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avea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mai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multe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opțiuni</a:t>
            </a:r>
            <a:r>
              <a:rPr lang="en-US" sz="4700" i="1" dirty="0">
                <a:latin typeface="Corbel" panose="020B0503020204020204" pitchFamily="34" charset="0"/>
              </a:rPr>
              <a:t> de </a:t>
            </a:r>
            <a:r>
              <a:rPr lang="en-US" sz="4700" i="1" dirty="0" err="1">
                <a:latin typeface="Corbel" panose="020B0503020204020204" pitchFamily="34" charset="0"/>
              </a:rPr>
              <a:t>răspuns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corecte</a:t>
            </a:r>
            <a:r>
              <a:rPr lang="en-US" sz="4700" i="1" dirty="0">
                <a:latin typeface="Corbel" panose="020B0503020204020204" pitchFamily="34" charset="0"/>
              </a:rPr>
              <a:t>, </a:t>
            </a:r>
            <a:endParaRPr lang="ru-RU" sz="47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i="1" dirty="0" err="1" smtClean="0">
                <a:latin typeface="Corbel" panose="020B0503020204020204" pitchFamily="34" charset="0"/>
              </a:rPr>
              <a:t>sau</a:t>
            </a:r>
            <a:r>
              <a:rPr lang="en-US" sz="4700" i="1" dirty="0" smtClean="0">
                <a:latin typeface="Corbel" panose="020B0503020204020204" pitchFamily="34" charset="0"/>
              </a:rPr>
              <a:t> </a:t>
            </a:r>
            <a:r>
              <a:rPr lang="en-US" sz="4700" i="1" dirty="0" err="1" smtClean="0">
                <a:latin typeface="Corbel" panose="020B0503020204020204" pitchFamily="34" charset="0"/>
              </a:rPr>
              <a:t>nici</a:t>
            </a:r>
            <a:r>
              <a:rPr lang="en-US" sz="4700" i="1" dirty="0" smtClean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una</a:t>
            </a:r>
            <a:r>
              <a:rPr lang="en-US" sz="4700" i="1" dirty="0">
                <a:latin typeface="Corbel" panose="020B0503020204020204" pitchFamily="34" charset="0"/>
              </a:rPr>
              <a:t>. </a:t>
            </a:r>
            <a:r>
              <a:rPr lang="en-US" sz="4700" i="1" dirty="0" err="1">
                <a:latin typeface="Corbel" panose="020B0503020204020204" pitchFamily="34" charset="0"/>
              </a:rPr>
              <a:t>Dacă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există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mai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multe</a:t>
            </a:r>
            <a:r>
              <a:rPr lang="en-US" sz="4700" i="1" dirty="0">
                <a:latin typeface="Corbel" panose="020B0503020204020204" pitchFamily="34" charset="0"/>
              </a:rPr>
              <a:t> - </a:t>
            </a:r>
            <a:r>
              <a:rPr lang="en-US" sz="4700" i="1" dirty="0" err="1">
                <a:latin typeface="Corbel" panose="020B0503020204020204" pitchFamily="34" charset="0"/>
              </a:rPr>
              <a:t>selectați</a:t>
            </a:r>
            <a:r>
              <a:rPr lang="en-US" sz="4700" i="1" dirty="0">
                <a:latin typeface="Corbel" panose="020B0503020204020204" pitchFamily="34" charset="0"/>
              </a:rPr>
              <a:t>-le </a:t>
            </a:r>
            <a:r>
              <a:rPr lang="en-US" sz="4700" i="1" dirty="0" err="1">
                <a:latin typeface="Corbel" panose="020B0503020204020204" pitchFamily="34" charset="0"/>
              </a:rPr>
              <a:t>pe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toate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 smtClean="0">
                <a:latin typeface="Corbel" panose="020B0503020204020204" pitchFamily="34" charset="0"/>
              </a:rPr>
              <a:t>corecte</a:t>
            </a:r>
            <a:r>
              <a:rPr lang="en-US" sz="4700" i="1" dirty="0" smtClean="0">
                <a:latin typeface="Corbel" panose="020B0503020204020204" pitchFamily="34" charset="0"/>
              </a:rPr>
              <a:t>.</a:t>
            </a:r>
            <a:endParaRPr lang="ru-RU" sz="4700" i="1" dirty="0">
              <a:latin typeface="Corbel" panose="020B0503020204020204" pitchFamily="34" charset="0"/>
            </a:endParaRPr>
          </a:p>
          <a:p>
            <a:pPr fontAlgn="base"/>
            <a:r>
              <a:rPr lang="ru-RU" sz="4700" b="1" dirty="0" smtClean="0">
                <a:latin typeface="Corbel" panose="020B0503020204020204" pitchFamily="34" charset="0"/>
              </a:rPr>
              <a:t>Где </a:t>
            </a:r>
            <a:r>
              <a:rPr lang="ru-RU" sz="4700" b="1" dirty="0">
                <a:latin typeface="Corbel" panose="020B0503020204020204" pitchFamily="34" charset="0"/>
              </a:rPr>
              <a:t>сегодня можно встретить морскую корову? </a:t>
            </a:r>
          </a:p>
          <a:p>
            <a:pPr fontAlgn="base"/>
            <a:r>
              <a:rPr lang="en-US" sz="4700" b="1" dirty="0" err="1" smtClean="0">
                <a:latin typeface="Corbel" panose="020B0503020204020204" pitchFamily="34" charset="0"/>
              </a:rPr>
              <a:t>Unde</a:t>
            </a:r>
            <a:r>
              <a:rPr lang="en-US" sz="4700" b="1" dirty="0" smtClean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poate</a:t>
            </a:r>
            <a:r>
              <a:rPr lang="en-US" sz="4700" b="1" dirty="0">
                <a:latin typeface="Corbel" panose="020B0503020204020204" pitchFamily="34" charset="0"/>
              </a:rPr>
              <a:t> fi </a:t>
            </a:r>
            <a:r>
              <a:rPr lang="en-US" sz="4700" b="1" dirty="0" err="1">
                <a:latin typeface="Corbel" panose="020B0503020204020204" pitchFamily="34" charset="0"/>
              </a:rPr>
              <a:t>întâlnită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astăzi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Hydrodamalisul</a:t>
            </a:r>
            <a:r>
              <a:rPr lang="en-US" sz="4700" b="1" dirty="0">
                <a:latin typeface="Corbel" panose="020B0503020204020204" pitchFamily="34" charset="0"/>
              </a:rPr>
              <a:t> - </a:t>
            </a:r>
            <a:r>
              <a:rPr lang="en-US" sz="4700" b="1" dirty="0" err="1">
                <a:latin typeface="Corbel" panose="020B0503020204020204" pitchFamily="34" charset="0"/>
              </a:rPr>
              <a:t>vaca</a:t>
            </a:r>
            <a:r>
              <a:rPr lang="en-US" sz="4700" b="1" dirty="0">
                <a:latin typeface="Corbel" panose="020B0503020204020204" pitchFamily="34" charset="0"/>
              </a:rPr>
              <a:t> de </a:t>
            </a:r>
            <a:r>
              <a:rPr lang="en-US" sz="4700" b="1" dirty="0" smtClean="0">
                <a:latin typeface="Corbel" panose="020B0503020204020204" pitchFamily="34" charset="0"/>
              </a:rPr>
              <a:t>mare?</a:t>
            </a:r>
            <a:endParaRPr lang="ru-RU" sz="4700" b="1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1. В </a:t>
            </a:r>
            <a:r>
              <a:rPr lang="ru-RU" sz="4700" dirty="0">
                <a:latin typeface="Corbel" panose="020B0503020204020204" pitchFamily="34" charset="0"/>
              </a:rPr>
              <a:t>Мексиканском </a:t>
            </a:r>
            <a:r>
              <a:rPr lang="ru-RU" sz="4700" dirty="0" smtClean="0">
                <a:latin typeface="Corbel" panose="020B0503020204020204" pitchFamily="34" charset="0"/>
              </a:rPr>
              <a:t>заливе</a:t>
            </a:r>
            <a:r>
              <a:rPr lang="ro-RO" sz="4700" dirty="0" smtClean="0">
                <a:latin typeface="Corbel" panose="020B0503020204020204" pitchFamily="34" charset="0"/>
              </a:rPr>
              <a:t> /</a:t>
            </a:r>
            <a:r>
              <a:rPr lang="en-US" sz="4700" dirty="0">
                <a:latin typeface="Corbel" panose="020B0503020204020204" pitchFamily="34" charset="0"/>
              </a:rPr>
              <a:t> 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Golful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Mexic</a:t>
            </a:r>
            <a:r>
              <a:rPr lang="ro-RO" sz="4700" dirty="0" smtClean="0">
                <a:latin typeface="Corbel" panose="020B0503020204020204" pitchFamily="34" charset="0"/>
              </a:rPr>
              <a:t> 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2</a:t>
            </a:r>
            <a:r>
              <a:rPr lang="ru-RU" sz="4700" dirty="0">
                <a:latin typeface="Corbel" panose="020B0503020204020204" pitchFamily="34" charset="0"/>
              </a:rPr>
              <a:t>. В </a:t>
            </a:r>
            <a:r>
              <a:rPr lang="ru-RU" sz="4700" dirty="0" smtClean="0">
                <a:latin typeface="Corbel" panose="020B0503020204020204" pitchFamily="34" charset="0"/>
              </a:rPr>
              <a:t>Антарктиде</a:t>
            </a:r>
            <a:r>
              <a:rPr lang="ro-RO" sz="4700" dirty="0" smtClean="0">
                <a:latin typeface="Corbel" panose="020B0503020204020204" pitchFamily="34" charset="0"/>
              </a:rPr>
              <a:t> /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Antarctida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3</a:t>
            </a:r>
            <a:r>
              <a:rPr lang="ru-RU" sz="4700" dirty="0">
                <a:latin typeface="Corbel" panose="020B0503020204020204" pitchFamily="34" charset="0"/>
              </a:rPr>
              <a:t>. В Беринговом </a:t>
            </a:r>
            <a:r>
              <a:rPr lang="ru-RU" sz="4700" dirty="0" smtClean="0">
                <a:latin typeface="Corbel" panose="020B0503020204020204" pitchFamily="34" charset="0"/>
              </a:rPr>
              <a:t>проливе</a:t>
            </a:r>
            <a:r>
              <a:rPr lang="ro-RO" sz="4700" dirty="0" smtClean="0">
                <a:latin typeface="Corbel" panose="020B0503020204020204" pitchFamily="34" charset="0"/>
              </a:rPr>
              <a:t> /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strâmtoarea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Bering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4</a:t>
            </a:r>
            <a:r>
              <a:rPr lang="ru-RU" sz="4700" dirty="0">
                <a:latin typeface="Corbel" panose="020B0503020204020204" pitchFamily="34" charset="0"/>
              </a:rPr>
              <a:t>. У берегов </a:t>
            </a:r>
            <a:r>
              <a:rPr lang="ru-RU" sz="4700" dirty="0" smtClean="0">
                <a:latin typeface="Corbel" panose="020B0503020204020204" pitchFamily="34" charset="0"/>
              </a:rPr>
              <a:t>Индии</a:t>
            </a:r>
            <a:r>
              <a:rPr lang="ro-RO" sz="4700" dirty="0" smtClean="0">
                <a:latin typeface="Corbel" panose="020B0503020204020204" pitchFamily="34" charset="0"/>
              </a:rPr>
              <a:t> /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largul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coastei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Indiei</a:t>
            </a:r>
            <a:endParaRPr lang="ru-RU" sz="4700" dirty="0">
              <a:latin typeface="Corbel" panose="020B0503020204020204" pitchFamily="34" charset="0"/>
            </a:endParaRPr>
          </a:p>
        </p:txBody>
      </p:sp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1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52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9163" y="2541233"/>
            <a:ext cx="56959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514</Words>
  <Application>Microsoft Office PowerPoint</Application>
  <PresentationFormat>Произвольный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424</cp:revision>
  <dcterms:modified xsi:type="dcterms:W3CDTF">2021-01-13T11:09:33Z</dcterms:modified>
</cp:coreProperties>
</file>