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641" r:id="rId3"/>
    <p:sldId id="622" r:id="rId4"/>
    <p:sldId id="600" r:id="rId5"/>
    <p:sldId id="566" r:id="rId6"/>
    <p:sldId id="567" r:id="rId7"/>
    <p:sldId id="589" r:id="rId8"/>
    <p:sldId id="568" r:id="rId9"/>
    <p:sldId id="629" r:id="rId10"/>
    <p:sldId id="630" r:id="rId11"/>
    <p:sldId id="570" r:id="rId12"/>
    <p:sldId id="595" r:id="rId13"/>
    <p:sldId id="571" r:id="rId14"/>
    <p:sldId id="596" r:id="rId15"/>
    <p:sldId id="572" r:id="rId16"/>
    <p:sldId id="573" r:id="rId17"/>
    <p:sldId id="597" r:id="rId18"/>
    <p:sldId id="603" r:id="rId19"/>
    <p:sldId id="604" r:id="rId20"/>
    <p:sldId id="607" r:id="rId2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7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7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1132800" cy="580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7623915" y="0"/>
            <a:ext cx="21132800" cy="580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912138" y="1446609"/>
            <a:ext cx="6943725" cy="390584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4876800" y="5569446"/>
            <a:ext cx="39014400" cy="45568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992223"/>
            <a:ext cx="21132800" cy="580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7623915" y="10992223"/>
            <a:ext cx="21132800" cy="580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95626" y="2552700"/>
            <a:ext cx="13817600" cy="1624013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95626" y="4391025"/>
            <a:ext cx="13827124" cy="26289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/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285750"/>
            <a:ext cx="4114800" cy="8905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85750"/>
            <a:ext cx="12039600" cy="8905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62125"/>
            <a:ext cx="8077200" cy="742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762125"/>
            <a:ext cx="8077200" cy="742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6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6" y="3757613"/>
            <a:ext cx="7737474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700" y="0"/>
            <a:ext cx="18300700" cy="1028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914400" y="285750"/>
            <a:ext cx="16459200" cy="87392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914400" y="1762125"/>
            <a:ext cx="16459200" cy="74295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2100"/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2100"/>
            </a:lvl1pPr>
          </a:lstStyle>
          <a:p/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514350" indent="-514350" algn="l" rtl="0" fontAlgn="base">
        <a:spcBef>
          <a:spcPct val="3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3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3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3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3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50825" y="380365"/>
            <a:ext cx="17122775" cy="8811260"/>
          </a:xfrm>
        </p:spPr>
        <p:txBody>
          <a:bodyPr/>
          <a:p>
            <a:r>
              <a:rPr lang="ru-RU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30.03.2024 </a:t>
            </a:r>
            <a:r>
              <a:rPr lang="ru-RU" altLang="en-US" sz="5400">
                <a:solidFill>
                  <a:schemeClr val="tx1"/>
                </a:solidFill>
                <a:sym typeface="+mn-ea"/>
              </a:rPr>
              <a:t>был проведен</a:t>
            </a:r>
            <a:r>
              <a:rPr lang="ru-RU" altLang="en-US" sz="5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ru-RU" altLang="en-US" sz="5400">
                <a:sym typeface="+mn-ea"/>
              </a:rPr>
              <a:t>педагогический совет  по </a:t>
            </a:r>
            <a:endParaRPr lang="ru-RU" altLang="en-US" sz="5400">
              <a:sym typeface="+mn-ea"/>
            </a:endParaRPr>
          </a:p>
          <a:p>
            <a:pPr marL="0" indent="0">
              <a:buNone/>
            </a:pPr>
            <a:r>
              <a:rPr lang="ru-RU" altLang="en-US" sz="5400">
                <a:sym typeface="+mn-ea"/>
              </a:rPr>
              <a:t>     итогам курсов «</a:t>
            </a:r>
            <a:r>
              <a:rPr lang="ro-RO" altLang="ru-RU" sz="54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INVESTIM ÎN PROFESORI</a:t>
            </a:r>
            <a:r>
              <a:rPr lang="ru-RU" altLang="en-US" sz="5400">
                <a:sym typeface="+mn-ea"/>
              </a:rPr>
              <a:t>»</a:t>
            </a:r>
            <a:r>
              <a:rPr lang="en-US" altLang="ru-RU">
                <a:sym typeface="+mn-ea"/>
              </a:rPr>
              <a:t> 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0" y="2324100"/>
            <a:ext cx="8766810" cy="668845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2324100"/>
            <a:ext cx="8994775" cy="665289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20065" y="9410700"/>
            <a:ext cx="164795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ru-RU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Tatiana Turcina - </a:t>
            </a:r>
            <a:r>
              <a:rPr lang="en-US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ș</a:t>
            </a:r>
            <a:r>
              <a:rPr lang="en-US" altLang="ru-RU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ef</a:t>
            </a:r>
            <a:r>
              <a:rPr lang="en-US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Centru Resurse Formare</a:t>
            </a:r>
            <a:r>
              <a:rPr lang="en-US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 </a:t>
            </a:r>
            <a:r>
              <a:rPr lang="en-US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Continuă</a:t>
            </a:r>
            <a:endParaRPr lang="en-US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16459200" cy="2084705"/>
          </a:xfrm>
        </p:spPr>
        <p:txBody>
          <a:bodyPr/>
          <a:p>
            <a:pPr algn="l"/>
            <a:r>
              <a:rPr lang="ru-RU" altLang="en-US">
                <a:solidFill>
                  <a:srgbClr val="FF0000"/>
                </a:solidFill>
              </a:rPr>
              <a:t>Определение границ применения этих знаний (</a:t>
            </a:r>
            <a:r>
              <a:rPr lang="ru-RU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Репродуктивный уровень</a:t>
            </a:r>
            <a:r>
              <a:rPr lang="ru-RU" altLang="en-US">
                <a:solidFill>
                  <a:srgbClr val="FF0000"/>
                </a:solidFill>
              </a:rPr>
              <a:t>)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62000" y="2324100"/>
            <a:ext cx="663892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/>
              <a:t>Для того чтобы проверить знания о элементах равнобедренного треугольника учитель предлагает ученикам пройти по ссылке </a:t>
            </a:r>
            <a:r>
              <a:rPr lang="ru-RU" altLang="en-US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https://learningapps.org/view24729</a:t>
            </a:r>
            <a:r>
              <a:rPr lang="ru-RU" altLang="en-US" sz="3200"/>
              <a:t>553</a:t>
            </a:r>
            <a:endParaRPr lang="ru-RU" altLang="en-US" sz="3200"/>
          </a:p>
        </p:txBody>
      </p:sp>
      <p:pic>
        <p:nvPicPr>
          <p:cNvPr id="6" name="Рисунок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461625" y="1300480"/>
            <a:ext cx="7750175" cy="35382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980" y="4838700"/>
            <a:ext cx="8297545" cy="5507990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66100" y="3695700"/>
            <a:ext cx="10189210" cy="65087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0345" y="-38100"/>
            <a:ext cx="9177655" cy="1026668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0"/>
            <a:ext cx="9540240" cy="10304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71120"/>
            <a:ext cx="12931140" cy="1651635"/>
          </a:xfrm>
        </p:spPr>
        <p:txBody>
          <a:bodyPr/>
          <a:p>
            <a:pPr algn="ctr"/>
            <a:r>
              <a:rPr lang="ru-RU" altLang="en-US" sz="7200">
                <a:solidFill>
                  <a:srgbClr val="FF0000"/>
                </a:solidFill>
              </a:rPr>
              <a:t>Пробное применение знаний </a:t>
            </a:r>
            <a:br>
              <a:rPr lang="ru-RU" altLang="en-US" sz="7200">
                <a:solidFill>
                  <a:srgbClr val="FF0000"/>
                </a:solidFill>
              </a:rPr>
            </a:br>
            <a:r>
              <a:rPr lang="ru-RU" altLang="en-US" sz="7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(Продуктивный уровень)</a:t>
            </a:r>
            <a:endParaRPr lang="ru-RU" altLang="en-US" sz="72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2879090" y="2095500"/>
            <a:ext cx="127419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3200" b="1"/>
              <a:t>задачи по готовым чертежам на доске  </a:t>
            </a:r>
            <a:r>
              <a:rPr lang="ru-RU" altLang="en-US" sz="3200" b="1">
                <a:solidFill>
                  <a:srgbClr val="FF0000"/>
                </a:solidFill>
              </a:rPr>
              <a:t>jamboard </a:t>
            </a:r>
            <a:endParaRPr lang="ru-RU" altLang="en-US" sz="3200" b="1">
              <a:solidFill>
                <a:srgbClr val="FF0000"/>
              </a:solidFill>
            </a:endParaRPr>
          </a:p>
        </p:txBody>
      </p:sp>
      <p:pic>
        <p:nvPicPr>
          <p:cNvPr id="8" name="Рисунок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496800" y="2962910"/>
            <a:ext cx="5723255" cy="7249795"/>
          </a:xfrm>
          <a:prstGeom prst="rect">
            <a:avLst/>
          </a:prstGeom>
        </p:spPr>
      </p:pic>
      <p:pic>
        <p:nvPicPr>
          <p:cNvPr id="9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933700"/>
            <a:ext cx="6511290" cy="7279005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3200" y="2945765"/>
            <a:ext cx="7789545" cy="726694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0600" y="1181100"/>
            <a:ext cx="5621655" cy="4178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42900"/>
            <a:ext cx="9444990" cy="873760"/>
          </a:xfrm>
        </p:spPr>
        <p:txBody>
          <a:bodyPr/>
          <a:p>
            <a:pPr algn="ctr"/>
            <a:r>
              <a:rPr lang="ru-RU" altLang="en-US" sz="6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  <a:t>Продуктивный уровень</a:t>
            </a:r>
            <a:endParaRPr lang="ru-RU" altLang="en-US" sz="60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76200" y="1409700"/>
            <a:ext cx="10710545" cy="1335405"/>
          </a:xfrm>
        </p:spPr>
        <p:txBody>
          <a:bodyPr/>
          <a:p>
            <a:pPr marL="0" indent="0" algn="ctr">
              <a:buNone/>
            </a:pPr>
            <a:r>
              <a:rPr lang="ru-RU" altLang="en-US"/>
              <a:t>интерактивный тест </a:t>
            </a:r>
            <a:r>
              <a:rPr lang="ru-RU" altLang="en-US" sz="5400">
                <a:solidFill>
                  <a:srgbClr val="FF0000"/>
                </a:solidFill>
              </a:rPr>
              <a:t>https://kahoot.it/</a:t>
            </a:r>
            <a:endParaRPr lang="ru-RU" altLang="en-US" sz="5400">
              <a:solidFill>
                <a:srgbClr val="FF0000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6110" y="3229610"/>
            <a:ext cx="7546340" cy="705739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229610"/>
            <a:ext cx="10650220" cy="70573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85" y="-38100"/>
            <a:ext cx="7606665" cy="45218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16459200" cy="3091815"/>
          </a:xfrm>
        </p:spPr>
        <p:txBody>
          <a:bodyPr/>
          <a:p>
            <a:pPr algn="ctr"/>
            <a:r>
              <a:rPr lang="ru-RU" altLang="en-US">
                <a:solidFill>
                  <a:srgbClr val="FF0000"/>
                </a:solidFill>
              </a:rPr>
              <a:t>Выполнение упражнений по образцу с целью выработки умений безошибочного применения знаний</a:t>
            </a:r>
            <a:r>
              <a:rPr lang="ru-RU" altLang="en-US"/>
              <a:t> </a:t>
            </a:r>
            <a:r>
              <a:rPr lang="ru-RU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(Творческий уровень)</a:t>
            </a:r>
            <a:endParaRPr lang="ru-RU" altLang="en-US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1000" y="3225800"/>
            <a:ext cx="8148320" cy="69786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115" y="3543300"/>
            <a:ext cx="8803005" cy="647192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2936875"/>
            <a:ext cx="5002530" cy="4406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16687800" cy="873760"/>
          </a:xfrm>
        </p:spPr>
        <p:txBody>
          <a:bodyPr/>
          <a:p>
            <a:pPr algn="ctr"/>
            <a:r>
              <a:rPr lang="ru-RU" altLang="en-US" sz="6000">
                <a:solidFill>
                  <a:srgbClr val="FF0000"/>
                </a:solidFill>
              </a:rPr>
              <a:t>Подведение итогов урока. Рефлексия. </a:t>
            </a:r>
            <a:br>
              <a:rPr lang="ru-RU" altLang="en-US" sz="6000">
                <a:solidFill>
                  <a:srgbClr val="FF0000"/>
                </a:solidFill>
              </a:rPr>
            </a:br>
            <a:r>
              <a:rPr lang="ru-RU" altLang="en-US" sz="6000">
                <a:solidFill>
                  <a:srgbClr val="FF0000"/>
                </a:solidFill>
              </a:rPr>
              <a:t>Метод проектов</a:t>
            </a:r>
            <a:endParaRPr lang="ru-RU" altLang="en-US" sz="6000">
              <a:solidFill>
                <a:srgbClr val="FF0000"/>
              </a:solidFill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628775"/>
            <a:ext cx="5934075" cy="46577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562100"/>
            <a:ext cx="5800725" cy="47148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400" y="6362700"/>
            <a:ext cx="5980430" cy="401637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430" y="6286500"/>
            <a:ext cx="5812155" cy="40386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1628775"/>
            <a:ext cx="6139180" cy="4594225"/>
          </a:xfrm>
          <a:prstGeom prst="rect">
            <a:avLst/>
          </a:prstGeom>
        </p:spPr>
      </p:pic>
      <p:pic>
        <p:nvPicPr>
          <p:cNvPr id="10" name="Изображение 9"/>
          <p:cNvPicPr/>
          <p:nvPr/>
        </p:nvPicPr>
        <p:blipFill>
          <a:blip r:embed="rId6"/>
          <a:stretch>
            <a:fillRect/>
          </a:stretch>
        </p:blipFill>
        <p:spPr>
          <a:xfrm>
            <a:off x="-32385" y="6285865"/>
            <a:ext cx="5966460" cy="40011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 noChangeArrowheads="1"/>
          </p:cNvSpPr>
          <p:nvPr>
            <p:ph type="ctrTitle"/>
          </p:nvPr>
        </p:nvSpPr>
        <p:spPr>
          <a:xfrm>
            <a:off x="762000" y="190500"/>
            <a:ext cx="16953230" cy="1624330"/>
          </a:xfrm>
        </p:spPr>
        <p:txBody>
          <a:bodyPr/>
          <a:p>
            <a:r>
              <a:rPr lang="ru-RU" altLang="en-US">
                <a:sym typeface="+mn-ea"/>
              </a:rPr>
              <a:t>Урок оценен </a:t>
            </a:r>
            <a:r>
              <a:rPr lang="ru-RU" altLang="en-US">
                <a:solidFill>
                  <a:srgbClr val="FF0000"/>
                </a:solidFill>
                <a:sym typeface="+mn-ea"/>
              </a:rPr>
              <a:t>65 баллов</a:t>
            </a:r>
            <a:r>
              <a:rPr lang="ru-RU" altLang="en-US">
                <a:sym typeface="+mn-ea"/>
              </a:rPr>
              <a:t> - </a:t>
            </a:r>
            <a:r>
              <a:rPr lang="ru-RU" altLang="en-US" sz="6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  <a:t>оптимальный уровень</a:t>
            </a:r>
            <a:endParaRPr lang="ru-RU" altLang="en-US" sz="60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sym typeface="+mn-ea"/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-76200" y="1866900"/>
            <a:ext cx="18363565" cy="8420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5"/>
          <p:cNvSpPr txBox="1"/>
          <p:nvPr/>
        </p:nvSpPr>
        <p:spPr>
          <a:xfrm>
            <a:off x="877168" y="418830"/>
            <a:ext cx="16729656" cy="1357613"/>
          </a:xfrm>
          <a:prstGeom prst="rect">
            <a:avLst/>
          </a:prstGeom>
          <a:effectLst/>
        </p:spPr>
        <p:txBody>
          <a:bodyPr vert="horz" lIns="137160" tIns="68580" rIns="137160" bIns="6858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  <a:r>
              <a:rPr lang="ru-RU" sz="6000" b="1" dirty="0">
                <a:solidFill>
                  <a:srgbClr val="823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 «Перевёрнутого класса»</a:t>
            </a:r>
            <a:endParaRPr lang="ru-RU" sz="6000" b="1" dirty="0">
              <a:solidFill>
                <a:srgbClr val="8238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21626" y="1965491"/>
          <a:ext cx="16729075" cy="7772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72170"/>
                <a:gridCol w="8256905"/>
              </a:tblGrid>
              <a:tr h="61722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50" dirty="0">
                          <a:solidFill>
                            <a:schemeClr val="tx1"/>
                          </a:solidFill>
                        </a:rPr>
                        <a:t>Преимущества</a:t>
                      </a:r>
                      <a:endParaRPr lang="ru-RU" sz="4050" dirty="0">
                        <a:solidFill>
                          <a:schemeClr val="tx1"/>
                        </a:solidFill>
                      </a:endParaRPr>
                    </a:p>
                  </a:txBody>
                  <a:tcPr marL="88872" marR="888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7155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50" dirty="0">
                          <a:solidFill>
                            <a:schemeClr val="tx1"/>
                          </a:solidFill>
                        </a:rPr>
                        <a:t>УЧАЩИЕСЯ</a:t>
                      </a:r>
                      <a:endParaRPr lang="ru-RU" sz="4050" dirty="0">
                        <a:solidFill>
                          <a:schemeClr val="tx1"/>
                        </a:solidFill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качественный электронный образовательный ресурс;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мотивации к обучению;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увлеченности работы на уроке;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работают в своем темпе;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урока доступны всем, в любое время;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понимание важности командной работы;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вне аудитории в удобное время;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ответственности за свое обучение; 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помогают друг другу в учебе;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критически оценивать источники информации.</a:t>
                      </a:r>
                      <a:endParaRPr lang="ru-RU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72" marR="888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5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</a:t>
                      </a:r>
                      <a:endParaRPr lang="ru-RU" sz="40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выступает в роди координатора;</a:t>
                      </a:r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подход в обучении;</a:t>
                      </a:r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по-другому организовывает учебную деятельность;</a:t>
                      </a:r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ученики активно работают над заданием;</a:t>
                      </a:r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легкий способ диагностики качества знаний;</a:t>
                      </a:r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вовлечения родителей в учебный процесс. </a:t>
                      </a:r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72" marR="888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731" y="597102"/>
            <a:ext cx="16787613" cy="195580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r>
              <a:rPr lang="ru-RU" b="1" dirty="0">
                <a:solidFill>
                  <a:srgbClr val="823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 «Перевёрнутого класса»</a:t>
            </a:r>
            <a:br>
              <a:rPr lang="ru-RU" b="1" dirty="0">
                <a:solidFill>
                  <a:srgbClr val="823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96731" y="1681647"/>
          <a:ext cx="16788130" cy="8046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94065"/>
                <a:gridCol w="8394065"/>
              </a:tblGrid>
              <a:tr h="54864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Недостатки, риск</a:t>
                      </a:r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7497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</a:t>
                      </a:r>
                      <a:endParaRPr lang="ru-RU" sz="4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 времени проводят перед компьютерами;</a:t>
                      </a:r>
                      <a:endParaRPr lang="ru-RU" sz="4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неравные возможности доступа в Интернет;</a:t>
                      </a:r>
                      <a:endParaRPr lang="ru-RU" sz="4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трудно привыкнуть к такому построению урока;</a:t>
                      </a:r>
                      <a:endParaRPr lang="ru-RU" sz="4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находить и критически оценивать источники информации;</a:t>
                      </a:r>
                      <a:endParaRPr lang="ru-RU" sz="4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домашнее задание - обязательная часть урока.</a:t>
                      </a:r>
                      <a:endParaRPr lang="ru-RU" sz="4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5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</a:t>
                      </a:r>
                      <a:endParaRPr lang="ru-RU" sz="40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ложится большая первичная нагрузка;</a:t>
                      </a:r>
                      <a:endParaRPr lang="ru-RU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нужно хорошо владеть ИКТ технологиями;</a:t>
                      </a:r>
                      <a:endParaRPr lang="ru-RU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нужно владеть технологиями групповой работы;</a:t>
                      </a:r>
                      <a:endParaRPr lang="ru-RU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иметь группу поддержку в своем ОУ;</a:t>
                      </a:r>
                      <a:endParaRPr lang="ru-RU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объяснять родителям достоинства методики. </a:t>
                      </a:r>
                      <a:endParaRPr lang="ru-RU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m.10-bal.ru/pars_docs/refs/5/4951/4951_html_5764075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8693834" y="0"/>
            <a:ext cx="9594168" cy="10287000"/>
          </a:xfrm>
          <a:prstGeom prst="rect">
            <a:avLst/>
          </a:prstGeom>
          <a:noFill/>
        </p:spPr>
      </p:pic>
      <p:pic>
        <p:nvPicPr>
          <p:cNvPr id="4" name="Picture 4" descr="http://m.10-bal.ru/pars_docs/refs/5/4951/4951_html_5764075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10800000">
            <a:off x="-105511" y="-1"/>
            <a:ext cx="9010358" cy="10287000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6457071" y="464234"/>
            <a:ext cx="5275385" cy="90314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754" y="2405574"/>
            <a:ext cx="3640016" cy="3640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1500"/>
            <a:ext cx="16598900" cy="8352155"/>
          </a:xfrm>
        </p:spPr>
        <p:txBody>
          <a:bodyPr/>
          <a:p>
            <a:pPr algn="ctr">
              <a:lnSpc>
                <a:spcPct val="190000"/>
              </a:lnSpc>
            </a:pPr>
            <a:r>
              <a:rPr lang="ru-RU" altLang="en-US" sz="4400"/>
              <a:t>В рамках </a:t>
            </a:r>
            <a:br>
              <a:rPr lang="ru-RU" altLang="en-US" sz="4400"/>
            </a:br>
            <a:r>
              <a:rPr lang="ru-RU" altLang="en-US" sz="5400" dirty="0" err="1">
                <a:solidFill>
                  <a:srgbClr val="FF0000"/>
                </a:solidFill>
              </a:rPr>
              <a:t>Модуля 5</a:t>
            </a:r>
            <a:r>
              <a:rPr lang="ru-RU" altLang="en-US" sz="5400">
                <a:solidFill>
                  <a:srgbClr val="FF0000"/>
                </a:solidFill>
              </a:rPr>
              <a:t> </a:t>
            </a:r>
            <a:r>
              <a:rPr lang="ru-RU" altLang="en-US" sz="5400" dirty="0">
                <a:solidFill>
                  <a:srgbClr val="FF0000"/>
                </a:solidFill>
                <a:sym typeface="+mn-ea"/>
              </a:rPr>
              <a:t> </a:t>
            </a:r>
            <a:r>
              <a:rPr lang="ru-RU" altLang="en-US" sz="5400" dirty="0" err="1">
                <a:solidFill>
                  <a:srgbClr val="FF0000"/>
                </a:solidFill>
                <a:sym typeface="+mn-ea"/>
              </a:rPr>
              <a:t>Relevanța</a:t>
            </a:r>
            <a:r>
              <a:rPr lang="ru-RU" altLang="en-US" sz="5400" dirty="0">
                <a:solidFill>
                  <a:srgbClr val="FF0000"/>
                </a:solidFill>
                <a:sym typeface="+mn-ea"/>
              </a:rPr>
              <a:t> </a:t>
            </a:r>
            <a:r>
              <a:rPr lang="ru-RU" altLang="en-US" sz="5400" dirty="0" err="1">
                <a:solidFill>
                  <a:srgbClr val="FF0000"/>
                </a:solidFill>
                <a:sym typeface="+mn-ea"/>
              </a:rPr>
              <a:t>învățării </a:t>
            </a:r>
            <a:r>
              <a:rPr lang="en-US" altLang="en-US" sz="5400" dirty="0" err="1">
                <a:solidFill>
                  <a:srgbClr val="FF0000"/>
                </a:solidFill>
                <a:sym typeface="+mn-ea"/>
              </a:rPr>
              <a:t>în era digitală</a:t>
            </a:r>
            <a:r>
              <a:rPr lang="ru-RU" altLang="en-US" sz="5400" dirty="0" err="1">
                <a:solidFill>
                  <a:srgbClr val="0070C0"/>
                </a:solidFill>
                <a:sym typeface="+mn-ea"/>
              </a:rPr>
              <a:t> </a:t>
            </a:r>
            <a:r>
              <a:rPr lang="ru-RU" altLang="en-US" sz="4400">
                <a:sym typeface="+mn-ea"/>
              </a:rPr>
              <a:t>был посещен урок математики </a:t>
            </a:r>
            <a:r>
              <a:rPr lang="ru-RU" altLang="en-US" sz="4400">
                <a:solidFill>
                  <a:srgbClr val="00B0F0"/>
                </a:solidFill>
                <a:sym typeface="+mn-ea"/>
              </a:rPr>
              <a:t>20.03.2024г</a:t>
            </a:r>
            <a:r>
              <a:rPr lang="ru-RU" altLang="en-US" sz="4400">
                <a:sym typeface="+mn-ea"/>
              </a:rPr>
              <a:t> в 7«А» классе (преподаватель Мельник Н.В) с использованием технологии «</a:t>
            </a:r>
            <a:r>
              <a:rPr lang="ru-RU" altLang="en-US" sz="4400" dirty="0" err="1">
                <a:solidFill>
                  <a:srgbClr val="FF0000"/>
                </a:solidFill>
                <a:sym typeface="+mn-ea"/>
              </a:rPr>
              <a:t>перевернутого обучения» </a:t>
            </a:r>
            <a:r>
              <a:rPr lang="ru-RU" altLang="en-US" sz="4400" dirty="0" err="1">
                <a:solidFill>
                  <a:schemeClr val="tx1"/>
                </a:solidFill>
                <a:sym typeface="+mn-ea"/>
              </a:rPr>
              <a:t>по теме:</a:t>
            </a:r>
            <a:r>
              <a:rPr lang="ru-RU" altLang="en-US" sz="4400" dirty="0" err="1">
                <a:solidFill>
                  <a:srgbClr val="FF0000"/>
                </a:solidFill>
                <a:sym typeface="+mn-ea"/>
              </a:rPr>
              <a:t> </a:t>
            </a:r>
            <a:r>
              <a:rPr lang="ru-RU" altLang="en-US" sz="4400" b="1" dirty="0" err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sym typeface="+mn-ea"/>
              </a:rPr>
              <a:t>«Свойства равнобедренного  треугольника»</a:t>
            </a:r>
            <a:endParaRPr lang="ru-RU" altLang="en-US" sz="4400" b="1" dirty="0" err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2" t="57306" r="-1695" b="-467"/>
          <a:stretch>
            <a:fillRect/>
          </a:stretch>
        </p:blipFill>
        <p:spPr bwMode="auto">
          <a:xfrm>
            <a:off x="6781880" y="1104979"/>
            <a:ext cx="3136683" cy="48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 flipH="1">
            <a:off x="4255841" y="1382037"/>
            <a:ext cx="3224201" cy="1367573"/>
          </a:xfrm>
          <a:custGeom>
            <a:avLst/>
            <a:gdLst>
              <a:gd name="connsiteX0" fmla="*/ 0 w 2880372"/>
              <a:gd name="connsiteY0" fmla="*/ 141290 h 847725"/>
              <a:gd name="connsiteX1" fmla="*/ 141290 w 2880372"/>
              <a:gd name="connsiteY1" fmla="*/ 0 h 847725"/>
              <a:gd name="connsiteX2" fmla="*/ 480062 w 2880372"/>
              <a:gd name="connsiteY2" fmla="*/ 0 h 847725"/>
              <a:gd name="connsiteX3" fmla="*/ 480062 w 2880372"/>
              <a:gd name="connsiteY3" fmla="*/ 0 h 847725"/>
              <a:gd name="connsiteX4" fmla="*/ 1200155 w 2880372"/>
              <a:gd name="connsiteY4" fmla="*/ 0 h 847725"/>
              <a:gd name="connsiteX5" fmla="*/ 2739082 w 2880372"/>
              <a:gd name="connsiteY5" fmla="*/ 0 h 847725"/>
              <a:gd name="connsiteX6" fmla="*/ 2880372 w 2880372"/>
              <a:gd name="connsiteY6" fmla="*/ 141290 h 847725"/>
              <a:gd name="connsiteX7" fmla="*/ 2880372 w 2880372"/>
              <a:gd name="connsiteY7" fmla="*/ 494506 h 847725"/>
              <a:gd name="connsiteX8" fmla="*/ 2880372 w 2880372"/>
              <a:gd name="connsiteY8" fmla="*/ 494506 h 847725"/>
              <a:gd name="connsiteX9" fmla="*/ 2880372 w 2880372"/>
              <a:gd name="connsiteY9" fmla="*/ 706438 h 847725"/>
              <a:gd name="connsiteX10" fmla="*/ 2880372 w 2880372"/>
              <a:gd name="connsiteY10" fmla="*/ 706435 h 847725"/>
              <a:gd name="connsiteX11" fmla="*/ 2739082 w 2880372"/>
              <a:gd name="connsiteY11" fmla="*/ 847725 h 847725"/>
              <a:gd name="connsiteX12" fmla="*/ 1200155 w 2880372"/>
              <a:gd name="connsiteY12" fmla="*/ 847725 h 847725"/>
              <a:gd name="connsiteX13" fmla="*/ 840118 w 2880372"/>
              <a:gd name="connsiteY13" fmla="*/ 953691 h 847725"/>
              <a:gd name="connsiteX14" fmla="*/ 480062 w 2880372"/>
              <a:gd name="connsiteY14" fmla="*/ 847725 h 847725"/>
              <a:gd name="connsiteX15" fmla="*/ 141290 w 2880372"/>
              <a:gd name="connsiteY15" fmla="*/ 847725 h 847725"/>
              <a:gd name="connsiteX16" fmla="*/ 0 w 2880372"/>
              <a:gd name="connsiteY16" fmla="*/ 706435 h 847725"/>
              <a:gd name="connsiteX17" fmla="*/ 0 w 2880372"/>
              <a:gd name="connsiteY17" fmla="*/ 706438 h 847725"/>
              <a:gd name="connsiteX18" fmla="*/ 0 w 2880372"/>
              <a:gd name="connsiteY18" fmla="*/ 494506 h 847725"/>
              <a:gd name="connsiteX19" fmla="*/ 0 w 2880372"/>
              <a:gd name="connsiteY19" fmla="*/ 494506 h 847725"/>
              <a:gd name="connsiteX20" fmla="*/ 0 w 2880372"/>
              <a:gd name="connsiteY20" fmla="*/ 141290 h 847725"/>
              <a:gd name="connsiteX0-1" fmla="*/ 569582 w 3449954"/>
              <a:gd name="connsiteY0-2" fmla="*/ 141290 h 1229916"/>
              <a:gd name="connsiteX1-3" fmla="*/ 710872 w 3449954"/>
              <a:gd name="connsiteY1-4" fmla="*/ 0 h 1229916"/>
              <a:gd name="connsiteX2-5" fmla="*/ 1049644 w 3449954"/>
              <a:gd name="connsiteY2-6" fmla="*/ 0 h 1229916"/>
              <a:gd name="connsiteX3-7" fmla="*/ 1049644 w 3449954"/>
              <a:gd name="connsiteY3-8" fmla="*/ 0 h 1229916"/>
              <a:gd name="connsiteX4-9" fmla="*/ 1769737 w 3449954"/>
              <a:gd name="connsiteY4-10" fmla="*/ 0 h 1229916"/>
              <a:gd name="connsiteX5-11" fmla="*/ 3308664 w 3449954"/>
              <a:gd name="connsiteY5-12" fmla="*/ 0 h 1229916"/>
              <a:gd name="connsiteX6-13" fmla="*/ 3449954 w 3449954"/>
              <a:gd name="connsiteY6-14" fmla="*/ 141290 h 1229916"/>
              <a:gd name="connsiteX7-15" fmla="*/ 3449954 w 3449954"/>
              <a:gd name="connsiteY7-16" fmla="*/ 494506 h 1229916"/>
              <a:gd name="connsiteX8-17" fmla="*/ 3449954 w 3449954"/>
              <a:gd name="connsiteY8-18" fmla="*/ 494506 h 1229916"/>
              <a:gd name="connsiteX9-19" fmla="*/ 3449954 w 3449954"/>
              <a:gd name="connsiteY9-20" fmla="*/ 706438 h 1229916"/>
              <a:gd name="connsiteX10-21" fmla="*/ 3449954 w 3449954"/>
              <a:gd name="connsiteY10-22" fmla="*/ 706435 h 1229916"/>
              <a:gd name="connsiteX11-23" fmla="*/ 3308664 w 3449954"/>
              <a:gd name="connsiteY11-24" fmla="*/ 847725 h 1229916"/>
              <a:gd name="connsiteX12-25" fmla="*/ 1769737 w 3449954"/>
              <a:gd name="connsiteY12-26" fmla="*/ 847725 h 1229916"/>
              <a:gd name="connsiteX13-27" fmla="*/ 0 w 3449954"/>
              <a:gd name="connsiteY13-28" fmla="*/ 1229916 h 1229916"/>
              <a:gd name="connsiteX14-29" fmla="*/ 1049644 w 3449954"/>
              <a:gd name="connsiteY14-30" fmla="*/ 847725 h 1229916"/>
              <a:gd name="connsiteX15-31" fmla="*/ 710872 w 3449954"/>
              <a:gd name="connsiteY15-32" fmla="*/ 847725 h 1229916"/>
              <a:gd name="connsiteX16-33" fmla="*/ 569582 w 3449954"/>
              <a:gd name="connsiteY16-34" fmla="*/ 706435 h 1229916"/>
              <a:gd name="connsiteX17-35" fmla="*/ 569582 w 3449954"/>
              <a:gd name="connsiteY17-36" fmla="*/ 706438 h 1229916"/>
              <a:gd name="connsiteX18-37" fmla="*/ 569582 w 3449954"/>
              <a:gd name="connsiteY18-38" fmla="*/ 494506 h 1229916"/>
              <a:gd name="connsiteX19-39" fmla="*/ 569582 w 3449954"/>
              <a:gd name="connsiteY19-40" fmla="*/ 494506 h 1229916"/>
              <a:gd name="connsiteX20-41" fmla="*/ 569582 w 3449954"/>
              <a:gd name="connsiteY20-42" fmla="*/ 141290 h 12299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449954" h="1229916">
                <a:moveTo>
                  <a:pt x="569582" y="141290"/>
                </a:moveTo>
                <a:cubicBezTo>
                  <a:pt x="569582" y="63258"/>
                  <a:pt x="632840" y="0"/>
                  <a:pt x="710872" y="0"/>
                </a:cubicBezTo>
                <a:lnTo>
                  <a:pt x="1049644" y="0"/>
                </a:lnTo>
                <a:lnTo>
                  <a:pt x="1049644" y="0"/>
                </a:lnTo>
                <a:lnTo>
                  <a:pt x="1769737" y="0"/>
                </a:lnTo>
                <a:lnTo>
                  <a:pt x="3308664" y="0"/>
                </a:lnTo>
                <a:cubicBezTo>
                  <a:pt x="3386696" y="0"/>
                  <a:pt x="3449954" y="63258"/>
                  <a:pt x="3449954" y="141290"/>
                </a:cubicBezTo>
                <a:lnTo>
                  <a:pt x="3449954" y="494506"/>
                </a:lnTo>
                <a:lnTo>
                  <a:pt x="3449954" y="494506"/>
                </a:lnTo>
                <a:lnTo>
                  <a:pt x="3449954" y="706438"/>
                </a:lnTo>
                <a:lnTo>
                  <a:pt x="3449954" y="706435"/>
                </a:lnTo>
                <a:cubicBezTo>
                  <a:pt x="3449954" y="784467"/>
                  <a:pt x="3386696" y="847725"/>
                  <a:pt x="3308664" y="847725"/>
                </a:cubicBezTo>
                <a:lnTo>
                  <a:pt x="1769737" y="847725"/>
                </a:lnTo>
                <a:lnTo>
                  <a:pt x="0" y="1229916"/>
                </a:lnTo>
                <a:lnTo>
                  <a:pt x="1049644" y="847725"/>
                </a:lnTo>
                <a:lnTo>
                  <a:pt x="710872" y="847725"/>
                </a:lnTo>
                <a:cubicBezTo>
                  <a:pt x="632840" y="847725"/>
                  <a:pt x="569582" y="784467"/>
                  <a:pt x="569582" y="706435"/>
                </a:cubicBezTo>
                <a:lnTo>
                  <a:pt x="569582" y="706438"/>
                </a:lnTo>
                <a:lnTo>
                  <a:pt x="569582" y="494506"/>
                </a:lnTo>
                <a:lnTo>
                  <a:pt x="569582" y="494506"/>
                </a:lnTo>
                <a:lnTo>
                  <a:pt x="569582" y="141290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3600" dirty="0"/>
              <a:t>    </a:t>
            </a:r>
            <a:r>
              <a:rPr lang="ru-RU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САМ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5796500" y="6107292"/>
            <a:ext cx="3319698" cy="3105087"/>
            <a:chOff x="4731108" y="3733053"/>
            <a:chExt cx="2213132" cy="2070058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2"/>
            <a:srcRect l="31728" r="38896" b="51216"/>
            <a:stretch>
              <a:fillRect/>
            </a:stretch>
          </p:blipFill>
          <p:spPr>
            <a:xfrm rot="19448288">
              <a:off x="4731108" y="3733053"/>
              <a:ext cx="2213132" cy="2070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Заголовок 5"/>
            <p:cNvSpPr txBox="1"/>
            <p:nvPr/>
          </p:nvSpPr>
          <p:spPr>
            <a:xfrm flipH="1">
              <a:off x="4850639" y="4170222"/>
              <a:ext cx="1499361" cy="453855"/>
            </a:xfrm>
            <a:prstGeom prst="rect">
              <a:avLst/>
            </a:prstGeom>
            <a:effectLst/>
          </p:spPr>
          <p:txBody>
            <a:bodyPr vert="horz" lIns="137160" tIns="68580" rIns="137160" bIns="6858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ИСКАТЕЛЬ ИСТИНЫ</a:t>
              </a:r>
              <a:endParaRPr lang="ru-RU" sz="2100" b="1" dirty="0">
                <a:solidFill>
                  <a:srgbClr val="8238B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478240" y="3411543"/>
            <a:ext cx="2977596" cy="3061578"/>
            <a:chOff x="1608135" y="2753965"/>
            <a:chExt cx="1985064" cy="2041052"/>
          </a:xfrm>
        </p:grpSpPr>
        <p:pic>
          <p:nvPicPr>
            <p:cNvPr id="3078" name="Picture 6" descr="Похожее изображение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51815">
              <a:off x="1580141" y="2781959"/>
              <a:ext cx="2041052" cy="198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Заголовок 5"/>
            <p:cNvSpPr txBox="1"/>
            <p:nvPr/>
          </p:nvSpPr>
          <p:spPr>
            <a:xfrm flipH="1">
              <a:off x="1781781" y="3431749"/>
              <a:ext cx="1636430" cy="883665"/>
            </a:xfrm>
            <a:prstGeom prst="rect">
              <a:avLst/>
            </a:prstGeom>
            <a:effectLst/>
          </p:spPr>
          <p:txBody>
            <a:bodyPr vert="horz" lIns="137160" tIns="68580" rIns="137160" bIns="6858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АКТИВНЫЙ </a:t>
              </a:r>
              <a:endPara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ДОБЫТЧИК </a:t>
              </a:r>
              <a:endPara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ЗНАНИЙ</a:t>
              </a:r>
              <a:endParaRPr lang="ru-RU" sz="2100" b="1" dirty="0">
                <a:solidFill>
                  <a:srgbClr val="8238B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804353" y="5947865"/>
            <a:ext cx="2950896" cy="2950896"/>
            <a:chOff x="7958437" y="3744684"/>
            <a:chExt cx="1967264" cy="1967264"/>
          </a:xfrm>
        </p:grpSpPr>
        <p:pic>
          <p:nvPicPr>
            <p:cNvPr id="3080" name="Picture 8" descr="Картинки по запросу пазлы вектор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3164">
              <a:off x="7958437" y="3744684"/>
              <a:ext cx="1967264" cy="1967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Заголовок 5"/>
            <p:cNvSpPr txBox="1"/>
            <p:nvPr/>
          </p:nvSpPr>
          <p:spPr>
            <a:xfrm flipH="1">
              <a:off x="8067674" y="4306006"/>
              <a:ext cx="1748793" cy="453855"/>
            </a:xfrm>
            <a:prstGeom prst="rect">
              <a:avLst/>
            </a:prstGeom>
            <a:effectLst/>
          </p:spPr>
          <p:txBody>
            <a:bodyPr vert="horz" lIns="137160" tIns="68580" rIns="137160" bIns="6858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2100" b="1" dirty="0">
                  <a:solidFill>
                    <a:schemeClr val="bg1"/>
                  </a:solidFill>
                </a:rPr>
                <a:t>РАЗРАБОТЧИК</a:t>
              </a:r>
              <a:endParaRPr lang="ru-RU" sz="2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291963" y="4729755"/>
            <a:ext cx="3546828" cy="3232764"/>
            <a:chOff x="2805881" y="4390572"/>
            <a:chExt cx="2364552" cy="2155176"/>
          </a:xfrm>
        </p:grpSpPr>
        <p:pic>
          <p:nvPicPr>
            <p:cNvPr id="3086" name="Picture 14" descr="Картинки по запросу пазлы вектор 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71688">
              <a:off x="2843774" y="4390572"/>
              <a:ext cx="2326659" cy="2155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Заголовок 5"/>
            <p:cNvSpPr txBox="1"/>
            <p:nvPr/>
          </p:nvSpPr>
          <p:spPr>
            <a:xfrm flipH="1">
              <a:off x="2805881" y="5202645"/>
              <a:ext cx="2323259" cy="453855"/>
            </a:xfrm>
            <a:prstGeom prst="rect">
              <a:avLst/>
            </a:prstGeom>
            <a:effectLst/>
          </p:spPr>
          <p:txBody>
            <a:bodyPr vert="horz" lIns="137160" tIns="68580" rIns="137160" bIns="6858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ПЕРВООТКРЫВАТЕЛЬ</a:t>
              </a:r>
              <a:endParaRPr lang="ru-RU" sz="2100" b="1" dirty="0">
                <a:solidFill>
                  <a:srgbClr val="8238B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228725" y="8191680"/>
            <a:ext cx="5050514" cy="2028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-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участник учебной деятельности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353603" y="6362880"/>
            <a:ext cx="4822271" cy="2028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- направляющее звено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963400" y="114300"/>
            <a:ext cx="6200775" cy="593407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0500" y="4221480"/>
            <a:ext cx="2714625" cy="316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960" y="2481580"/>
            <a:ext cx="18418810" cy="775906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0" y="1562100"/>
            <a:ext cx="183210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Написать конспект, используя видео educație online:</a:t>
            </a:r>
            <a:r>
              <a:rPr lang="ru-RU" altLang="en-US" sz="3600">
                <a:solidFill>
                  <a:srgbClr val="FF0000"/>
                </a:solidFill>
              </a:rPr>
              <a:t> </a:t>
            </a:r>
            <a:endParaRPr lang="ru-RU" altLang="en-US" sz="360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 noChangeArrowheads="1"/>
          </p:cNvSpPr>
          <p:nvPr/>
        </p:nvSpPr>
        <p:spPr>
          <a:xfrm>
            <a:off x="295275" y="38100"/>
            <a:ext cx="17455515" cy="16243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ru-RU" altLang="en-US" sz="8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Подготовительный</a:t>
            </a:r>
            <a:r>
              <a:rPr lang="en-US" altLang="ru-RU" sz="8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ru-RU" altLang="ru-RU" sz="8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 </a:t>
            </a:r>
            <a:r>
              <a:rPr lang="ru-RU" altLang="ru-RU" sz="60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(дома)</a:t>
            </a:r>
            <a:endParaRPr lang="ru-RU" altLang="ru-RU" sz="60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010" y="1370965"/>
            <a:ext cx="18457545" cy="878332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57505" y="405765"/>
            <a:ext cx="17713325" cy="901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3200" b="1">
                <a:solidFill>
                  <a:srgbClr val="FF0000"/>
                </a:solidFill>
              </a:rPr>
              <a:t>Предложено выполнить интерактивное задание используя ресурс liveworksheets </a:t>
            </a:r>
            <a:r>
              <a:rPr lang="ru-RU" altLang="en-US" sz="3200" b="1">
                <a:solidFill>
                  <a:srgbClr val="FF0000"/>
                </a:solidFill>
                <a:highlight>
                  <a:srgbClr val="FFFF00"/>
                </a:highlight>
              </a:rPr>
              <a:t>(дома)</a:t>
            </a:r>
            <a:endParaRPr lang="ru-RU" altLang="en-US" sz="3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14300"/>
            <a:ext cx="16459200" cy="873920"/>
          </a:xfrm>
        </p:spPr>
        <p:txBody>
          <a:bodyPr/>
          <a:p>
            <a:pPr algn="ctr"/>
            <a:r>
              <a:rPr lang="ru-RU" altLang="en-US">
                <a:solidFill>
                  <a:srgbClr val="FF0000"/>
                </a:solidFill>
              </a:rPr>
              <a:t>Организационный  момент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idx="1"/>
          </p:nvPr>
        </p:nvSpPr>
        <p:spPr>
          <a:xfrm>
            <a:off x="914400" y="864870"/>
            <a:ext cx="16459200" cy="8326755"/>
          </a:xfrm>
        </p:spPr>
        <p:txBody>
          <a:bodyPr/>
          <a:p>
            <a:r>
              <a:rPr lang="ru-RU" altLang="en-US"/>
              <a:t>пройти по ссылке </a:t>
            </a:r>
            <a:r>
              <a:rPr lang="ru-RU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https://www.menti.com/</a:t>
            </a:r>
            <a:r>
              <a:rPr lang="ru-RU" altLang="en-US"/>
              <a:t> и написать 3, термина, определения, название, которые связаны с темой урока.(облако слов)</a:t>
            </a:r>
            <a:endParaRPr lang="ru-RU" altLang="en-US"/>
          </a:p>
          <a:p>
            <a:endParaRPr lang="ru-RU" altLang="en-US"/>
          </a:p>
        </p:txBody>
      </p:sp>
      <p:pic>
        <p:nvPicPr>
          <p:cNvPr id="5" name="Замещающее содержимо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3063240"/>
            <a:ext cx="18048605" cy="75006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b="1">
                <a:solidFill>
                  <a:srgbClr val="FF0000"/>
                </a:solidFill>
              </a:rPr>
              <a:t>Актуализация опорных знаний и способностей</a:t>
            </a:r>
            <a:endParaRPr lang="ru-RU" altLang="en-US" b="1">
              <a:solidFill>
                <a:srgbClr val="FF0000"/>
              </a:solidFill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914400" y="1066800"/>
            <a:ext cx="16459200" cy="8124825"/>
          </a:xfrm>
        </p:spPr>
        <p:txBody>
          <a:bodyPr/>
          <a:p>
            <a:pPr marL="0" indent="0" algn="ctr">
              <a:buNone/>
            </a:pPr>
            <a:r>
              <a:rPr lang="ru-RU" altLang="en-US"/>
              <a:t>Доступ к интерактивному тесту и совместно с учениками проводит анализ результатов из liveworksheets.</a:t>
            </a:r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2705100"/>
            <a:ext cx="5458460" cy="751205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752725"/>
            <a:ext cx="5585460" cy="746379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3015" y="2752090"/>
            <a:ext cx="6828790" cy="73418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547370"/>
            <a:ext cx="16459200" cy="9039860"/>
          </a:xfrm>
        </p:spPr>
        <p:txBody>
          <a:bodyPr/>
          <a:p>
            <a:pPr algn="just"/>
            <a:r>
              <a:rPr lang="ru-RU" altLang="en-US" sz="6600"/>
              <a:t>		Итак, обучающиеся дома познакомились с основными понятиями темы, а также проверили свое понимание изученного материала. Значит, на уроке необходимо выходить на продуктивный и творческий уровень</a:t>
            </a:r>
            <a:endParaRPr lang="ru-RU" altLang="en-US" sz="6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2171700"/>
            <a:ext cx="16459200" cy="873920"/>
          </a:xfrm>
        </p:spPr>
        <p:txBody>
          <a:bodyPr/>
          <a:p>
            <a:pPr algn="ctr"/>
            <a:r>
              <a:rPr lang="ru-RU" altLang="en-US">
                <a:solidFill>
                  <a:srgbClr val="00B0F0"/>
                </a:solidFill>
              </a:rPr>
              <a:t>«Магическая шляпа»</a:t>
            </a:r>
            <a:endParaRPr lang="ru-RU" altLang="en-US">
              <a:solidFill>
                <a:srgbClr val="00B0F0"/>
              </a:solidFill>
            </a:endParaRPr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3429000"/>
            <a:ext cx="4267200" cy="685800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 flipH="1">
            <a:off x="4304030" y="3429000"/>
            <a:ext cx="5373370" cy="685863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230" y="3415665"/>
            <a:ext cx="8696325" cy="6871335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/>
        </p:nvSpPr>
        <p:spPr>
          <a:xfrm>
            <a:off x="228600" y="-38100"/>
            <a:ext cx="16459200" cy="208470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ru-RU" altLang="en-US">
                <a:solidFill>
                  <a:srgbClr val="FF0000"/>
                </a:solidFill>
              </a:rPr>
              <a:t>Определение границ применения этих знаний (</a:t>
            </a:r>
            <a:r>
              <a:rPr lang="ru-RU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Репродуктивный уровень</a:t>
            </a:r>
            <a:r>
              <a:rPr lang="ru-RU" altLang="en-US">
                <a:solidFill>
                  <a:srgbClr val="FF0000"/>
                </a:solidFill>
              </a:rPr>
              <a:t>) </a:t>
            </a:r>
            <a:endParaRPr lang="ru-RU" altLang="en-US">
              <a:solidFill>
                <a:srgbClr val="FF0000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0" y="1104900"/>
            <a:ext cx="6761480" cy="5041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3047</Words>
  <Application>WPS Presentation</Application>
  <PresentationFormat>On-screen Show (4:3)</PresentationFormat>
  <Paragraphs>108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Symbol</vt:lpstr>
      <vt:lpstr>Gear Drives</vt:lpstr>
      <vt:lpstr>PowerPoint 演示文稿</vt:lpstr>
      <vt:lpstr>В рамках  Модуля 5  Relevanța învățării în era digitală был посещен урок математики 20.03.2024г в 7«А» классе (преподаватель Мельник Н.В) с использованием технологии «перевернутого обучения» по теме: «Свойства равнобедренного  треугольника»</vt:lpstr>
      <vt:lpstr>PowerPoint 演示文稿</vt:lpstr>
      <vt:lpstr>PowerPoint 演示文稿</vt:lpstr>
      <vt:lpstr>PowerPoint 演示文稿</vt:lpstr>
      <vt:lpstr>Организационный  момент</vt:lpstr>
      <vt:lpstr>Актуализация опорных знаний и способностей</vt:lpstr>
      <vt:lpstr>		Итак, обучающиеся дома познакомились с основными понятиями темы, а также проверили свое понимание изученного материала. Значит, на уроке необходимо выходить на продуктивный и творческий уровень</vt:lpstr>
      <vt:lpstr>«Магическая шляпа»</vt:lpstr>
      <vt:lpstr>Определение границ применения этих знаний (Репродуктивный уровень)</vt:lpstr>
      <vt:lpstr>PowerPoint 演示文稿</vt:lpstr>
      <vt:lpstr>Пробное применение знаний  (Продуктивный уровень)</vt:lpstr>
      <vt:lpstr>Продуктивный уровень</vt:lpstr>
      <vt:lpstr>Выполнение упражнений по образцу с целью выработки умений безошибочного применения знаний (Творческий уровень)</vt:lpstr>
      <vt:lpstr>Подведение итогов урока. Рефлексия.  Метод проектов</vt:lpstr>
      <vt:lpstr>Урок оценен 65 баллов - оптимальный уровень</vt:lpstr>
      <vt:lpstr>PowerPoint 演示文稿</vt:lpstr>
      <vt:lpstr>Недостатки модели «Перевёрнутого класса»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 марафон , копия, копия, копия</dc:title>
  <dc:creator>foalsfoalsme</dc:creator>
  <cp:keywords>DAFoToEH2uw,BACa3K5BVbs</cp:keywords>
  <cp:lastModifiedBy>Людмила Мороз</cp:lastModifiedBy>
  <cp:revision>35</cp:revision>
  <dcterms:created xsi:type="dcterms:W3CDTF">2024-01-24T17:17:00Z</dcterms:created>
  <dcterms:modified xsi:type="dcterms:W3CDTF">2025-01-19T16:13:29Z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2023-09-16T22:00:00Z</vt:filetime>
  </property>
  <property fmtid="{D5CDD505-2E9C-101B-9397-08002B2CF9AE}" pid="3" name="Creator">
    <vt:lpwstr>Canva</vt:lpwstr>
  </property>
  <property fmtid="{D5CDD505-2E9C-101B-9397-08002B2CF9AE}" pid="4" name="LastSaved">
    <vt:filetime>2024-01-25T22:00:00Z</vt:filetime>
  </property>
  <property fmtid="{D5CDD505-2E9C-101B-9397-08002B2CF9AE}" pid="5" name="Producer">
    <vt:lpwstr>iLovePDF</vt:lpwstr>
  </property>
  <property fmtid="{D5CDD505-2E9C-101B-9397-08002B2CF9AE}" pid="6" name="ICV">
    <vt:lpwstr>91C0062615814EF592165F7781E4D528_12</vt:lpwstr>
  </property>
  <property fmtid="{D5CDD505-2E9C-101B-9397-08002B2CF9AE}" pid="7" name="KSOProductBuildVer">
    <vt:lpwstr>1049-12.2.0.19805</vt:lpwstr>
  </property>
</Properties>
</file>