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2" d="100"/>
          <a:sy n="32" d="100"/>
        </p:scale>
        <p:origin x="24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9549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602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254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867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653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754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605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9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5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48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96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9550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72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4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dirty="0">
                <a:latin typeface="Corbel" panose="020B0503020204020204" pitchFamily="34" charset="0"/>
              </a:rPr>
              <a:t>Может быть, учёные Дэвид Леви и Генри </a:t>
            </a:r>
            <a:r>
              <a:rPr lang="ru-RU" sz="5700" dirty="0" err="1">
                <a:latin typeface="Corbel" panose="020B0503020204020204" pitchFamily="34" charset="0"/>
              </a:rPr>
              <a:t>Хольт</a:t>
            </a:r>
            <a:r>
              <a:rPr lang="ru-RU" sz="5700" dirty="0">
                <a:latin typeface="Corbel" panose="020B0503020204020204" pitchFamily="34" charset="0"/>
              </a:rPr>
              <a:t> не </a:t>
            </a:r>
            <a:r>
              <a:rPr lang="ru-RU" sz="5700" dirty="0" smtClean="0">
                <a:latin typeface="Corbel" panose="020B0503020204020204" pitchFamily="34" charset="0"/>
              </a:rPr>
              <a:t>знают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греческого </a:t>
            </a:r>
            <a:r>
              <a:rPr lang="ru-RU" sz="5700" dirty="0">
                <a:latin typeface="Corbel" panose="020B0503020204020204" pitchFamily="34" charset="0"/>
              </a:rPr>
              <a:t>языка, да и вряд ли принимали ванну во время 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открытия </a:t>
            </a:r>
            <a:r>
              <a:rPr lang="ru-RU" sz="5700" dirty="0">
                <a:latin typeface="Corbel" panose="020B0503020204020204" pitchFamily="34" charset="0"/>
              </a:rPr>
              <a:t>астероида, но их радость была настолько </a:t>
            </a:r>
            <a:r>
              <a:rPr lang="ru-RU" sz="5700" dirty="0" smtClean="0">
                <a:latin typeface="Corbel" panose="020B0503020204020204" pitchFamily="34" charset="0"/>
              </a:rPr>
              <a:t>велика,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что </a:t>
            </a:r>
            <a:r>
              <a:rPr lang="ru-RU" sz="5700" dirty="0">
                <a:latin typeface="Corbel" panose="020B0503020204020204" pitchFamily="34" charset="0"/>
              </a:rPr>
              <a:t>они решили назвать его… </a:t>
            </a:r>
            <a:r>
              <a:rPr lang="ru-RU" sz="5700" b="1" dirty="0">
                <a:latin typeface="Corbel" panose="020B0503020204020204" pitchFamily="34" charset="0"/>
              </a:rPr>
              <a:t>Как? </a:t>
            </a:r>
            <a:endParaRPr lang="en-US" sz="5700" b="1" dirty="0" smtClean="0">
              <a:latin typeface="Corbel" panose="020B0503020204020204" pitchFamily="34" charset="0"/>
            </a:endParaRPr>
          </a:p>
          <a:p>
            <a:pPr fontAlgn="base"/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Probabil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că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savanții</a:t>
            </a:r>
            <a:r>
              <a:rPr lang="en-US" sz="5700" dirty="0">
                <a:latin typeface="Corbel" panose="020B0503020204020204" pitchFamily="34" charset="0"/>
              </a:rPr>
              <a:t> David Levy </a:t>
            </a:r>
            <a:r>
              <a:rPr lang="en-US" sz="5700" dirty="0" err="1">
                <a:latin typeface="Corbel" panose="020B0503020204020204" pitchFamily="34" charset="0"/>
              </a:rPr>
              <a:t>și</a:t>
            </a:r>
            <a:r>
              <a:rPr lang="en-US" sz="5700" dirty="0">
                <a:latin typeface="Corbel" panose="020B0503020204020204" pitchFamily="34" charset="0"/>
              </a:rPr>
              <a:t> Henry Holt nu </a:t>
            </a:r>
            <a:r>
              <a:rPr lang="en-US" sz="5700" dirty="0" err="1">
                <a:latin typeface="Corbel" panose="020B0503020204020204" pitchFamily="34" charset="0"/>
              </a:rPr>
              <a:t>cunosc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limba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greacă</a:t>
            </a:r>
            <a:r>
              <a:rPr lang="en-US" sz="5700" dirty="0">
                <a:latin typeface="Corbel" panose="020B0503020204020204" pitchFamily="34" charset="0"/>
              </a:rPr>
              <a:t>. E </a:t>
            </a:r>
            <a:r>
              <a:rPr lang="en-US" sz="5700" dirty="0" err="1" smtClean="0">
                <a:latin typeface="Corbel" panose="020B0503020204020204" pitchFamily="34" charset="0"/>
              </a:rPr>
              <a:t>puțin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probabil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că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făceau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baie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în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timp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ce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au</a:t>
            </a:r>
            <a:r>
              <a:rPr lang="ro-MD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descoperit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asteroidul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dirty="0" err="1">
                <a:latin typeface="Corbel" panose="020B0503020204020204" pitchFamily="34" charset="0"/>
              </a:rPr>
              <a:t>Însă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bucuria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i</a:t>
            </a:r>
            <a:r>
              <a:rPr lang="en-US" sz="5700" dirty="0">
                <a:latin typeface="Corbel" panose="020B0503020204020204" pitchFamily="34" charset="0"/>
              </a:rPr>
              <a:t>-a </a:t>
            </a:r>
            <a:r>
              <a:rPr lang="en-US" sz="5700" dirty="0" err="1">
                <a:latin typeface="Corbel" panose="020B0503020204020204" pitchFamily="34" charset="0"/>
              </a:rPr>
              <a:t>fost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într-atât</a:t>
            </a:r>
            <a:r>
              <a:rPr lang="en-US" sz="5700" dirty="0">
                <a:latin typeface="Corbel" panose="020B0503020204020204" pitchFamily="34" charset="0"/>
              </a:rPr>
              <a:t> de mare, </a:t>
            </a:r>
            <a:r>
              <a:rPr lang="en-US" sz="5700" dirty="0" err="1" smtClean="0">
                <a:latin typeface="Corbel" panose="020B0503020204020204" pitchFamily="34" charset="0"/>
              </a:rPr>
              <a:t>încât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ei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au </a:t>
            </a:r>
            <a:r>
              <a:rPr lang="en-US" sz="5700" dirty="0" err="1">
                <a:latin typeface="Corbel" panose="020B0503020204020204" pitchFamily="34" charset="0"/>
              </a:rPr>
              <a:t>decis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să</a:t>
            </a:r>
            <a:r>
              <a:rPr lang="en-US" sz="5700" dirty="0" smtClean="0">
                <a:latin typeface="Corbel" panose="020B0503020204020204" pitchFamily="34" charset="0"/>
              </a:rPr>
              <a:t>-l </a:t>
            </a:r>
            <a:r>
              <a:rPr lang="en-US" sz="5700" dirty="0" err="1">
                <a:latin typeface="Corbel" panose="020B0503020204020204" pitchFamily="34" charset="0"/>
              </a:rPr>
              <a:t>numească</a:t>
            </a:r>
            <a:r>
              <a:rPr lang="en-US" sz="5700" dirty="0">
                <a:latin typeface="Corbel" panose="020B0503020204020204" pitchFamily="34" charset="0"/>
              </a:rPr>
              <a:t>… </a:t>
            </a:r>
            <a:r>
              <a:rPr lang="en-US" sz="5700" b="1" dirty="0">
                <a:latin typeface="Corbel" panose="020B0503020204020204" pitchFamily="34" charset="0"/>
              </a:rPr>
              <a:t>Cum? </a:t>
            </a:r>
            <a:endParaRPr lang="ru-RU" sz="5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5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296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368278" y="3883649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Эврика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Eureka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90" y="2419984"/>
            <a:ext cx="7687310" cy="75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dirty="0">
                <a:latin typeface="Corbel" panose="020B0503020204020204" pitchFamily="34" charset="0"/>
              </a:rPr>
              <a:t>Все участники образовательного процесса: </a:t>
            </a:r>
            <a:r>
              <a:rPr lang="ru-RU" sz="5700" dirty="0" smtClean="0">
                <a:latin typeface="Corbel" panose="020B0503020204020204" pitchFamily="34" charset="0"/>
              </a:rPr>
              <a:t>учителя,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школьники </a:t>
            </a:r>
            <a:r>
              <a:rPr lang="ru-RU" sz="5700" dirty="0">
                <a:latin typeface="Corbel" panose="020B0503020204020204" pitchFamily="34" charset="0"/>
              </a:rPr>
              <a:t>и родители – должны работать сообща, </a:t>
            </a:r>
            <a:r>
              <a:rPr lang="ru-RU" sz="5700" dirty="0" smtClean="0">
                <a:latin typeface="Corbel" panose="020B0503020204020204" pitchFamily="34" charset="0"/>
              </a:rPr>
              <a:t>словно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отлаженный </a:t>
            </a:r>
            <a:r>
              <a:rPr lang="ru-RU" sz="5700" dirty="0">
                <a:latin typeface="Corbel" panose="020B0503020204020204" pitchFamily="34" charset="0"/>
              </a:rPr>
              <a:t>механизм. </a:t>
            </a:r>
            <a:r>
              <a:rPr lang="ru-RU" sz="5700" b="1" dirty="0">
                <a:latin typeface="Corbel" panose="020B0503020204020204" pitchFamily="34" charset="0"/>
              </a:rPr>
              <a:t>В форме чего на одном </a:t>
            </a:r>
            <a:r>
              <a:rPr lang="ru-RU" sz="5700" b="1" dirty="0" smtClean="0">
                <a:latin typeface="Corbel" panose="020B0503020204020204" pitchFamily="34" charset="0"/>
              </a:rPr>
              <a:t>постере</a:t>
            </a:r>
            <a:endParaRPr lang="en-US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изобразили </a:t>
            </a:r>
            <a:r>
              <a:rPr lang="ru-RU" sz="5700" b="1" dirty="0">
                <a:latin typeface="Corbel" panose="020B0503020204020204" pitchFamily="34" charset="0"/>
              </a:rPr>
              <a:t>каждую из этих групп? </a:t>
            </a:r>
            <a:endParaRPr lang="en-US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Toți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participanții</a:t>
            </a:r>
            <a:r>
              <a:rPr lang="en-US" sz="5700" dirty="0">
                <a:latin typeface="Corbel" panose="020B0503020204020204" pitchFamily="34" charset="0"/>
              </a:rPr>
              <a:t> la </a:t>
            </a:r>
            <a:r>
              <a:rPr lang="en-US" sz="5700" dirty="0" err="1">
                <a:latin typeface="Corbel" panose="020B0503020204020204" pitchFamily="34" charset="0"/>
              </a:rPr>
              <a:t>procesul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educațional</a:t>
            </a:r>
            <a:r>
              <a:rPr lang="en-US" sz="5700" dirty="0">
                <a:latin typeface="Corbel" panose="020B0503020204020204" pitchFamily="34" charset="0"/>
              </a:rPr>
              <a:t>: </a:t>
            </a:r>
            <a:r>
              <a:rPr lang="en-US" sz="5700" dirty="0" err="1">
                <a:latin typeface="Corbel" panose="020B0503020204020204" pitchFamily="34" charset="0"/>
              </a:rPr>
              <a:t>profesorii</a:t>
            </a:r>
            <a:r>
              <a:rPr lang="en-US" sz="5700" dirty="0">
                <a:latin typeface="Corbel" panose="020B0503020204020204" pitchFamily="34" charset="0"/>
              </a:rPr>
              <a:t>, </a:t>
            </a:r>
            <a:r>
              <a:rPr lang="en-US" sz="5700" dirty="0" err="1">
                <a:latin typeface="Corbel" panose="020B0503020204020204" pitchFamily="34" charset="0"/>
              </a:rPr>
              <a:t>elevii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și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părinții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- </a:t>
            </a:r>
            <a:r>
              <a:rPr lang="en-US" sz="5700" dirty="0" err="1">
                <a:latin typeface="Corbel" panose="020B0503020204020204" pitchFamily="34" charset="0"/>
              </a:rPr>
              <a:t>trebuie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să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lucreze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împreună</a:t>
            </a:r>
            <a:r>
              <a:rPr lang="en-US" sz="5700" dirty="0">
                <a:latin typeface="Corbel" panose="020B0503020204020204" pitchFamily="34" charset="0"/>
              </a:rPr>
              <a:t>, ca un </a:t>
            </a:r>
            <a:r>
              <a:rPr lang="en-US" sz="5700" dirty="0" err="1">
                <a:latin typeface="Corbel" panose="020B0503020204020204" pitchFamily="34" charset="0"/>
              </a:rPr>
              <a:t>mecanism</a:t>
            </a:r>
            <a:r>
              <a:rPr lang="en-US" sz="5700" dirty="0">
                <a:latin typeface="Corbel" panose="020B0503020204020204" pitchFamily="34" charset="0"/>
              </a:rPr>
              <a:t> bine pus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la </a:t>
            </a:r>
            <a:r>
              <a:rPr lang="en-US" sz="5700" dirty="0" err="1" smtClean="0">
                <a:latin typeface="Corbel" panose="020B0503020204020204" pitchFamily="34" charset="0"/>
              </a:rPr>
              <a:t>punct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b="1" dirty="0" err="1">
                <a:latin typeface="Corbel" panose="020B0503020204020204" pitchFamily="34" charset="0"/>
              </a:rPr>
              <a:t>În</a:t>
            </a:r>
            <a:r>
              <a:rPr lang="en-US" sz="5700" b="1" dirty="0">
                <a:latin typeface="Corbel" panose="020B0503020204020204" pitchFamily="34" charset="0"/>
              </a:rPr>
              <a:t> forma </a:t>
            </a:r>
            <a:r>
              <a:rPr lang="en-US" sz="5700" b="1" dirty="0" err="1">
                <a:latin typeface="Corbel" panose="020B0503020204020204" pitchFamily="34" charset="0"/>
              </a:rPr>
              <a:t>cărui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obiect</a:t>
            </a:r>
            <a:r>
              <a:rPr lang="en-US" sz="5700" b="1" dirty="0">
                <a:latin typeface="Corbel" panose="020B0503020204020204" pitchFamily="34" charset="0"/>
              </a:rPr>
              <a:t> a </a:t>
            </a:r>
            <a:r>
              <a:rPr lang="en-US" sz="5700" b="1" dirty="0" err="1">
                <a:latin typeface="Corbel" panose="020B0503020204020204" pitchFamily="34" charset="0"/>
              </a:rPr>
              <a:t>fost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reprezentat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fiecare</a:t>
            </a:r>
            <a:r>
              <a:rPr lang="en-US" sz="5700" b="1" dirty="0">
                <a:latin typeface="Corbel" panose="020B0503020204020204" pitchFamily="34" charset="0"/>
              </a:rPr>
              <a:t> din </a:t>
            </a:r>
            <a:endParaRPr lang="en-US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b="1" dirty="0" err="1" smtClean="0">
                <a:latin typeface="Corbel" panose="020B0503020204020204" pitchFamily="34" charset="0"/>
              </a:rPr>
              <a:t>grupurile</a:t>
            </a:r>
            <a:r>
              <a:rPr lang="en-US" sz="5700" b="1" dirty="0" smtClean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menționate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într</a:t>
            </a:r>
            <a:r>
              <a:rPr lang="en-US" sz="5700" b="1" dirty="0">
                <a:latin typeface="Corbel" panose="020B0503020204020204" pitchFamily="34" charset="0"/>
              </a:rPr>
              <a:t>-un </a:t>
            </a:r>
            <a:r>
              <a:rPr lang="en-US" sz="5700" b="1" dirty="0" err="1">
                <a:latin typeface="Corbel" panose="020B0503020204020204" pitchFamily="34" charset="0"/>
              </a:rPr>
              <a:t>afiș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despre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educație</a:t>
            </a:r>
            <a:r>
              <a:rPr lang="en-US" sz="5700" b="1" dirty="0">
                <a:latin typeface="Corbel" panose="020B0503020204020204" pitchFamily="34" charset="0"/>
              </a:rPr>
              <a:t>?</a:t>
            </a:r>
            <a:endParaRPr lang="ru-RU" sz="5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085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368278" y="3883649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Шестерёнки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66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Roată</a:t>
            </a:r>
            <a:r>
              <a:rPr lang="en-US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dințată</a:t>
            </a:r>
            <a:endParaRPr lang="en-US" sz="6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576411"/>
            <a:ext cx="6264302" cy="848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Отец писателя Умберто Эко очень любил ДЕЛАТЬ_ЭТО, </a:t>
            </a:r>
            <a:r>
              <a:rPr lang="ru-RU" sz="5400" dirty="0" smtClean="0">
                <a:latin typeface="Corbel" panose="020B0503020204020204" pitchFamily="34" charset="0"/>
              </a:rPr>
              <a:t>но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был </a:t>
            </a:r>
            <a:r>
              <a:rPr lang="ru-RU" sz="5400" dirty="0">
                <a:latin typeface="Corbel" panose="020B0503020204020204" pitchFamily="34" charset="0"/>
              </a:rPr>
              <a:t>из бедной семьи. Поэтому он часто подходил к </a:t>
            </a:r>
            <a:r>
              <a:rPr lang="ru-RU" sz="5400" dirty="0" smtClean="0">
                <a:latin typeface="Corbel" panose="020B0503020204020204" pitchFamily="34" charset="0"/>
              </a:rPr>
              <a:t>уличным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киоскам</a:t>
            </a:r>
            <a:r>
              <a:rPr lang="ru-RU" sz="5400" dirty="0">
                <a:latin typeface="Corbel" panose="020B0503020204020204" pitchFamily="34" charset="0"/>
              </a:rPr>
              <a:t>. Когда его прогоняли, шёл к другому киоску. И, когда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находил </a:t>
            </a:r>
            <a:r>
              <a:rPr lang="ru-RU" sz="5400" dirty="0">
                <a:latin typeface="Corbel" panose="020B0503020204020204" pitchFamily="34" charset="0"/>
              </a:rPr>
              <a:t>то, что ему нужно, продолжал ДЕЛАТЬ_ЭТО. Вы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сейчас </a:t>
            </a:r>
            <a:r>
              <a:rPr lang="ru-RU" sz="5400" dirty="0">
                <a:latin typeface="Corbel" panose="020B0503020204020204" pitchFamily="34" charset="0"/>
              </a:rPr>
              <a:t>тоже ДЕЛАЕТЕ_ЭТО. </a:t>
            </a:r>
            <a:r>
              <a:rPr lang="ru-RU" sz="5400" b="1" dirty="0">
                <a:latin typeface="Corbel" panose="020B0503020204020204" pitchFamily="34" charset="0"/>
              </a:rPr>
              <a:t>Что? </a:t>
            </a:r>
            <a:endParaRPr lang="en-US" sz="5400" b="1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Tatăl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scriitorului</a:t>
            </a:r>
            <a:r>
              <a:rPr lang="en-US" sz="5400" dirty="0">
                <a:latin typeface="Corbel" panose="020B0503020204020204" pitchFamily="34" charset="0"/>
              </a:rPr>
              <a:t> Umberto Eco </a:t>
            </a:r>
            <a:r>
              <a:rPr lang="en-US" sz="5400" dirty="0" err="1">
                <a:latin typeface="Corbel" panose="020B0503020204020204" pitchFamily="34" charset="0"/>
              </a:rPr>
              <a:t>iubea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să</a:t>
            </a:r>
            <a:r>
              <a:rPr lang="en-US" sz="5400" dirty="0">
                <a:latin typeface="Corbel" panose="020B0503020204020204" pitchFamily="34" charset="0"/>
              </a:rPr>
              <a:t> FACĂ ACEASTA, </a:t>
            </a:r>
            <a:r>
              <a:rPr lang="en-US" sz="5400" dirty="0" err="1">
                <a:latin typeface="Corbel" panose="020B0503020204020204" pitchFamily="34" charset="0"/>
              </a:rPr>
              <a:t>însă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smtClean="0">
                <a:latin typeface="Corbel" panose="020B0503020204020204" pitchFamily="34" charset="0"/>
              </a:rPr>
              <a:t>era</a:t>
            </a: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dintr</a:t>
            </a:r>
            <a:r>
              <a:rPr lang="en-US" sz="5400" dirty="0" smtClean="0">
                <a:latin typeface="Corbel" panose="020B0503020204020204" pitchFamily="34" charset="0"/>
              </a:rPr>
              <a:t>-o </a:t>
            </a:r>
            <a:r>
              <a:rPr lang="en-US" sz="5400" dirty="0" err="1">
                <a:latin typeface="Corbel" panose="020B0503020204020204" pitchFamily="34" charset="0"/>
              </a:rPr>
              <a:t>familie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săracă</a:t>
            </a:r>
            <a:r>
              <a:rPr lang="en-US" sz="5400" dirty="0">
                <a:latin typeface="Corbel" panose="020B0503020204020204" pitchFamily="34" charset="0"/>
              </a:rPr>
              <a:t>. De </a:t>
            </a:r>
            <a:r>
              <a:rPr lang="en-US" sz="5400" dirty="0" err="1">
                <a:latin typeface="Corbel" panose="020B0503020204020204" pitchFamily="34" charset="0"/>
              </a:rPr>
              <a:t>aceea</a:t>
            </a:r>
            <a:r>
              <a:rPr lang="en-US" sz="5400" dirty="0">
                <a:latin typeface="Corbel" panose="020B0503020204020204" pitchFamily="34" charset="0"/>
              </a:rPr>
              <a:t> el </a:t>
            </a:r>
            <a:r>
              <a:rPr lang="en-US" sz="5400" dirty="0" err="1">
                <a:latin typeface="Corbel" panose="020B0503020204020204" pitchFamily="34" charset="0"/>
              </a:rPr>
              <a:t>deseori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stătea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lîngă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chioșcuri</a:t>
            </a:r>
            <a:r>
              <a:rPr lang="en-US" sz="54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Când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vânzătorii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alungau</a:t>
            </a:r>
            <a:r>
              <a:rPr lang="en-US" sz="5400" dirty="0">
                <a:latin typeface="Corbel" panose="020B0503020204020204" pitchFamily="34" charset="0"/>
              </a:rPr>
              <a:t>, el se </a:t>
            </a:r>
            <a:r>
              <a:rPr lang="en-US" sz="5400" dirty="0" err="1">
                <a:latin typeface="Corbel" panose="020B0503020204020204" pitchFamily="34" charset="0"/>
              </a:rPr>
              <a:t>ducea</a:t>
            </a:r>
            <a:r>
              <a:rPr lang="en-US" sz="5400" dirty="0">
                <a:latin typeface="Corbel" panose="020B0503020204020204" pitchFamily="34" charset="0"/>
              </a:rPr>
              <a:t> la un alt </a:t>
            </a:r>
            <a:r>
              <a:rPr lang="en-US" sz="5400" dirty="0" err="1">
                <a:latin typeface="Corbel" panose="020B0503020204020204" pitchFamily="34" charset="0"/>
              </a:rPr>
              <a:t>chioșc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și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smtClean="0">
                <a:latin typeface="Corbel" panose="020B0503020204020204" pitchFamily="34" charset="0"/>
              </a:rPr>
              <a:t>continua</a:t>
            </a: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să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FACĂ ACEASTA. </a:t>
            </a:r>
            <a:r>
              <a:rPr lang="en-US" sz="5400" dirty="0" err="1">
                <a:latin typeface="Corbel" panose="020B0503020204020204" pitchFamily="34" charset="0"/>
              </a:rPr>
              <a:t>Și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voi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acum</a:t>
            </a:r>
            <a:r>
              <a:rPr lang="en-US" sz="5400" dirty="0">
                <a:latin typeface="Corbel" panose="020B0503020204020204" pitchFamily="34" charset="0"/>
              </a:rPr>
              <a:t> o </a:t>
            </a:r>
            <a:r>
              <a:rPr lang="en-US" sz="5400" dirty="0" err="1">
                <a:latin typeface="Corbel" panose="020B0503020204020204" pitchFamily="34" charset="0"/>
              </a:rPr>
              <a:t>faceți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b="1" dirty="0">
                <a:latin typeface="Corbel" panose="020B0503020204020204" pitchFamily="34" charset="0"/>
              </a:rPr>
              <a:t>Ce </a:t>
            </a:r>
            <a:r>
              <a:rPr lang="en-US" sz="5400" b="1" dirty="0" err="1">
                <a:latin typeface="Corbel" panose="020B0503020204020204" pitchFamily="34" charset="0"/>
              </a:rPr>
              <a:t>anume</a:t>
            </a:r>
            <a:r>
              <a:rPr lang="en-US" sz="54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6150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368278" y="3883649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Читать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Citiți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589538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42" y="1737995"/>
            <a:ext cx="5934217" cy="825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3182"/>
            <a:ext cx="20104099" cy="1420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1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0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Что на картинке об опасности </a:t>
            </a:r>
            <a:r>
              <a:rPr lang="ru-RU" sz="7200" b="1" dirty="0" err="1" smtClean="0">
                <a:latin typeface="Corbel" panose="020B0503020204020204" pitchFamily="34" charset="0"/>
              </a:rPr>
              <a:t>кибербуллинга</a:t>
            </a:r>
            <a:endParaRPr lang="en-US" sz="7200" b="1" dirty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изобразили </a:t>
            </a:r>
            <a:r>
              <a:rPr lang="ru-RU" sz="7200" b="1" dirty="0">
                <a:latin typeface="Corbel" panose="020B0503020204020204" pitchFamily="34" charset="0"/>
              </a:rPr>
              <a:t>в виде наконечника </a:t>
            </a:r>
            <a:r>
              <a:rPr lang="ru-RU" sz="7200" b="1" dirty="0" smtClean="0">
                <a:latin typeface="Corbel" panose="020B0503020204020204" pitchFamily="34" charset="0"/>
              </a:rPr>
              <a:t>стрелы?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Ce </a:t>
            </a:r>
            <a:r>
              <a:rPr lang="en-US" sz="7200" b="1" dirty="0">
                <a:latin typeface="Corbel" panose="020B0503020204020204" pitchFamily="34" charset="0"/>
              </a:rPr>
              <a:t>a </a:t>
            </a:r>
            <a:r>
              <a:rPr lang="en-US" sz="7200" b="1" dirty="0" err="1">
                <a:latin typeface="Corbel" panose="020B0503020204020204" pitchFamily="34" charset="0"/>
              </a:rPr>
              <a:t>fost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stilizat</a:t>
            </a:r>
            <a:r>
              <a:rPr lang="en-US" sz="7200" b="1" dirty="0">
                <a:latin typeface="Corbel" panose="020B0503020204020204" pitchFamily="34" charset="0"/>
              </a:rPr>
              <a:t> sub </a:t>
            </a:r>
            <a:r>
              <a:rPr lang="en-US" sz="7200" b="1" dirty="0" err="1">
                <a:latin typeface="Corbel" panose="020B0503020204020204" pitchFamily="34" charset="0"/>
              </a:rPr>
              <a:t>vârful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unei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săgeți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într</a:t>
            </a:r>
            <a:r>
              <a:rPr lang="en-US" sz="7200" b="1" dirty="0">
                <a:latin typeface="Corbel" panose="020B0503020204020204" pitchFamily="34" charset="0"/>
              </a:rPr>
              <a:t>-un 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desen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despre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pericolul</a:t>
            </a:r>
            <a:r>
              <a:rPr lang="en-US" sz="7200" b="1" dirty="0">
                <a:latin typeface="Corbel" panose="020B0503020204020204" pitchFamily="34" charset="0"/>
              </a:rPr>
              <a:t> cyberbullying-</a:t>
            </a:r>
            <a:r>
              <a:rPr lang="en-US" sz="7200" b="1" dirty="0" err="1">
                <a:latin typeface="Corbel" panose="020B0503020204020204" pitchFamily="34" charset="0"/>
              </a:rPr>
              <a:t>ului</a:t>
            </a:r>
            <a:r>
              <a:rPr lang="en-US" sz="7200" b="1" dirty="0">
                <a:latin typeface="Corbel" panose="020B0503020204020204" pitchFamily="34" charset="0"/>
              </a:rPr>
              <a:t>?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287001" y="3920264"/>
            <a:ext cx="9817100" cy="378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Курсор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мышки / </a:t>
            </a:r>
          </a:p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Cursorul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mouse-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ului</a:t>
            </a:r>
            <a:endParaRPr lang="en-US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2" y="2465704"/>
            <a:ext cx="9942337" cy="74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2348067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Алексис Мартин – самая юная </a:t>
            </a:r>
            <a:r>
              <a:rPr lang="ru-RU" sz="6000" dirty="0" smtClean="0">
                <a:latin typeface="Corbel" panose="020B0503020204020204" pitchFamily="34" charset="0"/>
              </a:rPr>
              <a:t>участница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международной </a:t>
            </a:r>
            <a:r>
              <a:rPr lang="ru-RU" sz="6000" dirty="0">
                <a:latin typeface="Corbel" panose="020B0503020204020204" pitchFamily="34" charset="0"/>
              </a:rPr>
              <a:t>организации </a:t>
            </a:r>
            <a:r>
              <a:rPr lang="en-US" sz="6000" dirty="0">
                <a:latin typeface="Corbel" panose="020B0503020204020204" pitchFamily="34" charset="0"/>
              </a:rPr>
              <a:t>Mensa. </a:t>
            </a:r>
            <a:r>
              <a:rPr lang="ru-RU" sz="6000" b="1" dirty="0">
                <a:latin typeface="Corbel" panose="020B0503020204020204" pitchFamily="34" charset="0"/>
              </a:rPr>
              <a:t>Какой </a:t>
            </a:r>
            <a:r>
              <a:rPr lang="ru-RU" sz="6000" b="1" dirty="0" smtClean="0">
                <a:latin typeface="Corbel" panose="020B0503020204020204" pitchFamily="34" charset="0"/>
              </a:rPr>
              <a:t>показатель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Алексис </a:t>
            </a:r>
            <a:r>
              <a:rPr lang="ru-RU" sz="6000" b="1" dirty="0">
                <a:latin typeface="Corbel" panose="020B0503020204020204" pitchFamily="34" charset="0"/>
              </a:rPr>
              <a:t>превышает 160 единиц, что делает </a:t>
            </a:r>
            <a:r>
              <a:rPr lang="ru-RU" sz="6000" b="1" dirty="0" smtClean="0">
                <a:latin typeface="Corbel" panose="020B0503020204020204" pitchFamily="34" charset="0"/>
              </a:rPr>
              <a:t>её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похожей на </a:t>
            </a:r>
            <a:r>
              <a:rPr lang="ru-RU" sz="6000" b="1" dirty="0">
                <a:latin typeface="Corbel" panose="020B0503020204020204" pitchFamily="34" charset="0"/>
              </a:rPr>
              <a:t>самого Альберта </a:t>
            </a:r>
            <a:r>
              <a:rPr lang="ru-RU" sz="6000" b="1" dirty="0" smtClean="0">
                <a:latin typeface="Corbel" panose="020B0503020204020204" pitchFamily="34" charset="0"/>
              </a:rPr>
              <a:t>Эйнштейна</a:t>
            </a:r>
            <a:r>
              <a:rPr lang="ru-RU" sz="6000" dirty="0" smtClean="0">
                <a:latin typeface="Corbel" panose="020B0503020204020204" pitchFamily="34" charset="0"/>
              </a:rPr>
              <a:t>?</a:t>
            </a:r>
          </a:p>
          <a:p>
            <a:pPr fontAlgn="base"/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Alexis </a:t>
            </a:r>
            <a:r>
              <a:rPr lang="en-US" sz="6000" dirty="0">
                <a:latin typeface="Corbel" panose="020B0503020204020204" pitchFamily="34" charset="0"/>
              </a:rPr>
              <a:t>Martin </a:t>
            </a:r>
            <a:r>
              <a:rPr lang="en-US" sz="6000" dirty="0" err="1">
                <a:latin typeface="Corbel" panose="020B0503020204020204" pitchFamily="34" charset="0"/>
              </a:rPr>
              <a:t>este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cea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mai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tânără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membră</a:t>
            </a:r>
            <a:r>
              <a:rPr lang="en-US" sz="6000" dirty="0">
                <a:latin typeface="Corbel" panose="020B0503020204020204" pitchFamily="34" charset="0"/>
              </a:rPr>
              <a:t> a </a:t>
            </a:r>
            <a:r>
              <a:rPr lang="en-US" sz="6000" dirty="0" err="1">
                <a:latin typeface="Corbel" panose="020B0503020204020204" pitchFamily="34" charset="0"/>
              </a:rPr>
              <a:t>organizației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internaționale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Mensa. </a:t>
            </a:r>
            <a:r>
              <a:rPr lang="en-US" sz="6000" b="1" dirty="0">
                <a:latin typeface="Corbel" panose="020B0503020204020204" pitchFamily="34" charset="0"/>
              </a:rPr>
              <a:t>Ce indicator al </a:t>
            </a:r>
            <a:r>
              <a:rPr lang="en-US" sz="6000" b="1" dirty="0" err="1">
                <a:latin typeface="Corbel" panose="020B0503020204020204" pitchFamily="34" charset="0"/>
              </a:rPr>
              <a:t>fetei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depășește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cifra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de </a:t>
            </a:r>
            <a:r>
              <a:rPr lang="en-US" sz="6000" b="1" dirty="0">
                <a:latin typeface="Corbel" panose="020B0503020204020204" pitchFamily="34" charset="0"/>
              </a:rPr>
              <a:t>160, </a:t>
            </a:r>
            <a:r>
              <a:rPr lang="en-US" sz="6000" b="1" dirty="0" err="1">
                <a:latin typeface="Corbel" panose="020B0503020204020204" pitchFamily="34" charset="0"/>
              </a:rPr>
              <a:t>ce</a:t>
            </a:r>
            <a:r>
              <a:rPr lang="en-US" sz="6000" b="1" dirty="0">
                <a:latin typeface="Corbel" panose="020B0503020204020204" pitchFamily="34" charset="0"/>
              </a:rPr>
              <a:t> o face </a:t>
            </a:r>
            <a:r>
              <a:rPr lang="en-US" sz="6000" b="1" dirty="0" err="1">
                <a:latin typeface="Corbel" panose="020B0503020204020204" pitchFamily="34" charset="0"/>
              </a:rPr>
              <a:t>să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semene</a:t>
            </a:r>
            <a:r>
              <a:rPr lang="en-US" sz="6000" b="1" dirty="0">
                <a:latin typeface="Corbel" panose="020B0503020204020204" pitchFamily="34" charset="0"/>
              </a:rPr>
              <a:t> cu Albert Einstein?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733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368278" y="3883649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IQ</a:t>
            </a:r>
            <a:endParaRPr lang="en-US" sz="83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5" y="2314461"/>
            <a:ext cx="997693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800" b="1" dirty="0">
                <a:latin typeface="Corbel" panose="020B0503020204020204" pitchFamily="34" charset="0"/>
              </a:rPr>
              <a:t>Один пользователь </a:t>
            </a:r>
            <a:endParaRPr lang="en-US" sz="6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800" b="1" dirty="0" smtClean="0">
                <a:latin typeface="Corbel" panose="020B0503020204020204" pitchFamily="34" charset="0"/>
              </a:rPr>
              <a:t>рассказывает</a:t>
            </a:r>
            <a:r>
              <a:rPr lang="ru-RU" sz="6800" b="1" dirty="0">
                <a:latin typeface="Corbel" panose="020B0503020204020204" pitchFamily="34" charset="0"/>
              </a:rPr>
              <a:t>, что в </a:t>
            </a:r>
            <a:endParaRPr lang="ru-RU" sz="6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800" b="1" dirty="0" smtClean="0">
                <a:latin typeface="Corbel" panose="020B0503020204020204" pitchFamily="34" charset="0"/>
              </a:rPr>
              <a:t>Англии именно </a:t>
            </a:r>
            <a:r>
              <a:rPr lang="ru-RU" sz="6800" b="1" dirty="0">
                <a:latin typeface="Corbel" panose="020B0503020204020204" pitchFamily="34" charset="0"/>
              </a:rPr>
              <a:t>так учат </a:t>
            </a:r>
            <a:endParaRPr lang="ru-RU" sz="6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800" b="1" dirty="0" smtClean="0">
                <a:latin typeface="Corbel" panose="020B0503020204020204" pitchFamily="34" charset="0"/>
              </a:rPr>
              <a:t>детей</a:t>
            </a:r>
            <a:r>
              <a:rPr lang="ru-RU" sz="6800" b="1" dirty="0">
                <a:latin typeface="Corbel" panose="020B0503020204020204" pitchFamily="34" charset="0"/>
              </a:rPr>
              <a:t>… </a:t>
            </a:r>
            <a:r>
              <a:rPr lang="ru-RU" sz="6800" b="1" dirty="0" smtClean="0">
                <a:latin typeface="Corbel" panose="020B0503020204020204" pitchFamily="34" charset="0"/>
              </a:rPr>
              <a:t>Чему[7]?</a:t>
            </a:r>
            <a:endParaRPr lang="en-US" sz="6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800" dirty="0" smtClean="0">
                <a:latin typeface="Corbel" panose="020B0503020204020204" pitchFamily="34" charset="0"/>
              </a:rPr>
              <a:t>Un </a:t>
            </a:r>
            <a:r>
              <a:rPr lang="en-US" sz="6800" dirty="0">
                <a:latin typeface="Corbel" panose="020B0503020204020204" pitchFamily="34" charset="0"/>
              </a:rPr>
              <a:t>blogger </a:t>
            </a:r>
            <a:r>
              <a:rPr lang="en-US" sz="6800" dirty="0" err="1">
                <a:latin typeface="Corbel" panose="020B0503020204020204" pitchFamily="34" charset="0"/>
              </a:rPr>
              <a:t>scrie</a:t>
            </a:r>
            <a:r>
              <a:rPr lang="en-US" sz="6800" dirty="0">
                <a:latin typeface="Corbel" panose="020B0503020204020204" pitchFamily="34" charset="0"/>
              </a:rPr>
              <a:t>, </a:t>
            </a:r>
            <a:r>
              <a:rPr lang="en-US" sz="6800" dirty="0" err="1">
                <a:latin typeface="Corbel" panose="020B0503020204020204" pitchFamily="34" charset="0"/>
              </a:rPr>
              <a:t>că</a:t>
            </a:r>
            <a:r>
              <a:rPr lang="en-US" sz="6800" dirty="0">
                <a:latin typeface="Corbel" panose="020B0503020204020204" pitchFamily="34" charset="0"/>
              </a:rPr>
              <a:t> </a:t>
            </a:r>
            <a:r>
              <a:rPr lang="en-US" sz="6800" dirty="0" err="1">
                <a:latin typeface="Corbel" panose="020B0503020204020204" pitchFamily="34" charset="0"/>
              </a:rPr>
              <a:t>anume</a:t>
            </a:r>
            <a:r>
              <a:rPr lang="en-US" sz="6800" dirty="0">
                <a:latin typeface="Corbel" panose="020B0503020204020204" pitchFamily="34" charset="0"/>
              </a:rPr>
              <a:t> </a:t>
            </a:r>
            <a:r>
              <a:rPr lang="en-US" sz="6800" dirty="0" err="1">
                <a:latin typeface="Corbel" panose="020B0503020204020204" pitchFamily="34" charset="0"/>
              </a:rPr>
              <a:t>astfel</a:t>
            </a:r>
            <a:r>
              <a:rPr lang="en-US" sz="6800" dirty="0">
                <a:latin typeface="Corbel" panose="020B0503020204020204" pitchFamily="34" charset="0"/>
              </a:rPr>
              <a:t> </a:t>
            </a:r>
            <a:r>
              <a:rPr lang="en-US" sz="6800" dirty="0" err="1">
                <a:latin typeface="Corbel" panose="020B0503020204020204" pitchFamily="34" charset="0"/>
              </a:rPr>
              <a:t>sunt</a:t>
            </a:r>
            <a:r>
              <a:rPr lang="en-US" sz="6800" dirty="0">
                <a:latin typeface="Corbel" panose="020B0503020204020204" pitchFamily="34" charset="0"/>
              </a:rPr>
              <a:t> </a:t>
            </a:r>
            <a:r>
              <a:rPr lang="en-US" sz="6800" dirty="0" err="1">
                <a:latin typeface="Corbel" panose="020B0503020204020204" pitchFamily="34" charset="0"/>
              </a:rPr>
              <a:t>învățați</a:t>
            </a:r>
            <a:r>
              <a:rPr lang="en-US" sz="6800" dirty="0">
                <a:latin typeface="Corbel" panose="020B0503020204020204" pitchFamily="34" charset="0"/>
              </a:rPr>
              <a:t> </a:t>
            </a:r>
            <a:r>
              <a:rPr lang="en-US" sz="6800" dirty="0" err="1">
                <a:latin typeface="Corbel" panose="020B0503020204020204" pitchFamily="34" charset="0"/>
              </a:rPr>
              <a:t>copii</a:t>
            </a:r>
            <a:r>
              <a:rPr lang="en-US" sz="6800" dirty="0">
                <a:latin typeface="Corbel" panose="020B0503020204020204" pitchFamily="34" charset="0"/>
              </a:rPr>
              <a:t> </a:t>
            </a:r>
            <a:endParaRPr lang="en-US" sz="6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800" dirty="0" smtClean="0">
                <a:latin typeface="Corbel" panose="020B0503020204020204" pitchFamily="34" charset="0"/>
              </a:rPr>
              <a:t>din </a:t>
            </a:r>
            <a:r>
              <a:rPr lang="en-US" sz="6800" dirty="0" err="1">
                <a:latin typeface="Corbel" panose="020B0503020204020204" pitchFamily="34" charset="0"/>
              </a:rPr>
              <a:t>Marea</a:t>
            </a:r>
            <a:r>
              <a:rPr lang="en-US" sz="6800" dirty="0">
                <a:latin typeface="Corbel" panose="020B0503020204020204" pitchFamily="34" charset="0"/>
              </a:rPr>
              <a:t> Britanie </a:t>
            </a:r>
            <a:r>
              <a:rPr lang="en-US" sz="6800" dirty="0" err="1">
                <a:latin typeface="Corbel" panose="020B0503020204020204" pitchFamily="34" charset="0"/>
              </a:rPr>
              <a:t>să</a:t>
            </a:r>
            <a:r>
              <a:rPr lang="en-US" sz="6800" dirty="0">
                <a:latin typeface="Corbel" panose="020B0503020204020204" pitchFamily="34" charset="0"/>
              </a:rPr>
              <a:t>… </a:t>
            </a:r>
            <a:r>
              <a:rPr lang="en-US" sz="6800" b="1" dirty="0" err="1">
                <a:latin typeface="Corbel" panose="020B0503020204020204" pitchFamily="34" charset="0"/>
              </a:rPr>
              <a:t>Terminați</a:t>
            </a:r>
            <a:r>
              <a:rPr lang="en-US" sz="6800" b="1" dirty="0">
                <a:latin typeface="Corbel" panose="020B0503020204020204" pitchFamily="34" charset="0"/>
              </a:rPr>
              <a:t> </a:t>
            </a:r>
            <a:r>
              <a:rPr lang="en-US" sz="6800" b="1" dirty="0" err="1">
                <a:latin typeface="Corbel" panose="020B0503020204020204" pitchFamily="34" charset="0"/>
              </a:rPr>
              <a:t>propoziția</a:t>
            </a:r>
            <a:r>
              <a:rPr lang="en-US" sz="6800" b="1" dirty="0">
                <a:latin typeface="Corbel" panose="020B0503020204020204" pitchFamily="34" charset="0"/>
              </a:rPr>
              <a:t> cu </a:t>
            </a:r>
            <a:r>
              <a:rPr lang="en-US" sz="6800" b="1" dirty="0" smtClean="0">
                <a:latin typeface="Corbel" panose="020B0503020204020204" pitchFamily="34" charset="0"/>
              </a:rPr>
              <a:t>un</a:t>
            </a:r>
          </a:p>
          <a:p>
            <a:pPr fontAlgn="base"/>
            <a:r>
              <a:rPr lang="en-US" sz="6800" b="1" dirty="0" err="1" smtClean="0">
                <a:latin typeface="Corbel" panose="020B0503020204020204" pitchFamily="34" charset="0"/>
              </a:rPr>
              <a:t>cuvânt</a:t>
            </a:r>
            <a:r>
              <a:rPr lang="en-US" sz="6800" b="1" dirty="0" smtClean="0">
                <a:latin typeface="Corbel" panose="020B0503020204020204" pitchFamily="34" charset="0"/>
              </a:rPr>
              <a:t> </a:t>
            </a:r>
            <a:r>
              <a:rPr lang="en-US" sz="6800" b="1" dirty="0">
                <a:latin typeface="Corbel" panose="020B0503020204020204" pitchFamily="34" charset="0"/>
              </a:rPr>
              <a:t>din 7 </a:t>
            </a:r>
            <a:r>
              <a:rPr lang="en-US" sz="6800" b="1" dirty="0" err="1">
                <a:latin typeface="Corbel" panose="020B0503020204020204" pitchFamily="34" charset="0"/>
              </a:rPr>
              <a:t>litere</a:t>
            </a:r>
            <a:r>
              <a:rPr lang="en-US" sz="6800" b="1" dirty="0">
                <a:latin typeface="Corbel" panose="020B0503020204020204" pitchFamily="34" charset="0"/>
              </a:rPr>
              <a:t>. </a:t>
            </a:r>
            <a:endParaRPr lang="ru-RU" sz="6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1243705"/>
            <a:ext cx="9157301" cy="52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368278" y="3883649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Делению / </a:t>
            </a: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Împartă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6" y="2859124"/>
            <a:ext cx="6979884" cy="627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en-US" sz="9600" b="1" dirty="0" smtClean="0">
                <a:latin typeface="Corbel" panose="020B0503020204020204" pitchFamily="34" charset="0"/>
              </a:rPr>
              <a:t>V.X</a:t>
            </a:r>
            <a:endParaRPr lang="en-US" sz="9600" dirty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Такое </a:t>
            </a:r>
            <a:r>
              <a:rPr lang="ru-RU" sz="6600" dirty="0">
                <a:latin typeface="Corbel" panose="020B0503020204020204" pitchFamily="34" charset="0"/>
              </a:rPr>
              <a:t>обозначение можно использовать, </a:t>
            </a:r>
            <a:r>
              <a:rPr lang="ru-RU" sz="6600" dirty="0" smtClean="0">
                <a:latin typeface="Corbel" panose="020B0503020204020204" pitchFamily="34" charset="0"/>
              </a:rPr>
              <a:t>чтоб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запомнить</a:t>
            </a:r>
            <a:r>
              <a:rPr lang="ru-RU" sz="6600" dirty="0">
                <a:latin typeface="Corbel" panose="020B0503020204020204" pitchFamily="34" charset="0"/>
              </a:rPr>
              <a:t>, когда отмечают… </a:t>
            </a:r>
            <a:r>
              <a:rPr lang="ru-RU" sz="6600" b="1" dirty="0">
                <a:latin typeface="Corbel" panose="020B0503020204020204" pitchFamily="34" charset="0"/>
              </a:rPr>
              <a:t>Что?</a:t>
            </a:r>
            <a:r>
              <a:rPr lang="ru-RU" sz="6600" dirty="0">
                <a:latin typeface="Corbel" panose="020B0503020204020204" pitchFamily="34" charset="0"/>
              </a:rPr>
              <a:t> </a:t>
            </a:r>
            <a:r>
              <a:rPr lang="ru-RU" sz="6600" b="1" dirty="0">
                <a:latin typeface="Corbel" panose="020B0503020204020204" pitchFamily="34" charset="0"/>
              </a:rPr>
              <a:t>За второй </a:t>
            </a:r>
            <a:r>
              <a:rPr lang="ru-RU" sz="6600" b="1" dirty="0" smtClean="0">
                <a:latin typeface="Corbel" panose="020B0503020204020204" pitchFamily="34" charset="0"/>
              </a:rPr>
              <a:t>балл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600" b="1" dirty="0">
                <a:latin typeface="Corbel" panose="020B0503020204020204" pitchFamily="34" charset="0"/>
              </a:rPr>
              <a:t>точную дату. 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600" dirty="0" err="1" smtClean="0">
                <a:latin typeface="Corbel" panose="020B0503020204020204" pitchFamily="34" charset="0"/>
              </a:rPr>
              <a:t>Această</a:t>
            </a:r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notare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poate</a:t>
            </a:r>
            <a:r>
              <a:rPr lang="en-US" sz="6600" dirty="0">
                <a:latin typeface="Corbel" panose="020B0503020204020204" pitchFamily="34" charset="0"/>
              </a:rPr>
              <a:t> fi </a:t>
            </a:r>
            <a:r>
              <a:rPr lang="en-US" sz="6600" dirty="0" err="1">
                <a:latin typeface="Corbel" panose="020B0503020204020204" pitchFamily="34" charset="0"/>
              </a:rPr>
              <a:t>folosită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pentru</a:t>
            </a:r>
            <a:r>
              <a:rPr lang="en-US" sz="6600" dirty="0">
                <a:latin typeface="Corbel" panose="020B0503020204020204" pitchFamily="34" charset="0"/>
              </a:rPr>
              <a:t> a </a:t>
            </a:r>
            <a:r>
              <a:rPr lang="en-US" sz="6600" dirty="0" err="1">
                <a:latin typeface="Corbel" panose="020B0503020204020204" pitchFamily="34" charset="0"/>
              </a:rPr>
              <a:t>ține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 smtClean="0">
                <a:latin typeface="Corbel" panose="020B0503020204020204" pitchFamily="34" charset="0"/>
              </a:rPr>
              <a:t>minte</a:t>
            </a:r>
            <a:endParaRPr lang="en-US" sz="6600" dirty="0">
              <a:latin typeface="Corbel" panose="020B0503020204020204" pitchFamily="34" charset="0"/>
            </a:endParaRPr>
          </a:p>
          <a:p>
            <a:pPr fontAlgn="base"/>
            <a:r>
              <a:rPr lang="en-US" sz="6600" dirty="0" err="1" smtClean="0">
                <a:latin typeface="Corbel" panose="020B0503020204020204" pitchFamily="34" charset="0"/>
              </a:rPr>
              <a:t>când</a:t>
            </a:r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en-US" sz="6600" dirty="0">
                <a:latin typeface="Corbel" panose="020B0503020204020204" pitchFamily="34" charset="0"/>
              </a:rPr>
              <a:t>se </a:t>
            </a:r>
            <a:r>
              <a:rPr lang="en-US" sz="6600" dirty="0" err="1">
                <a:latin typeface="Corbel" panose="020B0503020204020204" pitchFamily="34" charset="0"/>
              </a:rPr>
              <a:t>sărbătorește</a:t>
            </a:r>
            <a:r>
              <a:rPr lang="en-US" sz="6600" dirty="0">
                <a:latin typeface="Corbel" panose="020B0503020204020204" pitchFamily="34" charset="0"/>
              </a:rPr>
              <a:t>… </a:t>
            </a:r>
            <a:r>
              <a:rPr lang="en-US" sz="6600" b="1" dirty="0">
                <a:latin typeface="Corbel" panose="020B0503020204020204" pitchFamily="34" charset="0"/>
              </a:rPr>
              <a:t>Ce </a:t>
            </a:r>
            <a:r>
              <a:rPr lang="en-US" sz="6600" b="1" dirty="0" err="1">
                <a:latin typeface="Corbel" panose="020B0503020204020204" pitchFamily="34" charset="0"/>
              </a:rPr>
              <a:t>sărbătoare</a:t>
            </a:r>
            <a:r>
              <a:rPr lang="en-US" sz="6600" b="1" dirty="0">
                <a:latin typeface="Corbel" panose="020B0503020204020204" pitchFamily="34" charset="0"/>
              </a:rPr>
              <a:t>? </a:t>
            </a:r>
            <a:r>
              <a:rPr lang="en-US" sz="6600" b="1" dirty="0" err="1">
                <a:latin typeface="Corbel" panose="020B0503020204020204" pitchFamily="34" charset="0"/>
              </a:rPr>
              <a:t>Pentru</a:t>
            </a:r>
            <a:r>
              <a:rPr lang="en-US" sz="6600" b="1" dirty="0">
                <a:latin typeface="Corbel" panose="020B0503020204020204" pitchFamily="34" charset="0"/>
              </a:rPr>
              <a:t> a </a:t>
            </a:r>
            <a:r>
              <a:rPr lang="en-US" sz="6600" b="1" dirty="0" err="1" smtClean="0">
                <a:latin typeface="Corbel" panose="020B0503020204020204" pitchFamily="34" charset="0"/>
              </a:rPr>
              <a:t>mai</a:t>
            </a:r>
            <a:endParaRPr lang="en-US" sz="6600" b="1" dirty="0">
              <a:latin typeface="Corbel" panose="020B0503020204020204" pitchFamily="34" charset="0"/>
            </a:endParaRPr>
          </a:p>
          <a:p>
            <a:pPr fontAlgn="base"/>
            <a:r>
              <a:rPr lang="en-US" sz="6600" b="1" dirty="0" err="1" smtClean="0">
                <a:latin typeface="Corbel" panose="020B0503020204020204" pitchFamily="34" charset="0"/>
              </a:rPr>
              <a:t>obține</a:t>
            </a:r>
            <a:r>
              <a:rPr lang="en-US" sz="6600" b="1" dirty="0" smtClean="0">
                <a:latin typeface="Corbel" panose="020B0503020204020204" pitchFamily="34" charset="0"/>
              </a:rPr>
              <a:t> </a:t>
            </a:r>
            <a:r>
              <a:rPr lang="en-US" sz="6600" b="1" dirty="0">
                <a:latin typeface="Corbel" panose="020B0503020204020204" pitchFamily="34" charset="0"/>
              </a:rPr>
              <a:t>un </a:t>
            </a:r>
            <a:r>
              <a:rPr lang="en-US" sz="6600" b="1" dirty="0" err="1">
                <a:latin typeface="Corbel" panose="020B0503020204020204" pitchFamily="34" charset="0"/>
              </a:rPr>
              <a:t>punct</a:t>
            </a:r>
            <a:r>
              <a:rPr lang="en-US" sz="6600" b="1" dirty="0">
                <a:latin typeface="Corbel" panose="020B0503020204020204" pitchFamily="34" charset="0"/>
              </a:rPr>
              <a:t>, </a:t>
            </a:r>
            <a:r>
              <a:rPr lang="en-US" sz="6600" b="1" dirty="0" err="1">
                <a:latin typeface="Corbel" panose="020B0503020204020204" pitchFamily="34" charset="0"/>
              </a:rPr>
              <a:t>scrieți</a:t>
            </a:r>
            <a:r>
              <a:rPr lang="en-US" sz="6600" b="1" dirty="0">
                <a:latin typeface="Corbel" panose="020B0503020204020204" pitchFamily="34" charset="0"/>
              </a:rPr>
              <a:t> data </a:t>
            </a:r>
            <a:r>
              <a:rPr lang="en-US" sz="6600" b="1" dirty="0" err="1">
                <a:latin typeface="Corbel" panose="020B0503020204020204" pitchFamily="34" charset="0"/>
              </a:rPr>
              <a:t>exactă</a:t>
            </a:r>
            <a:r>
              <a:rPr lang="en-US" sz="6600" b="1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106645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982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287000" y="3924824"/>
            <a:ext cx="9620250" cy="378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         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Всемирный </a:t>
            </a:r>
            <a:r>
              <a:rPr lang="ru-RU" sz="4500" b="1" dirty="0">
                <a:solidFill>
                  <a:schemeClr val="bg1"/>
                </a:solidFill>
                <a:latin typeface="Corbel" panose="020B0503020204020204" pitchFamily="34" charset="0"/>
              </a:rPr>
              <a:t>день 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учителя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		    </a:t>
            </a:r>
            <a:r>
              <a:rPr lang="en-US" sz="45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Ziua</a:t>
            </a:r>
            <a:r>
              <a:rPr lang="en-US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internațională</a:t>
            </a:r>
            <a:r>
              <a:rPr lang="en-US" sz="4500" b="1" dirty="0">
                <a:solidFill>
                  <a:schemeClr val="bg1"/>
                </a:solidFill>
                <a:latin typeface="Corbel" panose="020B0503020204020204" pitchFamily="34" charset="0"/>
              </a:rPr>
              <a:t> a 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x-none" sz="4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  </a:t>
            </a:r>
            <a:r>
              <a:rPr lang="en-US" sz="45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profesorului</a:t>
            </a:r>
            <a:r>
              <a:rPr lang="en-US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500" b="1" dirty="0">
                <a:solidFill>
                  <a:schemeClr val="bg1"/>
                </a:solidFill>
                <a:latin typeface="Corbel" panose="020B0503020204020204" pitchFamily="34" charset="0"/>
              </a:rPr>
              <a:t>– 1 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45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	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5 октября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5 </a:t>
            </a:r>
            <a:r>
              <a:rPr lang="en-US" sz="4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octombrie</a:t>
            </a:r>
            <a:r>
              <a:rPr lang="en-US" sz="4500" b="1" dirty="0">
                <a:solidFill>
                  <a:schemeClr val="bg1"/>
                </a:solidFill>
                <a:latin typeface="Corbel" panose="020B0503020204020204" pitchFamily="34" charset="0"/>
              </a:rPr>
              <a:t>  </a:t>
            </a:r>
            <a:endParaRPr lang="x-none" sz="45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5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4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1" name="Google Shape;253;p20"/>
          <p:cNvSpPr txBox="1"/>
          <p:nvPr/>
        </p:nvSpPr>
        <p:spPr>
          <a:xfrm>
            <a:off x="212989" y="10511686"/>
            <a:ext cx="111789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" y="2909840"/>
            <a:ext cx="9999784" cy="61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589</Words>
  <Application>Microsoft Office PowerPoint</Application>
  <PresentationFormat>Произвольный</PresentationFormat>
  <Paragraphs>96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404</cp:revision>
  <dcterms:modified xsi:type="dcterms:W3CDTF">2021-01-06T13:20:07Z</dcterms:modified>
</cp:coreProperties>
</file>