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24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30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47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38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2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222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63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79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80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04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71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95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47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55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4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Первого июня отмечают День защиты детей, День </a:t>
            </a:r>
            <a:r>
              <a:rPr lang="ru-RU" sz="5400" dirty="0" smtClean="0">
                <a:latin typeface="Corbel" panose="020B0503020204020204" pitchFamily="34" charset="0"/>
              </a:rPr>
              <a:t>родителей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и </a:t>
            </a:r>
            <a:r>
              <a:rPr lang="ru-RU" sz="5400" dirty="0">
                <a:latin typeface="Corbel" panose="020B0503020204020204" pitchFamily="34" charset="0"/>
              </a:rPr>
              <a:t>Всемирный день… </a:t>
            </a:r>
            <a:r>
              <a:rPr lang="ru-RU" sz="5400" b="1" dirty="0" smtClean="0">
                <a:latin typeface="Corbel" panose="020B0503020204020204" pitchFamily="34" charset="0"/>
              </a:rPr>
              <a:t>чего?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err="1" smtClean="0">
                <a:latin typeface="Corbel" panose="020B0503020204020204" pitchFamily="34" charset="0"/>
              </a:rPr>
              <a:t>Pe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>
                <a:latin typeface="Corbel" panose="020B0503020204020204" pitchFamily="34" charset="0"/>
              </a:rPr>
              <a:t>1 </a:t>
            </a:r>
            <a:r>
              <a:rPr lang="en-US" sz="5400" b="1" dirty="0" err="1">
                <a:latin typeface="Corbel" panose="020B0503020204020204" pitchFamily="34" charset="0"/>
              </a:rPr>
              <a:t>iunie</a:t>
            </a:r>
            <a:r>
              <a:rPr lang="en-US" sz="5400" b="1" dirty="0">
                <a:latin typeface="Corbel" panose="020B0503020204020204" pitchFamily="34" charset="0"/>
              </a:rPr>
              <a:t> se </a:t>
            </a:r>
            <a:r>
              <a:rPr lang="en-US" sz="5400" b="1" dirty="0" err="1">
                <a:latin typeface="Corbel" panose="020B0503020204020204" pitchFamily="34" charset="0"/>
              </a:rPr>
              <a:t>sărbătorește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Ziua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Internațională</a:t>
            </a:r>
            <a:r>
              <a:rPr lang="en-US" sz="5400" b="1" dirty="0">
                <a:latin typeface="Corbel" panose="020B0503020204020204" pitchFamily="34" charset="0"/>
              </a:rPr>
              <a:t> a </a:t>
            </a:r>
            <a:r>
              <a:rPr lang="en-US" sz="5400" b="1" dirty="0" err="1">
                <a:latin typeface="Corbel" panose="020B0503020204020204" pitchFamily="34" charset="0"/>
              </a:rPr>
              <a:t>protecției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err="1" smtClean="0">
                <a:latin typeface="Corbel" panose="020B0503020204020204" pitchFamily="34" charset="0"/>
              </a:rPr>
              <a:t>copilului</a:t>
            </a:r>
            <a:r>
              <a:rPr lang="en-US" sz="5400" b="1" dirty="0">
                <a:latin typeface="Corbel" panose="020B0503020204020204" pitchFamily="34" charset="0"/>
              </a:rPr>
              <a:t>, </a:t>
            </a:r>
            <a:r>
              <a:rPr lang="en-US" sz="5400" b="1" dirty="0" err="1">
                <a:latin typeface="Corbel" panose="020B0503020204020204" pitchFamily="34" charset="0"/>
              </a:rPr>
              <a:t>Ziua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Părinților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și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Ziua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Mondială</a:t>
            </a:r>
            <a:r>
              <a:rPr lang="en-US" sz="5400" b="1" dirty="0">
                <a:latin typeface="Corbel" panose="020B0503020204020204" pitchFamily="34" charset="0"/>
              </a:rPr>
              <a:t> a…</a:t>
            </a:r>
            <a:r>
              <a:rPr lang="en-US" sz="5400" dirty="0">
                <a:latin typeface="Corbel" panose="020B0503020204020204" pitchFamily="34" charset="0"/>
              </a:rPr>
              <a:t> 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1. </a:t>
            </a:r>
            <a:r>
              <a:rPr lang="ru-RU" sz="5400" dirty="0" smtClean="0">
                <a:latin typeface="Corbel" panose="020B0503020204020204" pitchFamily="34" charset="0"/>
              </a:rPr>
              <a:t>Винограда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viței</a:t>
            </a:r>
            <a:r>
              <a:rPr lang="en-US" sz="5400" dirty="0" smtClean="0">
                <a:latin typeface="Corbel" panose="020B0503020204020204" pitchFamily="34" charset="0"/>
              </a:rPr>
              <a:t>-de-vie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2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Яблок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mărului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3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Молока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laptelui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4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Конфет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bomboanelor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23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o-MO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Молока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o-MO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o-M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laptelui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3" y="3108550"/>
            <a:ext cx="9568542" cy="53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3800" dirty="0">
                <a:latin typeface="Corbel" panose="020B0503020204020204" pitchFamily="34" charset="0"/>
              </a:rPr>
              <a:t>На каждой стороне кубика находятся интерактивные </a:t>
            </a:r>
            <a:endParaRPr lang="en-US" sz="3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800" dirty="0" smtClean="0">
                <a:latin typeface="Corbel" panose="020B0503020204020204" pitchFamily="34" charset="0"/>
              </a:rPr>
              <a:t>элементы</a:t>
            </a:r>
            <a:r>
              <a:rPr lang="ru-RU" sz="3800" dirty="0">
                <a:latin typeface="Corbel" panose="020B0503020204020204" pitchFamily="34" charset="0"/>
              </a:rPr>
              <a:t>: </a:t>
            </a:r>
            <a:r>
              <a:rPr lang="ru-RU" sz="3800" dirty="0" smtClean="0">
                <a:latin typeface="Corbel" panose="020B0503020204020204" pitchFamily="34" charset="0"/>
              </a:rPr>
              <a:t>включатель</a:t>
            </a:r>
            <a:r>
              <a:rPr lang="en-US" sz="3800" dirty="0" smtClean="0">
                <a:latin typeface="Corbel" panose="020B0503020204020204" pitchFamily="34" charset="0"/>
              </a:rPr>
              <a:t>-</a:t>
            </a:r>
            <a:r>
              <a:rPr lang="ru-RU" sz="3800" dirty="0" smtClean="0">
                <a:latin typeface="Corbel" panose="020B0503020204020204" pitchFamily="34" charset="0"/>
              </a:rPr>
              <a:t>выключатель</a:t>
            </a:r>
            <a:r>
              <a:rPr lang="ru-RU" sz="3800" dirty="0">
                <a:latin typeface="Corbel" panose="020B0503020204020204" pitchFamily="34" charset="0"/>
              </a:rPr>
              <a:t>, шестерёнки, </a:t>
            </a:r>
            <a:endParaRPr lang="en-US" sz="3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800" dirty="0" err="1" smtClean="0">
                <a:latin typeface="Corbel" panose="020B0503020204020204" pitchFamily="34" charset="0"/>
              </a:rPr>
              <a:t>нажимающаяся</a:t>
            </a:r>
            <a:r>
              <a:rPr lang="ru-RU" sz="3800" dirty="0" smtClean="0">
                <a:latin typeface="Corbel" panose="020B0503020204020204" pitchFamily="34" charset="0"/>
              </a:rPr>
              <a:t> </a:t>
            </a:r>
            <a:r>
              <a:rPr lang="ru-RU" sz="3800" dirty="0">
                <a:latin typeface="Corbel" panose="020B0503020204020204" pitchFamily="34" charset="0"/>
              </a:rPr>
              <a:t>кнопка и т.д. </a:t>
            </a:r>
            <a:r>
              <a:rPr lang="ru-RU" sz="3800" dirty="0" smtClean="0">
                <a:latin typeface="Corbel" panose="020B0503020204020204" pitchFamily="34" charset="0"/>
              </a:rPr>
              <a:t>Кубик </a:t>
            </a:r>
            <a:r>
              <a:rPr lang="ru-RU" sz="3800" dirty="0">
                <a:latin typeface="Corbel" panose="020B0503020204020204" pitchFamily="34" charset="0"/>
              </a:rPr>
              <a:t>решает </a:t>
            </a:r>
            <a:r>
              <a:rPr lang="ru-RU" sz="3800" dirty="0" smtClean="0">
                <a:latin typeface="Corbel" panose="020B0503020204020204" pitchFamily="34" charset="0"/>
              </a:rPr>
              <a:t>проблему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ru-RU" sz="3800" dirty="0" smtClean="0">
                <a:latin typeface="Corbel" panose="020B0503020204020204" pitchFamily="34" charset="0"/>
              </a:rPr>
              <a:t>того</a:t>
            </a:r>
            <a:r>
              <a:rPr lang="ru-RU" sz="3800" dirty="0">
                <a:latin typeface="Corbel" panose="020B0503020204020204" pitchFamily="34" charset="0"/>
              </a:rPr>
              <a:t>, </a:t>
            </a:r>
            <a:endParaRPr lang="en-US" sz="3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800" dirty="0" smtClean="0">
                <a:latin typeface="Corbel" panose="020B0503020204020204" pitchFamily="34" charset="0"/>
              </a:rPr>
              <a:t>что </a:t>
            </a:r>
            <a:r>
              <a:rPr lang="ru-RU" sz="3800" dirty="0">
                <a:latin typeface="Corbel" panose="020B0503020204020204" pitchFamily="34" charset="0"/>
              </a:rPr>
              <a:t>ВОЗ назвала </a:t>
            </a:r>
            <a:r>
              <a:rPr lang="ru-RU" sz="3800" dirty="0" smtClean="0">
                <a:latin typeface="Corbel" panose="020B0503020204020204" pitchFamily="34" charset="0"/>
              </a:rPr>
              <a:t>«</a:t>
            </a:r>
            <a:r>
              <a:rPr lang="ru-RU" sz="3800" dirty="0">
                <a:latin typeface="Corbel" panose="020B0503020204020204" pitchFamily="34" charset="0"/>
              </a:rPr>
              <a:t>эпидемией </a:t>
            </a:r>
            <a:r>
              <a:rPr lang="en-US" sz="3800" dirty="0">
                <a:latin typeface="Corbel" panose="020B0503020204020204" pitchFamily="34" charset="0"/>
              </a:rPr>
              <a:t>XXI </a:t>
            </a:r>
            <a:r>
              <a:rPr lang="ru-RU" sz="3800" dirty="0">
                <a:latin typeface="Corbel" panose="020B0503020204020204" pitchFamily="34" charset="0"/>
              </a:rPr>
              <a:t>века». </a:t>
            </a:r>
            <a:r>
              <a:rPr lang="ru-RU" sz="3800" b="1" dirty="0">
                <a:latin typeface="Corbel" panose="020B0503020204020204" pitchFamily="34" charset="0"/>
              </a:rPr>
              <a:t>О чём </a:t>
            </a:r>
            <a:r>
              <a:rPr lang="ru-RU" sz="3800" b="1" dirty="0" smtClean="0">
                <a:latin typeface="Corbel" panose="020B0503020204020204" pitchFamily="34" charset="0"/>
              </a:rPr>
              <a:t>речь?</a:t>
            </a:r>
            <a:endParaRPr lang="en-US" sz="3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800" dirty="0" err="1" smtClean="0">
                <a:latin typeface="Corbel" panose="020B0503020204020204" pitchFamily="34" charset="0"/>
              </a:rPr>
              <a:t>Pe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fiecare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față</a:t>
            </a:r>
            <a:r>
              <a:rPr lang="en-US" sz="3800" dirty="0">
                <a:latin typeface="Corbel" panose="020B0503020204020204" pitchFamily="34" charset="0"/>
              </a:rPr>
              <a:t> a </a:t>
            </a:r>
            <a:r>
              <a:rPr lang="en-US" sz="3800" dirty="0" err="1">
                <a:latin typeface="Corbel" panose="020B0503020204020204" pitchFamily="34" charset="0"/>
              </a:rPr>
              <a:t>cubului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sunt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amplasate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elemente</a:t>
            </a:r>
            <a:r>
              <a:rPr lang="en-US" sz="3800" dirty="0">
                <a:latin typeface="Corbel" panose="020B0503020204020204" pitchFamily="34" charset="0"/>
              </a:rPr>
              <a:t> interactive: </a:t>
            </a:r>
            <a:endParaRPr lang="en-US" sz="3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800" dirty="0" smtClean="0">
                <a:latin typeface="Corbel" panose="020B0503020204020204" pitchFamily="34" charset="0"/>
              </a:rPr>
              <a:t>un </a:t>
            </a:r>
            <a:r>
              <a:rPr lang="en-US" sz="3800" dirty="0" err="1">
                <a:latin typeface="Corbel" panose="020B0503020204020204" pitchFamily="34" charset="0"/>
              </a:rPr>
              <a:t>întrerupător</a:t>
            </a:r>
            <a:r>
              <a:rPr lang="en-US" sz="3800" dirty="0">
                <a:latin typeface="Corbel" panose="020B0503020204020204" pitchFamily="34" charset="0"/>
              </a:rPr>
              <a:t>, o </a:t>
            </a:r>
            <a:r>
              <a:rPr lang="en-US" sz="3800" dirty="0" err="1" smtClean="0">
                <a:latin typeface="Corbel" panose="020B0503020204020204" pitchFamily="34" charset="0"/>
              </a:rPr>
              <a:t>roată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en-US" sz="3800" dirty="0" err="1" smtClean="0">
                <a:latin typeface="Corbel" panose="020B0503020204020204" pitchFamily="34" charset="0"/>
              </a:rPr>
              <a:t>dințată</a:t>
            </a:r>
            <a:r>
              <a:rPr lang="en-US" sz="3800" dirty="0">
                <a:latin typeface="Corbel" panose="020B0503020204020204" pitchFamily="34" charset="0"/>
              </a:rPr>
              <a:t>, un </a:t>
            </a:r>
            <a:r>
              <a:rPr lang="en-US" sz="3800" dirty="0" err="1">
                <a:latin typeface="Corbel" panose="020B0503020204020204" pitchFamily="34" charset="0"/>
              </a:rPr>
              <a:t>buton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și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altele</a:t>
            </a:r>
            <a:r>
              <a:rPr lang="en-US" sz="3800" dirty="0">
                <a:latin typeface="Corbel" panose="020B0503020204020204" pitchFamily="34" charset="0"/>
              </a:rPr>
              <a:t>. </a:t>
            </a:r>
            <a:r>
              <a:rPr lang="en-US" sz="3800" dirty="0" err="1">
                <a:latin typeface="Corbel" panose="020B0503020204020204" pitchFamily="34" charset="0"/>
              </a:rPr>
              <a:t>Cubul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ajută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endParaRPr lang="en-US" sz="3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800" dirty="0" smtClean="0">
                <a:latin typeface="Corbel" panose="020B0503020204020204" pitchFamily="34" charset="0"/>
              </a:rPr>
              <a:t>la </a:t>
            </a:r>
            <a:r>
              <a:rPr lang="en-US" sz="3800" dirty="0" err="1">
                <a:latin typeface="Corbel" panose="020B0503020204020204" pitchFamily="34" charset="0"/>
              </a:rPr>
              <a:t>eliminarea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unei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probleme</a:t>
            </a:r>
            <a:r>
              <a:rPr lang="en-US" sz="3800" dirty="0">
                <a:latin typeface="Corbel" panose="020B0503020204020204" pitchFamily="34" charset="0"/>
              </a:rPr>
              <a:t>, </a:t>
            </a:r>
            <a:r>
              <a:rPr lang="en-US" sz="3800" dirty="0" err="1">
                <a:latin typeface="Corbel" panose="020B0503020204020204" pitchFamily="34" charset="0"/>
              </a:rPr>
              <a:t>pe</a:t>
            </a:r>
            <a:r>
              <a:rPr lang="en-US" sz="3800" dirty="0">
                <a:latin typeface="Corbel" panose="020B0503020204020204" pitchFamily="34" charset="0"/>
              </a:rPr>
              <a:t> care </a:t>
            </a:r>
            <a:r>
              <a:rPr lang="en-US" sz="3800" dirty="0" err="1" smtClean="0">
                <a:latin typeface="Corbel" panose="020B0503020204020204" pitchFamily="34" charset="0"/>
              </a:rPr>
              <a:t>Organizația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 smtClean="0">
                <a:latin typeface="Corbel" panose="020B0503020204020204" pitchFamily="34" charset="0"/>
              </a:rPr>
              <a:t>Mondială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en-US" sz="3800" dirty="0">
                <a:latin typeface="Corbel" panose="020B0503020204020204" pitchFamily="34" charset="0"/>
              </a:rPr>
              <a:t>a </a:t>
            </a:r>
            <a:endParaRPr lang="en-US" sz="3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800" dirty="0" err="1" smtClean="0">
                <a:latin typeface="Corbel" panose="020B0503020204020204" pitchFamily="34" charset="0"/>
              </a:rPr>
              <a:t>Sănătății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en-US" sz="3800" dirty="0">
                <a:latin typeface="Corbel" panose="020B0503020204020204" pitchFamily="34" charset="0"/>
              </a:rPr>
              <a:t>a </a:t>
            </a:r>
            <a:r>
              <a:rPr lang="en-US" sz="3800" dirty="0" err="1">
                <a:latin typeface="Corbel" panose="020B0503020204020204" pitchFamily="34" charset="0"/>
              </a:rPr>
              <a:t>numit</a:t>
            </a:r>
            <a:r>
              <a:rPr lang="en-US" sz="3800" dirty="0">
                <a:latin typeface="Corbel" panose="020B0503020204020204" pitchFamily="34" charset="0"/>
              </a:rPr>
              <a:t>-o ”</a:t>
            </a:r>
            <a:r>
              <a:rPr lang="en-US" sz="3800" dirty="0" err="1">
                <a:latin typeface="Corbel" panose="020B0503020204020204" pitchFamily="34" charset="0"/>
              </a:rPr>
              <a:t>epidemia</a:t>
            </a:r>
            <a:r>
              <a:rPr lang="en-US" sz="3800" dirty="0">
                <a:latin typeface="Corbel" panose="020B0503020204020204" pitchFamily="34" charset="0"/>
              </a:rPr>
              <a:t>  </a:t>
            </a:r>
            <a:r>
              <a:rPr lang="en-US" sz="3800" dirty="0" err="1" smtClean="0">
                <a:latin typeface="Corbel" panose="020B0503020204020204" pitchFamily="34" charset="0"/>
              </a:rPr>
              <a:t>secolului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en-US" sz="3800" dirty="0">
                <a:latin typeface="Corbel" panose="020B0503020204020204" pitchFamily="34" charset="0"/>
              </a:rPr>
              <a:t>XXI”. </a:t>
            </a:r>
            <a:r>
              <a:rPr lang="en-US" sz="3800" b="1" dirty="0" err="1">
                <a:latin typeface="Corbel" panose="020B0503020204020204" pitchFamily="34" charset="0"/>
              </a:rPr>
              <a:t>Despre</a:t>
            </a:r>
            <a:r>
              <a:rPr lang="en-US" sz="3800" b="1" dirty="0">
                <a:latin typeface="Corbel" panose="020B0503020204020204" pitchFamily="34" charset="0"/>
              </a:rPr>
              <a:t> </a:t>
            </a:r>
            <a:r>
              <a:rPr lang="en-US" sz="3800" b="1" dirty="0" err="1">
                <a:latin typeface="Corbel" panose="020B0503020204020204" pitchFamily="34" charset="0"/>
              </a:rPr>
              <a:t>ce</a:t>
            </a:r>
            <a:r>
              <a:rPr lang="en-US" sz="3800" b="1" dirty="0">
                <a:latin typeface="Corbel" panose="020B0503020204020204" pitchFamily="34" charset="0"/>
              </a:rPr>
              <a:t> </a:t>
            </a:r>
            <a:r>
              <a:rPr lang="en-US" sz="3800" b="1" dirty="0" err="1">
                <a:latin typeface="Corbel" panose="020B0503020204020204" pitchFamily="34" charset="0"/>
              </a:rPr>
              <a:t>problemă</a:t>
            </a:r>
            <a:r>
              <a:rPr lang="en-US" sz="3800" b="1" dirty="0">
                <a:latin typeface="Corbel" panose="020B0503020204020204" pitchFamily="34" charset="0"/>
              </a:rPr>
              <a:t> e </a:t>
            </a:r>
            <a:r>
              <a:rPr lang="en-US" sz="3800" b="1" dirty="0" err="1">
                <a:latin typeface="Corbel" panose="020B0503020204020204" pitchFamily="34" charset="0"/>
              </a:rPr>
              <a:t>vorba</a:t>
            </a:r>
            <a:r>
              <a:rPr lang="en-US" sz="3800" b="1" dirty="0">
                <a:latin typeface="Corbel" panose="020B0503020204020204" pitchFamily="34" charset="0"/>
              </a:rPr>
              <a:t>?</a:t>
            </a:r>
            <a:r>
              <a:rPr lang="en-US" sz="3800" dirty="0">
                <a:latin typeface="Corbel" panose="020B0503020204020204" pitchFamily="34" charset="0"/>
              </a:rPr>
              <a:t>  </a:t>
            </a:r>
            <a:endParaRPr lang="en-US" sz="3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800" dirty="0" smtClean="0">
                <a:latin typeface="Corbel" panose="020B0503020204020204" pitchFamily="34" charset="0"/>
              </a:rPr>
              <a:t>1. </a:t>
            </a:r>
            <a:r>
              <a:rPr lang="ru-RU" sz="3800" dirty="0" smtClean="0">
                <a:latin typeface="Corbel" panose="020B0503020204020204" pitchFamily="34" charset="0"/>
              </a:rPr>
              <a:t>Прыщи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ru-RU" sz="3800" dirty="0" smtClean="0">
                <a:latin typeface="Corbel" panose="020B0503020204020204" pitchFamily="34" charset="0"/>
              </a:rPr>
              <a:t>/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en-US" sz="3800" dirty="0" err="1" smtClean="0">
                <a:latin typeface="Corbel" panose="020B0503020204020204" pitchFamily="34" charset="0"/>
              </a:rPr>
              <a:t>Acnee</a:t>
            </a:r>
            <a:endParaRPr lang="en-US" sz="3800" dirty="0">
              <a:latin typeface="Corbel" panose="020B0503020204020204" pitchFamily="34" charset="0"/>
            </a:endParaRPr>
          </a:p>
          <a:p>
            <a:pPr fontAlgn="base"/>
            <a:r>
              <a:rPr lang="en-US" sz="3800" dirty="0" smtClean="0">
                <a:latin typeface="Corbel" panose="020B0503020204020204" pitchFamily="34" charset="0"/>
              </a:rPr>
              <a:t>2</a:t>
            </a:r>
            <a:r>
              <a:rPr lang="en-US" sz="3800" dirty="0">
                <a:latin typeface="Corbel" panose="020B0503020204020204" pitchFamily="34" charset="0"/>
              </a:rPr>
              <a:t>. </a:t>
            </a:r>
            <a:r>
              <a:rPr lang="ru-RU" sz="3800" dirty="0" smtClean="0">
                <a:latin typeface="Corbel" panose="020B0503020204020204" pitchFamily="34" charset="0"/>
              </a:rPr>
              <a:t>Буллинг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ru-RU" sz="3800" dirty="0" smtClean="0">
                <a:latin typeface="Corbel" panose="020B0503020204020204" pitchFamily="34" charset="0"/>
              </a:rPr>
              <a:t>/</a:t>
            </a:r>
            <a:r>
              <a:rPr lang="en-US" sz="3800" dirty="0" smtClean="0">
                <a:latin typeface="Corbel" panose="020B0503020204020204" pitchFamily="34" charset="0"/>
              </a:rPr>
              <a:t> Bullying</a:t>
            </a:r>
          </a:p>
          <a:p>
            <a:pPr fontAlgn="base"/>
            <a:r>
              <a:rPr lang="en-US" sz="3800" dirty="0" smtClean="0">
                <a:latin typeface="Corbel" panose="020B0503020204020204" pitchFamily="34" charset="0"/>
              </a:rPr>
              <a:t>3</a:t>
            </a:r>
            <a:r>
              <a:rPr lang="en-US" sz="3800" dirty="0">
                <a:latin typeface="Corbel" panose="020B0503020204020204" pitchFamily="34" charset="0"/>
              </a:rPr>
              <a:t>. </a:t>
            </a:r>
            <a:r>
              <a:rPr lang="ru-RU" sz="3800" dirty="0" err="1">
                <a:latin typeface="Corbel" panose="020B0503020204020204" pitchFamily="34" charset="0"/>
              </a:rPr>
              <a:t>Эйджизм</a:t>
            </a:r>
            <a:r>
              <a:rPr lang="ru-RU" sz="3800" dirty="0">
                <a:latin typeface="Corbel" panose="020B0503020204020204" pitchFamily="34" charset="0"/>
              </a:rPr>
              <a:t> (дискриминация по возрастному признаку</a:t>
            </a:r>
            <a:r>
              <a:rPr lang="ru-RU" sz="3800" dirty="0" smtClean="0">
                <a:latin typeface="Corbel" panose="020B0503020204020204" pitchFamily="34" charset="0"/>
              </a:rPr>
              <a:t>)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ru-RU" sz="3800" dirty="0" smtClean="0">
                <a:latin typeface="Corbel" panose="020B0503020204020204" pitchFamily="34" charset="0"/>
              </a:rPr>
              <a:t>/ </a:t>
            </a:r>
            <a:r>
              <a:rPr lang="en-US" sz="3800" dirty="0">
                <a:latin typeface="Corbel" panose="020B0503020204020204" pitchFamily="34" charset="0"/>
              </a:rPr>
              <a:t>Ageism (</a:t>
            </a:r>
            <a:r>
              <a:rPr lang="en-US" sz="3800" dirty="0" err="1">
                <a:latin typeface="Corbel" panose="020B0503020204020204" pitchFamily="34" charset="0"/>
              </a:rPr>
              <a:t>discriminarea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pe</a:t>
            </a:r>
            <a:r>
              <a:rPr lang="en-US" sz="3800" dirty="0">
                <a:latin typeface="Corbel" panose="020B0503020204020204" pitchFamily="34" charset="0"/>
              </a:rPr>
              <a:t> </a:t>
            </a:r>
            <a:r>
              <a:rPr lang="en-US" sz="3800" dirty="0" err="1">
                <a:latin typeface="Corbel" panose="020B0503020204020204" pitchFamily="34" charset="0"/>
              </a:rPr>
              <a:t>bază</a:t>
            </a:r>
            <a:r>
              <a:rPr lang="en-US" sz="3800" dirty="0">
                <a:latin typeface="Corbel" panose="020B0503020204020204" pitchFamily="34" charset="0"/>
              </a:rPr>
              <a:t> de </a:t>
            </a:r>
            <a:r>
              <a:rPr lang="en-US" sz="3800" dirty="0" err="1" smtClean="0">
                <a:latin typeface="Corbel" panose="020B0503020204020204" pitchFamily="34" charset="0"/>
              </a:rPr>
              <a:t>vârstă</a:t>
            </a:r>
            <a:r>
              <a:rPr lang="en-US" sz="3800" dirty="0" smtClean="0">
                <a:latin typeface="Corbel" panose="020B0503020204020204" pitchFamily="34" charset="0"/>
              </a:rPr>
              <a:t>)</a:t>
            </a:r>
          </a:p>
          <a:p>
            <a:pPr fontAlgn="base"/>
            <a:r>
              <a:rPr lang="en-US" sz="3800" dirty="0" smtClean="0">
                <a:latin typeface="Corbel" panose="020B0503020204020204" pitchFamily="34" charset="0"/>
              </a:rPr>
              <a:t>4</a:t>
            </a:r>
            <a:r>
              <a:rPr lang="en-US" sz="3800" dirty="0">
                <a:latin typeface="Corbel" panose="020B0503020204020204" pitchFamily="34" charset="0"/>
              </a:rPr>
              <a:t>. </a:t>
            </a:r>
            <a:r>
              <a:rPr lang="ru-RU" sz="3800" dirty="0" smtClean="0">
                <a:latin typeface="Corbel" panose="020B0503020204020204" pitchFamily="34" charset="0"/>
              </a:rPr>
              <a:t>Стресс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ru-RU" sz="3800" dirty="0" smtClean="0">
                <a:latin typeface="Corbel" panose="020B0503020204020204" pitchFamily="34" charset="0"/>
              </a:rPr>
              <a:t>/</a:t>
            </a:r>
            <a:r>
              <a:rPr lang="en-US" sz="3800" dirty="0" smtClean="0">
                <a:latin typeface="Corbel" panose="020B0503020204020204" pitchFamily="34" charset="0"/>
              </a:rPr>
              <a:t> </a:t>
            </a:r>
            <a:r>
              <a:rPr lang="en-US" sz="3800" dirty="0" err="1" smtClean="0">
                <a:latin typeface="Corbel" panose="020B0503020204020204" pitchFamily="34" charset="0"/>
              </a:rPr>
              <a:t>Stresul</a:t>
            </a:r>
            <a:endParaRPr lang="ru-RU" sz="3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00" y="1243837"/>
            <a:ext cx="6795120" cy="45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Стресс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Stresul</a:t>
            </a:r>
            <a:endParaRPr lang="ru-RU" sz="72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3480480"/>
            <a:ext cx="9165367" cy="51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i="1" dirty="0">
                <a:latin typeface="Corbel" panose="020B0503020204020204" pitchFamily="34" charset="0"/>
              </a:rPr>
              <a:t>Внимание! В этом вопросе может быть больше правильных </a:t>
            </a:r>
            <a:r>
              <a:rPr lang="ru-RU" sz="4300" i="1" dirty="0" smtClean="0">
                <a:latin typeface="Corbel" panose="020B0503020204020204" pitchFamily="34" charset="0"/>
              </a:rPr>
              <a:t>вариантов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ответа</a:t>
            </a:r>
            <a:r>
              <a:rPr lang="ru-RU" sz="4300" i="1" dirty="0">
                <a:latin typeface="Corbel" panose="020B0503020204020204" pitchFamily="34" charset="0"/>
              </a:rPr>
              <a:t>, или не быть их вовсе. Если вариантов больше одного, выберите </a:t>
            </a:r>
            <a:r>
              <a:rPr lang="ru-RU" sz="4300" i="1" dirty="0" smtClean="0">
                <a:latin typeface="Corbel" panose="020B0503020204020204" pitchFamily="34" charset="0"/>
              </a:rPr>
              <a:t>все</a:t>
            </a:r>
            <a:endParaRPr lang="en-US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правильные.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>
                <a:latin typeface="Corbel" panose="020B0503020204020204" pitchFamily="34" charset="0"/>
              </a:rPr>
              <a:t>Atenție</a:t>
            </a:r>
            <a:r>
              <a:rPr lang="en-US" sz="4300" i="1" dirty="0">
                <a:latin typeface="Corbel" panose="020B0503020204020204" pitchFamily="34" charset="0"/>
              </a:rPr>
              <a:t>! </a:t>
            </a:r>
            <a:r>
              <a:rPr lang="en-US" sz="4300" i="1" dirty="0" err="1">
                <a:latin typeface="Corbel" panose="020B0503020204020204" pitchFamily="34" charset="0"/>
              </a:rPr>
              <a:t>Această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întrebare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poate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avea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opțiuni</a:t>
            </a:r>
            <a:r>
              <a:rPr lang="en-US" sz="4300" i="1" dirty="0">
                <a:latin typeface="Corbel" panose="020B0503020204020204" pitchFamily="34" charset="0"/>
              </a:rPr>
              <a:t> de </a:t>
            </a:r>
            <a:r>
              <a:rPr lang="en-US" sz="4300" i="1" dirty="0" err="1">
                <a:latin typeface="Corbel" panose="020B0503020204020204" pitchFamily="34" charset="0"/>
              </a:rPr>
              <a:t>răspuns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, </a:t>
            </a:r>
            <a:r>
              <a:rPr lang="en-US" sz="4300" i="1" dirty="0" err="1">
                <a:latin typeface="Corbel" panose="020B0503020204020204" pitchFamily="34" charset="0"/>
              </a:rPr>
              <a:t>sau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nici</a:t>
            </a:r>
            <a:endParaRPr lang="en-US" sz="4300" i="1" dirty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>
                <a:latin typeface="Corbel" panose="020B0503020204020204" pitchFamily="34" charset="0"/>
              </a:rPr>
              <a:t>una</a:t>
            </a:r>
            <a:r>
              <a:rPr lang="en-US" sz="4300" i="1" dirty="0">
                <a:latin typeface="Corbel" panose="020B0503020204020204" pitchFamily="34" charset="0"/>
              </a:rPr>
              <a:t>. </a:t>
            </a:r>
            <a:r>
              <a:rPr lang="en-US" sz="4300" i="1" dirty="0" err="1">
                <a:latin typeface="Corbel" panose="020B0503020204020204" pitchFamily="34" charset="0"/>
              </a:rPr>
              <a:t>Dacă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există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- </a:t>
            </a:r>
            <a:r>
              <a:rPr lang="en-US" sz="4300" i="1" dirty="0" err="1">
                <a:latin typeface="Corbel" panose="020B0503020204020204" pitchFamily="34" charset="0"/>
              </a:rPr>
              <a:t>selectați</a:t>
            </a:r>
            <a:r>
              <a:rPr lang="en-US" sz="4300" i="1" dirty="0">
                <a:latin typeface="Corbel" panose="020B0503020204020204" pitchFamily="34" charset="0"/>
              </a:rPr>
              <a:t>-le </a:t>
            </a:r>
            <a:r>
              <a:rPr lang="en-US" sz="4300" i="1" dirty="0" err="1">
                <a:latin typeface="Corbel" panose="020B0503020204020204" pitchFamily="34" charset="0"/>
              </a:rPr>
              <a:t>pe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toate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.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ВОЗ </a:t>
            </a:r>
            <a:r>
              <a:rPr lang="ru-RU" sz="4300" dirty="0">
                <a:latin typeface="Corbel" panose="020B0503020204020204" pitchFamily="34" charset="0"/>
              </a:rPr>
              <a:t>рекомендует при чихании прикрываться … </a:t>
            </a:r>
            <a:r>
              <a:rPr lang="ru-RU" sz="4300" b="1" dirty="0" smtClean="0">
                <a:latin typeface="Corbel" panose="020B0503020204020204" pitchFamily="34" charset="0"/>
              </a:rPr>
              <a:t>Чем?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Organizația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Mondială</a:t>
            </a:r>
            <a:r>
              <a:rPr lang="en-US" sz="4300" b="1" dirty="0">
                <a:latin typeface="Corbel" panose="020B0503020204020204" pitchFamily="34" charset="0"/>
              </a:rPr>
              <a:t> a </a:t>
            </a:r>
            <a:r>
              <a:rPr lang="en-US" sz="4300" b="1" dirty="0" err="1">
                <a:latin typeface="Corbel" panose="020B0503020204020204" pitchFamily="34" charset="0"/>
              </a:rPr>
              <a:t>Sănătății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recomandă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în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timpul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strănutului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să</a:t>
            </a:r>
            <a:r>
              <a:rPr lang="en-US" sz="4300" b="1" dirty="0">
                <a:latin typeface="Corbel" panose="020B0503020204020204" pitchFamily="34" charset="0"/>
              </a:rPr>
              <a:t> ne </a:t>
            </a:r>
            <a:endParaRPr lang="en-US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acoperim</a:t>
            </a:r>
            <a:r>
              <a:rPr lang="en-US" sz="4300" b="1" dirty="0" smtClean="0">
                <a:latin typeface="Corbel" panose="020B0503020204020204" pitchFamily="34" charset="0"/>
              </a:rPr>
              <a:t> cu</a:t>
            </a:r>
            <a:r>
              <a:rPr lang="en-US" sz="4300" b="1" dirty="0">
                <a:latin typeface="Corbel" panose="020B0503020204020204" pitchFamily="34" charset="0"/>
              </a:rPr>
              <a:t>…  </a:t>
            </a: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1. </a:t>
            </a:r>
            <a:r>
              <a:rPr lang="ru-RU" sz="4300" dirty="0" smtClean="0">
                <a:latin typeface="Corbel" panose="020B0503020204020204" pitchFamily="34" charset="0"/>
              </a:rPr>
              <a:t>Платком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>
                <a:latin typeface="Corbel" panose="020B0503020204020204" pitchFamily="34" charset="0"/>
              </a:rPr>
              <a:t>o </a:t>
            </a:r>
            <a:r>
              <a:rPr lang="en-US" sz="4300" dirty="0" err="1" smtClean="0">
                <a:latin typeface="Corbel" panose="020B0503020204020204" pitchFamily="34" charset="0"/>
              </a:rPr>
              <a:t>batistă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2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Ладонью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palma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3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Локтем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cotul</a:t>
            </a:r>
            <a:endParaRPr lang="en-US" sz="4300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4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ru-RU" sz="4300" dirty="0">
                <a:latin typeface="Corbel" panose="020B0503020204020204" pitchFamily="34" charset="0"/>
              </a:rPr>
              <a:t>Не использовать </a:t>
            </a:r>
            <a:r>
              <a:rPr lang="ru-RU" sz="4300" dirty="0" smtClean="0">
                <a:latin typeface="Corbel" panose="020B0503020204020204" pitchFamily="34" charset="0"/>
              </a:rPr>
              <a:t>ничего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/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nimic</a:t>
            </a:r>
            <a:endParaRPr lang="en-US" sz="43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822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68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6800" b="1" dirty="0">
                <a:solidFill>
                  <a:schemeClr val="bg1"/>
                </a:solidFill>
                <a:latin typeface="Corbel" panose="020B0503020204020204" pitchFamily="34" charset="0"/>
              </a:rPr>
              <a:t>Платком</a:t>
            </a:r>
            <a:r>
              <a:rPr lang="en-US" sz="68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800" b="1" dirty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6800" b="1" dirty="0">
                <a:solidFill>
                  <a:schemeClr val="bg1"/>
                </a:solidFill>
                <a:latin typeface="Corbel" panose="020B0503020204020204" pitchFamily="34" charset="0"/>
              </a:rPr>
              <a:t>o </a:t>
            </a:r>
            <a:r>
              <a:rPr lang="en-US" sz="6800" b="1" dirty="0" err="1">
                <a:solidFill>
                  <a:schemeClr val="bg1"/>
                </a:solidFill>
                <a:latin typeface="Corbel" panose="020B0503020204020204" pitchFamily="34" charset="0"/>
              </a:rPr>
              <a:t>batistă</a:t>
            </a:r>
            <a:endParaRPr lang="en-US" sz="68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en-US" sz="6800" b="1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ru-RU" sz="6800" b="1" dirty="0">
                <a:solidFill>
                  <a:schemeClr val="bg1"/>
                </a:solidFill>
                <a:latin typeface="Corbel" panose="020B0503020204020204" pitchFamily="34" charset="0"/>
              </a:rPr>
              <a:t>Локтем</a:t>
            </a:r>
            <a:r>
              <a:rPr lang="en-US" sz="68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800" b="1" dirty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68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8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cotul</a:t>
            </a:r>
            <a:endParaRPr lang="en-US" sz="6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9" y="4045235"/>
            <a:ext cx="9890371" cy="41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706"/>
            <a:ext cx="20104100" cy="1339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Из-за необычных условий работы врачи </a:t>
            </a:r>
            <a:r>
              <a:rPr lang="ru-RU" sz="5400" b="1" dirty="0" smtClean="0">
                <a:latin typeface="Corbel" panose="020B0503020204020204" pitchFamily="34" charset="0"/>
              </a:rPr>
              <a:t>настоятельно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рекомендуют </a:t>
            </a:r>
            <a:r>
              <a:rPr lang="ru-RU" sz="5400" b="1" dirty="0">
                <a:latin typeface="Corbel" panose="020B0503020204020204" pitchFamily="34" charset="0"/>
              </a:rPr>
              <a:t>космонавтам во время полёта </a:t>
            </a:r>
            <a:r>
              <a:rPr lang="ru-RU" sz="5400" b="1" dirty="0" smtClean="0">
                <a:latin typeface="Corbel" panose="020B0503020204020204" pitchFamily="34" charset="0"/>
              </a:rPr>
              <a:t>заниматься…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err="1" smtClean="0">
                <a:latin typeface="Corbel" panose="020B0503020204020204" pitchFamily="34" charset="0"/>
              </a:rPr>
              <a:t>Datorită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condițiilor</a:t>
            </a:r>
            <a:r>
              <a:rPr lang="en-US" sz="5400" b="1" dirty="0">
                <a:latin typeface="Corbel" panose="020B0503020204020204" pitchFamily="34" charset="0"/>
              </a:rPr>
              <a:t> de </a:t>
            </a:r>
            <a:r>
              <a:rPr lang="en-US" sz="5400" b="1" dirty="0" err="1">
                <a:latin typeface="Corbel" panose="020B0503020204020204" pitchFamily="34" charset="0"/>
              </a:rPr>
              <a:t>muncă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neobișnuite</a:t>
            </a:r>
            <a:r>
              <a:rPr lang="en-US" sz="5400" b="1" dirty="0">
                <a:latin typeface="Corbel" panose="020B0503020204020204" pitchFamily="34" charset="0"/>
              </a:rPr>
              <a:t>, </a:t>
            </a:r>
            <a:r>
              <a:rPr lang="en-US" sz="5400" b="1" dirty="0" err="1">
                <a:latin typeface="Corbel" panose="020B0503020204020204" pitchFamily="34" charset="0"/>
              </a:rPr>
              <a:t>medicii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recomandă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err="1" smtClean="0">
                <a:latin typeface="Corbel" panose="020B0503020204020204" pitchFamily="34" charset="0"/>
              </a:rPr>
              <a:t>astronauților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să</a:t>
            </a:r>
            <a:r>
              <a:rPr lang="en-US" sz="5400" b="1" dirty="0">
                <a:latin typeface="Corbel" panose="020B0503020204020204" pitchFamily="34" charset="0"/>
              </a:rPr>
              <a:t>…  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1. </a:t>
            </a:r>
            <a:r>
              <a:rPr lang="ru-RU" sz="5400" dirty="0" smtClean="0">
                <a:latin typeface="Corbel" panose="020B0503020204020204" pitchFamily="34" charset="0"/>
              </a:rPr>
              <a:t>Иглоукалыванием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participe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la </a:t>
            </a:r>
            <a:r>
              <a:rPr lang="en-US" sz="5400" dirty="0" err="1">
                <a:latin typeface="Corbel" panose="020B0503020204020204" pitchFamily="34" charset="0"/>
              </a:rPr>
              <a:t>sesiuni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 smtClean="0">
                <a:latin typeface="Corbel" panose="020B0503020204020204" pitchFamily="34" charset="0"/>
              </a:rPr>
              <a:t>acupunctură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2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Спортом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 </a:t>
            </a:r>
            <a:r>
              <a:rPr lang="en-US" sz="5400" dirty="0">
                <a:latin typeface="Corbel" panose="020B0503020204020204" pitchFamily="34" charset="0"/>
              </a:rPr>
              <a:t>se </a:t>
            </a:r>
            <a:r>
              <a:rPr lang="en-US" sz="5400" dirty="0" err="1">
                <a:latin typeface="Corbel" panose="020B0503020204020204" pitchFamily="34" charset="0"/>
              </a:rPr>
              <a:t>ocupe</a:t>
            </a:r>
            <a:r>
              <a:rPr lang="en-US" sz="5400" dirty="0">
                <a:latin typeface="Corbel" panose="020B0503020204020204" pitchFamily="34" charset="0"/>
              </a:rPr>
              <a:t> cu </a:t>
            </a:r>
            <a:r>
              <a:rPr lang="en-US" sz="5400" dirty="0" err="1" smtClean="0">
                <a:latin typeface="Corbel" panose="020B0503020204020204" pitchFamily="34" charset="0"/>
              </a:rPr>
              <a:t>sportul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3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Пением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cânte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4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Чтением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/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citească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344151" y="3827963"/>
            <a:ext cx="885825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2.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Спортом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endParaRPr lang="en-US" sz="7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ocupe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cu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sportul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8" y="3213095"/>
            <a:ext cx="9458529" cy="52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Выдающийся хирург Николай Пирогов называл АЛЬФУ </a:t>
            </a:r>
            <a:r>
              <a:rPr lang="ru-RU" sz="4800" dirty="0" smtClean="0">
                <a:latin typeface="Corbel" panose="020B0503020204020204" pitchFamily="34" charset="0"/>
              </a:rPr>
              <a:t>будущим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медицины</a:t>
            </a:r>
            <a:r>
              <a:rPr lang="ru-RU" sz="4800" dirty="0">
                <a:latin typeface="Corbel" panose="020B0503020204020204" pitchFamily="34" charset="0"/>
              </a:rPr>
              <a:t>. Вакцинация – один из самых эффективных </a:t>
            </a:r>
            <a:r>
              <a:rPr lang="ru-RU" sz="4800" dirty="0" smtClean="0">
                <a:latin typeface="Corbel" panose="020B0503020204020204" pitchFamily="34" charset="0"/>
              </a:rPr>
              <a:t>методов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АЛЬФЫ</a:t>
            </a:r>
            <a:r>
              <a:rPr lang="ru-RU" sz="4800" dirty="0">
                <a:latin typeface="Corbel" panose="020B0503020204020204" pitchFamily="34" charset="0"/>
              </a:rPr>
              <a:t>. </a:t>
            </a:r>
            <a:r>
              <a:rPr lang="ru-RU" sz="4800" b="1" dirty="0">
                <a:latin typeface="Corbel" panose="020B0503020204020204" pitchFamily="34" charset="0"/>
              </a:rPr>
              <a:t>Назовите </a:t>
            </a:r>
            <a:r>
              <a:rPr lang="ru-RU" sz="4800" b="1" dirty="0" smtClean="0">
                <a:latin typeface="Corbel" panose="020B0503020204020204" pitchFamily="34" charset="0"/>
              </a:rPr>
              <a:t>АЛЬФУ.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Renumitul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chirurg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Pirogov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afirma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că</a:t>
            </a:r>
            <a:r>
              <a:rPr lang="en-US" sz="4800" dirty="0">
                <a:latin typeface="Corbel" panose="020B0503020204020204" pitchFamily="34" charset="0"/>
              </a:rPr>
              <a:t> EA </a:t>
            </a:r>
            <a:r>
              <a:rPr lang="en-US" sz="4800" dirty="0" err="1">
                <a:latin typeface="Corbel" panose="020B0503020204020204" pitchFamily="34" charset="0"/>
              </a:rPr>
              <a:t>este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viitorul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medicinei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 smtClean="0">
                <a:latin typeface="Corbel" panose="020B0503020204020204" pitchFamily="34" charset="0"/>
              </a:rPr>
              <a:t>Vaccinarea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e</a:t>
            </a:r>
            <a:r>
              <a:rPr lang="ro-MD" sz="4800" dirty="0" smtClean="0">
                <a:latin typeface="Corbel" panose="020B0503020204020204" pitchFamily="34" charset="0"/>
              </a:rPr>
              <a:t>ste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una</a:t>
            </a:r>
            <a:r>
              <a:rPr lang="en-US" sz="4800" dirty="0">
                <a:latin typeface="Corbel" panose="020B0503020204020204" pitchFamily="34" charset="0"/>
              </a:rPr>
              <a:t> din </a:t>
            </a:r>
            <a:r>
              <a:rPr lang="en-US" sz="4800" dirty="0" err="1">
                <a:latin typeface="Corbel" panose="020B0503020204020204" pitchFamily="34" charset="0"/>
              </a:rPr>
              <a:t>cele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mai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eficiente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metode</a:t>
            </a:r>
            <a:r>
              <a:rPr lang="en-US" sz="4800" dirty="0">
                <a:latin typeface="Corbel" panose="020B0503020204020204" pitchFamily="34" charset="0"/>
              </a:rPr>
              <a:t> ale </a:t>
            </a:r>
            <a:r>
              <a:rPr lang="en-US" sz="4800" dirty="0" err="1">
                <a:latin typeface="Corbel" panose="020B0503020204020204" pitchFamily="34" charset="0"/>
              </a:rPr>
              <a:t>Ei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 err="1">
                <a:latin typeface="Corbel" panose="020B0503020204020204" pitchFamily="34" charset="0"/>
              </a:rPr>
              <a:t>Despre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este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vorba</a:t>
            </a:r>
            <a:r>
              <a:rPr lang="en-US" sz="4800" b="1" dirty="0">
                <a:latin typeface="Corbel" panose="020B0503020204020204" pitchFamily="34" charset="0"/>
              </a:rPr>
              <a:t>?</a:t>
            </a:r>
          </a:p>
          <a:p>
            <a:r>
              <a:rPr lang="en-US" sz="4800" dirty="0">
                <a:latin typeface="Corbel" panose="020B0503020204020204" pitchFamily="34" charset="0"/>
              </a:rPr>
              <a:t>1. </a:t>
            </a:r>
            <a:r>
              <a:rPr lang="ru-RU" sz="4800" dirty="0" smtClean="0">
                <a:latin typeface="Corbel" panose="020B0503020204020204" pitchFamily="34" charset="0"/>
              </a:rPr>
              <a:t>Диагностика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Diagnostica</a:t>
            </a:r>
            <a:endParaRPr lang="en-US" sz="4800" dirty="0">
              <a:latin typeface="Corbel" panose="020B0503020204020204" pitchFamily="34" charset="0"/>
            </a:endParaRPr>
          </a:p>
          <a:p>
            <a:r>
              <a:rPr lang="en-US" sz="4800" dirty="0">
                <a:latin typeface="Corbel" panose="020B0503020204020204" pitchFamily="34" charset="0"/>
              </a:rPr>
              <a:t>2. </a:t>
            </a:r>
            <a:r>
              <a:rPr lang="ru-RU" sz="4800" dirty="0" smtClean="0">
                <a:latin typeface="Corbel" panose="020B0503020204020204" pitchFamily="34" charset="0"/>
              </a:rPr>
              <a:t>Самолечение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Automedicația</a:t>
            </a:r>
            <a:endParaRPr lang="en-US" sz="4800" dirty="0">
              <a:latin typeface="Corbel" panose="020B0503020204020204" pitchFamily="34" charset="0"/>
            </a:endParaRPr>
          </a:p>
          <a:p>
            <a:r>
              <a:rPr lang="en-US" sz="4800" dirty="0">
                <a:latin typeface="Corbel" panose="020B0503020204020204" pitchFamily="34" charset="0"/>
              </a:rPr>
              <a:t>3. </a:t>
            </a:r>
            <a:r>
              <a:rPr lang="ru-RU" sz="4800" dirty="0" smtClean="0">
                <a:latin typeface="Corbel" panose="020B0503020204020204" pitchFamily="34" charset="0"/>
              </a:rPr>
              <a:t>Профилактика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Profilaxia</a:t>
            </a:r>
            <a:endParaRPr lang="en-US" sz="4800" dirty="0">
              <a:latin typeface="Corbel" panose="020B0503020204020204" pitchFamily="34" charset="0"/>
            </a:endParaRPr>
          </a:p>
          <a:p>
            <a:r>
              <a:rPr lang="en-US" sz="4800" dirty="0">
                <a:latin typeface="Corbel" panose="020B0503020204020204" pitchFamily="34" charset="0"/>
              </a:rPr>
              <a:t>4. </a:t>
            </a:r>
            <a:r>
              <a:rPr lang="ru-RU" sz="4800" dirty="0" smtClean="0">
                <a:latin typeface="Corbel" panose="020B0503020204020204" pitchFamily="34" charset="0"/>
              </a:rPr>
              <a:t>Страховка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Asigurarea</a:t>
            </a:r>
            <a:endParaRPr lang="en-US" sz="4800" dirty="0">
              <a:latin typeface="Corbel" panose="020B0503020204020204" pitchFamily="34" charset="0"/>
            </a:endParaRPr>
          </a:p>
          <a:p>
            <a:r>
              <a:rPr lang="en-US" sz="4800" dirty="0">
                <a:latin typeface="Corbel" panose="020B0503020204020204" pitchFamily="34" charset="0"/>
              </a:rPr>
              <a:t/>
            </a:r>
            <a:br>
              <a:rPr lang="en-US" sz="4800" dirty="0">
                <a:latin typeface="Corbel" panose="020B0503020204020204" pitchFamily="34" charset="0"/>
              </a:rPr>
            </a:b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84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75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7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Профилактика</a:t>
            </a:r>
            <a:r>
              <a:rPr lang="en-US" sz="7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7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7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5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Profilaxia</a:t>
            </a:r>
            <a:endParaRPr lang="en-US" sz="7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3499503"/>
            <a:ext cx="9919334" cy="53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3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b="1" dirty="0">
                <a:latin typeface="Corbel" panose="020B0503020204020204" pitchFamily="34" charset="0"/>
              </a:rPr>
              <a:t>Плакат, призывающий расстаться с алкоголем в пользу </a:t>
            </a:r>
            <a:r>
              <a:rPr lang="ru-RU" sz="4800" b="1" dirty="0" smtClean="0">
                <a:latin typeface="Corbel" panose="020B0503020204020204" pitchFamily="34" charset="0"/>
              </a:rPr>
              <a:t>физических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упражнений</a:t>
            </a:r>
            <a:r>
              <a:rPr lang="ru-RU" sz="4800" b="1" dirty="0">
                <a:latin typeface="Corbel" panose="020B0503020204020204" pitchFamily="34" charset="0"/>
              </a:rPr>
              <a:t>, советует заменить в некоем слове… </a:t>
            </a:r>
            <a:endParaRPr lang="en-US" sz="4800" b="1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Băiatul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de </a:t>
            </a:r>
            <a:r>
              <a:rPr lang="en-US" sz="4800" dirty="0" err="1">
                <a:latin typeface="Corbel" panose="020B0503020204020204" pitchFamily="34" charset="0"/>
              </a:rPr>
              <a:t>pe</a:t>
            </a:r>
            <a:r>
              <a:rPr lang="en-US" sz="4800" dirty="0">
                <a:latin typeface="Corbel" panose="020B0503020204020204" pitchFamily="34" charset="0"/>
              </a:rPr>
              <a:t> un poster social ne </a:t>
            </a:r>
            <a:r>
              <a:rPr lang="en-US" sz="4800" dirty="0" err="1">
                <a:latin typeface="Corbel" panose="020B0503020204020204" pitchFamily="34" charset="0"/>
              </a:rPr>
              <a:t>îndeamnă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excludem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consumul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alcool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trecem</a:t>
            </a:r>
            <a:r>
              <a:rPr lang="en-US" sz="4800" dirty="0">
                <a:latin typeface="Corbel" panose="020B0503020204020204" pitchFamily="34" charset="0"/>
              </a:rPr>
              <a:t> la </a:t>
            </a:r>
            <a:r>
              <a:rPr lang="en-US" sz="4800" dirty="0" err="1">
                <a:latin typeface="Corbel" panose="020B0503020204020204" pitchFamily="34" charset="0"/>
              </a:rPr>
              <a:t>exerciții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fizice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 err="1">
                <a:latin typeface="Corbel" panose="020B0503020204020204" pitchFamily="34" charset="0"/>
              </a:rPr>
              <a:t>Pentru</a:t>
            </a:r>
            <a:r>
              <a:rPr lang="en-US" sz="4800" b="1" dirty="0">
                <a:latin typeface="Corbel" panose="020B0503020204020204" pitchFamily="34" charset="0"/>
              </a:rPr>
              <a:t> a fi </a:t>
            </a:r>
            <a:r>
              <a:rPr lang="en-US" sz="4800" b="1" dirty="0" err="1">
                <a:latin typeface="Corbel" panose="020B0503020204020204" pitchFamily="34" charset="0"/>
              </a:rPr>
              <a:t>mai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convingător</a:t>
            </a:r>
            <a:r>
              <a:rPr lang="en-US" sz="4800" b="1" dirty="0">
                <a:latin typeface="Corbel" panose="020B0503020204020204" pitchFamily="34" charset="0"/>
              </a:rPr>
              <a:t>, </a:t>
            </a:r>
            <a:r>
              <a:rPr lang="en-US" sz="4800" b="1" dirty="0" smtClean="0">
                <a:latin typeface="Corbel" panose="020B0503020204020204" pitchFamily="34" charset="0"/>
              </a:rPr>
              <a:t>el</a:t>
            </a: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înlocuiește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într</a:t>
            </a:r>
            <a:r>
              <a:rPr lang="en-US" sz="4800" b="1" dirty="0">
                <a:latin typeface="Corbel" panose="020B0503020204020204" pitchFamily="34" charset="0"/>
              </a:rPr>
              <a:t>-un </a:t>
            </a:r>
            <a:r>
              <a:rPr lang="en-US" sz="4800" b="1" dirty="0" err="1">
                <a:latin typeface="Corbel" panose="020B0503020204020204" pitchFamily="34" charset="0"/>
              </a:rPr>
              <a:t>cuvânt</a:t>
            </a:r>
            <a:r>
              <a:rPr lang="en-US" sz="4800" b="1" dirty="0">
                <a:latin typeface="Corbel" panose="020B0503020204020204" pitchFamily="34" charset="0"/>
              </a:rPr>
              <a:t>…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1. </a:t>
            </a:r>
            <a:r>
              <a:rPr lang="ru-RU" sz="4800" dirty="0" smtClean="0">
                <a:latin typeface="Corbel" panose="020B0503020204020204" pitchFamily="34" charset="0"/>
              </a:rPr>
              <a:t>букву </a:t>
            </a:r>
            <a:r>
              <a:rPr lang="ru-RU" sz="4800" dirty="0">
                <a:latin typeface="Corbel" panose="020B0503020204020204" pitchFamily="34" charset="0"/>
              </a:rPr>
              <a:t>«и» на «о</a:t>
            </a:r>
            <a:r>
              <a:rPr lang="ru-RU" sz="4800" dirty="0" smtClean="0">
                <a:latin typeface="Corbel" panose="020B0503020204020204" pitchFamily="34" charset="0"/>
              </a:rPr>
              <a:t>»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litera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”</a:t>
            </a:r>
            <a:r>
              <a:rPr lang="en-US" sz="4800" dirty="0" err="1">
                <a:latin typeface="Corbel" panose="020B0503020204020204" pitchFamily="34" charset="0"/>
              </a:rPr>
              <a:t>i</a:t>
            </a:r>
            <a:r>
              <a:rPr lang="en-US" sz="4800" dirty="0">
                <a:latin typeface="Corbel" panose="020B0503020204020204" pitchFamily="34" charset="0"/>
              </a:rPr>
              <a:t>” cu </a:t>
            </a:r>
            <a:r>
              <a:rPr lang="en-US" sz="4800" dirty="0" err="1">
                <a:latin typeface="Corbel" panose="020B0503020204020204" pitchFamily="34" charset="0"/>
              </a:rPr>
              <a:t>litera</a:t>
            </a:r>
            <a:r>
              <a:rPr lang="en-US" sz="4800" dirty="0">
                <a:latin typeface="Corbel" panose="020B0503020204020204" pitchFamily="34" charset="0"/>
              </a:rPr>
              <a:t> ”</a:t>
            </a:r>
            <a:r>
              <a:rPr lang="en-US" sz="4800" dirty="0" smtClean="0">
                <a:latin typeface="Corbel" panose="020B0503020204020204" pitchFamily="34" charset="0"/>
              </a:rPr>
              <a:t>o”</a:t>
            </a:r>
            <a:endParaRPr lang="en-US" sz="4800" b="1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2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>
                <a:latin typeface="Corbel" panose="020B0503020204020204" pitchFamily="34" charset="0"/>
              </a:rPr>
              <a:t>букву «м» на «н</a:t>
            </a:r>
            <a:r>
              <a:rPr lang="ru-RU" sz="4800" dirty="0" smtClean="0">
                <a:latin typeface="Corbel" panose="020B0503020204020204" pitchFamily="34" charset="0"/>
              </a:rPr>
              <a:t>»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litera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”m” cu </a:t>
            </a:r>
            <a:r>
              <a:rPr lang="en-US" sz="4800" dirty="0" err="1">
                <a:latin typeface="Corbel" panose="020B0503020204020204" pitchFamily="34" charset="0"/>
              </a:rPr>
              <a:t>litera</a:t>
            </a:r>
            <a:r>
              <a:rPr lang="en-US" sz="4800" dirty="0">
                <a:latin typeface="Corbel" panose="020B0503020204020204" pitchFamily="34" charset="0"/>
              </a:rPr>
              <a:t> ”</a:t>
            </a:r>
            <a:r>
              <a:rPr lang="en-US" sz="4800" dirty="0" smtClean="0">
                <a:latin typeface="Corbel" panose="020B0503020204020204" pitchFamily="34" charset="0"/>
              </a:rPr>
              <a:t>n”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3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>
                <a:latin typeface="Corbel" panose="020B0503020204020204" pitchFamily="34" charset="0"/>
              </a:rPr>
              <a:t>букву «а» на «е</a:t>
            </a:r>
            <a:r>
              <a:rPr lang="ru-RU" sz="4800" dirty="0" smtClean="0">
                <a:latin typeface="Corbel" panose="020B0503020204020204" pitchFamily="34" charset="0"/>
              </a:rPr>
              <a:t>»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litera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”a” cu </a:t>
            </a:r>
            <a:r>
              <a:rPr lang="en-US" sz="4800" dirty="0" err="1">
                <a:latin typeface="Corbel" panose="020B0503020204020204" pitchFamily="34" charset="0"/>
              </a:rPr>
              <a:t>litera</a:t>
            </a:r>
            <a:r>
              <a:rPr lang="en-US" sz="4800" dirty="0">
                <a:latin typeface="Corbel" panose="020B0503020204020204" pitchFamily="34" charset="0"/>
              </a:rPr>
              <a:t> ”</a:t>
            </a:r>
            <a:r>
              <a:rPr lang="en-US" sz="4800" dirty="0" smtClean="0">
                <a:latin typeface="Corbel" panose="020B0503020204020204" pitchFamily="34" charset="0"/>
              </a:rPr>
              <a:t>e”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4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>
                <a:latin typeface="Corbel" panose="020B0503020204020204" pitchFamily="34" charset="0"/>
              </a:rPr>
              <a:t>букву «з» на «ж</a:t>
            </a:r>
            <a:r>
              <a:rPr lang="ru-RU" sz="4800" dirty="0" smtClean="0">
                <a:latin typeface="Corbel" panose="020B0503020204020204" pitchFamily="34" charset="0"/>
              </a:rPr>
              <a:t>»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 </a:t>
            </a:r>
            <a:r>
              <a:rPr lang="en-US" sz="4800" dirty="0" err="1">
                <a:latin typeface="Corbel" panose="020B0503020204020204" pitchFamily="34" charset="0"/>
              </a:rPr>
              <a:t>litera</a:t>
            </a:r>
            <a:r>
              <a:rPr lang="en-US" sz="4800" dirty="0">
                <a:latin typeface="Corbel" panose="020B0503020204020204" pitchFamily="34" charset="0"/>
              </a:rPr>
              <a:t> ”z” cu </a:t>
            </a:r>
            <a:r>
              <a:rPr lang="en-US" sz="4800" dirty="0" err="1">
                <a:latin typeface="Corbel" panose="020B0503020204020204" pitchFamily="34" charset="0"/>
              </a:rPr>
              <a:t>litera</a:t>
            </a:r>
            <a:r>
              <a:rPr lang="en-US" sz="4800" dirty="0">
                <a:latin typeface="Corbel" panose="020B0503020204020204" pitchFamily="34" charset="0"/>
              </a:rPr>
              <a:t> ”j”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34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513839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букву </a:t>
            </a:r>
            <a:r>
              <a:rPr lang="ru-RU" sz="6500" b="1" dirty="0">
                <a:solidFill>
                  <a:schemeClr val="bg1"/>
                </a:solidFill>
                <a:latin typeface="Corbel" panose="020B0503020204020204" pitchFamily="34" charset="0"/>
              </a:rPr>
              <a:t>«и» на «о</a:t>
            </a:r>
            <a:r>
              <a:rPr lang="ru-RU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»</a:t>
            </a:r>
            <a:r>
              <a:rPr lang="en-US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65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litera</a:t>
            </a:r>
            <a:r>
              <a:rPr lang="en-US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500" b="1" dirty="0">
                <a:solidFill>
                  <a:schemeClr val="bg1"/>
                </a:solidFill>
                <a:latin typeface="Corbel" panose="020B0503020204020204" pitchFamily="34" charset="0"/>
              </a:rPr>
              <a:t>”</a:t>
            </a:r>
            <a:r>
              <a:rPr lang="en-US" sz="6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6500" b="1" dirty="0">
                <a:solidFill>
                  <a:schemeClr val="bg1"/>
                </a:solidFill>
                <a:latin typeface="Corbel" panose="020B0503020204020204" pitchFamily="34" charset="0"/>
              </a:rPr>
              <a:t>” cu </a:t>
            </a:r>
            <a:r>
              <a:rPr lang="en-US" sz="65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litera</a:t>
            </a:r>
            <a:r>
              <a:rPr lang="en-US" sz="6500" b="1" dirty="0">
                <a:solidFill>
                  <a:schemeClr val="bg1"/>
                </a:solidFill>
                <a:latin typeface="Corbel" panose="020B0503020204020204" pitchFamily="34" charset="0"/>
              </a:rPr>
              <a:t> ”o”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3" y="2871106"/>
            <a:ext cx="9468665" cy="63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dirty="0">
                <a:latin typeface="Corbel" panose="020B0503020204020204" pitchFamily="34" charset="0"/>
              </a:rPr>
              <a:t>Прибор был запатентован ещё в 1860 году. Изобретатель назвал </a:t>
            </a:r>
            <a:r>
              <a:rPr lang="ru-RU" sz="4400" dirty="0" smtClean="0">
                <a:latin typeface="Corbel" panose="020B0503020204020204" pitchFamily="34" charset="0"/>
              </a:rPr>
              <a:t>его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«</a:t>
            </a:r>
            <a:r>
              <a:rPr lang="ru-RU" sz="4400" dirty="0" err="1" smtClean="0">
                <a:latin typeface="Corbel" panose="020B0503020204020204" pitchFamily="34" charset="0"/>
              </a:rPr>
              <a:t>подметателем</a:t>
            </a:r>
            <a:r>
              <a:rPr lang="ru-RU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>
                <a:latin typeface="Corbel" panose="020B0503020204020204" pitchFamily="34" charset="0"/>
              </a:rPr>
              <a:t>ковров». Позже журнал «</a:t>
            </a:r>
            <a:r>
              <a:rPr lang="en-US" sz="4400" dirty="0">
                <a:latin typeface="Corbel" panose="020B0503020204020204" pitchFamily="34" charset="0"/>
              </a:rPr>
              <a:t>Electrician» </a:t>
            </a:r>
            <a:r>
              <a:rPr lang="ru-RU" sz="4400" dirty="0">
                <a:latin typeface="Corbel" panose="020B0503020204020204" pitchFamily="34" charset="0"/>
              </a:rPr>
              <a:t>назвал его </a:t>
            </a:r>
            <a:r>
              <a:rPr lang="ru-RU" sz="4400" dirty="0" smtClean="0">
                <a:latin typeface="Corbel" panose="020B0503020204020204" pitchFamily="34" charset="0"/>
              </a:rPr>
              <a:t>новым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стандартом </a:t>
            </a:r>
            <a:r>
              <a:rPr lang="ru-RU" sz="4400" dirty="0">
                <a:latin typeface="Corbel" panose="020B0503020204020204" pitchFamily="34" charset="0"/>
              </a:rPr>
              <a:t>здоровья. </a:t>
            </a:r>
            <a:r>
              <a:rPr lang="ru-RU" sz="4400" b="1" dirty="0">
                <a:latin typeface="Corbel" panose="020B0503020204020204" pitchFamily="34" charset="0"/>
              </a:rPr>
              <a:t>О чём </a:t>
            </a:r>
            <a:r>
              <a:rPr lang="ru-RU" sz="4400" b="1" dirty="0" smtClean="0">
                <a:latin typeface="Corbel" panose="020B0503020204020204" pitchFamily="34" charset="0"/>
              </a:rPr>
              <a:t>речь?</a:t>
            </a:r>
            <a:endParaRPr lang="en-US" sz="4400" b="1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Aparatul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a </a:t>
            </a:r>
            <a:r>
              <a:rPr lang="en-US" sz="4400" dirty="0" err="1">
                <a:latin typeface="Corbel" panose="020B0503020204020204" pitchFamily="34" charset="0"/>
              </a:rPr>
              <a:t>fost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patentat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încă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în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anul</a:t>
            </a:r>
            <a:r>
              <a:rPr lang="en-US" sz="4400" dirty="0">
                <a:latin typeface="Corbel" panose="020B0503020204020204" pitchFamily="34" charset="0"/>
              </a:rPr>
              <a:t> 1860 </a:t>
            </a:r>
            <a:r>
              <a:rPr lang="en-US" sz="4400" dirty="0" err="1">
                <a:latin typeface="Corbel" panose="020B0503020204020204" pitchFamily="34" charset="0"/>
              </a:rPr>
              <a:t>și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inventatorul</a:t>
            </a:r>
            <a:r>
              <a:rPr lang="en-US" sz="4400" dirty="0">
                <a:latin typeface="Corbel" panose="020B0503020204020204" pitchFamily="34" charset="0"/>
              </a:rPr>
              <a:t> l-a </a:t>
            </a:r>
            <a:r>
              <a:rPr lang="en-US" sz="4400" dirty="0" err="1">
                <a:latin typeface="Corbel" panose="020B0503020204020204" pitchFamily="34" charset="0"/>
              </a:rPr>
              <a:t>numit</a:t>
            </a:r>
            <a:r>
              <a:rPr lang="en-US" sz="4400" dirty="0">
                <a:latin typeface="Corbel" panose="020B0503020204020204" pitchFamily="34" charset="0"/>
              </a:rPr>
              <a:t> ”</a:t>
            </a:r>
            <a:r>
              <a:rPr lang="en-US" sz="4400" dirty="0" err="1">
                <a:latin typeface="Corbel" panose="020B0503020204020204" pitchFamily="34" charset="0"/>
              </a:rPr>
              <a:t>măturător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covoare</a:t>
            </a:r>
            <a:r>
              <a:rPr lang="en-US" sz="4400" dirty="0">
                <a:latin typeface="Corbel" panose="020B0503020204020204" pitchFamily="34" charset="0"/>
              </a:rPr>
              <a:t>”. Mai </a:t>
            </a:r>
            <a:r>
              <a:rPr lang="en-US" sz="4400" dirty="0" err="1">
                <a:latin typeface="Corbel" panose="020B0503020204020204" pitchFamily="34" charset="0"/>
              </a:rPr>
              <a:t>târziu</a:t>
            </a:r>
            <a:r>
              <a:rPr lang="en-US" sz="4400" dirty="0">
                <a:latin typeface="Corbel" panose="020B0503020204020204" pitchFamily="34" charset="0"/>
              </a:rPr>
              <a:t>, </a:t>
            </a:r>
            <a:r>
              <a:rPr lang="en-US" sz="4400" dirty="0" err="1">
                <a:latin typeface="Corbel" panose="020B0503020204020204" pitchFamily="34" charset="0"/>
              </a:rPr>
              <a:t>revista</a:t>
            </a:r>
            <a:r>
              <a:rPr lang="en-US" sz="4400" dirty="0">
                <a:latin typeface="Corbel" panose="020B0503020204020204" pitchFamily="34" charset="0"/>
              </a:rPr>
              <a:t> ”Electrician” </a:t>
            </a:r>
            <a:r>
              <a:rPr lang="en-US" sz="4400" dirty="0" err="1">
                <a:latin typeface="Corbel" panose="020B0503020204020204" pitchFamily="34" charset="0"/>
              </a:rPr>
              <a:t>îl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descria</a:t>
            </a:r>
            <a:r>
              <a:rPr lang="en-US" sz="4400" dirty="0">
                <a:latin typeface="Corbel" panose="020B0503020204020204" pitchFamily="34" charset="0"/>
              </a:rPr>
              <a:t> </a:t>
            </a:r>
            <a:r>
              <a:rPr lang="en-US" sz="4400" dirty="0" err="1">
                <a:latin typeface="Corbel" panose="020B0503020204020204" pitchFamily="34" charset="0"/>
              </a:rPr>
              <a:t>drept</a:t>
            </a:r>
            <a:r>
              <a:rPr lang="en-US" sz="4400" dirty="0">
                <a:latin typeface="Corbel" panose="020B0503020204020204" pitchFamily="34" charset="0"/>
              </a:rPr>
              <a:t> un </a:t>
            </a:r>
            <a:r>
              <a:rPr lang="en-US" sz="4400" dirty="0" err="1">
                <a:latin typeface="Corbel" panose="020B0503020204020204" pitchFamily="34" charset="0"/>
              </a:rPr>
              <a:t>nou</a:t>
            </a:r>
            <a:r>
              <a:rPr lang="en-US" sz="4400" dirty="0">
                <a:latin typeface="Corbel" panose="020B0503020204020204" pitchFamily="34" charset="0"/>
              </a:rPr>
              <a:t> standard </a:t>
            </a:r>
            <a:r>
              <a:rPr lang="en-US" sz="4400" dirty="0" smtClean="0">
                <a:latin typeface="Corbel" panose="020B0503020204020204" pitchFamily="34" charset="0"/>
              </a:rPr>
              <a:t>al</a:t>
            </a:r>
          </a:p>
          <a:p>
            <a:pPr fontAlgn="base"/>
            <a:r>
              <a:rPr lang="en-US" sz="4400" dirty="0" err="1" smtClean="0">
                <a:latin typeface="Corbel" panose="020B0503020204020204" pitchFamily="34" charset="0"/>
              </a:rPr>
              <a:t>sănătății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en-US" sz="4400" b="1" dirty="0" err="1">
                <a:latin typeface="Corbel" panose="020B0503020204020204" pitchFamily="34" charset="0"/>
              </a:rPr>
              <a:t>Despre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ce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aparat</a:t>
            </a:r>
            <a:r>
              <a:rPr lang="en-US" sz="4400" b="1" dirty="0">
                <a:latin typeface="Corbel" panose="020B0503020204020204" pitchFamily="34" charset="0"/>
              </a:rPr>
              <a:t> </a:t>
            </a:r>
            <a:r>
              <a:rPr lang="en-US" sz="4400" b="1" dirty="0" smtClean="0">
                <a:latin typeface="Corbel" panose="020B0503020204020204" pitchFamily="34" charset="0"/>
              </a:rPr>
              <a:t>e</a:t>
            </a:r>
            <a:r>
              <a:rPr lang="ro-MD" sz="4400" b="1" dirty="0" smtClean="0">
                <a:latin typeface="Corbel" panose="020B0503020204020204" pitchFamily="34" charset="0"/>
              </a:rPr>
              <a:t>ste</a:t>
            </a:r>
            <a:r>
              <a:rPr lang="en-US" sz="4400" b="1" dirty="0" smtClean="0">
                <a:latin typeface="Corbel" panose="020B0503020204020204" pitchFamily="34" charset="0"/>
              </a:rPr>
              <a:t> </a:t>
            </a:r>
            <a:r>
              <a:rPr lang="en-US" sz="4400" b="1" dirty="0" err="1">
                <a:latin typeface="Corbel" panose="020B0503020204020204" pitchFamily="34" charset="0"/>
              </a:rPr>
              <a:t>vorba</a:t>
            </a:r>
            <a:r>
              <a:rPr lang="en-US" sz="4400" b="1" dirty="0">
                <a:latin typeface="Corbel" panose="020B0503020204020204" pitchFamily="34" charset="0"/>
              </a:rPr>
              <a:t>? 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1. </a:t>
            </a:r>
            <a:r>
              <a:rPr lang="ru-RU" sz="4400" dirty="0" smtClean="0">
                <a:latin typeface="Corbel" panose="020B0503020204020204" pitchFamily="34" charset="0"/>
              </a:rPr>
              <a:t>Утюг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Fierul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de </a:t>
            </a:r>
            <a:r>
              <a:rPr lang="en-US" sz="4400" dirty="0" err="1" smtClean="0">
                <a:latin typeface="Corbel" panose="020B0503020204020204" pitchFamily="34" charset="0"/>
              </a:rPr>
              <a:t>călcat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2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>
                <a:latin typeface="Corbel" panose="020B0503020204020204" pitchFamily="34" charset="0"/>
              </a:rPr>
              <a:t>Микроволновая </a:t>
            </a:r>
            <a:r>
              <a:rPr lang="ru-RU" sz="4400" dirty="0" smtClean="0">
                <a:latin typeface="Corbel" panose="020B0503020204020204" pitchFamily="34" charset="0"/>
              </a:rPr>
              <a:t>печь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Cuptorul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>
                <a:latin typeface="Corbel" panose="020B0503020204020204" pitchFamily="34" charset="0"/>
              </a:rPr>
              <a:t>cu </a:t>
            </a:r>
            <a:r>
              <a:rPr lang="en-US" sz="4400" dirty="0" err="1" smtClean="0">
                <a:latin typeface="Corbel" panose="020B0503020204020204" pitchFamily="34" charset="0"/>
              </a:rPr>
              <a:t>microunde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3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Миксер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Mixerul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en-US" sz="4400" dirty="0" smtClean="0">
                <a:latin typeface="Corbel" panose="020B0503020204020204" pitchFamily="34" charset="0"/>
              </a:rPr>
              <a:t>4</a:t>
            </a:r>
            <a:r>
              <a:rPr lang="en-US" sz="4400" dirty="0">
                <a:latin typeface="Corbel" panose="020B0503020204020204" pitchFamily="34" charset="0"/>
              </a:rPr>
              <a:t>. </a:t>
            </a:r>
            <a:r>
              <a:rPr lang="ru-RU" sz="4400" dirty="0" smtClean="0">
                <a:latin typeface="Corbel" panose="020B0503020204020204" pitchFamily="34" charset="0"/>
              </a:rPr>
              <a:t>Пылесос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 smtClean="0">
                <a:latin typeface="Corbel" panose="020B0503020204020204" pitchFamily="34" charset="0"/>
              </a:rPr>
              <a:t>/</a:t>
            </a:r>
            <a:r>
              <a:rPr lang="en-US" sz="4400" dirty="0" smtClean="0">
                <a:latin typeface="Corbel" panose="020B0503020204020204" pitchFamily="34" charset="0"/>
              </a:rPr>
              <a:t> </a:t>
            </a:r>
            <a:r>
              <a:rPr lang="en-US" sz="4400" dirty="0" err="1" smtClean="0">
                <a:latin typeface="Corbel" panose="020B0503020204020204" pitchFamily="34" charset="0"/>
              </a:rPr>
              <a:t>Aspiratorul</a:t>
            </a:r>
            <a:endParaRPr lang="ru-RU" sz="4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70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450561" y="3827963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4.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Пылесос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Aspiratorul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119706"/>
            <a:ext cx="11221357" cy="74754"/>
          </a:xfrm>
          <a:prstGeom prst="rect">
            <a:avLst/>
          </a:prstGeom>
        </p:spPr>
      </p:pic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4" y="2540272"/>
            <a:ext cx="6818688" cy="68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652</Words>
  <Application>Microsoft Office PowerPoint</Application>
  <PresentationFormat>Произвольный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405</cp:revision>
  <dcterms:modified xsi:type="dcterms:W3CDTF">2021-01-06T12:15:01Z</dcterms:modified>
</cp:coreProperties>
</file>