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30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47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38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2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22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6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8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0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0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71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95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47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5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4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Если бы ваш товар убивал 8 миллионов человек в год, вы </a:t>
            </a:r>
            <a:r>
              <a:rPr lang="ru-RU" sz="5400" i="1" dirty="0" smtClean="0">
                <a:latin typeface="Corbel" panose="020B0503020204020204" pitchFamily="34" charset="0"/>
              </a:rPr>
              <a:t>бы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тоже </a:t>
            </a:r>
            <a:r>
              <a:rPr lang="ru-RU" sz="5400" i="1" dirty="0">
                <a:latin typeface="Corbel" panose="020B0503020204020204" pitchFamily="34" charset="0"/>
              </a:rPr>
              <a:t>привлекали молодых </a:t>
            </a:r>
            <a:r>
              <a:rPr lang="ru-RU" sz="5400" i="1" dirty="0" smtClean="0">
                <a:latin typeface="Corbel" panose="020B0503020204020204" pitchFamily="34" charset="0"/>
              </a:rPr>
              <a:t>покупателей.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Это </a:t>
            </a:r>
            <a:r>
              <a:rPr lang="ru-RU" sz="5400" dirty="0">
                <a:latin typeface="Corbel" panose="020B0503020204020204" pitchFamily="34" charset="0"/>
              </a:rPr>
              <a:t>подзаголовок кампании ВОЗ, направленной </a:t>
            </a:r>
            <a:r>
              <a:rPr lang="ru-RU" sz="5400" dirty="0" smtClean="0">
                <a:latin typeface="Corbel" panose="020B0503020204020204" pitchFamily="34" charset="0"/>
              </a:rPr>
              <a:t>против…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Чего?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i="1" dirty="0" err="1" smtClean="0">
                <a:latin typeface="Corbel" panose="020B0503020204020204" pitchFamily="34" charset="0"/>
              </a:rPr>
              <a:t>Dacă</a:t>
            </a:r>
            <a:r>
              <a:rPr lang="en-US" sz="5400" i="1" dirty="0" smtClean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produsul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tău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ar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ucide</a:t>
            </a:r>
            <a:r>
              <a:rPr lang="en-US" sz="5400" i="1" dirty="0">
                <a:latin typeface="Corbel" panose="020B0503020204020204" pitchFamily="34" charset="0"/>
              </a:rPr>
              <a:t> circa 8 </a:t>
            </a:r>
            <a:r>
              <a:rPr lang="en-US" sz="5400" i="1" dirty="0" err="1">
                <a:latin typeface="Corbel" panose="020B0503020204020204" pitchFamily="34" charset="0"/>
              </a:rPr>
              <a:t>milioane</a:t>
            </a:r>
            <a:r>
              <a:rPr lang="en-US" sz="5400" i="1" dirty="0">
                <a:latin typeface="Corbel" panose="020B0503020204020204" pitchFamily="34" charset="0"/>
              </a:rPr>
              <a:t> de </a:t>
            </a:r>
            <a:r>
              <a:rPr lang="en-US" sz="5400" i="1" dirty="0" err="1">
                <a:latin typeface="Corbel" panose="020B0503020204020204" pitchFamily="34" charset="0"/>
              </a:rPr>
              <a:t>oameni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pe</a:t>
            </a:r>
            <a:r>
              <a:rPr lang="en-US" sz="5400" i="1" dirty="0">
                <a:latin typeface="Corbel" panose="020B0503020204020204" pitchFamily="34" charset="0"/>
              </a:rPr>
              <a:t> an, </a:t>
            </a:r>
            <a:r>
              <a:rPr lang="en-US" sz="5400" i="1" dirty="0" smtClean="0">
                <a:latin typeface="Corbel" panose="020B0503020204020204" pitchFamily="34" charset="0"/>
              </a:rPr>
              <a:t>evident</a:t>
            </a:r>
          </a:p>
          <a:p>
            <a:pPr fontAlgn="base"/>
            <a:r>
              <a:rPr lang="en-US" sz="5400" i="1" dirty="0" err="1" smtClean="0">
                <a:latin typeface="Corbel" panose="020B0503020204020204" pitchFamily="34" charset="0"/>
              </a:rPr>
              <a:t>că</a:t>
            </a:r>
            <a:r>
              <a:rPr lang="en-US" sz="5400" i="1" dirty="0" smtClean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ai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încerca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să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atragi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cumpărători</a:t>
            </a:r>
            <a:r>
              <a:rPr lang="en-US" sz="5400" i="1" dirty="0">
                <a:latin typeface="Corbel" panose="020B0503020204020204" pitchFamily="34" charset="0"/>
              </a:rPr>
              <a:t> </a:t>
            </a:r>
            <a:r>
              <a:rPr lang="en-US" sz="5400" i="1" dirty="0" err="1">
                <a:latin typeface="Corbel" panose="020B0503020204020204" pitchFamily="34" charset="0"/>
              </a:rPr>
              <a:t>tineri</a:t>
            </a:r>
            <a:r>
              <a:rPr lang="en-US" sz="5400" i="1" dirty="0">
                <a:latin typeface="Corbel" panose="020B0503020204020204" pitchFamily="34" charset="0"/>
              </a:rPr>
              <a:t>. 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Această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frază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folosită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cadrul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unei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campanii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 smtClean="0">
                <a:latin typeface="Corbel" panose="020B0503020204020204" pitchFamily="34" charset="0"/>
              </a:rPr>
              <a:t>Organizației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Mondiale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 </a:t>
            </a:r>
            <a:r>
              <a:rPr lang="en-US" sz="5400" dirty="0" err="1">
                <a:latin typeface="Corbel" panose="020B0503020204020204" pitchFamily="34" charset="0"/>
              </a:rPr>
              <a:t>Sănătății</a:t>
            </a:r>
            <a:r>
              <a:rPr lang="en-US" sz="5400" dirty="0">
                <a:latin typeface="Corbel" panose="020B0503020204020204" pitchFamily="34" charset="0"/>
              </a:rPr>
              <a:t>, care are </a:t>
            </a:r>
            <a:r>
              <a:rPr lang="en-US" sz="5400" dirty="0" err="1">
                <a:latin typeface="Corbel" panose="020B0503020204020204" pitchFamily="34" charset="0"/>
              </a:rPr>
              <a:t>drept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țintă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lupta</a:t>
            </a:r>
            <a:r>
              <a:rPr lang="en-US" sz="5400" dirty="0">
                <a:latin typeface="Corbel" panose="020B0503020204020204" pitchFamily="34" charset="0"/>
              </a:rPr>
              <a:t> cu… </a:t>
            </a:r>
            <a:r>
              <a:rPr lang="en-US" sz="5400" b="1" dirty="0">
                <a:latin typeface="Corbel" panose="020B0503020204020204" pitchFamily="34" charset="0"/>
              </a:rPr>
              <a:t>Ce?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23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Курение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Fumatul</a:t>
            </a:r>
            <a:endParaRPr lang="ru-RU" sz="8300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5" y="3409533"/>
            <a:ext cx="9358449" cy="5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i="1" dirty="0">
                <a:latin typeface="Corbel" panose="020B0503020204020204" pitchFamily="34" charset="0"/>
              </a:rPr>
              <a:t>«Как растёт ваш ребёнок</a:t>
            </a:r>
            <a:r>
              <a:rPr lang="ru-RU" sz="4800" i="1" dirty="0" smtClean="0">
                <a:latin typeface="Corbel" panose="020B0503020204020204" pitchFamily="34" charset="0"/>
              </a:rPr>
              <a:t>?»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В </a:t>
            </a:r>
            <a:r>
              <a:rPr lang="ru-RU" sz="4800" dirty="0">
                <a:latin typeface="Corbel" panose="020B0503020204020204" pitchFamily="34" charset="0"/>
              </a:rPr>
              <a:t>сингапурских школах и детских садах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решили расположить </a:t>
            </a:r>
            <a:r>
              <a:rPr lang="ru-RU" sz="4800" dirty="0">
                <a:latin typeface="Corbel" panose="020B0503020204020204" pitchFamily="34" charset="0"/>
              </a:rPr>
              <a:t>ростомеры </a:t>
            </a:r>
            <a:r>
              <a:rPr lang="ru-RU" sz="4800" dirty="0" smtClean="0">
                <a:latin typeface="Corbel" panose="020B0503020204020204" pitchFamily="34" charset="0"/>
              </a:rPr>
              <a:t>таким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необычным </a:t>
            </a:r>
            <a:r>
              <a:rPr lang="ru-RU" sz="4800" dirty="0">
                <a:latin typeface="Corbel" panose="020B0503020204020204" pitchFamily="34" charset="0"/>
              </a:rPr>
              <a:t>образом. </a:t>
            </a:r>
            <a:r>
              <a:rPr lang="ru-RU" sz="4800" b="1" dirty="0">
                <a:latin typeface="Corbel" panose="020B0503020204020204" pitchFamily="34" charset="0"/>
              </a:rPr>
              <a:t>К какой проблеме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они привлекают </a:t>
            </a:r>
            <a:r>
              <a:rPr lang="ru-RU" sz="4800" b="1" dirty="0">
                <a:latin typeface="Corbel" panose="020B0503020204020204" pitchFamily="34" charset="0"/>
              </a:rPr>
              <a:t>внимание</a:t>
            </a:r>
            <a:r>
              <a:rPr lang="ru-RU" sz="4800" b="1" dirty="0" smtClean="0">
                <a:latin typeface="Corbel" panose="020B0503020204020204" pitchFamily="34" charset="0"/>
              </a:rPr>
              <a:t>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i="1" dirty="0" smtClean="0">
                <a:latin typeface="Corbel" panose="020B0503020204020204" pitchFamily="34" charset="0"/>
              </a:rPr>
              <a:t>”</a:t>
            </a:r>
            <a:r>
              <a:rPr lang="en-US" sz="4800" i="1" dirty="0" smtClean="0">
                <a:latin typeface="Corbel" panose="020B0503020204020204" pitchFamily="34" charset="0"/>
              </a:rPr>
              <a:t>Cum </a:t>
            </a:r>
            <a:r>
              <a:rPr lang="en-US" sz="4800" i="1" dirty="0" err="1">
                <a:latin typeface="Corbel" panose="020B0503020204020204" pitchFamily="34" charset="0"/>
              </a:rPr>
              <a:t>crește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copilul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tău</a:t>
            </a:r>
            <a:r>
              <a:rPr lang="en-US" sz="4800" i="1" dirty="0" smtClean="0">
                <a:latin typeface="Corbel" panose="020B0503020204020204" pitchFamily="34" charset="0"/>
              </a:rPr>
              <a:t>?”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școlile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grădinițele</a:t>
            </a:r>
            <a:r>
              <a:rPr lang="en-US" sz="4800" dirty="0">
                <a:latin typeface="Corbel" panose="020B0503020204020204" pitchFamily="34" charset="0"/>
              </a:rPr>
              <a:t> din Singapore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s-a </a:t>
            </a:r>
            <a:r>
              <a:rPr lang="en-US" sz="4800" dirty="0" err="1">
                <a:latin typeface="Corbel" panose="020B0503020204020204" pitchFamily="34" charset="0"/>
              </a:rPr>
              <a:t>decis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poziționarea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contoarelor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înălțime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într</a:t>
            </a:r>
            <a:r>
              <a:rPr lang="en-US" sz="4800" dirty="0" smtClean="0">
                <a:latin typeface="Corbel" panose="020B0503020204020204" pitchFamily="34" charset="0"/>
              </a:rPr>
              <a:t>-un </a:t>
            </a:r>
            <a:r>
              <a:rPr lang="en-US" sz="4800" dirty="0" err="1" smtClean="0">
                <a:latin typeface="Corbel" panose="020B0503020204020204" pitchFamily="34" charset="0"/>
              </a:rPr>
              <a:t>astfel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mod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neobișnuit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Cărei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probleme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i</a:t>
            </a:r>
            <a:r>
              <a:rPr lang="en-US" sz="4800" b="1" dirty="0">
                <a:latin typeface="Corbel" panose="020B0503020204020204" pitchFamily="34" charset="0"/>
              </a:rPr>
              <a:t> se </a:t>
            </a:r>
            <a:r>
              <a:rPr lang="en-US" sz="4800" b="1" dirty="0" err="1" smtClean="0">
                <a:latin typeface="Corbel" panose="020B0503020204020204" pitchFamily="34" charset="0"/>
              </a:rPr>
              <a:t>atrage</a:t>
            </a:r>
            <a:r>
              <a:rPr lang="en-US" sz="4800" b="1" dirty="0" smtClean="0">
                <a:latin typeface="Corbel" panose="020B0503020204020204" pitchFamily="34" charset="0"/>
              </a:rPr>
              <a:t>  </a:t>
            </a:r>
            <a:r>
              <a:rPr lang="en-US" sz="4800" b="1" dirty="0" err="1">
                <a:latin typeface="Corbel" panose="020B0503020204020204" pitchFamily="34" charset="0"/>
              </a:rPr>
              <a:t>atenția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acest</a:t>
            </a:r>
            <a:r>
              <a:rPr lang="en-US" sz="4800" b="1" dirty="0">
                <a:latin typeface="Corbel" panose="020B0503020204020204" pitchFamily="34" charset="0"/>
              </a:rPr>
              <a:t> mod?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32" y="1237615"/>
            <a:ext cx="8644912" cy="61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65353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Детское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ожирение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Obezitatea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copiilor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1" y="2800611"/>
            <a:ext cx="91249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Посол доброй воли ЮНИСЕФ Наталья Орейро в рамках кампании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«Кормить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ПРОПУСК </a:t>
            </a:r>
            <a:r>
              <a:rPr lang="ru-RU" sz="4800" dirty="0">
                <a:latin typeface="Corbel" panose="020B0503020204020204" pitchFamily="34" charset="0"/>
              </a:rPr>
              <a:t>– это давать лучшее от себя» поделилась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с женщинами </a:t>
            </a:r>
            <a:r>
              <a:rPr lang="ru-RU" sz="4800" dirty="0">
                <a:latin typeface="Corbel" panose="020B0503020204020204" pitchFamily="34" charset="0"/>
              </a:rPr>
              <a:t>опытом. </a:t>
            </a:r>
            <a:r>
              <a:rPr lang="ru-RU" sz="4800" b="1" dirty="0" smtClean="0">
                <a:latin typeface="Corbel" panose="020B0503020204020204" pitchFamily="34" charset="0"/>
              </a:rPr>
              <a:t>Ответьте </a:t>
            </a:r>
            <a:r>
              <a:rPr lang="ru-RU" sz="4800" b="1" dirty="0">
                <a:latin typeface="Corbel" panose="020B0503020204020204" pitchFamily="34" charset="0"/>
              </a:rPr>
              <a:t>двумя словами на одну букву,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что Наталья </a:t>
            </a:r>
            <a:r>
              <a:rPr lang="ru-RU" sz="4800" b="1" dirty="0">
                <a:latin typeface="Corbel" panose="020B0503020204020204" pitchFamily="34" charset="0"/>
              </a:rPr>
              <a:t>назвала одной </a:t>
            </a:r>
            <a:r>
              <a:rPr lang="ru-RU" sz="4800" b="1" dirty="0" smtClean="0">
                <a:latin typeface="Corbel" panose="020B0503020204020204" pitchFamily="34" charset="0"/>
              </a:rPr>
              <a:t>из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latin typeface="Corbel" panose="020B0503020204020204" pitchFamily="34" charset="0"/>
              </a:rPr>
              <a:t>важнейших </a:t>
            </a:r>
            <a:r>
              <a:rPr lang="ru-RU" sz="4800" b="1" dirty="0">
                <a:latin typeface="Corbel" panose="020B0503020204020204" pitchFamily="34" charset="0"/>
              </a:rPr>
              <a:t>потребностей ребёнка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в </a:t>
            </a:r>
            <a:r>
              <a:rPr lang="ru-RU" sz="4800" b="1" dirty="0">
                <a:latin typeface="Corbel" panose="020B0503020204020204" pitchFamily="34" charset="0"/>
              </a:rPr>
              <a:t>первые 6 месяцев </a:t>
            </a:r>
            <a:r>
              <a:rPr lang="ru-RU" sz="4800" b="1" dirty="0" smtClean="0">
                <a:latin typeface="Corbel" panose="020B0503020204020204" pitchFamily="34" charset="0"/>
              </a:rPr>
              <a:t>жизни.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Natalia </a:t>
            </a:r>
            <a:r>
              <a:rPr lang="en-US" sz="4800" dirty="0" err="1">
                <a:latin typeface="Corbel" panose="020B0503020204020204" pitchFamily="34" charset="0"/>
              </a:rPr>
              <a:t>Oreiro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ambasadoare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Bunăvoinței</a:t>
            </a:r>
            <a:r>
              <a:rPr lang="en-US" sz="4800" dirty="0">
                <a:latin typeface="Corbel" panose="020B0503020204020204" pitchFamily="34" charset="0"/>
              </a:rPr>
              <a:t> UNICEF, a </a:t>
            </a:r>
            <a:r>
              <a:rPr lang="en-US" sz="4800" dirty="0" err="1">
                <a:latin typeface="Corbel" panose="020B0503020204020204" pitchFamily="34" charset="0"/>
              </a:rPr>
              <a:t>împărtășit</a:t>
            </a:r>
            <a:r>
              <a:rPr lang="en-US" sz="4800" dirty="0">
                <a:latin typeface="Corbel" panose="020B0503020204020204" pitchFamily="34" charset="0"/>
              </a:rPr>
              <a:t> cu </a:t>
            </a:r>
            <a:r>
              <a:rPr lang="en-US" sz="4800" dirty="0" err="1">
                <a:latin typeface="Corbel" panose="020B0503020204020204" pitchFamily="34" charset="0"/>
              </a:rPr>
              <a:t>femeile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din </a:t>
            </a:r>
            <a:r>
              <a:rPr lang="en-US" sz="4800" dirty="0" err="1" smtClean="0">
                <a:latin typeface="Corbel" panose="020B0503020204020204" pitchFamily="34" charset="0"/>
              </a:rPr>
              <a:t>toată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lumea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experiența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cadrul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campaniei</a:t>
            </a:r>
            <a:r>
              <a:rPr lang="en-US" sz="4800" dirty="0">
                <a:latin typeface="Corbel" panose="020B0503020204020204" pitchFamily="34" charset="0"/>
              </a:rPr>
              <a:t> ”OMISIUNE - </a:t>
            </a:r>
            <a:r>
              <a:rPr lang="en-US" sz="4800" dirty="0" smtClean="0">
                <a:latin typeface="Corbel" panose="020B0503020204020204" pitchFamily="34" charset="0"/>
              </a:rPr>
              <a:t>e</a:t>
            </a:r>
            <a:r>
              <a:rPr lang="ro-MD" sz="4800" dirty="0" smtClean="0">
                <a:latin typeface="Corbel" panose="020B0503020204020204" pitchFamily="34" charset="0"/>
              </a:rPr>
              <a:t>ste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 da </a:t>
            </a:r>
            <a:r>
              <a:rPr lang="en-US" sz="4800" dirty="0" err="1">
                <a:latin typeface="Corbel" panose="020B0503020204020204" pitchFamily="34" charset="0"/>
              </a:rPr>
              <a:t>ce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ai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mai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bun din </a:t>
            </a:r>
            <a:r>
              <a:rPr lang="en-US" sz="4800" dirty="0">
                <a:latin typeface="Corbel" panose="020B0503020204020204" pitchFamily="34" charset="0"/>
              </a:rPr>
              <a:t>tine”. </a:t>
            </a:r>
            <a:r>
              <a:rPr lang="en-US" sz="4800" b="1" dirty="0" err="1">
                <a:latin typeface="Corbel" panose="020B0503020204020204" pitchFamily="34" charset="0"/>
              </a:rPr>
              <a:t>Scrieți</a:t>
            </a:r>
            <a:r>
              <a:rPr lang="en-US" sz="4800" b="1" dirty="0">
                <a:latin typeface="Corbel" panose="020B0503020204020204" pitchFamily="34" charset="0"/>
              </a:rPr>
              <a:t> OMISIUNEA, </a:t>
            </a:r>
            <a:r>
              <a:rPr lang="en-US" sz="4800" b="1" dirty="0" err="1">
                <a:latin typeface="Corbel" panose="020B0503020204020204" pitchFamily="34" charset="0"/>
              </a:rPr>
              <a:t>știind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că</a:t>
            </a:r>
            <a:r>
              <a:rPr lang="en-US" sz="4800" b="1" dirty="0">
                <a:latin typeface="Corbel" panose="020B0503020204020204" pitchFamily="34" charset="0"/>
              </a:rPr>
              <a:t> Natalia a </a:t>
            </a:r>
            <a:r>
              <a:rPr lang="en-US" sz="4800" b="1" dirty="0" err="1">
                <a:latin typeface="Corbel" panose="020B0503020204020204" pitchFamily="34" charset="0"/>
              </a:rPr>
              <a:t>clasificat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procesul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drept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unul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din</a:t>
            </a:r>
            <a:r>
              <a:rPr lang="ro-MD" sz="4800" b="1" smtClean="0">
                <a:latin typeface="Corbel" panose="020B0503020204020204" pitchFamily="34" charset="0"/>
              </a:rPr>
              <a:t>tre</a:t>
            </a:r>
            <a:r>
              <a:rPr lang="en-US" sz="4800" b="1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cele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mai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importante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primele</a:t>
            </a:r>
            <a:r>
              <a:rPr lang="en-US" sz="4800" b="1" dirty="0">
                <a:latin typeface="Corbel" panose="020B0503020204020204" pitchFamily="34" charset="0"/>
              </a:rPr>
              <a:t> 6 </a:t>
            </a:r>
            <a:r>
              <a:rPr lang="en-US" sz="4800" b="1" dirty="0" err="1">
                <a:latin typeface="Corbel" panose="020B0503020204020204" pitchFamily="34" charset="0"/>
              </a:rPr>
              <a:t>luni</a:t>
            </a:r>
            <a:r>
              <a:rPr lang="en-US" sz="4800" b="1" dirty="0">
                <a:latin typeface="Corbel" panose="020B0503020204020204" pitchFamily="34" charset="0"/>
              </a:rPr>
              <a:t> ale </a:t>
            </a:r>
            <a:r>
              <a:rPr lang="en-US" sz="4800" b="1" dirty="0" err="1">
                <a:latin typeface="Corbel" panose="020B0503020204020204" pitchFamily="34" charset="0"/>
              </a:rPr>
              <a:t>vieții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copilului</a:t>
            </a:r>
            <a:r>
              <a:rPr lang="en-US" sz="4800" b="1" dirty="0">
                <a:latin typeface="Corbel" panose="020B0503020204020204" pitchFamily="34" charset="0"/>
              </a:rPr>
              <a:t>. </a:t>
            </a:r>
            <a:endParaRPr lang="en-US" sz="44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22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687050" y="3827963"/>
            <a:ext cx="9417049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Материнское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молоко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Alăptarea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la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sân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2985407"/>
            <a:ext cx="9222068" cy="64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6"/>
            <a:ext cx="20104100" cy="133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400" b="1" dirty="0" smtClean="0">
                <a:latin typeface="Corbel" panose="020B0503020204020204" pitchFamily="34" charset="0"/>
              </a:rPr>
              <a:t>только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гласные.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 </a:t>
            </a:r>
            <a:r>
              <a:rPr lang="ru-RU" sz="5400" dirty="0" err="1">
                <a:latin typeface="Corbel" panose="020B0503020204020204" pitchFamily="34" charset="0"/>
              </a:rPr>
              <a:t>о</a:t>
            </a:r>
            <a:r>
              <a:rPr lang="ru-RU" sz="5400" dirty="0">
                <a:latin typeface="Corbel" panose="020B0503020204020204" pitchFamily="34" charset="0"/>
              </a:rPr>
              <a:t> а </a:t>
            </a:r>
            <a:r>
              <a:rPr lang="ru-RU" sz="5400" dirty="0" err="1">
                <a:latin typeface="Corbel" panose="020B0503020204020204" pitchFamily="34" charset="0"/>
              </a:rPr>
              <a:t>а</a:t>
            </a:r>
            <a:r>
              <a:rPr lang="ru-RU" sz="5400" dirty="0">
                <a:latin typeface="Corbel" panose="020B0503020204020204" pitchFamily="34" charset="0"/>
              </a:rPr>
              <a:t> – Супергерой, чей конёк – регенерация. 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 </a:t>
            </a:r>
            <a:r>
              <a:rPr lang="ru-RU" sz="5400" dirty="0">
                <a:latin typeface="Corbel" panose="020B0503020204020204" pitchFamily="34" charset="0"/>
              </a:rPr>
              <a:t>и а – Там работают люди, давшие клятву </a:t>
            </a:r>
            <a:r>
              <a:rPr lang="ru-RU" sz="5400" dirty="0" smtClean="0">
                <a:latin typeface="Corbel" panose="020B0503020204020204" pitchFamily="34" charset="0"/>
              </a:rPr>
              <a:t>Гиппократа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 </a:t>
            </a:r>
            <a:r>
              <a:rPr lang="ru-RU" sz="5400" dirty="0">
                <a:latin typeface="Corbel" panose="020B0503020204020204" pitchFamily="34" charset="0"/>
              </a:rPr>
              <a:t>а и ы – Они укрепляют </a:t>
            </a:r>
            <a:r>
              <a:rPr lang="ru-RU" sz="5400" dirty="0" smtClean="0">
                <a:latin typeface="Corbel" panose="020B0503020204020204" pitchFamily="34" charset="0"/>
              </a:rPr>
              <a:t>иммунитет.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cuvintele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</a:t>
            </a:r>
            <a:r>
              <a:rPr lang="en-US" sz="5400" b="1" dirty="0">
                <a:latin typeface="Corbel" panose="020B0503020204020204" pitchFamily="34" charset="0"/>
              </a:rPr>
              <a:t> care au </a:t>
            </a:r>
            <a:r>
              <a:rPr lang="en-US" sz="5400" b="1" dirty="0" err="1">
                <a:latin typeface="Corbel" panose="020B0503020204020204" pitchFamily="34" charset="0"/>
              </a:rPr>
              <a:t>fost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omise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toate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consoanele</a:t>
            </a:r>
            <a:r>
              <a:rPr lang="en-US" sz="5400" b="1" dirty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o </a:t>
            </a:r>
            <a:r>
              <a:rPr lang="en-US" sz="5400" dirty="0">
                <a:latin typeface="Corbel" panose="020B0503020204020204" pitchFamily="34" charset="0"/>
              </a:rPr>
              <a:t>e </a:t>
            </a:r>
            <a:r>
              <a:rPr lang="en-US" sz="5400" dirty="0" err="1">
                <a:latin typeface="Corbel" panose="020B0503020204020204" pitchFamily="34" charset="0"/>
              </a:rPr>
              <a:t>i</a:t>
            </a:r>
            <a:r>
              <a:rPr lang="en-US" sz="5400" dirty="0">
                <a:latin typeface="Corbel" panose="020B0503020204020204" pitchFamily="34" charset="0"/>
              </a:rPr>
              <a:t> e – </a:t>
            </a:r>
            <a:r>
              <a:rPr lang="en-US" sz="5400" dirty="0" err="1">
                <a:latin typeface="Corbel" panose="020B0503020204020204" pitchFamily="34" charset="0"/>
              </a:rPr>
              <a:t>Supererou</a:t>
            </a:r>
            <a:r>
              <a:rPr lang="en-US" sz="5400" dirty="0">
                <a:latin typeface="Corbel" panose="020B0503020204020204" pitchFamily="34" charset="0"/>
              </a:rPr>
              <a:t>, al </a:t>
            </a:r>
            <a:r>
              <a:rPr lang="en-US" sz="5400" dirty="0" err="1">
                <a:latin typeface="Corbel" panose="020B0503020204020204" pitchFamily="34" charset="0"/>
              </a:rPr>
              <a:t>cărui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punct</a:t>
            </a:r>
            <a:r>
              <a:rPr lang="en-US" sz="5400" dirty="0">
                <a:latin typeface="Corbel" panose="020B0503020204020204" pitchFamily="34" charset="0"/>
              </a:rPr>
              <a:t> forte </a:t>
            </a:r>
            <a:r>
              <a:rPr lang="en-US" sz="5400" dirty="0" err="1">
                <a:latin typeface="Corbel" panose="020B0503020204020204" pitchFamily="34" charset="0"/>
              </a:rPr>
              <a:t>este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regenerarea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 – </a:t>
            </a:r>
            <a:r>
              <a:rPr lang="en-US" sz="5400" dirty="0" err="1">
                <a:latin typeface="Corbel" panose="020B0503020204020204" pitchFamily="34" charset="0"/>
              </a:rPr>
              <a:t>Acolo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lucrează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persoanele</a:t>
            </a:r>
            <a:r>
              <a:rPr lang="en-US" sz="5400" dirty="0">
                <a:latin typeface="Corbel" panose="020B0503020204020204" pitchFamily="34" charset="0"/>
              </a:rPr>
              <a:t>, care au </a:t>
            </a:r>
            <a:r>
              <a:rPr lang="en-US" sz="5400" dirty="0" err="1">
                <a:latin typeface="Corbel" panose="020B0503020204020204" pitchFamily="34" charset="0"/>
              </a:rPr>
              <a:t>dat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Jurământul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lui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Hippocrate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 </a:t>
            </a:r>
            <a:r>
              <a:rPr lang="en-US" sz="5400" dirty="0" err="1">
                <a:latin typeface="Corbel" panose="020B0503020204020204" pitchFamily="34" charset="0"/>
              </a:rPr>
              <a:t>i</a:t>
            </a:r>
            <a:r>
              <a:rPr lang="en-US" sz="5400" dirty="0">
                <a:latin typeface="Corbel" panose="020B0503020204020204" pitchFamily="34" charset="0"/>
              </a:rPr>
              <a:t> e </a:t>
            </a:r>
            <a:r>
              <a:rPr lang="en-US" sz="5400" dirty="0" err="1">
                <a:latin typeface="Corbel" panose="020B0503020204020204" pitchFamily="34" charset="0"/>
              </a:rPr>
              <a:t>e</a:t>
            </a:r>
            <a:r>
              <a:rPr lang="en-US" sz="5400" dirty="0">
                <a:latin typeface="Corbel" panose="020B0503020204020204" pitchFamily="34" charset="0"/>
              </a:rPr>
              <a:t> – </a:t>
            </a:r>
            <a:r>
              <a:rPr lang="en-US" sz="5400" dirty="0" err="1">
                <a:latin typeface="Corbel" panose="020B0503020204020204" pitchFamily="34" charset="0"/>
              </a:rPr>
              <a:t>Ele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întăresc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sistemul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imunitar</a:t>
            </a:r>
            <a:r>
              <a:rPr lang="en-US" sz="5400" dirty="0">
                <a:latin typeface="Corbel" panose="020B0503020204020204" pitchFamily="34" charset="0"/>
              </a:rPr>
              <a:t>.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114265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87000" y="3875315"/>
            <a:ext cx="9817099" cy="381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Росомаха/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Wolverine </a:t>
            </a:r>
            <a:endParaRPr lang="en-US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punct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Больница/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Spital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punct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Витамины/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Vitaminele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punct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12360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A/RĂSPUNSURI – 3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90" y="2268741"/>
            <a:ext cx="5591443" cy="74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помогло избежать более 15 миллионов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смертей от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кори</a:t>
            </a:r>
            <a:r>
              <a:rPr lang="ru-RU" sz="7200" b="1" dirty="0">
                <a:latin typeface="Corbel" panose="020B0503020204020204" pitchFamily="34" charset="0"/>
              </a:rPr>
              <a:t>: изоляция или </a:t>
            </a:r>
            <a:r>
              <a:rPr lang="ru-RU" sz="7200" b="1" dirty="0" smtClean="0">
                <a:latin typeface="Corbel" panose="020B0503020204020204" pitchFamily="34" charset="0"/>
              </a:rPr>
              <a:t>вакцинация?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Izolarea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vaccinarea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permis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evitarea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peste</a:t>
            </a:r>
            <a:r>
              <a:rPr lang="en-US" sz="7200" b="1" dirty="0" smtClean="0">
                <a:latin typeface="Corbel" panose="020B0503020204020204" pitchFamily="34" charset="0"/>
              </a:rPr>
              <a:t> 15 </a:t>
            </a:r>
            <a:r>
              <a:rPr lang="en-US" sz="7200" b="1" dirty="0" err="1" smtClean="0">
                <a:latin typeface="Corbel" panose="020B0503020204020204" pitchFamily="34" charset="0"/>
              </a:rPr>
              <a:t>milioane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latin typeface="Corbel" panose="020B0503020204020204" pitchFamily="34" charset="0"/>
              </a:rPr>
              <a:t>decese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rujeolă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84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Вакцинация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Vaccinarea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" y="3266345"/>
            <a:ext cx="9456075" cy="53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что, если дольше 15 секунд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обниматься с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человеком</a:t>
            </a:r>
            <a:r>
              <a:rPr lang="ru-RU" sz="7200" b="1" dirty="0">
                <a:latin typeface="Corbel" panose="020B0503020204020204" pitchFamily="34" charset="0"/>
              </a:rPr>
              <a:t>, у которого ВИЧ,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то </a:t>
            </a:r>
            <a:r>
              <a:rPr lang="ru-RU" sz="7200" b="1" dirty="0">
                <a:latin typeface="Corbel" panose="020B0503020204020204" pitchFamily="34" charset="0"/>
              </a:rPr>
              <a:t>можно заразиться? 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dacă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cuprindeți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mult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de </a:t>
            </a:r>
            <a:r>
              <a:rPr lang="en-US" sz="7200" b="1" dirty="0" smtClean="0">
                <a:latin typeface="Corbel" panose="020B0503020204020204" pitchFamily="34" charset="0"/>
              </a:rPr>
              <a:t>15 </a:t>
            </a:r>
            <a:r>
              <a:rPr lang="en-US" sz="7200" b="1" dirty="0" err="1" smtClean="0">
                <a:latin typeface="Corbel" panose="020B0503020204020204" pitchFamily="34" charset="0"/>
              </a:rPr>
              <a:t>secunde</a:t>
            </a:r>
            <a:r>
              <a:rPr lang="en-US" sz="7200" b="1" dirty="0" smtClean="0">
                <a:latin typeface="Corbel" panose="020B0503020204020204" pitchFamily="34" charset="0"/>
              </a:rPr>
              <a:t> cu </a:t>
            </a:r>
            <a:r>
              <a:rPr lang="en-US" sz="7200" b="1" dirty="0">
                <a:latin typeface="Corbel" panose="020B0503020204020204" pitchFamily="34" charset="0"/>
              </a:rPr>
              <a:t>o </a:t>
            </a:r>
            <a:r>
              <a:rPr lang="en-US" sz="7200" b="1" dirty="0" err="1">
                <a:latin typeface="Corbel" panose="020B0503020204020204" pitchFamily="34" charset="0"/>
              </a:rPr>
              <a:t>persoană</a:t>
            </a:r>
            <a:r>
              <a:rPr lang="en-US" sz="7200" b="1" dirty="0">
                <a:latin typeface="Corbel" panose="020B0503020204020204" pitchFamily="34" charset="0"/>
              </a:rPr>
              <a:t> HIV-</a:t>
            </a:r>
            <a:r>
              <a:rPr lang="en-US" sz="7200" b="1" dirty="0" err="1">
                <a:latin typeface="Corbel" panose="020B0503020204020204" pitchFamily="34" charset="0"/>
              </a:rPr>
              <a:t>pozitivă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vă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veți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infecta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4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Ложь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Fals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009445"/>
            <a:ext cx="9174104" cy="61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«Можете считать меня причиной перенаселения», – </a:t>
            </a:r>
            <a:r>
              <a:rPr lang="ru-RU" sz="5400" dirty="0" smtClean="0">
                <a:latin typeface="Corbel" panose="020B0503020204020204" pitchFamily="34" charset="0"/>
              </a:rPr>
              <a:t>шутит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австралийский </a:t>
            </a:r>
            <a:r>
              <a:rPr lang="ru-RU" sz="5400" dirty="0">
                <a:latin typeface="Corbel" panose="020B0503020204020204" pitchFamily="34" charset="0"/>
              </a:rPr>
              <a:t>железнодорожник Джеймс </a:t>
            </a:r>
            <a:r>
              <a:rPr lang="ru-RU" sz="5400" dirty="0" err="1" smtClean="0">
                <a:latin typeface="Corbel" panose="020B0503020204020204" pitchFamily="34" charset="0"/>
              </a:rPr>
              <a:t>Харрисон</a:t>
            </a:r>
            <a:r>
              <a:rPr lang="ru-RU" sz="5400" dirty="0" smtClean="0">
                <a:latin typeface="Corbel" panose="020B0503020204020204" pitchFamily="34" charset="0"/>
              </a:rPr>
              <a:t>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которого </a:t>
            </a:r>
            <a:r>
              <a:rPr lang="ru-RU" sz="5400" dirty="0">
                <a:latin typeface="Corbel" panose="020B0503020204020204" pitchFamily="34" charset="0"/>
              </a:rPr>
              <a:t>называют Человеком с золотой рукой. В 2003 </a:t>
            </a:r>
            <a:r>
              <a:rPr lang="ru-RU" sz="5400" dirty="0" smtClean="0">
                <a:latin typeface="Corbel" panose="020B0503020204020204" pitchFamily="34" charset="0"/>
              </a:rPr>
              <a:t>году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Книга </a:t>
            </a:r>
            <a:r>
              <a:rPr lang="ru-RU" sz="5400" dirty="0">
                <a:latin typeface="Corbel" panose="020B0503020204020204" pitchFamily="34" charset="0"/>
              </a:rPr>
              <a:t>рекордов Гиннесса назвала Джеймса самым активным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 </a:t>
            </a:r>
            <a:r>
              <a:rPr lang="ru-RU" sz="5400" dirty="0">
                <a:latin typeface="Corbel" panose="020B0503020204020204" pitchFamily="34" charset="0"/>
              </a:rPr>
              <a:t>мире… </a:t>
            </a:r>
            <a:r>
              <a:rPr lang="ru-RU" sz="5400" b="1" dirty="0">
                <a:latin typeface="Corbel" panose="020B0503020204020204" pitchFamily="34" charset="0"/>
              </a:rPr>
              <a:t>Кем</a:t>
            </a:r>
            <a:r>
              <a:rPr lang="ru-RU" sz="5400" b="1" dirty="0" smtClean="0">
                <a:latin typeface="Corbel" panose="020B0503020204020204" pitchFamily="34" charset="0"/>
              </a:rPr>
              <a:t>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”</a:t>
            </a:r>
            <a:r>
              <a:rPr lang="en-US" sz="5400" dirty="0" err="1">
                <a:latin typeface="Corbel" panose="020B0503020204020204" pitchFamily="34" charset="0"/>
              </a:rPr>
              <a:t>Mă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puteți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numi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cauză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suprapopulării</a:t>
            </a:r>
            <a:r>
              <a:rPr lang="en-US" sz="5400" dirty="0">
                <a:latin typeface="Corbel" panose="020B0503020204020204" pitchFamily="34" charset="0"/>
              </a:rPr>
              <a:t>” - </a:t>
            </a:r>
            <a:r>
              <a:rPr lang="en-US" sz="5400" dirty="0" err="1">
                <a:latin typeface="Corbel" panose="020B0503020204020204" pitchFamily="34" charset="0"/>
              </a:rPr>
              <a:t>glumește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lucrătorul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feroviar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australian</a:t>
            </a:r>
            <a:r>
              <a:rPr lang="en-US" sz="5400" dirty="0">
                <a:latin typeface="Corbel" panose="020B0503020204020204" pitchFamily="34" charset="0"/>
              </a:rPr>
              <a:t> James Harrison, care e </a:t>
            </a:r>
            <a:r>
              <a:rPr lang="en-US" sz="5400" dirty="0" err="1">
                <a:latin typeface="Corbel" panose="020B0503020204020204" pitchFamily="34" charset="0"/>
              </a:rPr>
              <a:t>supranumit</a:t>
            </a:r>
            <a:r>
              <a:rPr lang="en-US" sz="5400" dirty="0">
                <a:latin typeface="Corbel" panose="020B0503020204020204" pitchFamily="34" charset="0"/>
              </a:rPr>
              <a:t> ”</a:t>
            </a:r>
            <a:r>
              <a:rPr lang="en-US" sz="5400" dirty="0" err="1">
                <a:latin typeface="Corbel" panose="020B0503020204020204" pitchFamily="34" charset="0"/>
              </a:rPr>
              <a:t>Omul</a:t>
            </a:r>
            <a:r>
              <a:rPr lang="en-US" sz="5400" dirty="0">
                <a:latin typeface="Corbel" panose="020B0503020204020204" pitchFamily="34" charset="0"/>
              </a:rPr>
              <a:t> cu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mână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aur</a:t>
            </a:r>
            <a:r>
              <a:rPr lang="en-US" sz="5400" dirty="0">
                <a:latin typeface="Corbel" panose="020B0503020204020204" pitchFamily="34" charset="0"/>
              </a:rPr>
              <a:t>”.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anul</a:t>
            </a:r>
            <a:r>
              <a:rPr lang="en-US" sz="5400" dirty="0">
                <a:latin typeface="Corbel" panose="020B0503020204020204" pitchFamily="34" charset="0"/>
              </a:rPr>
              <a:t> 2003 </a:t>
            </a:r>
            <a:r>
              <a:rPr lang="en-US" sz="5400" dirty="0" err="1">
                <a:latin typeface="Corbel" panose="020B0503020204020204" pitchFamily="34" charset="0"/>
              </a:rPr>
              <a:t>Cartea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Recordurilor</a:t>
            </a:r>
            <a:r>
              <a:rPr lang="en-US" sz="5400" dirty="0">
                <a:latin typeface="Corbel" panose="020B0503020204020204" pitchFamily="34" charset="0"/>
              </a:rPr>
              <a:t> Guinness l-a </a:t>
            </a:r>
            <a:r>
              <a:rPr lang="en-US" sz="5400" dirty="0" err="1" smtClean="0">
                <a:latin typeface="Corbel" panose="020B0503020204020204" pitchFamily="34" charset="0"/>
              </a:rPr>
              <a:t>numit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James </a:t>
            </a:r>
            <a:r>
              <a:rPr lang="en-US" sz="5400" dirty="0" err="1">
                <a:latin typeface="Corbel" panose="020B0503020204020204" pitchFamily="34" charset="0"/>
              </a:rPr>
              <a:t>cel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mai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activ</a:t>
            </a:r>
            <a:r>
              <a:rPr lang="en-US" sz="5400" dirty="0">
                <a:latin typeface="Corbel" panose="020B0503020204020204" pitchFamily="34" charset="0"/>
              </a:rPr>
              <a:t> EL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lume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 err="1">
                <a:latin typeface="Corbel" panose="020B0503020204020204" pitchFamily="34" charset="0"/>
              </a:rPr>
              <a:t>Restabiliți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înlocuirea</a:t>
            </a:r>
            <a:r>
              <a:rPr lang="en-US" sz="5400" dirty="0">
                <a:latin typeface="Corbel" panose="020B0503020204020204" pitchFamily="34" charset="0"/>
              </a:rPr>
              <a:t> 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70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344151" y="3826892"/>
            <a:ext cx="9429750" cy="386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Донором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Donator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sânge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3229429"/>
            <a:ext cx="9627141" cy="58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651</Words>
  <Application>Microsoft Office PowerPoint</Application>
  <PresentationFormat>Произвольный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407</cp:revision>
  <dcterms:modified xsi:type="dcterms:W3CDTF">2021-01-06T12:24:14Z</dcterms:modified>
</cp:coreProperties>
</file>