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3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81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32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34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26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164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870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8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16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9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6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736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05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audio" Target="../media/audio1.bin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16-летняя Энн </a:t>
            </a:r>
            <a:r>
              <a:rPr lang="ru-RU" sz="7200" dirty="0" err="1">
                <a:latin typeface="Corbel" panose="020B0503020204020204" pitchFamily="34" charset="0"/>
              </a:rPr>
              <a:t>Макосински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сконструировала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фонарик</a:t>
            </a:r>
            <a:r>
              <a:rPr lang="ru-RU" sz="7200" dirty="0">
                <a:latin typeface="Corbel" panose="020B0503020204020204" pitchFamily="34" charset="0"/>
              </a:rPr>
              <a:t>, который работает от </a:t>
            </a:r>
            <a:r>
              <a:rPr lang="ru-RU" sz="7200" dirty="0" smtClean="0">
                <a:latin typeface="Corbel" panose="020B0503020204020204" pitchFamily="34" charset="0"/>
              </a:rPr>
              <a:t>тепловой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энергии </a:t>
            </a:r>
            <a:r>
              <a:rPr lang="ru-RU" sz="7200" dirty="0">
                <a:latin typeface="Corbel" panose="020B0503020204020204" pitchFamily="34" charset="0"/>
              </a:rPr>
              <a:t>ЕГО. Батарейки могут сесть, рядом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может </a:t>
            </a:r>
            <a:r>
              <a:rPr lang="ru-RU" sz="7200" dirty="0">
                <a:latin typeface="Corbel" panose="020B0503020204020204" pitchFamily="34" charset="0"/>
              </a:rPr>
              <a:t>не быть розетки, а ОНО всегда «под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рукой</a:t>
            </a:r>
            <a:r>
              <a:rPr lang="ru-RU" sz="7200" dirty="0">
                <a:latin typeface="Corbel" panose="020B0503020204020204" pitchFamily="34" charset="0"/>
              </a:rPr>
              <a:t>».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ЕГО.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Тело человека</a:t>
            </a:r>
          </a:p>
        </p:txBody>
      </p:sp>
      <p:pic>
        <p:nvPicPr>
          <p:cNvPr id="5122" name="Picture 2" descr="D:\Docs\Desktop\1575377975_555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747961"/>
            <a:ext cx="9110870" cy="60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Один из призов Международного конкурса научных </a:t>
            </a:r>
            <a:r>
              <a:rPr lang="ru-RU" sz="6000" dirty="0" smtClean="0">
                <a:latin typeface="Corbel" panose="020B0503020204020204" pitchFamily="34" charset="0"/>
              </a:rPr>
              <a:t>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инженерных </a:t>
            </a:r>
            <a:r>
              <a:rPr lang="ru-RU" sz="6000" dirty="0">
                <a:latin typeface="Corbel" panose="020B0503020204020204" pitchFamily="34" charset="0"/>
              </a:rPr>
              <a:t>достижений школьников – премия имени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Дадли </a:t>
            </a:r>
            <a:r>
              <a:rPr lang="ru-RU" sz="6000" dirty="0" err="1">
                <a:latin typeface="Corbel" panose="020B0503020204020204" pitchFamily="34" charset="0"/>
              </a:rPr>
              <a:t>Хершбаха</a:t>
            </a:r>
            <a:r>
              <a:rPr lang="ru-RU" sz="6000" dirty="0">
                <a:latin typeface="Corbel" panose="020B0503020204020204" pitchFamily="34" charset="0"/>
              </a:rPr>
              <a:t>. Её лауреатов приглашают посетить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церемонию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Чего</a:t>
            </a:r>
            <a:r>
              <a:rPr lang="ru-RU" sz="6000" b="1" dirty="0">
                <a:latin typeface="Corbel" panose="020B0503020204020204" pitchFamily="34" charset="0"/>
              </a:rPr>
              <a:t>? За второй балл назовите город, где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она </a:t>
            </a:r>
            <a:r>
              <a:rPr lang="ru-RU" sz="6000" b="1" dirty="0">
                <a:latin typeface="Corbel" panose="020B0503020204020204" pitchFamily="34" charset="0"/>
              </a:rPr>
              <a:t>проходит.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34" y="3562648"/>
            <a:ext cx="10823965" cy="408116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980838" y="3594043"/>
            <a:ext cx="9741748" cy="388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           Церемония </a:t>
            </a:r>
            <a:r>
              <a:rPr lang="ru-RU" sz="5000" b="1" dirty="0">
                <a:solidFill>
                  <a:schemeClr val="bg1"/>
                </a:solidFill>
                <a:latin typeface="Corbel" panose="020B0503020204020204" pitchFamily="34" charset="0"/>
              </a:rPr>
              <a:t>вручения 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         Нобелевской </a:t>
            </a:r>
            <a:r>
              <a:rPr lang="ru-RU" sz="5000" b="1" dirty="0">
                <a:solidFill>
                  <a:schemeClr val="bg1"/>
                </a:solidFill>
                <a:latin typeface="Corbel" panose="020B0503020204020204" pitchFamily="34" charset="0"/>
              </a:rPr>
              <a:t>премии – 1 балл.</a:t>
            </a:r>
            <a:br>
              <a:rPr lang="ru-RU" sz="5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000" b="1" dirty="0">
                <a:solidFill>
                  <a:schemeClr val="bg1"/>
                </a:solidFill>
                <a:latin typeface="Corbel" panose="020B0503020204020204" pitchFamily="34" charset="0"/>
              </a:rPr>
              <a:t>Стокгольм – 1 балл. </a:t>
            </a:r>
            <a:endParaRPr lang="en-US" sz="5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146" name="Picture 2" descr="D:\Docs\Desktop\a4f68c0c58df8f26789cb50069325be7c31b677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0" y="2547741"/>
            <a:ext cx="9206804" cy="5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Участники программы «Ноль углеродного </a:t>
            </a:r>
            <a:r>
              <a:rPr lang="ru-RU" sz="6600" dirty="0" smtClean="0">
                <a:latin typeface="Corbel" panose="020B0503020204020204" pitchFamily="34" charset="0"/>
              </a:rPr>
              <a:t>ИКСА»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предлагают </a:t>
            </a:r>
            <a:r>
              <a:rPr lang="ru-RU" sz="6600" dirty="0">
                <a:latin typeface="Corbel" panose="020B0503020204020204" pitchFamily="34" charset="0"/>
              </a:rPr>
              <a:t>варианты того, как избавиться </a:t>
            </a:r>
            <a:r>
              <a:rPr lang="ru-RU" sz="6600" dirty="0" smtClean="0">
                <a:latin typeface="Corbel" panose="020B0503020204020204" pitchFamily="34" charset="0"/>
              </a:rPr>
              <a:t>от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негативного </a:t>
            </a:r>
            <a:r>
              <a:rPr lang="ru-RU" sz="6600" dirty="0">
                <a:latin typeface="Corbel" panose="020B0503020204020204" pitchFamily="34" charset="0"/>
              </a:rPr>
              <a:t>влияния углерода. Дело в том, </a:t>
            </a:r>
            <a:r>
              <a:rPr lang="ru-RU" sz="6600" dirty="0" smtClean="0">
                <a:latin typeface="Corbel" panose="020B0503020204020204" pitchFamily="34" charset="0"/>
              </a:rPr>
              <a:t>что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они </a:t>
            </a:r>
            <a:r>
              <a:rPr lang="ru-RU" sz="6600" dirty="0">
                <a:latin typeface="Corbel" panose="020B0503020204020204" pitchFamily="34" charset="0"/>
              </a:rPr>
              <a:t>хотят оставить хороший ИКС в </a:t>
            </a:r>
            <a:r>
              <a:rPr lang="ru-RU" sz="6600" dirty="0" smtClean="0">
                <a:latin typeface="Corbel" panose="020B0503020204020204" pitchFamily="34" charset="0"/>
              </a:rPr>
              <a:t>истории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человечества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ИКС.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След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D:\Docs\Desktop\icon-ma-huella-carbon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40" y="1659508"/>
            <a:ext cx="8538236" cy="85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6000" b="1" dirty="0" smtClean="0">
                <a:latin typeface="Corbel" panose="020B0503020204020204" pitchFamily="34" charset="0"/>
              </a:rPr>
              <a:t>только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гласные.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и </a:t>
            </a:r>
            <a:r>
              <a:rPr lang="ru-RU" sz="6000" dirty="0">
                <a:latin typeface="Corbel" panose="020B0503020204020204" pitchFamily="34" charset="0"/>
              </a:rPr>
              <a:t>а у – </a:t>
            </a:r>
            <a:r>
              <a:rPr lang="ru-RU" sz="6000" dirty="0" err="1">
                <a:latin typeface="Corbel" panose="020B0503020204020204" pitchFamily="34" charset="0"/>
              </a:rPr>
              <a:t>Мультперсонаж</a:t>
            </a:r>
            <a:r>
              <a:rPr lang="ru-RU" sz="6000" dirty="0">
                <a:latin typeface="Corbel" panose="020B0503020204020204" pitchFamily="34" charset="0"/>
              </a:rPr>
              <a:t>, которого хочется поймать </a:t>
            </a:r>
            <a:r>
              <a:rPr lang="ru-RU" sz="6000" dirty="0" smtClean="0">
                <a:latin typeface="Corbel" panose="020B0503020204020204" pitchFamily="34" charset="0"/>
              </a:rPr>
              <a:t>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использовать </a:t>
            </a:r>
            <a:r>
              <a:rPr lang="ru-RU" sz="6000" dirty="0">
                <a:latin typeface="Corbel" panose="020B0503020204020204" pitchFamily="34" charset="0"/>
              </a:rPr>
              <a:t>вместо </a:t>
            </a:r>
            <a:r>
              <a:rPr lang="ru-RU" sz="6000" dirty="0" smtClean="0">
                <a:latin typeface="Corbel" panose="020B0503020204020204" pitchFamily="34" charset="0"/>
              </a:rPr>
              <a:t>электростанции.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6000" dirty="0" smtClean="0">
                <a:latin typeface="Corbel" panose="020B0503020204020204" pitchFamily="34" charset="0"/>
              </a:rPr>
              <a:t>2. </a:t>
            </a:r>
            <a:r>
              <a:rPr lang="ru-RU" sz="6000" dirty="0" smtClean="0">
                <a:latin typeface="Corbel" panose="020B0503020204020204" pitchFamily="34" charset="0"/>
              </a:rPr>
              <a:t>е </a:t>
            </a:r>
            <a:r>
              <a:rPr lang="ru-RU" sz="6000" dirty="0">
                <a:latin typeface="Corbel" panose="020B0503020204020204" pitchFamily="34" charset="0"/>
              </a:rPr>
              <a:t>а – Учёный, в честь которого назван </a:t>
            </a:r>
            <a:r>
              <a:rPr lang="ru-RU" sz="6000" dirty="0" smtClean="0">
                <a:latin typeface="Corbel" panose="020B0503020204020204" pitchFamily="34" charset="0"/>
              </a:rPr>
              <a:t>электромобиль.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6000" dirty="0" smtClean="0">
                <a:latin typeface="Corbel" panose="020B0503020204020204" pitchFamily="34" charset="0"/>
              </a:rPr>
              <a:t>3. </a:t>
            </a:r>
            <a:r>
              <a:rPr lang="ru-RU" sz="6000" dirty="0">
                <a:latin typeface="Corbel" panose="020B0503020204020204" pitchFamily="34" charset="0"/>
              </a:rPr>
              <a:t>а</a:t>
            </a:r>
            <a:r>
              <a:rPr lang="ru-RU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>
                <a:latin typeface="Corbel" panose="020B0503020204020204" pitchFamily="34" charset="0"/>
              </a:rPr>
              <a:t>у </a:t>
            </a:r>
            <a:r>
              <a:rPr lang="ru-RU" sz="6000" dirty="0" err="1">
                <a:latin typeface="Corbel" panose="020B0503020204020204" pitchFamily="34" charset="0"/>
              </a:rPr>
              <a:t>у</a:t>
            </a:r>
            <a:r>
              <a:rPr lang="ru-RU" sz="6000" dirty="0">
                <a:latin typeface="Corbel" panose="020B0503020204020204" pitchFamily="34" charset="0"/>
              </a:rPr>
              <a:t> я о – Устройство для накопления энергии.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22736" y="3855721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4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Пикачу</a:t>
            </a:r>
            <a:r>
              <a:rPr lang="ru-RU" sz="5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200" b="1" dirty="0">
                <a:solidFill>
                  <a:schemeClr val="bg1"/>
                </a:solidFill>
                <a:latin typeface="Corbel" panose="020B0503020204020204" pitchFamily="34" charset="0"/>
              </a:rPr>
              <a:t>– 1 балл. </a:t>
            </a:r>
            <a:endParaRPr lang="ru-RU" sz="5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200" b="1" dirty="0">
                <a:solidFill>
                  <a:schemeClr val="bg1"/>
                </a:solidFill>
                <a:latin typeface="Corbel" panose="020B0503020204020204" pitchFamily="34" charset="0"/>
              </a:rPr>
              <a:t>Тесла – 1 балл.</a:t>
            </a:r>
            <a:endParaRPr lang="ru-RU" sz="5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200" b="1" dirty="0">
                <a:solidFill>
                  <a:schemeClr val="bg1"/>
                </a:solidFill>
                <a:latin typeface="Corbel" panose="020B0503020204020204" pitchFamily="34" charset="0"/>
              </a:rPr>
              <a:t>Аккумулятор – 1 балл.</a:t>
            </a:r>
            <a:endParaRPr lang="ru-RU" sz="5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2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2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5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D:\Docs\Desktop\10(186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81185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2020 году известный музыкант </a:t>
            </a:r>
            <a:r>
              <a:rPr lang="ru-RU" sz="7200" dirty="0" smtClean="0">
                <a:latin typeface="Corbel" panose="020B0503020204020204" pitchFamily="34" charset="0"/>
              </a:rPr>
              <a:t>Жан-Мишель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err="1" smtClean="0">
                <a:latin typeface="Corbel" panose="020B0503020204020204" pitchFamily="34" charset="0"/>
              </a:rPr>
              <a:t>Жарр</a:t>
            </a:r>
            <a:r>
              <a:rPr lang="ru-RU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>
                <a:latin typeface="Corbel" panose="020B0503020204020204" pitchFamily="34" charset="0"/>
              </a:rPr>
              <a:t>дал концерт «</a:t>
            </a:r>
            <a:r>
              <a:rPr lang="ru-RU" sz="7200" dirty="0" err="1">
                <a:latin typeface="Corbel" panose="020B0503020204020204" pitchFamily="34" charset="0"/>
              </a:rPr>
              <a:t>Aero</a:t>
            </a:r>
            <a:r>
              <a:rPr lang="ru-RU" sz="7200" dirty="0">
                <a:latin typeface="Corbel" panose="020B0503020204020204" pitchFamily="34" charset="0"/>
              </a:rPr>
              <a:t>». Концерт прошёл </a:t>
            </a:r>
            <a:r>
              <a:rPr lang="ru-RU" sz="7200" dirty="0" smtClean="0">
                <a:latin typeface="Corbel" panose="020B0503020204020204" pitchFamily="34" charset="0"/>
              </a:rPr>
              <a:t>в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Дании</a:t>
            </a:r>
            <a:r>
              <a:rPr lang="ru-RU" sz="7200" dirty="0">
                <a:latin typeface="Corbel" panose="020B0503020204020204" pitchFamily="34" charset="0"/>
              </a:rPr>
              <a:t>, и его главной темой стала энергия </a:t>
            </a:r>
            <a:r>
              <a:rPr lang="ru-RU" sz="7200" dirty="0" smtClean="0">
                <a:latin typeface="Corbel" panose="020B0503020204020204" pitchFamily="34" charset="0"/>
              </a:rPr>
              <a:t>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окружающая </a:t>
            </a:r>
            <a:r>
              <a:rPr lang="ru-RU" sz="7200" dirty="0">
                <a:latin typeface="Corbel" panose="020B0503020204020204" pitchFamily="34" charset="0"/>
              </a:rPr>
              <a:t>среда. Он провёл его: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 аэродроме </a:t>
            </a:r>
            <a:r>
              <a:rPr lang="ru-RU" sz="7200" b="1" dirty="0">
                <a:latin typeface="Corbel" panose="020B0503020204020204" pitchFamily="34" charset="0"/>
              </a:rPr>
              <a:t>или в парке ветряных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мельниц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 парке</a:t>
            </a:r>
          </a:p>
        </p:txBody>
      </p:sp>
      <p:pic>
        <p:nvPicPr>
          <p:cNvPr id="2050" name="Picture 2" descr="D:\Docs\Desktop\unnamed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595485"/>
            <a:ext cx="9353757" cy="69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Верите ли вы, что </a:t>
            </a:r>
            <a:r>
              <a:rPr lang="ru-RU" sz="8000" b="1" dirty="0" smtClean="0">
                <a:latin typeface="Corbel" panose="020B0503020204020204" pitchFamily="34" charset="0"/>
              </a:rPr>
              <a:t>прототип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электромобиля </a:t>
            </a:r>
            <a:r>
              <a:rPr lang="ru-RU" sz="8000" b="1" dirty="0">
                <a:latin typeface="Corbel" panose="020B0503020204020204" pitchFamily="34" charset="0"/>
              </a:rPr>
              <a:t>был создан ещё в </a:t>
            </a:r>
            <a:r>
              <a:rPr lang="ru-RU" sz="8000" b="1" dirty="0" smtClean="0">
                <a:latin typeface="Corbel" panose="020B0503020204020204" pitchFamily="34" charset="0"/>
              </a:rPr>
              <a:t>1828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году</a:t>
            </a:r>
            <a:r>
              <a:rPr lang="ru-RU" sz="8000" b="1" dirty="0">
                <a:latin typeface="Corbel" panose="020B0503020204020204" pitchFamily="34" charset="0"/>
              </a:rPr>
              <a:t>?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D:\Docs\Desktop\184a7cff7acfae87ef133c5fd64f7c9b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" y="3201535"/>
            <a:ext cx="8239333" cy="516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01" y="1244060"/>
            <a:ext cx="10953240" cy="6840000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/>
          </p:cNvSpPr>
          <p:nvPr/>
        </p:nvSpPr>
        <p:spPr>
          <a:xfrm>
            <a:off x="57845" y="2518035"/>
            <a:ext cx="1047586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Что надо расположить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 отмеченной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территории,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чтобы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обеспечить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электроэнергией весь мир?</a:t>
            </a:r>
            <a:endParaRPr lang="ru-RU" sz="5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921454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Солнечные батареи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098" name="Picture 2" descr="D:\Docs\Desktop\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616517"/>
            <a:ext cx="9501187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336</Words>
  <Application>Microsoft Office PowerPoint</Application>
  <PresentationFormat>Произвольный</PresentationFormat>
  <Paragraphs>83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384</cp:revision>
  <dcterms:modified xsi:type="dcterms:W3CDTF">2021-01-05T10:55:37Z</dcterms:modified>
</cp:coreProperties>
</file>