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  <Override PartName="/ppt/media/audio10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350" r:id="rId2"/>
    <p:sldId id="359" r:id="rId3"/>
    <p:sldId id="276" r:id="rId4"/>
    <p:sldId id="351" r:id="rId5"/>
    <p:sldId id="338" r:id="rId6"/>
    <p:sldId id="352" r:id="rId7"/>
    <p:sldId id="340" r:id="rId8"/>
    <p:sldId id="353" r:id="rId9"/>
    <p:sldId id="342" r:id="rId10"/>
    <p:sldId id="354" r:id="rId11"/>
    <p:sldId id="344" r:id="rId12"/>
    <p:sldId id="355" r:id="rId13"/>
    <p:sldId id="346" r:id="rId14"/>
    <p:sldId id="356" r:id="rId15"/>
    <p:sldId id="348" r:id="rId16"/>
    <p:sldId id="357" r:id="rId17"/>
    <p:sldId id="358" r:id="rId18"/>
    <p:sldId id="360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53" d="100"/>
          <a:sy n="53" d="100"/>
        </p:scale>
        <p:origin x="523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8122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1565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7427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0963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8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980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2241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922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1621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651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882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388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619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1223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839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69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7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0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2007 году запустили Всемирную неделю помощи голодающим.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Работники почти 35 тысяч ресторанов по всему миру (</a:t>
            </a:r>
            <a:r>
              <a:rPr lang="en-US" sz="4800" dirty="0">
                <a:latin typeface="Corbel" panose="020B0503020204020204" pitchFamily="34" charset="0"/>
              </a:rPr>
              <a:t>KFC, Pizza Hut,</a:t>
            </a:r>
          </a:p>
          <a:p>
            <a:pPr fontAlgn="base"/>
            <a:r>
              <a:rPr lang="en-US" sz="4800" dirty="0">
                <a:latin typeface="Corbel" panose="020B0503020204020204" pitchFamily="34" charset="0"/>
              </a:rPr>
              <a:t>Taco Bell </a:t>
            </a:r>
            <a:r>
              <a:rPr lang="ru-RU" sz="4800" dirty="0">
                <a:latin typeface="Corbel" panose="020B0503020204020204" pitchFamily="34" charset="0"/>
              </a:rPr>
              <a:t>и другие) пожертвовали около 4 миллионов ИХ. В начале </a:t>
            </a: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прошлого века люди добились, чтобы число ИХ равнялось 40. </a:t>
            </a:r>
          </a:p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Назовите ИХ. 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endParaRPr lang="ro-MD" sz="30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anul</a:t>
            </a:r>
            <a:r>
              <a:rPr lang="en-US" sz="4800" dirty="0">
                <a:latin typeface="Corbel" panose="020B0503020204020204" pitchFamily="34" charset="0"/>
              </a:rPr>
              <a:t> 2007 a </a:t>
            </a:r>
            <a:r>
              <a:rPr lang="en-US" sz="4800" dirty="0" err="1">
                <a:latin typeface="Corbel" panose="020B0503020204020204" pitchFamily="34" charset="0"/>
              </a:rPr>
              <a:t>fost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lansată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Săptămâna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mondială</a:t>
            </a:r>
            <a:r>
              <a:rPr lang="ro-MO" sz="4800" dirty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ajutor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persoanelor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suferă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foamete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Angajații</a:t>
            </a:r>
            <a:r>
              <a:rPr lang="en-US" sz="4800" dirty="0">
                <a:latin typeface="Corbel" panose="020B0503020204020204" pitchFamily="34" charset="0"/>
              </a:rPr>
              <a:t> a circa 35 mii de </a:t>
            </a:r>
            <a:r>
              <a:rPr lang="en-US" sz="4800" dirty="0" err="1">
                <a:latin typeface="Corbel" panose="020B0503020204020204" pitchFamily="34" charset="0"/>
              </a:rPr>
              <a:t>restaurante</a:t>
            </a:r>
            <a:r>
              <a:rPr lang="en-US" sz="4800" dirty="0">
                <a:latin typeface="Corbel" panose="020B0503020204020204" pitchFamily="34" charset="0"/>
              </a:rPr>
              <a:t> din</a:t>
            </a:r>
            <a:r>
              <a:rPr lang="ro-MO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întreaga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lume</a:t>
            </a:r>
            <a:r>
              <a:rPr lang="en-US" sz="4800" dirty="0">
                <a:latin typeface="Corbel" panose="020B0503020204020204" pitchFamily="34" charset="0"/>
              </a:rPr>
              <a:t> (KFC, Pizza Hut, Taco Bell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altele</a:t>
            </a:r>
            <a:r>
              <a:rPr lang="en-US" sz="4800" dirty="0">
                <a:latin typeface="Corbel" panose="020B0503020204020204" pitchFamily="34" charset="0"/>
              </a:rPr>
              <a:t>)</a:t>
            </a:r>
            <a:r>
              <a:rPr lang="ro-MO" sz="4800" dirty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au </a:t>
            </a:r>
            <a:r>
              <a:rPr lang="en-US" sz="4800" dirty="0" err="1">
                <a:latin typeface="Corbel" panose="020B0503020204020204" pitchFamily="34" charset="0"/>
              </a:rPr>
              <a:t>donat</a:t>
            </a:r>
            <a:r>
              <a:rPr lang="en-US" sz="4800" dirty="0">
                <a:latin typeface="Corbel" panose="020B0503020204020204" pitchFamily="34" charset="0"/>
              </a:rPr>
              <a:t> circa 4 </a:t>
            </a:r>
            <a:r>
              <a:rPr lang="en-US" sz="4800" dirty="0" err="1">
                <a:latin typeface="Corbel" panose="020B0503020204020204" pitchFamily="34" charset="0"/>
              </a:rPr>
              <a:t>milioane</a:t>
            </a:r>
            <a:r>
              <a:rPr lang="en-US" sz="4800" dirty="0">
                <a:latin typeface="Corbel" panose="020B0503020204020204" pitchFamily="34" charset="0"/>
              </a:rPr>
              <a:t> de ELE.</a:t>
            </a:r>
            <a:r>
              <a:rPr lang="ro-MD" sz="48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sz="4800" dirty="0">
                <a:latin typeface="Corbel" panose="020B0503020204020204" pitchFamily="34" charset="0"/>
              </a:rPr>
              <a:t>La începutul secolului trecut se oamenii au obținut dreptul de a LE limita </a:t>
            </a:r>
          </a:p>
          <a:p>
            <a:pPr fontAlgn="base"/>
            <a:r>
              <a:rPr lang="ro-MD" sz="4800" dirty="0">
                <a:latin typeface="Corbel" panose="020B0503020204020204" pitchFamily="34" charset="0"/>
              </a:rPr>
              <a:t>la 40. </a:t>
            </a:r>
            <a:r>
              <a:rPr lang="en-US" sz="4800" b="1" dirty="0" err="1">
                <a:latin typeface="Corbel" panose="020B0503020204020204" pitchFamily="34" charset="0"/>
              </a:rPr>
              <a:t>Scrieți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sunt</a:t>
            </a:r>
            <a:r>
              <a:rPr lang="en-US" sz="4800" b="1" dirty="0">
                <a:latin typeface="Corbel" panose="020B0503020204020204" pitchFamily="34" charset="0"/>
              </a:rPr>
              <a:t> ELE!</a:t>
            </a:r>
            <a:endParaRPr lang="ru-RU" sz="48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0471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На одном из рисунков, созданных ко Дню </a:t>
            </a:r>
            <a:r>
              <a:rPr lang="ru-RU" sz="5400" dirty="0" smtClean="0">
                <a:latin typeface="Corbel" panose="020B0503020204020204" pitchFamily="34" charset="0"/>
              </a:rPr>
              <a:t>продовольствия,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люди </a:t>
            </a:r>
            <a:r>
              <a:rPr lang="ru-RU" sz="5400" dirty="0">
                <a:latin typeface="Corbel" panose="020B0503020204020204" pitchFamily="34" charset="0"/>
              </a:rPr>
              <a:t>складывают овощи, рыбу, фрукты в Землю, как в </a:t>
            </a:r>
            <a:r>
              <a:rPr lang="ru-RU" sz="5400" dirty="0" smtClean="0">
                <a:latin typeface="Corbel" panose="020B0503020204020204" pitchFamily="34" charset="0"/>
              </a:rPr>
              <a:t>НЕЁ.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Видимо</a:t>
            </a:r>
            <a:r>
              <a:rPr lang="ru-RU" sz="5400" dirty="0">
                <a:latin typeface="Corbel" panose="020B0503020204020204" pitchFamily="34" charset="0"/>
              </a:rPr>
              <a:t>, рассчитывают накопить достаточно, чтобы </a:t>
            </a:r>
            <a:r>
              <a:rPr lang="ru-RU" sz="5400" dirty="0" smtClean="0">
                <a:latin typeface="Corbel" panose="020B0503020204020204" pitchFamily="34" charset="0"/>
              </a:rPr>
              <a:t>всем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хватило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В виде какого животного обычно делают ЕЁ?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Pe</a:t>
            </a:r>
            <a:r>
              <a:rPr lang="en-US" sz="5400" dirty="0" smtClean="0">
                <a:latin typeface="Corbel" panose="020B0503020204020204" pitchFamily="34" charset="0"/>
              </a:rPr>
              <a:t> un </a:t>
            </a:r>
            <a:r>
              <a:rPr lang="en-US" sz="5400" dirty="0" err="1" smtClean="0">
                <a:latin typeface="Corbel" panose="020B0503020204020204" pitchFamily="34" charset="0"/>
              </a:rPr>
              <a:t>desen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creat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Ziua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Alimentelor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oamenii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stochează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legume, </a:t>
            </a:r>
            <a:r>
              <a:rPr lang="en-US" sz="5400" dirty="0" err="1" smtClean="0">
                <a:latin typeface="Corbel" panose="020B0503020204020204" pitchFamily="34" charset="0"/>
              </a:rPr>
              <a:t>pește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fructe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Terra, </a:t>
            </a:r>
            <a:r>
              <a:rPr lang="en-US" sz="5400" dirty="0" err="1">
                <a:latin typeface="Corbel" panose="020B0503020204020204" pitchFamily="34" charset="0"/>
              </a:rPr>
              <a:t>precum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într</a:t>
            </a:r>
            <a:r>
              <a:rPr lang="en-US" sz="5400" dirty="0">
                <a:latin typeface="Corbel" panose="020B0503020204020204" pitchFamily="34" charset="0"/>
              </a:rPr>
              <a:t>-o ALFĂ. </a:t>
            </a:r>
            <a:r>
              <a:rPr lang="en-US" sz="5400" dirty="0" err="1">
                <a:latin typeface="Corbel" panose="020B0503020204020204" pitchFamily="34" charset="0"/>
              </a:rPr>
              <a:t>Probabil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smtClean="0">
                <a:latin typeface="Corbel" panose="020B0503020204020204" pitchFamily="34" charset="0"/>
              </a:rPr>
              <a:t>se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gândesc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adune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suficientă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mâncare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toți</a:t>
            </a:r>
            <a:r>
              <a:rPr lang="en-US" sz="5400" dirty="0">
                <a:latin typeface="Corbel" panose="020B0503020204020204" pitchFamily="34" charset="0"/>
              </a:rPr>
              <a:t>. ALFA de </a:t>
            </a:r>
            <a:r>
              <a:rPr lang="en-US" sz="5400" dirty="0" err="1" smtClean="0">
                <a:latin typeface="Corbel" panose="020B0503020204020204" pitchFamily="34" charset="0"/>
              </a:rPr>
              <a:t>obicei</a:t>
            </a:r>
            <a:r>
              <a:rPr lang="en-US" sz="54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e fabricate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în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formă</a:t>
            </a:r>
            <a:r>
              <a:rPr lang="en-US" sz="5400" dirty="0">
                <a:latin typeface="Corbel" panose="020B0503020204020204" pitchFamily="34" charset="0"/>
              </a:rPr>
              <a:t> de … </a:t>
            </a:r>
            <a:r>
              <a:rPr lang="en-US" sz="5400" b="1" dirty="0" err="1">
                <a:latin typeface="Corbel" panose="020B0503020204020204" pitchFamily="34" charset="0"/>
              </a:rPr>
              <a:t>ce</a:t>
            </a:r>
            <a:r>
              <a:rPr lang="en-US" sz="5400" b="1" dirty="0">
                <a:latin typeface="Corbel" panose="020B0503020204020204" pitchFamily="34" charset="0"/>
              </a:rPr>
              <a:t> animal?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927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На одном из рисунков, созданных ко Дню </a:t>
            </a:r>
            <a:r>
              <a:rPr lang="ru-RU" sz="5400" dirty="0" smtClean="0">
                <a:latin typeface="Corbel" panose="020B0503020204020204" pitchFamily="34" charset="0"/>
              </a:rPr>
              <a:t>продовольствия,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люди </a:t>
            </a:r>
            <a:r>
              <a:rPr lang="ru-RU" sz="5400" dirty="0">
                <a:latin typeface="Corbel" panose="020B0503020204020204" pitchFamily="34" charset="0"/>
              </a:rPr>
              <a:t>складывают овощи, рыбу, фрукты в Землю, как в </a:t>
            </a:r>
            <a:r>
              <a:rPr lang="ru-RU" sz="5400" dirty="0" smtClean="0">
                <a:latin typeface="Corbel" panose="020B0503020204020204" pitchFamily="34" charset="0"/>
              </a:rPr>
              <a:t>НЕЁ.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Видимо</a:t>
            </a:r>
            <a:r>
              <a:rPr lang="ru-RU" sz="5400" dirty="0">
                <a:latin typeface="Corbel" panose="020B0503020204020204" pitchFamily="34" charset="0"/>
              </a:rPr>
              <a:t>, рассчитывают накопить достаточно, чтобы </a:t>
            </a:r>
            <a:r>
              <a:rPr lang="ru-RU" sz="5400" dirty="0" smtClean="0">
                <a:latin typeface="Corbel" panose="020B0503020204020204" pitchFamily="34" charset="0"/>
              </a:rPr>
              <a:t>всем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хватило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В виде какого животного обычно делают ЕЁ?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Pe</a:t>
            </a:r>
            <a:r>
              <a:rPr lang="en-US" sz="5400" dirty="0" smtClean="0">
                <a:latin typeface="Corbel" panose="020B0503020204020204" pitchFamily="34" charset="0"/>
              </a:rPr>
              <a:t> un </a:t>
            </a:r>
            <a:r>
              <a:rPr lang="en-US" sz="5400" dirty="0" err="1" smtClean="0">
                <a:latin typeface="Corbel" panose="020B0503020204020204" pitchFamily="34" charset="0"/>
              </a:rPr>
              <a:t>desen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creat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Ziua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Alimentelor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oamenii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stochează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legume, </a:t>
            </a:r>
            <a:r>
              <a:rPr lang="en-US" sz="5400" dirty="0" err="1" smtClean="0">
                <a:latin typeface="Corbel" panose="020B0503020204020204" pitchFamily="34" charset="0"/>
              </a:rPr>
              <a:t>pește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fructe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Terra, </a:t>
            </a:r>
            <a:r>
              <a:rPr lang="en-US" sz="5400" dirty="0" err="1">
                <a:latin typeface="Corbel" panose="020B0503020204020204" pitchFamily="34" charset="0"/>
              </a:rPr>
              <a:t>precum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într</a:t>
            </a:r>
            <a:r>
              <a:rPr lang="en-US" sz="5400" dirty="0">
                <a:latin typeface="Corbel" panose="020B0503020204020204" pitchFamily="34" charset="0"/>
              </a:rPr>
              <a:t>-o ALFĂ. </a:t>
            </a:r>
            <a:r>
              <a:rPr lang="en-US" sz="5400" dirty="0" err="1">
                <a:latin typeface="Corbel" panose="020B0503020204020204" pitchFamily="34" charset="0"/>
              </a:rPr>
              <a:t>Probabil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smtClean="0">
                <a:latin typeface="Corbel" panose="020B0503020204020204" pitchFamily="34" charset="0"/>
              </a:rPr>
              <a:t>se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gândesc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adune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suficientă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mâncare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toți</a:t>
            </a:r>
            <a:r>
              <a:rPr lang="en-US" sz="5400" dirty="0">
                <a:latin typeface="Corbel" panose="020B0503020204020204" pitchFamily="34" charset="0"/>
              </a:rPr>
              <a:t>. ALFA de </a:t>
            </a:r>
            <a:r>
              <a:rPr lang="en-US" sz="5400" dirty="0" err="1" smtClean="0">
                <a:latin typeface="Corbel" panose="020B0503020204020204" pitchFamily="34" charset="0"/>
              </a:rPr>
              <a:t>obicei</a:t>
            </a:r>
            <a:r>
              <a:rPr lang="en-US" sz="54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e fabricate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în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formă</a:t>
            </a:r>
            <a:r>
              <a:rPr lang="en-US" sz="5400" dirty="0">
                <a:latin typeface="Corbel" panose="020B0503020204020204" pitchFamily="34" charset="0"/>
              </a:rPr>
              <a:t> de … </a:t>
            </a:r>
            <a:r>
              <a:rPr lang="en-US" sz="5400" b="1" dirty="0" err="1">
                <a:latin typeface="Corbel" panose="020B0503020204020204" pitchFamily="34" charset="0"/>
              </a:rPr>
              <a:t>ce</a:t>
            </a:r>
            <a:r>
              <a:rPr lang="en-US" sz="5400" b="1" dirty="0">
                <a:latin typeface="Corbel" panose="020B0503020204020204" pitchFamily="34" charset="0"/>
              </a:rPr>
              <a:t> animal?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853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900" dirty="0">
                <a:latin typeface="Corbel" panose="020B0503020204020204" pitchFamily="34" charset="0"/>
              </a:rPr>
              <a:t>UNICEF </a:t>
            </a:r>
            <a:r>
              <a:rPr lang="ru-RU" sz="5900" dirty="0">
                <a:latin typeface="Corbel" panose="020B0503020204020204" pitchFamily="34" charset="0"/>
              </a:rPr>
              <a:t>стремится обеспечить доступ к безопасной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и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  <a:r>
              <a:rPr lang="ru-RU" sz="5900" dirty="0" smtClean="0">
                <a:latin typeface="Corbel" panose="020B0503020204020204" pitchFamily="34" charset="0"/>
              </a:rPr>
              <a:t>питательной </a:t>
            </a:r>
            <a:r>
              <a:rPr lang="ru-RU" sz="5900" dirty="0">
                <a:latin typeface="Corbel" panose="020B0503020204020204" pitchFamily="34" charset="0"/>
              </a:rPr>
              <a:t>еде. Это иллюстрируют пшеницей,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ФОСФОРОМ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  <a:r>
              <a:rPr lang="ru-RU" sz="5900" dirty="0" smtClean="0">
                <a:latin typeface="Corbel" panose="020B0503020204020204" pitchFamily="34" charset="0"/>
              </a:rPr>
              <a:t>и </a:t>
            </a:r>
            <a:r>
              <a:rPr lang="ru-RU" sz="5900" dirty="0">
                <a:latin typeface="Corbel" panose="020B0503020204020204" pitchFamily="34" charset="0"/>
              </a:rPr>
              <a:t>КАРОТИНОМ.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b="1" dirty="0" smtClean="0">
                <a:latin typeface="Corbel" panose="020B0503020204020204" pitchFamily="34" charset="0"/>
              </a:rPr>
              <a:t>Какие </a:t>
            </a:r>
            <a:r>
              <a:rPr lang="ru-RU" sz="5900" b="1" dirty="0">
                <a:latin typeface="Corbel" panose="020B0503020204020204" pitchFamily="34" charset="0"/>
              </a:rPr>
              <a:t>продукты питания мы заменили? </a:t>
            </a:r>
            <a:endParaRPr lang="en-US" sz="5900" b="1" dirty="0">
              <a:latin typeface="Corbel" panose="020B0503020204020204" pitchFamily="34" charset="0"/>
            </a:endParaRPr>
          </a:p>
          <a:p>
            <a:pPr fontAlgn="base"/>
            <a:r>
              <a:rPr lang="en-US" sz="5900" dirty="0" smtClean="0">
                <a:latin typeface="Corbel" panose="020B0503020204020204" pitchFamily="34" charset="0"/>
              </a:rPr>
              <a:t>UNICEF </a:t>
            </a:r>
            <a:r>
              <a:rPr lang="en-US" sz="5900" dirty="0" err="1">
                <a:latin typeface="Corbel" panose="020B0503020204020204" pitchFamily="34" charset="0"/>
              </a:rPr>
              <a:t>tinde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să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ofere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acces</a:t>
            </a:r>
            <a:r>
              <a:rPr lang="en-US" sz="5900" dirty="0">
                <a:latin typeface="Corbel" panose="020B0503020204020204" pitchFamily="34" charset="0"/>
              </a:rPr>
              <a:t> la </a:t>
            </a:r>
            <a:r>
              <a:rPr lang="en-US" sz="5900" dirty="0" err="1">
                <a:latin typeface="Corbel" panose="020B0503020204020204" pitchFamily="34" charset="0"/>
              </a:rPr>
              <a:t>mâncare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sigură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și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hrănitoare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pentru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toți</a:t>
            </a:r>
            <a:r>
              <a:rPr lang="en-US" sz="5900" dirty="0">
                <a:latin typeface="Corbel" panose="020B0503020204020204" pitchFamily="34" charset="0"/>
              </a:rPr>
              <a:t>. </a:t>
            </a:r>
            <a:r>
              <a:rPr lang="en-US" sz="5900" dirty="0" err="1">
                <a:latin typeface="Corbel" panose="020B0503020204020204" pitchFamily="34" charset="0"/>
              </a:rPr>
              <a:t>Acest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fapt</a:t>
            </a:r>
            <a:r>
              <a:rPr lang="en-US" sz="5900" dirty="0">
                <a:latin typeface="Corbel" panose="020B0503020204020204" pitchFamily="34" charset="0"/>
              </a:rPr>
              <a:t> a </a:t>
            </a:r>
            <a:r>
              <a:rPr lang="en-US" sz="5900" dirty="0" err="1">
                <a:latin typeface="Corbel" panose="020B0503020204020204" pitchFamily="34" charset="0"/>
              </a:rPr>
              <a:t>fost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ilustrat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printr</a:t>
            </a:r>
            <a:r>
              <a:rPr lang="en-US" sz="5900" dirty="0">
                <a:latin typeface="Corbel" panose="020B0503020204020204" pitchFamily="34" charset="0"/>
              </a:rPr>
              <a:t>-o imagine, </a:t>
            </a:r>
            <a:r>
              <a:rPr lang="en-US" sz="5900" dirty="0" err="1">
                <a:latin typeface="Corbel" panose="020B0503020204020204" pitchFamily="34" charset="0"/>
              </a:rPr>
              <a:t>în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smtClean="0">
                <a:latin typeface="Corbel" panose="020B0503020204020204" pitchFamily="34" charset="0"/>
              </a:rPr>
              <a:t>care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poate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>
                <a:latin typeface="Corbel" panose="020B0503020204020204" pitchFamily="34" charset="0"/>
              </a:rPr>
              <a:t>fi </a:t>
            </a:r>
            <a:r>
              <a:rPr lang="en-US" sz="5900" dirty="0" err="1">
                <a:latin typeface="Corbel" panose="020B0503020204020204" pitchFamily="34" charset="0"/>
              </a:rPr>
              <a:t>văzut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grâul</a:t>
            </a:r>
            <a:r>
              <a:rPr lang="en-US" sz="5900" dirty="0">
                <a:latin typeface="Corbel" panose="020B0503020204020204" pitchFamily="34" charset="0"/>
              </a:rPr>
              <a:t>, FOSFORUL </a:t>
            </a:r>
            <a:r>
              <a:rPr lang="en-US" sz="5900" dirty="0" err="1">
                <a:latin typeface="Corbel" panose="020B0503020204020204" pitchFamily="34" charset="0"/>
              </a:rPr>
              <a:t>și</a:t>
            </a:r>
            <a:r>
              <a:rPr lang="en-US" sz="5900" dirty="0">
                <a:latin typeface="Corbel" panose="020B0503020204020204" pitchFamily="34" charset="0"/>
              </a:rPr>
              <a:t> CAROTINA.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b="1" dirty="0" smtClean="0">
                <a:latin typeface="Corbel" panose="020B0503020204020204" pitchFamily="34" charset="0"/>
              </a:rPr>
              <a:t>Ce </a:t>
            </a:r>
            <a:r>
              <a:rPr lang="en-US" sz="5900" b="1" dirty="0" err="1">
                <a:latin typeface="Corbel" panose="020B0503020204020204" pitchFamily="34" charset="0"/>
              </a:rPr>
              <a:t>alimente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smtClean="0">
                <a:latin typeface="Corbel" panose="020B0503020204020204" pitchFamily="34" charset="0"/>
              </a:rPr>
              <a:t>au</a:t>
            </a:r>
            <a:r>
              <a:rPr lang="ro-MD" sz="5900" b="1" dirty="0" smtClean="0">
                <a:latin typeface="Corbel" panose="020B0503020204020204" pitchFamily="34" charset="0"/>
              </a:rPr>
              <a:t> </a:t>
            </a:r>
            <a:r>
              <a:rPr lang="en-US" sz="5900" b="1" dirty="0" err="1" smtClean="0">
                <a:latin typeface="Corbel" panose="020B0503020204020204" pitchFamily="34" charset="0"/>
              </a:rPr>
              <a:t>fost</a:t>
            </a:r>
            <a:r>
              <a:rPr lang="en-US" sz="5900" b="1" dirty="0" smtClean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cifrate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în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propoziția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precedentă</a:t>
            </a:r>
            <a:r>
              <a:rPr lang="en-US" sz="5900" b="1" dirty="0">
                <a:latin typeface="Corbel" panose="020B0503020204020204" pitchFamily="34" charset="0"/>
              </a:rPr>
              <a:t>?</a:t>
            </a:r>
            <a:endParaRPr lang="ru-RU" sz="59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119028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85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900" dirty="0">
                <a:latin typeface="Corbel" panose="020B0503020204020204" pitchFamily="34" charset="0"/>
              </a:rPr>
              <a:t>UNICEF </a:t>
            </a:r>
            <a:r>
              <a:rPr lang="ru-RU" sz="5900" dirty="0">
                <a:latin typeface="Corbel" panose="020B0503020204020204" pitchFamily="34" charset="0"/>
              </a:rPr>
              <a:t>стремится обеспечить доступ к безопасной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и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  <a:r>
              <a:rPr lang="ru-RU" sz="5900" dirty="0" smtClean="0">
                <a:latin typeface="Corbel" panose="020B0503020204020204" pitchFamily="34" charset="0"/>
              </a:rPr>
              <a:t>питательной </a:t>
            </a:r>
            <a:r>
              <a:rPr lang="ru-RU" sz="5900" dirty="0">
                <a:latin typeface="Corbel" panose="020B0503020204020204" pitchFamily="34" charset="0"/>
              </a:rPr>
              <a:t>еде. Это иллюстрируют пшеницей,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dirty="0" smtClean="0">
                <a:latin typeface="Corbel" panose="020B0503020204020204" pitchFamily="34" charset="0"/>
              </a:rPr>
              <a:t>ФОСФОРОМ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  <a:r>
              <a:rPr lang="ru-RU" sz="5900" dirty="0" smtClean="0">
                <a:latin typeface="Corbel" panose="020B0503020204020204" pitchFamily="34" charset="0"/>
              </a:rPr>
              <a:t>и </a:t>
            </a:r>
            <a:r>
              <a:rPr lang="ru-RU" sz="5900" dirty="0">
                <a:latin typeface="Corbel" panose="020B0503020204020204" pitchFamily="34" charset="0"/>
              </a:rPr>
              <a:t>КАРОТИНОМ.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900" b="1" dirty="0" smtClean="0">
                <a:latin typeface="Corbel" panose="020B0503020204020204" pitchFamily="34" charset="0"/>
              </a:rPr>
              <a:t>Какие </a:t>
            </a:r>
            <a:r>
              <a:rPr lang="ru-RU" sz="5900" b="1" dirty="0">
                <a:latin typeface="Corbel" panose="020B0503020204020204" pitchFamily="34" charset="0"/>
              </a:rPr>
              <a:t>продукты питания мы заменили? </a:t>
            </a:r>
            <a:endParaRPr lang="en-US" sz="5900" b="1" dirty="0">
              <a:latin typeface="Corbel" panose="020B0503020204020204" pitchFamily="34" charset="0"/>
            </a:endParaRPr>
          </a:p>
          <a:p>
            <a:pPr fontAlgn="base"/>
            <a:r>
              <a:rPr lang="en-US" sz="5900" dirty="0" smtClean="0">
                <a:latin typeface="Corbel" panose="020B0503020204020204" pitchFamily="34" charset="0"/>
              </a:rPr>
              <a:t>UNICEF </a:t>
            </a:r>
            <a:r>
              <a:rPr lang="en-US" sz="5900" dirty="0" err="1">
                <a:latin typeface="Corbel" panose="020B0503020204020204" pitchFamily="34" charset="0"/>
              </a:rPr>
              <a:t>tinde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să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ofere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acces</a:t>
            </a:r>
            <a:r>
              <a:rPr lang="en-US" sz="5900" dirty="0">
                <a:latin typeface="Corbel" panose="020B0503020204020204" pitchFamily="34" charset="0"/>
              </a:rPr>
              <a:t> la </a:t>
            </a:r>
            <a:r>
              <a:rPr lang="en-US" sz="5900" dirty="0" err="1">
                <a:latin typeface="Corbel" panose="020B0503020204020204" pitchFamily="34" charset="0"/>
              </a:rPr>
              <a:t>mâncare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sigură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și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 smtClean="0">
                <a:latin typeface="Corbel" panose="020B0503020204020204" pitchFamily="34" charset="0"/>
              </a:rPr>
              <a:t>hrănitoare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pentru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toți</a:t>
            </a:r>
            <a:r>
              <a:rPr lang="en-US" sz="5900" dirty="0">
                <a:latin typeface="Corbel" panose="020B0503020204020204" pitchFamily="34" charset="0"/>
              </a:rPr>
              <a:t>. </a:t>
            </a:r>
            <a:r>
              <a:rPr lang="en-US" sz="5900" dirty="0" err="1">
                <a:latin typeface="Corbel" panose="020B0503020204020204" pitchFamily="34" charset="0"/>
              </a:rPr>
              <a:t>Acest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fapt</a:t>
            </a:r>
            <a:r>
              <a:rPr lang="en-US" sz="5900" dirty="0">
                <a:latin typeface="Corbel" panose="020B0503020204020204" pitchFamily="34" charset="0"/>
              </a:rPr>
              <a:t> a </a:t>
            </a:r>
            <a:r>
              <a:rPr lang="en-US" sz="5900" dirty="0" err="1">
                <a:latin typeface="Corbel" panose="020B0503020204020204" pitchFamily="34" charset="0"/>
              </a:rPr>
              <a:t>fost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ilustrat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printr</a:t>
            </a:r>
            <a:r>
              <a:rPr lang="en-US" sz="5900" dirty="0">
                <a:latin typeface="Corbel" panose="020B0503020204020204" pitchFamily="34" charset="0"/>
              </a:rPr>
              <a:t>-o imagine, </a:t>
            </a:r>
            <a:r>
              <a:rPr lang="en-US" sz="5900" dirty="0" err="1">
                <a:latin typeface="Corbel" panose="020B0503020204020204" pitchFamily="34" charset="0"/>
              </a:rPr>
              <a:t>în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smtClean="0">
                <a:latin typeface="Corbel" panose="020B0503020204020204" pitchFamily="34" charset="0"/>
              </a:rPr>
              <a:t>care</a:t>
            </a:r>
            <a:r>
              <a:rPr lang="ro-MD" sz="59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900" dirty="0" err="1" smtClean="0">
                <a:latin typeface="Corbel" panose="020B0503020204020204" pitchFamily="34" charset="0"/>
              </a:rPr>
              <a:t>poate</a:t>
            </a:r>
            <a:r>
              <a:rPr lang="en-US" sz="5900" dirty="0" smtClean="0">
                <a:latin typeface="Corbel" panose="020B0503020204020204" pitchFamily="34" charset="0"/>
              </a:rPr>
              <a:t> </a:t>
            </a:r>
            <a:r>
              <a:rPr lang="en-US" sz="5900" dirty="0">
                <a:latin typeface="Corbel" panose="020B0503020204020204" pitchFamily="34" charset="0"/>
              </a:rPr>
              <a:t>fi </a:t>
            </a:r>
            <a:r>
              <a:rPr lang="en-US" sz="5900" dirty="0" err="1">
                <a:latin typeface="Corbel" panose="020B0503020204020204" pitchFamily="34" charset="0"/>
              </a:rPr>
              <a:t>văzut</a:t>
            </a:r>
            <a:r>
              <a:rPr lang="en-US" sz="5900" dirty="0">
                <a:latin typeface="Corbel" panose="020B0503020204020204" pitchFamily="34" charset="0"/>
              </a:rPr>
              <a:t> </a:t>
            </a:r>
            <a:r>
              <a:rPr lang="en-US" sz="5900" dirty="0" err="1">
                <a:latin typeface="Corbel" panose="020B0503020204020204" pitchFamily="34" charset="0"/>
              </a:rPr>
              <a:t>grâul</a:t>
            </a:r>
            <a:r>
              <a:rPr lang="en-US" sz="5900" dirty="0">
                <a:latin typeface="Corbel" panose="020B0503020204020204" pitchFamily="34" charset="0"/>
              </a:rPr>
              <a:t>, FOSFORUL </a:t>
            </a:r>
            <a:r>
              <a:rPr lang="en-US" sz="5900" dirty="0" err="1">
                <a:latin typeface="Corbel" panose="020B0503020204020204" pitchFamily="34" charset="0"/>
              </a:rPr>
              <a:t>și</a:t>
            </a:r>
            <a:r>
              <a:rPr lang="en-US" sz="5900" dirty="0">
                <a:latin typeface="Corbel" panose="020B0503020204020204" pitchFamily="34" charset="0"/>
              </a:rPr>
              <a:t> CAROTINA. </a:t>
            </a:r>
            <a:endParaRPr lang="ro-MD" sz="59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900" b="1" dirty="0" smtClean="0">
                <a:latin typeface="Corbel" panose="020B0503020204020204" pitchFamily="34" charset="0"/>
              </a:rPr>
              <a:t>Ce </a:t>
            </a:r>
            <a:r>
              <a:rPr lang="en-US" sz="5900" b="1" dirty="0" err="1">
                <a:latin typeface="Corbel" panose="020B0503020204020204" pitchFamily="34" charset="0"/>
              </a:rPr>
              <a:t>alimente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smtClean="0">
                <a:latin typeface="Corbel" panose="020B0503020204020204" pitchFamily="34" charset="0"/>
              </a:rPr>
              <a:t>au</a:t>
            </a:r>
            <a:r>
              <a:rPr lang="ro-MD" sz="5900" b="1" dirty="0" smtClean="0">
                <a:latin typeface="Corbel" panose="020B0503020204020204" pitchFamily="34" charset="0"/>
              </a:rPr>
              <a:t> </a:t>
            </a:r>
            <a:r>
              <a:rPr lang="en-US" sz="5900" b="1" dirty="0" err="1" smtClean="0">
                <a:latin typeface="Corbel" panose="020B0503020204020204" pitchFamily="34" charset="0"/>
              </a:rPr>
              <a:t>fost</a:t>
            </a:r>
            <a:r>
              <a:rPr lang="en-US" sz="5900" b="1" dirty="0" smtClean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cifrate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în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propoziția</a:t>
            </a:r>
            <a:r>
              <a:rPr lang="en-US" sz="5900" b="1" dirty="0">
                <a:latin typeface="Corbel" panose="020B0503020204020204" pitchFamily="34" charset="0"/>
              </a:rPr>
              <a:t> </a:t>
            </a:r>
            <a:r>
              <a:rPr lang="en-US" sz="5900" b="1" dirty="0" err="1">
                <a:latin typeface="Corbel" panose="020B0503020204020204" pitchFamily="34" charset="0"/>
              </a:rPr>
              <a:t>precedentă</a:t>
            </a:r>
            <a:r>
              <a:rPr lang="en-US" sz="5900" b="1" dirty="0">
                <a:latin typeface="Corbel" panose="020B0503020204020204" pitchFamily="34" charset="0"/>
              </a:rPr>
              <a:t>?</a:t>
            </a:r>
            <a:endParaRPr lang="ru-RU" sz="59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1190281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551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Вспомним мифологию! На арене «Голодных игр» есть место, </a:t>
            </a:r>
            <a:r>
              <a:rPr lang="ru-RU" sz="5400" dirty="0" smtClean="0">
                <a:latin typeface="Corbel" panose="020B0503020204020204" pitchFamily="34" charset="0"/>
              </a:rPr>
              <a:t>в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котором </a:t>
            </a:r>
            <a:r>
              <a:rPr lang="ru-RU" sz="5400" dirty="0">
                <a:latin typeface="Corbel" panose="020B0503020204020204" pitchFamily="34" charset="0"/>
              </a:rPr>
              <a:t>можно найти оружие, лекарства, пропитание </a:t>
            </a:r>
            <a:r>
              <a:rPr lang="ru-RU" sz="5400" dirty="0" smtClean="0">
                <a:latin typeface="Corbel" panose="020B0503020204020204" pitchFamily="34" charset="0"/>
              </a:rPr>
              <a:t>и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многое </a:t>
            </a:r>
            <a:r>
              <a:rPr lang="ru-RU" sz="5400" dirty="0">
                <a:latin typeface="Corbel" panose="020B0503020204020204" pitchFamily="34" charset="0"/>
              </a:rPr>
              <a:t>другое. В книге это место описано как большой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изогнутый </a:t>
            </a:r>
            <a:r>
              <a:rPr lang="ru-RU" sz="5400" dirty="0">
                <a:latin typeface="Corbel" panose="020B0503020204020204" pitchFamily="34" charset="0"/>
              </a:rPr>
              <a:t>конус. </a:t>
            </a:r>
            <a:r>
              <a:rPr lang="ru-RU" sz="5400" b="1" dirty="0">
                <a:latin typeface="Corbel" panose="020B0503020204020204" pitchFamily="34" charset="0"/>
              </a:rPr>
              <a:t>Как оно называется?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ne </a:t>
            </a:r>
            <a:r>
              <a:rPr lang="en-US" sz="5400" dirty="0" err="1">
                <a:latin typeface="Corbel" panose="020B0503020204020204" pitchFamily="34" charset="0"/>
              </a:rPr>
              <a:t>amintim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mitologie</a:t>
            </a:r>
            <a:r>
              <a:rPr lang="en-US" sz="5400" dirty="0">
                <a:latin typeface="Corbel" panose="020B0503020204020204" pitchFamily="34" charset="0"/>
              </a:rPr>
              <a:t>!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arena din </a:t>
            </a:r>
            <a:r>
              <a:rPr lang="en-US" sz="5400" dirty="0" err="1">
                <a:latin typeface="Corbel" panose="020B0503020204020204" pitchFamily="34" charset="0"/>
              </a:rPr>
              <a:t>filmul</a:t>
            </a:r>
            <a:r>
              <a:rPr lang="en-US" sz="5400" dirty="0">
                <a:latin typeface="Corbel" panose="020B0503020204020204" pitchFamily="34" charset="0"/>
              </a:rPr>
              <a:t> The </a:t>
            </a:r>
            <a:r>
              <a:rPr lang="en-US" sz="5400" dirty="0" smtClean="0">
                <a:latin typeface="Corbel" panose="020B0503020204020204" pitchFamily="34" charset="0"/>
              </a:rPr>
              <a:t>Hunger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Games </a:t>
            </a:r>
            <a:r>
              <a:rPr lang="en-US" sz="5400" dirty="0">
                <a:latin typeface="Corbel" panose="020B0503020204020204" pitchFamily="34" charset="0"/>
              </a:rPr>
              <a:t>(</a:t>
            </a:r>
            <a:r>
              <a:rPr lang="en-US" sz="5400" dirty="0" err="1">
                <a:latin typeface="Corbel" panose="020B0503020204020204" pitchFamily="34" charset="0"/>
              </a:rPr>
              <a:t>Jocurile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foamei</a:t>
            </a:r>
            <a:r>
              <a:rPr lang="en-US" sz="5400" dirty="0">
                <a:latin typeface="Corbel" panose="020B0503020204020204" pitchFamily="34" charset="0"/>
              </a:rPr>
              <a:t>) e un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care pot fi </a:t>
            </a:r>
            <a:r>
              <a:rPr lang="en-US" sz="5400" dirty="0" err="1">
                <a:latin typeface="Corbel" panose="020B0503020204020204" pitchFamily="34" charset="0"/>
              </a:rPr>
              <a:t>găsite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arme</a:t>
            </a:r>
            <a:r>
              <a:rPr lang="en-US" sz="54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medicamente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mâncare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multe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lucruri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necesare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carte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acest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e </a:t>
            </a:r>
            <a:r>
              <a:rPr lang="en-US" sz="5400" dirty="0" err="1">
                <a:latin typeface="Corbel" panose="020B0503020204020204" pitchFamily="34" charset="0"/>
              </a:rPr>
              <a:t>descris</a:t>
            </a:r>
            <a:r>
              <a:rPr lang="en-US" sz="5400" dirty="0">
                <a:latin typeface="Corbel" panose="020B0503020204020204" pitchFamily="34" charset="0"/>
              </a:rPr>
              <a:t> ca un mare con </a:t>
            </a:r>
            <a:r>
              <a:rPr lang="en-US" sz="5400" dirty="0" err="1">
                <a:latin typeface="Corbel" panose="020B0503020204020204" pitchFamily="34" charset="0"/>
              </a:rPr>
              <a:t>curbat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Cum se </a:t>
            </a:r>
            <a:r>
              <a:rPr lang="en-US" sz="5400" b="1" dirty="0" err="1" smtClean="0">
                <a:latin typeface="Corbel" panose="020B0503020204020204" pitchFamily="34" charset="0"/>
              </a:rPr>
              <a:t>numește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acesta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768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Вспомним мифологию! На арене «Голодных игр» есть место, </a:t>
            </a:r>
            <a:r>
              <a:rPr lang="ru-RU" sz="5400" dirty="0" smtClean="0">
                <a:latin typeface="Corbel" panose="020B0503020204020204" pitchFamily="34" charset="0"/>
              </a:rPr>
              <a:t>в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котором </a:t>
            </a:r>
            <a:r>
              <a:rPr lang="ru-RU" sz="5400" dirty="0">
                <a:latin typeface="Corbel" panose="020B0503020204020204" pitchFamily="34" charset="0"/>
              </a:rPr>
              <a:t>можно найти оружие, лекарства, пропитание </a:t>
            </a:r>
            <a:r>
              <a:rPr lang="ru-RU" sz="5400" dirty="0" smtClean="0">
                <a:latin typeface="Corbel" panose="020B0503020204020204" pitchFamily="34" charset="0"/>
              </a:rPr>
              <a:t>и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многое </a:t>
            </a:r>
            <a:r>
              <a:rPr lang="ru-RU" sz="5400" dirty="0">
                <a:latin typeface="Corbel" panose="020B0503020204020204" pitchFamily="34" charset="0"/>
              </a:rPr>
              <a:t>другое. В книге это место описано как большой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изогнутый </a:t>
            </a:r>
            <a:r>
              <a:rPr lang="ru-RU" sz="5400" dirty="0">
                <a:latin typeface="Corbel" panose="020B0503020204020204" pitchFamily="34" charset="0"/>
              </a:rPr>
              <a:t>конус. </a:t>
            </a:r>
            <a:r>
              <a:rPr lang="ru-RU" sz="5400" b="1" dirty="0">
                <a:latin typeface="Corbel" panose="020B0503020204020204" pitchFamily="34" charset="0"/>
              </a:rPr>
              <a:t>Как оно называется?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ne </a:t>
            </a:r>
            <a:r>
              <a:rPr lang="en-US" sz="5400" dirty="0" err="1">
                <a:latin typeface="Corbel" panose="020B0503020204020204" pitchFamily="34" charset="0"/>
              </a:rPr>
              <a:t>amintim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mitologie</a:t>
            </a:r>
            <a:r>
              <a:rPr lang="en-US" sz="5400" dirty="0">
                <a:latin typeface="Corbel" panose="020B0503020204020204" pitchFamily="34" charset="0"/>
              </a:rPr>
              <a:t>!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arena din </a:t>
            </a:r>
            <a:r>
              <a:rPr lang="en-US" sz="5400" dirty="0" err="1">
                <a:latin typeface="Corbel" panose="020B0503020204020204" pitchFamily="34" charset="0"/>
              </a:rPr>
              <a:t>filmul</a:t>
            </a:r>
            <a:r>
              <a:rPr lang="en-US" sz="5400" dirty="0">
                <a:latin typeface="Corbel" panose="020B0503020204020204" pitchFamily="34" charset="0"/>
              </a:rPr>
              <a:t> The </a:t>
            </a:r>
            <a:r>
              <a:rPr lang="en-US" sz="5400" dirty="0" smtClean="0">
                <a:latin typeface="Corbel" panose="020B0503020204020204" pitchFamily="34" charset="0"/>
              </a:rPr>
              <a:t>Hunger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Games </a:t>
            </a:r>
            <a:r>
              <a:rPr lang="en-US" sz="5400" dirty="0">
                <a:latin typeface="Corbel" panose="020B0503020204020204" pitchFamily="34" charset="0"/>
              </a:rPr>
              <a:t>(</a:t>
            </a:r>
            <a:r>
              <a:rPr lang="en-US" sz="5400" dirty="0" err="1">
                <a:latin typeface="Corbel" panose="020B0503020204020204" pitchFamily="34" charset="0"/>
              </a:rPr>
              <a:t>Jocurile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foamei</a:t>
            </a:r>
            <a:r>
              <a:rPr lang="en-US" sz="5400" dirty="0">
                <a:latin typeface="Corbel" panose="020B0503020204020204" pitchFamily="34" charset="0"/>
              </a:rPr>
              <a:t>) e un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care pot fi </a:t>
            </a:r>
            <a:r>
              <a:rPr lang="en-US" sz="5400" dirty="0" err="1">
                <a:latin typeface="Corbel" panose="020B0503020204020204" pitchFamily="34" charset="0"/>
              </a:rPr>
              <a:t>găsite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arme</a:t>
            </a:r>
            <a:r>
              <a:rPr lang="en-US" sz="54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medicamente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mâncare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multe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lucruri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necesare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carte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acest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e </a:t>
            </a:r>
            <a:r>
              <a:rPr lang="en-US" sz="5400" dirty="0" err="1">
                <a:latin typeface="Corbel" panose="020B0503020204020204" pitchFamily="34" charset="0"/>
              </a:rPr>
              <a:t>descris</a:t>
            </a:r>
            <a:r>
              <a:rPr lang="en-US" sz="5400" dirty="0">
                <a:latin typeface="Corbel" panose="020B0503020204020204" pitchFamily="34" charset="0"/>
              </a:rPr>
              <a:t> ca un mare con </a:t>
            </a:r>
            <a:r>
              <a:rPr lang="en-US" sz="5400" dirty="0" err="1">
                <a:latin typeface="Corbel" panose="020B0503020204020204" pitchFamily="34" charset="0"/>
              </a:rPr>
              <a:t>curbat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Cum se </a:t>
            </a:r>
            <a:r>
              <a:rPr lang="en-US" sz="5400" b="1" dirty="0" err="1" smtClean="0">
                <a:latin typeface="Corbel" panose="020B0503020204020204" pitchFamily="34" charset="0"/>
              </a:rPr>
              <a:t>numește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acesta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687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Вспомним мифологию! На арене «Голодных игр» есть место, </a:t>
            </a:r>
            <a:r>
              <a:rPr lang="ru-RU" sz="5400" dirty="0" smtClean="0">
                <a:latin typeface="Corbel" panose="020B0503020204020204" pitchFamily="34" charset="0"/>
              </a:rPr>
              <a:t>в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котором </a:t>
            </a:r>
            <a:r>
              <a:rPr lang="ru-RU" sz="5400" dirty="0">
                <a:latin typeface="Corbel" panose="020B0503020204020204" pitchFamily="34" charset="0"/>
              </a:rPr>
              <a:t>можно найти оружие, лекарства, пропитание </a:t>
            </a:r>
            <a:r>
              <a:rPr lang="ru-RU" sz="5400" dirty="0" smtClean="0">
                <a:latin typeface="Corbel" panose="020B0503020204020204" pitchFamily="34" charset="0"/>
              </a:rPr>
              <a:t>и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многое </a:t>
            </a:r>
            <a:r>
              <a:rPr lang="ru-RU" sz="5400" dirty="0">
                <a:latin typeface="Corbel" panose="020B0503020204020204" pitchFamily="34" charset="0"/>
              </a:rPr>
              <a:t>другое. В книге это место описано как большой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изогнутый </a:t>
            </a:r>
            <a:r>
              <a:rPr lang="ru-RU" sz="5400" dirty="0">
                <a:latin typeface="Corbel" panose="020B0503020204020204" pitchFamily="34" charset="0"/>
              </a:rPr>
              <a:t>конус. </a:t>
            </a:r>
            <a:r>
              <a:rPr lang="ru-RU" sz="5400" b="1" dirty="0">
                <a:latin typeface="Corbel" panose="020B0503020204020204" pitchFamily="34" charset="0"/>
              </a:rPr>
              <a:t>Как оно называется?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ne </a:t>
            </a:r>
            <a:r>
              <a:rPr lang="en-US" sz="5400" dirty="0" err="1">
                <a:latin typeface="Corbel" panose="020B0503020204020204" pitchFamily="34" charset="0"/>
              </a:rPr>
              <a:t>amintim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mitologie</a:t>
            </a:r>
            <a:r>
              <a:rPr lang="en-US" sz="5400" dirty="0">
                <a:latin typeface="Corbel" panose="020B0503020204020204" pitchFamily="34" charset="0"/>
              </a:rPr>
              <a:t>!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arena din </a:t>
            </a:r>
            <a:r>
              <a:rPr lang="en-US" sz="5400" dirty="0" err="1">
                <a:latin typeface="Corbel" panose="020B0503020204020204" pitchFamily="34" charset="0"/>
              </a:rPr>
              <a:t>filmul</a:t>
            </a:r>
            <a:r>
              <a:rPr lang="en-US" sz="5400" dirty="0">
                <a:latin typeface="Corbel" panose="020B0503020204020204" pitchFamily="34" charset="0"/>
              </a:rPr>
              <a:t> The </a:t>
            </a:r>
            <a:r>
              <a:rPr lang="en-US" sz="5400" dirty="0" smtClean="0">
                <a:latin typeface="Corbel" panose="020B0503020204020204" pitchFamily="34" charset="0"/>
              </a:rPr>
              <a:t>Hunger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Games </a:t>
            </a:r>
            <a:r>
              <a:rPr lang="en-US" sz="5400" dirty="0">
                <a:latin typeface="Corbel" panose="020B0503020204020204" pitchFamily="34" charset="0"/>
              </a:rPr>
              <a:t>(</a:t>
            </a:r>
            <a:r>
              <a:rPr lang="en-US" sz="5400" dirty="0" err="1">
                <a:latin typeface="Corbel" panose="020B0503020204020204" pitchFamily="34" charset="0"/>
              </a:rPr>
              <a:t>Jocurile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foamei</a:t>
            </a:r>
            <a:r>
              <a:rPr lang="en-US" sz="5400" dirty="0">
                <a:latin typeface="Corbel" panose="020B0503020204020204" pitchFamily="34" charset="0"/>
              </a:rPr>
              <a:t>) e un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care pot fi </a:t>
            </a:r>
            <a:r>
              <a:rPr lang="en-US" sz="5400" dirty="0" err="1">
                <a:latin typeface="Corbel" panose="020B0503020204020204" pitchFamily="34" charset="0"/>
              </a:rPr>
              <a:t>găsite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arme</a:t>
            </a:r>
            <a:r>
              <a:rPr lang="en-US" sz="54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medicamente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mâncare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multe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lucruri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necesare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carte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acest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e </a:t>
            </a:r>
            <a:r>
              <a:rPr lang="en-US" sz="5400" dirty="0" err="1">
                <a:latin typeface="Corbel" panose="020B0503020204020204" pitchFamily="34" charset="0"/>
              </a:rPr>
              <a:t>descris</a:t>
            </a:r>
            <a:r>
              <a:rPr lang="en-US" sz="5400" dirty="0">
                <a:latin typeface="Corbel" panose="020B0503020204020204" pitchFamily="34" charset="0"/>
              </a:rPr>
              <a:t> ca un mare con </a:t>
            </a:r>
            <a:r>
              <a:rPr lang="en-US" sz="5400" dirty="0" err="1">
                <a:latin typeface="Corbel" panose="020B0503020204020204" pitchFamily="34" charset="0"/>
              </a:rPr>
              <a:t>curbat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Cum se </a:t>
            </a:r>
            <a:r>
              <a:rPr lang="en-US" sz="5400" b="1" dirty="0" err="1" smtClean="0">
                <a:latin typeface="Corbel" panose="020B0503020204020204" pitchFamily="34" charset="0"/>
              </a:rPr>
              <a:t>numește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acesta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05150"/>
            <a:ext cx="20104099" cy="5429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5" name="Google Shape;305;p24"/>
          <p:cNvSpPr txBox="1"/>
          <p:nvPr/>
        </p:nvSpPr>
        <p:spPr>
          <a:xfrm>
            <a:off x="0" y="3105149"/>
            <a:ext cx="20110500" cy="542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162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одной истории рассказывается о трёх японцах, </a:t>
            </a:r>
            <a:r>
              <a:rPr lang="ru-RU" sz="4800" dirty="0" smtClean="0">
                <a:latin typeface="Corbel" panose="020B0503020204020204" pitchFamily="34" charset="0"/>
              </a:rPr>
              <a:t>которые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приготовили </a:t>
            </a:r>
            <a:r>
              <a:rPr lang="ru-RU" sz="4800" dirty="0">
                <a:latin typeface="Corbel" panose="020B0503020204020204" pitchFamily="34" charset="0"/>
              </a:rPr>
              <a:t>ЕЁ и часть отдали нищему. Через некоторое время </a:t>
            </a:r>
            <a:r>
              <a:rPr lang="ru-RU" sz="4800" dirty="0" smtClean="0">
                <a:latin typeface="Corbel" panose="020B0503020204020204" pitchFamily="34" charset="0"/>
              </a:rPr>
              <a:t>они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увидели </a:t>
            </a:r>
            <a:r>
              <a:rPr lang="ru-RU" sz="4800" dirty="0">
                <a:latin typeface="Corbel" panose="020B0503020204020204" pitchFamily="34" charset="0"/>
              </a:rPr>
              <a:t>бедняка, удостоверились, что с ним все в порядке, и съели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оставшуюся </a:t>
            </a:r>
            <a:r>
              <a:rPr lang="ru-RU" sz="4800" dirty="0">
                <a:latin typeface="Corbel" panose="020B0503020204020204" pitchFamily="34" charset="0"/>
              </a:rPr>
              <a:t>часть. Только после этого хитрый бедняк достал </a:t>
            </a:r>
            <a:r>
              <a:rPr lang="ru-RU" sz="4800" dirty="0" smtClean="0">
                <a:latin typeface="Corbel" panose="020B0503020204020204" pitchFamily="34" charset="0"/>
              </a:rPr>
              <a:t>свою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спрятанную </a:t>
            </a:r>
            <a:r>
              <a:rPr lang="ru-RU" sz="4800" dirty="0">
                <a:latin typeface="Corbel" panose="020B0503020204020204" pitchFamily="34" charset="0"/>
              </a:rPr>
              <a:t>порцию и тоже начал есть. </a:t>
            </a:r>
            <a:r>
              <a:rPr lang="ru-RU" sz="4800" b="1" dirty="0">
                <a:latin typeface="Corbel" panose="020B0503020204020204" pitchFamily="34" charset="0"/>
              </a:rPr>
              <a:t>Назовите </a:t>
            </a:r>
            <a:r>
              <a:rPr lang="ru-RU" sz="4800" b="1" dirty="0" smtClean="0">
                <a:latin typeface="Corbel" panose="020B0503020204020204" pitchFamily="34" charset="0"/>
              </a:rPr>
              <a:t>ЕЁ.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O </a:t>
            </a:r>
            <a:r>
              <a:rPr lang="en-US" sz="4800" dirty="0" err="1">
                <a:latin typeface="Corbel" panose="020B0503020204020204" pitchFamily="34" charset="0"/>
              </a:rPr>
              <a:t>poveste</a:t>
            </a:r>
            <a:r>
              <a:rPr lang="en-US" sz="4800" dirty="0">
                <a:latin typeface="Corbel" panose="020B0503020204020204" pitchFamily="34" charset="0"/>
              </a:rPr>
              <a:t> ne </a:t>
            </a:r>
            <a:r>
              <a:rPr lang="en-US" sz="4800" dirty="0" err="1">
                <a:latin typeface="Corbel" panose="020B0503020204020204" pitchFamily="34" charset="0"/>
              </a:rPr>
              <a:t>spune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istoria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trei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japonezi</a:t>
            </a:r>
            <a:r>
              <a:rPr lang="en-US" sz="4800" dirty="0">
                <a:latin typeface="Corbel" panose="020B0503020204020204" pitchFamily="34" charset="0"/>
              </a:rPr>
              <a:t>, care au </a:t>
            </a:r>
            <a:r>
              <a:rPr lang="en-US" sz="4800" dirty="0" err="1">
                <a:latin typeface="Corbel" panose="020B0503020204020204" pitchFamily="34" charset="0"/>
              </a:rPr>
              <a:t>gătit</a:t>
            </a:r>
            <a:r>
              <a:rPr lang="en-US" sz="4800" dirty="0">
                <a:latin typeface="Corbel" panose="020B0503020204020204" pitchFamily="34" charset="0"/>
              </a:rPr>
              <a:t> X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oferit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o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parte </a:t>
            </a:r>
            <a:r>
              <a:rPr lang="en-US" sz="4800" dirty="0">
                <a:latin typeface="Corbel" panose="020B0503020204020204" pitchFamily="34" charset="0"/>
              </a:rPr>
              <a:t>din el </a:t>
            </a:r>
            <a:r>
              <a:rPr lang="en-US" sz="4800" dirty="0" err="1">
                <a:latin typeface="Corbel" panose="020B0503020204020204" pitchFamily="34" charset="0"/>
              </a:rPr>
              <a:t>unui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cerșetor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După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ceva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timp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ei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văzut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cerșetorul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viu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au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mâncat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partea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rămasă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Cerșetorul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deștept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însă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-a </a:t>
            </a:r>
            <a:r>
              <a:rPr lang="en-US" sz="4800" dirty="0" err="1">
                <a:latin typeface="Corbel" panose="020B0503020204020204" pitchFamily="34" charset="0"/>
              </a:rPr>
              <a:t>dat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seama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 smtClean="0">
                <a:latin typeface="Corbel" panose="020B0503020204020204" pitchFamily="34" charset="0"/>
              </a:rPr>
              <a:t>ispravă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și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-a </a:t>
            </a:r>
            <a:r>
              <a:rPr lang="en-US" sz="4800" dirty="0" err="1">
                <a:latin typeface="Corbel" panose="020B0503020204020204" pitchFamily="34" charset="0"/>
              </a:rPr>
              <a:t>mâncat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porția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doar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după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văzut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ceilalți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-au </a:t>
            </a:r>
            <a:r>
              <a:rPr lang="en-US" sz="4800" dirty="0" err="1">
                <a:latin typeface="Corbel" panose="020B0503020204020204" pitchFamily="34" charset="0"/>
              </a:rPr>
              <a:t>consumat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partea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lor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Ce </a:t>
            </a:r>
            <a:r>
              <a:rPr lang="en-US" sz="4800" b="1" dirty="0" err="1">
                <a:latin typeface="Corbel" panose="020B0503020204020204" pitchFamily="34" charset="0"/>
              </a:rPr>
              <a:t>este</a:t>
            </a:r>
            <a:r>
              <a:rPr lang="en-US" sz="4800" b="1" dirty="0">
                <a:latin typeface="Corbel" panose="020B0503020204020204" pitchFamily="34" charset="0"/>
              </a:rPr>
              <a:t> X?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одной истории рассказывается о трёх японцах, </a:t>
            </a:r>
            <a:r>
              <a:rPr lang="ru-RU" sz="4800" dirty="0" smtClean="0">
                <a:latin typeface="Corbel" panose="020B0503020204020204" pitchFamily="34" charset="0"/>
              </a:rPr>
              <a:t>которые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приготовили </a:t>
            </a:r>
            <a:r>
              <a:rPr lang="ru-RU" sz="4800" dirty="0">
                <a:latin typeface="Corbel" panose="020B0503020204020204" pitchFamily="34" charset="0"/>
              </a:rPr>
              <a:t>ЕЁ и часть отдали нищему. Через некоторое время </a:t>
            </a:r>
            <a:r>
              <a:rPr lang="ru-RU" sz="4800" dirty="0" smtClean="0">
                <a:latin typeface="Corbel" panose="020B0503020204020204" pitchFamily="34" charset="0"/>
              </a:rPr>
              <a:t>они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увидели </a:t>
            </a:r>
            <a:r>
              <a:rPr lang="ru-RU" sz="4800" dirty="0">
                <a:latin typeface="Corbel" panose="020B0503020204020204" pitchFamily="34" charset="0"/>
              </a:rPr>
              <a:t>бедняка, удостоверились, что с ним все в порядке, и съели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оставшуюся </a:t>
            </a:r>
            <a:r>
              <a:rPr lang="ru-RU" sz="4800" dirty="0">
                <a:latin typeface="Corbel" panose="020B0503020204020204" pitchFamily="34" charset="0"/>
              </a:rPr>
              <a:t>часть. Только после этого хитрый бедняк достал </a:t>
            </a:r>
            <a:r>
              <a:rPr lang="ru-RU" sz="4800" dirty="0" smtClean="0">
                <a:latin typeface="Corbel" panose="020B0503020204020204" pitchFamily="34" charset="0"/>
              </a:rPr>
              <a:t>свою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спрятанную </a:t>
            </a:r>
            <a:r>
              <a:rPr lang="ru-RU" sz="4800" dirty="0">
                <a:latin typeface="Corbel" panose="020B0503020204020204" pitchFamily="34" charset="0"/>
              </a:rPr>
              <a:t>порцию и тоже начал есть. </a:t>
            </a:r>
            <a:r>
              <a:rPr lang="ru-RU" sz="4800" b="1" dirty="0">
                <a:latin typeface="Corbel" panose="020B0503020204020204" pitchFamily="34" charset="0"/>
              </a:rPr>
              <a:t>Назовите </a:t>
            </a:r>
            <a:r>
              <a:rPr lang="ru-RU" sz="4800" b="1" dirty="0" smtClean="0">
                <a:latin typeface="Corbel" panose="020B0503020204020204" pitchFamily="34" charset="0"/>
              </a:rPr>
              <a:t>ЕЁ.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O </a:t>
            </a:r>
            <a:r>
              <a:rPr lang="en-US" sz="4800" dirty="0" err="1">
                <a:latin typeface="Corbel" panose="020B0503020204020204" pitchFamily="34" charset="0"/>
              </a:rPr>
              <a:t>poveste</a:t>
            </a:r>
            <a:r>
              <a:rPr lang="en-US" sz="4800" dirty="0">
                <a:latin typeface="Corbel" panose="020B0503020204020204" pitchFamily="34" charset="0"/>
              </a:rPr>
              <a:t> ne </a:t>
            </a:r>
            <a:r>
              <a:rPr lang="en-US" sz="4800" dirty="0" err="1">
                <a:latin typeface="Corbel" panose="020B0503020204020204" pitchFamily="34" charset="0"/>
              </a:rPr>
              <a:t>spune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istoria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trei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japonezi</a:t>
            </a:r>
            <a:r>
              <a:rPr lang="en-US" sz="4800" dirty="0">
                <a:latin typeface="Corbel" panose="020B0503020204020204" pitchFamily="34" charset="0"/>
              </a:rPr>
              <a:t>, care au </a:t>
            </a:r>
            <a:r>
              <a:rPr lang="en-US" sz="4800" dirty="0" err="1">
                <a:latin typeface="Corbel" panose="020B0503020204020204" pitchFamily="34" charset="0"/>
              </a:rPr>
              <a:t>gătit</a:t>
            </a:r>
            <a:r>
              <a:rPr lang="en-US" sz="4800" dirty="0">
                <a:latin typeface="Corbel" panose="020B0503020204020204" pitchFamily="34" charset="0"/>
              </a:rPr>
              <a:t> X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oferit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o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parte </a:t>
            </a:r>
            <a:r>
              <a:rPr lang="en-US" sz="4800" dirty="0">
                <a:latin typeface="Corbel" panose="020B0503020204020204" pitchFamily="34" charset="0"/>
              </a:rPr>
              <a:t>din el </a:t>
            </a:r>
            <a:r>
              <a:rPr lang="en-US" sz="4800" dirty="0" err="1">
                <a:latin typeface="Corbel" panose="020B0503020204020204" pitchFamily="34" charset="0"/>
              </a:rPr>
              <a:t>unui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cerșetor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După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ceva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timp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ei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>
                <a:latin typeface="Corbel" panose="020B0503020204020204" pitchFamily="34" charset="0"/>
              </a:rPr>
              <a:t>văzut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cerșetorul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viu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au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mâncat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partea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rămasă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Cerșetorul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deștept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însă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-a </a:t>
            </a:r>
            <a:r>
              <a:rPr lang="en-US" sz="4800" dirty="0" err="1">
                <a:latin typeface="Corbel" panose="020B0503020204020204" pitchFamily="34" charset="0"/>
              </a:rPr>
              <a:t>dat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seama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 smtClean="0">
                <a:latin typeface="Corbel" panose="020B0503020204020204" pitchFamily="34" charset="0"/>
              </a:rPr>
              <a:t>ispravă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și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-a </a:t>
            </a:r>
            <a:r>
              <a:rPr lang="en-US" sz="4800" dirty="0" err="1">
                <a:latin typeface="Corbel" panose="020B0503020204020204" pitchFamily="34" charset="0"/>
              </a:rPr>
              <a:t>mâncat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porția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doar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după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văzut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ceilalți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-au </a:t>
            </a:r>
            <a:r>
              <a:rPr lang="en-US" sz="4800" dirty="0" err="1">
                <a:latin typeface="Corbel" panose="020B0503020204020204" pitchFamily="34" charset="0"/>
              </a:rPr>
              <a:t>consumat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partea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lor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Ce </a:t>
            </a:r>
            <a:r>
              <a:rPr lang="en-US" sz="4800" b="1" dirty="0" err="1">
                <a:latin typeface="Corbel" panose="020B0503020204020204" pitchFamily="34" charset="0"/>
              </a:rPr>
              <a:t>este</a:t>
            </a:r>
            <a:r>
              <a:rPr lang="en-US" sz="4800" b="1" dirty="0">
                <a:latin typeface="Corbel" panose="020B0503020204020204" pitchFamily="34" charset="0"/>
              </a:rPr>
              <a:t> X?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99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Читая, как Павел </a:t>
            </a:r>
            <a:r>
              <a:rPr lang="ru-RU" sz="5300" dirty="0" err="1">
                <a:latin typeface="Corbel" panose="020B0503020204020204" pitchFamily="34" charset="0"/>
              </a:rPr>
              <a:t>Басинский</a:t>
            </a:r>
            <a:r>
              <a:rPr lang="ru-RU" sz="5300" dirty="0">
                <a:latin typeface="Corbel" panose="020B0503020204020204" pitchFamily="34" charset="0"/>
              </a:rPr>
              <a:t> описал очередь на зимней </a:t>
            </a:r>
            <a:r>
              <a:rPr lang="ru-RU" sz="5300" dirty="0" smtClean="0">
                <a:latin typeface="Corbel" panose="020B0503020204020204" pitchFamily="34" charset="0"/>
              </a:rPr>
              <a:t>ярмарке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интеллектуальной </a:t>
            </a:r>
            <a:r>
              <a:rPr lang="ru-RU" sz="5300" dirty="0">
                <a:latin typeface="Corbel" panose="020B0503020204020204" pitchFamily="34" charset="0"/>
              </a:rPr>
              <a:t>книги, автор вопроса упомянул «ЕЁ для ума</a:t>
            </a:r>
            <a:r>
              <a:rPr lang="ru-RU" sz="5300" dirty="0" smtClean="0">
                <a:latin typeface="Corbel" panose="020B0503020204020204" pitchFamily="34" charset="0"/>
              </a:rPr>
              <a:t>».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err="1" smtClean="0">
                <a:latin typeface="Corbel" panose="020B0503020204020204" pitchFamily="34" charset="0"/>
              </a:rPr>
              <a:t>Басинский</a:t>
            </a:r>
            <a:r>
              <a:rPr lang="ru-RU" sz="5300" dirty="0" smtClean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сказал, что очереди за книгами – это хорошо, а </a:t>
            </a:r>
            <a:r>
              <a:rPr lang="ru-RU" sz="5300" dirty="0" smtClean="0">
                <a:latin typeface="Corbel" panose="020B0503020204020204" pitchFamily="34" charset="0"/>
              </a:rPr>
              <a:t>плохо,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когда </a:t>
            </a:r>
            <a:r>
              <a:rPr lang="ru-RU" sz="5300" dirty="0">
                <a:latin typeface="Corbel" panose="020B0503020204020204" pitchFamily="34" charset="0"/>
              </a:rPr>
              <a:t>очереди… </a:t>
            </a:r>
            <a:r>
              <a:rPr lang="ru-RU" sz="5300" b="1" dirty="0">
                <a:latin typeface="Corbel" panose="020B0503020204020204" pitchFamily="34" charset="0"/>
              </a:rPr>
              <a:t>Закончите слова писателя и назовите ЕЁ. 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 smtClean="0">
                <a:latin typeface="Corbel" panose="020B0503020204020204" pitchFamily="34" charset="0"/>
              </a:rPr>
              <a:t>Citind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descrierea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lui</a:t>
            </a:r>
            <a:r>
              <a:rPr lang="en-US" sz="5300" dirty="0">
                <a:latin typeface="Corbel" panose="020B0503020204020204" pitchFamily="34" charset="0"/>
              </a:rPr>
              <a:t> Paul </a:t>
            </a:r>
            <a:r>
              <a:rPr lang="en-US" sz="5300" dirty="0" err="1">
                <a:latin typeface="Corbel" panose="020B0503020204020204" pitchFamily="34" charset="0"/>
              </a:rPr>
              <a:t>Basinskii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>
                <a:latin typeface="Corbel" panose="020B0503020204020204" pitchFamily="34" charset="0"/>
              </a:rPr>
              <a:t>unui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rând</a:t>
            </a:r>
            <a:r>
              <a:rPr lang="en-US" sz="5300" dirty="0">
                <a:latin typeface="Corbel" panose="020B0503020204020204" pitchFamily="34" charset="0"/>
              </a:rPr>
              <a:t> la un </a:t>
            </a:r>
            <a:r>
              <a:rPr lang="en-US" sz="5300" dirty="0" err="1">
                <a:latin typeface="Corbel" panose="020B0503020204020204" pitchFamily="34" charset="0"/>
              </a:rPr>
              <a:t>iarmaroc</a:t>
            </a:r>
            <a:r>
              <a:rPr lang="en-US" sz="5300" dirty="0">
                <a:latin typeface="Corbel" panose="020B0503020204020204" pitchFamily="34" charset="0"/>
              </a:rPr>
              <a:t> de </a:t>
            </a:r>
            <a:r>
              <a:rPr lang="en-US" sz="5300" dirty="0" err="1">
                <a:latin typeface="Corbel" panose="020B0503020204020204" pitchFamily="34" charset="0"/>
              </a:rPr>
              <a:t>iarnă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smtClean="0">
                <a:latin typeface="Corbel" panose="020B0503020204020204" pitchFamily="34" charset="0"/>
              </a:rPr>
              <a:t>de </a:t>
            </a:r>
            <a:r>
              <a:rPr lang="en-US" sz="5300" dirty="0" err="1" smtClean="0">
                <a:latin typeface="Corbel" panose="020B0503020204020204" pitchFamily="34" charset="0"/>
              </a:rPr>
              <a:t>cărți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intelectuale</a:t>
            </a:r>
            <a:r>
              <a:rPr lang="en-US" sz="5300" dirty="0">
                <a:latin typeface="Corbel" panose="020B0503020204020204" pitchFamily="34" charset="0"/>
              </a:rPr>
              <a:t>, </a:t>
            </a:r>
            <a:r>
              <a:rPr lang="en-US" sz="5300" dirty="0" err="1">
                <a:latin typeface="Corbel" panose="020B0503020204020204" pitchFamily="34" charset="0"/>
              </a:rPr>
              <a:t>autorul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întrebării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>
                <a:latin typeface="Corbel" panose="020B0503020204020204" pitchFamily="34" charset="0"/>
              </a:rPr>
              <a:t>menționat</a:t>
            </a:r>
            <a:r>
              <a:rPr lang="en-US" sz="5300" dirty="0">
                <a:latin typeface="Corbel" panose="020B0503020204020204" pitchFamily="34" charset="0"/>
              </a:rPr>
              <a:t> ”ALFA </a:t>
            </a:r>
            <a:r>
              <a:rPr lang="en-US" sz="5300" dirty="0" err="1">
                <a:latin typeface="Corbel" panose="020B0503020204020204" pitchFamily="34" charset="0"/>
              </a:rPr>
              <a:t>pentru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 smtClean="0">
                <a:latin typeface="Corbel" panose="020B0503020204020204" pitchFamily="34" charset="0"/>
              </a:rPr>
              <a:t>creier</a:t>
            </a:r>
            <a:r>
              <a:rPr lang="en-US" sz="5300" dirty="0">
                <a:latin typeface="Corbel" panose="020B0503020204020204" pitchFamily="34" charset="0"/>
              </a:rPr>
              <a:t>”. </a:t>
            </a:r>
            <a:r>
              <a:rPr lang="en-US" sz="5300" dirty="0" smtClean="0">
                <a:latin typeface="Corbel" panose="020B0503020204020204" pitchFamily="34" charset="0"/>
              </a:rPr>
              <a:t>Paul </a:t>
            </a:r>
            <a:r>
              <a:rPr lang="en-US" sz="5300" dirty="0" err="1" smtClean="0">
                <a:latin typeface="Corbel" panose="020B0503020204020204" pitchFamily="34" charset="0"/>
              </a:rPr>
              <a:t>afirmă</a:t>
            </a:r>
            <a:r>
              <a:rPr lang="en-US" sz="5300" dirty="0">
                <a:latin typeface="Corbel" panose="020B0503020204020204" pitchFamily="34" charset="0"/>
              </a:rPr>
              <a:t>, </a:t>
            </a:r>
            <a:r>
              <a:rPr lang="en-US" sz="5300" dirty="0" err="1">
                <a:latin typeface="Corbel" panose="020B0503020204020204" pitchFamily="34" charset="0"/>
              </a:rPr>
              <a:t>că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>
                <a:latin typeface="Corbel" panose="020B0503020204020204" pitchFamily="34" charset="0"/>
              </a:rPr>
              <a:t>sta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rând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după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cărți</a:t>
            </a:r>
            <a:r>
              <a:rPr lang="en-US" sz="5300" dirty="0">
                <a:latin typeface="Corbel" panose="020B0503020204020204" pitchFamily="34" charset="0"/>
              </a:rPr>
              <a:t> e un </a:t>
            </a:r>
            <a:r>
              <a:rPr lang="en-US" sz="5300" dirty="0" err="1">
                <a:latin typeface="Corbel" panose="020B0503020204020204" pitchFamily="34" charset="0"/>
              </a:rPr>
              <a:t>lucru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pozitiv</a:t>
            </a:r>
            <a:r>
              <a:rPr lang="en-US" sz="5300" dirty="0">
                <a:latin typeface="Corbel" panose="020B0503020204020204" pitchFamily="34" charset="0"/>
              </a:rPr>
              <a:t>, </a:t>
            </a:r>
            <a:r>
              <a:rPr lang="en-US" sz="5300" dirty="0" err="1">
                <a:latin typeface="Corbel" panose="020B0503020204020204" pitchFamily="34" charset="0"/>
              </a:rPr>
              <a:t>mai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 smtClean="0">
                <a:latin typeface="Corbel" panose="020B0503020204020204" pitchFamily="34" charset="0"/>
              </a:rPr>
              <a:t>rău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fiind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când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 smtClean="0">
                <a:latin typeface="Corbel" panose="020B0503020204020204" pitchFamily="34" charset="0"/>
              </a:rPr>
              <a:t>stai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 smtClean="0">
                <a:latin typeface="Corbel" panose="020B0503020204020204" pitchFamily="34" charset="0"/>
              </a:rPr>
              <a:t>în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 smtClean="0">
                <a:latin typeface="Corbel" panose="020B0503020204020204" pitchFamily="34" charset="0"/>
              </a:rPr>
              <a:t>rând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după</a:t>
            </a:r>
            <a:r>
              <a:rPr lang="en-US" sz="5300" dirty="0">
                <a:latin typeface="Corbel" panose="020B0503020204020204" pitchFamily="34" charset="0"/>
              </a:rPr>
              <a:t>… </a:t>
            </a:r>
            <a:r>
              <a:rPr lang="en-US" sz="5300" b="1" dirty="0" err="1">
                <a:latin typeface="Corbel" panose="020B0503020204020204" pitchFamily="34" charset="0"/>
              </a:rPr>
              <a:t>Finisați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afirmația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lui</a:t>
            </a:r>
            <a:r>
              <a:rPr lang="en-US" sz="5300" b="1" dirty="0">
                <a:latin typeface="Corbel" panose="020B0503020204020204" pitchFamily="34" charset="0"/>
              </a:rPr>
              <a:t> Paul </a:t>
            </a:r>
            <a:r>
              <a:rPr lang="en-US" sz="5300" b="1" dirty="0" err="1">
                <a:latin typeface="Corbel" panose="020B0503020204020204" pitchFamily="34" charset="0"/>
              </a:rPr>
              <a:t>și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scrieți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 smtClean="0">
                <a:latin typeface="Corbel" panose="020B0503020204020204" pitchFamily="34" charset="0"/>
              </a:rPr>
              <a:t>ce</a:t>
            </a:r>
            <a:r>
              <a:rPr lang="en-US" sz="5300" b="1" dirty="0" smtClean="0">
                <a:latin typeface="Corbel" panose="020B0503020204020204" pitchFamily="34" charset="0"/>
              </a:rPr>
              <a:t> </a:t>
            </a:r>
            <a:r>
              <a:rPr lang="en-US" sz="5300" b="1" dirty="0">
                <a:latin typeface="Corbel" panose="020B0503020204020204" pitchFamily="34" charset="0"/>
              </a:rPr>
              <a:t>a </a:t>
            </a:r>
            <a:r>
              <a:rPr lang="en-US" sz="5300" b="1" dirty="0" err="1">
                <a:latin typeface="Corbel" panose="020B0503020204020204" pitchFamily="34" charset="0"/>
              </a:rPr>
              <a:t>fost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înlocuit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 smtClean="0">
                <a:latin typeface="Corbel" panose="020B0503020204020204" pitchFamily="34" charset="0"/>
              </a:rPr>
              <a:t>prin</a:t>
            </a:r>
            <a:r>
              <a:rPr lang="en-US" sz="5300" b="1" dirty="0" smtClean="0">
                <a:latin typeface="Corbel" panose="020B0503020204020204" pitchFamily="34" charset="0"/>
              </a:rPr>
              <a:t> ALFA</a:t>
            </a:r>
            <a:r>
              <a:rPr lang="en-US" sz="5300" b="1" dirty="0">
                <a:latin typeface="Corbel" panose="020B0503020204020204" pitchFamily="34" charset="0"/>
              </a:rPr>
              <a:t>.</a:t>
            </a:r>
            <a:endParaRPr lang="ru-RU" sz="5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111979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09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dirty="0">
                <a:latin typeface="Corbel" panose="020B0503020204020204" pitchFamily="34" charset="0"/>
              </a:rPr>
              <a:t>Читая, как Павел </a:t>
            </a:r>
            <a:r>
              <a:rPr lang="ru-RU" sz="5300" dirty="0" err="1">
                <a:latin typeface="Corbel" panose="020B0503020204020204" pitchFamily="34" charset="0"/>
              </a:rPr>
              <a:t>Басинский</a:t>
            </a:r>
            <a:r>
              <a:rPr lang="ru-RU" sz="5300" dirty="0">
                <a:latin typeface="Corbel" panose="020B0503020204020204" pitchFamily="34" charset="0"/>
              </a:rPr>
              <a:t> описал очередь на зимней </a:t>
            </a:r>
            <a:r>
              <a:rPr lang="ru-RU" sz="5300" dirty="0" smtClean="0">
                <a:latin typeface="Corbel" panose="020B0503020204020204" pitchFamily="34" charset="0"/>
              </a:rPr>
              <a:t>ярмарке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интеллектуальной </a:t>
            </a:r>
            <a:r>
              <a:rPr lang="ru-RU" sz="5300" dirty="0">
                <a:latin typeface="Corbel" panose="020B0503020204020204" pitchFamily="34" charset="0"/>
              </a:rPr>
              <a:t>книги, автор вопроса упомянул «ЕЁ для ума</a:t>
            </a:r>
            <a:r>
              <a:rPr lang="ru-RU" sz="5300" dirty="0" smtClean="0">
                <a:latin typeface="Corbel" panose="020B0503020204020204" pitchFamily="34" charset="0"/>
              </a:rPr>
              <a:t>».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err="1" smtClean="0">
                <a:latin typeface="Corbel" panose="020B0503020204020204" pitchFamily="34" charset="0"/>
              </a:rPr>
              <a:t>Басинский</a:t>
            </a:r>
            <a:r>
              <a:rPr lang="ru-RU" sz="5300" dirty="0" smtClean="0">
                <a:latin typeface="Corbel" panose="020B0503020204020204" pitchFamily="34" charset="0"/>
              </a:rPr>
              <a:t> </a:t>
            </a:r>
            <a:r>
              <a:rPr lang="ru-RU" sz="5300" dirty="0">
                <a:latin typeface="Corbel" panose="020B0503020204020204" pitchFamily="34" charset="0"/>
              </a:rPr>
              <a:t>сказал, что очереди за книгами – это хорошо, а </a:t>
            </a:r>
            <a:r>
              <a:rPr lang="ru-RU" sz="5300" dirty="0" smtClean="0">
                <a:latin typeface="Corbel" panose="020B0503020204020204" pitchFamily="34" charset="0"/>
              </a:rPr>
              <a:t>плохо,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когда </a:t>
            </a:r>
            <a:r>
              <a:rPr lang="ru-RU" sz="5300" dirty="0">
                <a:latin typeface="Corbel" panose="020B0503020204020204" pitchFamily="34" charset="0"/>
              </a:rPr>
              <a:t>очереди… </a:t>
            </a:r>
            <a:r>
              <a:rPr lang="ru-RU" sz="5300" b="1" dirty="0">
                <a:latin typeface="Corbel" panose="020B0503020204020204" pitchFamily="34" charset="0"/>
              </a:rPr>
              <a:t>Закончите слова писателя и назовите ЕЁ. 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 smtClean="0">
                <a:latin typeface="Corbel" panose="020B0503020204020204" pitchFamily="34" charset="0"/>
              </a:rPr>
              <a:t>Citind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descrierea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lui</a:t>
            </a:r>
            <a:r>
              <a:rPr lang="en-US" sz="5300" dirty="0">
                <a:latin typeface="Corbel" panose="020B0503020204020204" pitchFamily="34" charset="0"/>
              </a:rPr>
              <a:t> Paul </a:t>
            </a:r>
            <a:r>
              <a:rPr lang="en-US" sz="5300" dirty="0" err="1">
                <a:latin typeface="Corbel" panose="020B0503020204020204" pitchFamily="34" charset="0"/>
              </a:rPr>
              <a:t>Basinskii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>
                <a:latin typeface="Corbel" panose="020B0503020204020204" pitchFamily="34" charset="0"/>
              </a:rPr>
              <a:t>unui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rând</a:t>
            </a:r>
            <a:r>
              <a:rPr lang="en-US" sz="5300" dirty="0">
                <a:latin typeface="Corbel" panose="020B0503020204020204" pitchFamily="34" charset="0"/>
              </a:rPr>
              <a:t> la un </a:t>
            </a:r>
            <a:r>
              <a:rPr lang="en-US" sz="5300" dirty="0" err="1">
                <a:latin typeface="Corbel" panose="020B0503020204020204" pitchFamily="34" charset="0"/>
              </a:rPr>
              <a:t>iarmaroc</a:t>
            </a:r>
            <a:r>
              <a:rPr lang="en-US" sz="5300" dirty="0">
                <a:latin typeface="Corbel" panose="020B0503020204020204" pitchFamily="34" charset="0"/>
              </a:rPr>
              <a:t> de </a:t>
            </a:r>
            <a:r>
              <a:rPr lang="en-US" sz="5300" dirty="0" err="1">
                <a:latin typeface="Corbel" panose="020B0503020204020204" pitchFamily="34" charset="0"/>
              </a:rPr>
              <a:t>iarnă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smtClean="0">
                <a:latin typeface="Corbel" panose="020B0503020204020204" pitchFamily="34" charset="0"/>
              </a:rPr>
              <a:t>de </a:t>
            </a:r>
            <a:r>
              <a:rPr lang="en-US" sz="5300" dirty="0" err="1" smtClean="0">
                <a:latin typeface="Corbel" panose="020B0503020204020204" pitchFamily="34" charset="0"/>
              </a:rPr>
              <a:t>cărți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intelectuale</a:t>
            </a:r>
            <a:r>
              <a:rPr lang="en-US" sz="5300" dirty="0">
                <a:latin typeface="Corbel" panose="020B0503020204020204" pitchFamily="34" charset="0"/>
              </a:rPr>
              <a:t>, </a:t>
            </a:r>
            <a:r>
              <a:rPr lang="en-US" sz="5300" dirty="0" err="1">
                <a:latin typeface="Corbel" panose="020B0503020204020204" pitchFamily="34" charset="0"/>
              </a:rPr>
              <a:t>autorul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întrebării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>
                <a:latin typeface="Corbel" panose="020B0503020204020204" pitchFamily="34" charset="0"/>
              </a:rPr>
              <a:t>menționat</a:t>
            </a:r>
            <a:r>
              <a:rPr lang="en-US" sz="5300" dirty="0">
                <a:latin typeface="Corbel" panose="020B0503020204020204" pitchFamily="34" charset="0"/>
              </a:rPr>
              <a:t> ”ALFA </a:t>
            </a:r>
            <a:r>
              <a:rPr lang="en-US" sz="5300" dirty="0" err="1">
                <a:latin typeface="Corbel" panose="020B0503020204020204" pitchFamily="34" charset="0"/>
              </a:rPr>
              <a:t>pentru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 smtClean="0">
                <a:latin typeface="Corbel" panose="020B0503020204020204" pitchFamily="34" charset="0"/>
              </a:rPr>
              <a:t>creier</a:t>
            </a:r>
            <a:r>
              <a:rPr lang="en-US" sz="5300" dirty="0">
                <a:latin typeface="Corbel" panose="020B0503020204020204" pitchFamily="34" charset="0"/>
              </a:rPr>
              <a:t>”. </a:t>
            </a:r>
            <a:r>
              <a:rPr lang="en-US" sz="5300" dirty="0" smtClean="0">
                <a:latin typeface="Corbel" panose="020B0503020204020204" pitchFamily="34" charset="0"/>
              </a:rPr>
              <a:t>Paul </a:t>
            </a:r>
            <a:r>
              <a:rPr lang="en-US" sz="5300" dirty="0" err="1" smtClean="0">
                <a:latin typeface="Corbel" panose="020B0503020204020204" pitchFamily="34" charset="0"/>
              </a:rPr>
              <a:t>afirmă</a:t>
            </a:r>
            <a:r>
              <a:rPr lang="en-US" sz="5300" dirty="0">
                <a:latin typeface="Corbel" panose="020B0503020204020204" pitchFamily="34" charset="0"/>
              </a:rPr>
              <a:t>, </a:t>
            </a:r>
            <a:r>
              <a:rPr lang="en-US" sz="5300" dirty="0" err="1">
                <a:latin typeface="Corbel" panose="020B0503020204020204" pitchFamily="34" charset="0"/>
              </a:rPr>
              <a:t>că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>
                <a:latin typeface="Corbel" panose="020B0503020204020204" pitchFamily="34" charset="0"/>
              </a:rPr>
              <a:t>sta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în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rând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după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cărți</a:t>
            </a:r>
            <a:r>
              <a:rPr lang="en-US" sz="5300" dirty="0">
                <a:latin typeface="Corbel" panose="020B0503020204020204" pitchFamily="34" charset="0"/>
              </a:rPr>
              <a:t> e un </a:t>
            </a:r>
            <a:r>
              <a:rPr lang="en-US" sz="5300" dirty="0" err="1">
                <a:latin typeface="Corbel" panose="020B0503020204020204" pitchFamily="34" charset="0"/>
              </a:rPr>
              <a:t>lucru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pozitiv</a:t>
            </a:r>
            <a:r>
              <a:rPr lang="en-US" sz="5300" dirty="0">
                <a:latin typeface="Corbel" panose="020B0503020204020204" pitchFamily="34" charset="0"/>
              </a:rPr>
              <a:t>, </a:t>
            </a:r>
            <a:r>
              <a:rPr lang="en-US" sz="5300" dirty="0" err="1">
                <a:latin typeface="Corbel" panose="020B0503020204020204" pitchFamily="34" charset="0"/>
              </a:rPr>
              <a:t>mai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err="1" smtClean="0">
                <a:latin typeface="Corbel" panose="020B0503020204020204" pitchFamily="34" charset="0"/>
              </a:rPr>
              <a:t>rău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fiind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când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 smtClean="0">
                <a:latin typeface="Corbel" panose="020B0503020204020204" pitchFamily="34" charset="0"/>
              </a:rPr>
              <a:t>stai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 smtClean="0">
                <a:latin typeface="Corbel" panose="020B0503020204020204" pitchFamily="34" charset="0"/>
              </a:rPr>
              <a:t>în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 smtClean="0">
                <a:latin typeface="Corbel" panose="020B0503020204020204" pitchFamily="34" charset="0"/>
              </a:rPr>
              <a:t>rând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după</a:t>
            </a:r>
            <a:r>
              <a:rPr lang="en-US" sz="5300" dirty="0">
                <a:latin typeface="Corbel" panose="020B0503020204020204" pitchFamily="34" charset="0"/>
              </a:rPr>
              <a:t>… </a:t>
            </a:r>
            <a:r>
              <a:rPr lang="en-US" sz="5300" b="1" dirty="0" err="1">
                <a:latin typeface="Corbel" panose="020B0503020204020204" pitchFamily="34" charset="0"/>
              </a:rPr>
              <a:t>Finisați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afirmația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lui</a:t>
            </a:r>
            <a:r>
              <a:rPr lang="en-US" sz="5300" b="1" dirty="0">
                <a:latin typeface="Corbel" panose="020B0503020204020204" pitchFamily="34" charset="0"/>
              </a:rPr>
              <a:t> Paul </a:t>
            </a:r>
            <a:r>
              <a:rPr lang="en-US" sz="5300" b="1" dirty="0" err="1">
                <a:latin typeface="Corbel" panose="020B0503020204020204" pitchFamily="34" charset="0"/>
              </a:rPr>
              <a:t>și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scrieți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 smtClean="0">
                <a:latin typeface="Corbel" panose="020B0503020204020204" pitchFamily="34" charset="0"/>
              </a:rPr>
              <a:t>ce</a:t>
            </a:r>
            <a:r>
              <a:rPr lang="en-US" sz="5300" b="1" dirty="0" smtClean="0">
                <a:latin typeface="Corbel" panose="020B0503020204020204" pitchFamily="34" charset="0"/>
              </a:rPr>
              <a:t> </a:t>
            </a:r>
            <a:r>
              <a:rPr lang="en-US" sz="5300" b="1" dirty="0">
                <a:latin typeface="Corbel" panose="020B0503020204020204" pitchFamily="34" charset="0"/>
              </a:rPr>
              <a:t>a </a:t>
            </a:r>
            <a:r>
              <a:rPr lang="en-US" sz="5300" b="1" dirty="0" err="1">
                <a:latin typeface="Corbel" panose="020B0503020204020204" pitchFamily="34" charset="0"/>
              </a:rPr>
              <a:t>fost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înlocuit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 smtClean="0">
                <a:latin typeface="Corbel" panose="020B0503020204020204" pitchFamily="34" charset="0"/>
              </a:rPr>
              <a:t>prin</a:t>
            </a:r>
            <a:r>
              <a:rPr lang="en-US" sz="5300" b="1" dirty="0" smtClean="0">
                <a:latin typeface="Corbel" panose="020B0503020204020204" pitchFamily="34" charset="0"/>
              </a:rPr>
              <a:t> ALFA</a:t>
            </a:r>
            <a:r>
              <a:rPr lang="en-US" sz="5300" b="1" dirty="0">
                <a:latin typeface="Corbel" panose="020B0503020204020204" pitchFamily="34" charset="0"/>
              </a:rPr>
              <a:t>.</a:t>
            </a:r>
            <a:endParaRPr lang="ru-RU" sz="5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111979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826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800" dirty="0">
                <a:latin typeface="Corbel" panose="020B0503020204020204" pitchFamily="34" charset="0"/>
              </a:rPr>
              <a:t>Для ликвидации голода предлагают вкладывать </a:t>
            </a:r>
            <a:r>
              <a:rPr lang="ru-RU" sz="5800" dirty="0" smtClean="0">
                <a:latin typeface="Corbel" panose="020B0503020204020204" pitchFamily="34" charset="0"/>
              </a:rPr>
              <a:t>деньги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в </a:t>
            </a:r>
            <a:r>
              <a:rPr lang="ru-RU" sz="5800" dirty="0">
                <a:latin typeface="Corbel" panose="020B0503020204020204" pitchFamily="34" charset="0"/>
              </a:rPr>
              <a:t>научные исследования, технологии и </a:t>
            </a:r>
            <a:r>
              <a:rPr lang="ru-RU" sz="5800" dirty="0" smtClean="0">
                <a:latin typeface="Corbel" panose="020B0503020204020204" pitchFamily="34" charset="0"/>
              </a:rPr>
              <a:t>генетические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разработки</a:t>
            </a:r>
            <a:r>
              <a:rPr lang="ru-RU" sz="5800" dirty="0">
                <a:latin typeface="Corbel" panose="020B0503020204020204" pitchFamily="34" charset="0"/>
              </a:rPr>
              <a:t>. На картинке, посвящённой </a:t>
            </a:r>
            <a:r>
              <a:rPr lang="ru-RU" sz="5800" dirty="0" smtClean="0">
                <a:latin typeface="Corbel" panose="020B0503020204020204" pitchFamily="34" charset="0"/>
              </a:rPr>
              <a:t>этому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предложению</a:t>
            </a:r>
            <a:r>
              <a:rPr lang="ru-RU" sz="5800" dirty="0">
                <a:latin typeface="Corbel" panose="020B0503020204020204" pitchFamily="34" charset="0"/>
              </a:rPr>
              <a:t>, пшеница растёт из цепочки... </a:t>
            </a:r>
            <a:endParaRPr lang="ro-MD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 smtClean="0">
                <a:latin typeface="Corbel" panose="020B0503020204020204" pitchFamily="34" charset="0"/>
              </a:rPr>
              <a:t>Закончите</a:t>
            </a:r>
            <a:r>
              <a:rPr lang="ro-MD" sz="5800" b="1" dirty="0">
                <a:latin typeface="Corbel" panose="020B0503020204020204" pitchFamily="34" charset="0"/>
              </a:rPr>
              <a:t> </a:t>
            </a:r>
            <a:r>
              <a:rPr lang="ru-RU" sz="5800" b="1" dirty="0" smtClean="0">
                <a:latin typeface="Corbel" panose="020B0503020204020204" pitchFamily="34" charset="0"/>
              </a:rPr>
              <a:t>одним словом.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 smtClean="0">
                <a:latin typeface="Corbel" panose="020B0503020204020204" pitchFamily="34" charset="0"/>
              </a:rPr>
              <a:t>Pentru</a:t>
            </a:r>
            <a:r>
              <a:rPr lang="en-US" sz="5800" dirty="0" smtClean="0">
                <a:latin typeface="Corbel" panose="020B0503020204020204" pitchFamily="34" charset="0"/>
              </a:rPr>
              <a:t> a </a:t>
            </a:r>
            <a:r>
              <a:rPr lang="en-US" sz="5800" dirty="0" err="1" smtClean="0">
                <a:latin typeface="Corbel" panose="020B0503020204020204" pitchFamily="34" charset="0"/>
              </a:rPr>
              <a:t>elimina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 smtClean="0">
                <a:latin typeface="Corbel" panose="020B0503020204020204" pitchFamily="34" charset="0"/>
              </a:rPr>
              <a:t>foametea</a:t>
            </a:r>
            <a:r>
              <a:rPr lang="en-US" sz="5800" dirty="0" smtClean="0">
                <a:latin typeface="Corbel" panose="020B0503020204020204" pitchFamily="34" charset="0"/>
              </a:rPr>
              <a:t> se </a:t>
            </a:r>
            <a:r>
              <a:rPr lang="en-US" sz="5800" dirty="0" err="1" smtClean="0">
                <a:latin typeface="Corbel" panose="020B0503020204020204" pitchFamily="34" charset="0"/>
              </a:rPr>
              <a:t>propune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 smtClean="0">
                <a:latin typeface="Corbel" panose="020B0503020204020204" pitchFamily="34" charset="0"/>
              </a:rPr>
              <a:t>investirea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 smtClean="0">
                <a:latin typeface="Corbel" panose="020B0503020204020204" pitchFamily="34" charset="0"/>
              </a:rPr>
              <a:t>banilor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 smtClean="0">
                <a:latin typeface="Corbel" panose="020B0503020204020204" pitchFamily="34" charset="0"/>
              </a:rPr>
              <a:t>în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 smtClean="0">
                <a:latin typeface="Corbel" panose="020B0503020204020204" pitchFamily="34" charset="0"/>
              </a:rPr>
              <a:t>cercetări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științifice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și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tehnologii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genetice</a:t>
            </a:r>
            <a:r>
              <a:rPr lang="en-US" sz="5800" dirty="0">
                <a:latin typeface="Corbel" panose="020B0503020204020204" pitchFamily="34" charset="0"/>
              </a:rPr>
              <a:t>. </a:t>
            </a:r>
            <a:r>
              <a:rPr lang="en-US" sz="5800" dirty="0" err="1">
                <a:latin typeface="Corbel" panose="020B0503020204020204" pitchFamily="34" charset="0"/>
              </a:rPr>
              <a:t>Într</a:t>
            </a:r>
            <a:r>
              <a:rPr lang="en-US" sz="5800" dirty="0">
                <a:latin typeface="Corbel" panose="020B0503020204020204" pitchFamily="34" charset="0"/>
              </a:rPr>
              <a:t>-o </a:t>
            </a:r>
            <a:r>
              <a:rPr lang="en-US" sz="5800" dirty="0" err="1">
                <a:latin typeface="Corbel" panose="020B0503020204020204" pitchFamily="34" charset="0"/>
              </a:rPr>
              <a:t>poză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 smtClean="0">
                <a:latin typeface="Corbel" panose="020B0503020204020204" pitchFamily="34" charset="0"/>
              </a:rPr>
              <a:t>despre</a:t>
            </a:r>
            <a:endParaRPr lang="en-US" sz="5800" dirty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 smtClean="0">
                <a:latin typeface="Corbel" panose="020B0503020204020204" pitchFamily="34" charset="0"/>
              </a:rPr>
              <a:t>această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propunere</a:t>
            </a:r>
            <a:r>
              <a:rPr lang="en-US" sz="5800" dirty="0">
                <a:latin typeface="Corbel" panose="020B0503020204020204" pitchFamily="34" charset="0"/>
              </a:rPr>
              <a:t>, </a:t>
            </a:r>
            <a:r>
              <a:rPr lang="en-US" sz="5800" dirty="0" err="1">
                <a:latin typeface="Corbel" panose="020B0503020204020204" pitchFamily="34" charset="0"/>
              </a:rPr>
              <a:t>grâul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crește</a:t>
            </a:r>
            <a:r>
              <a:rPr lang="en-US" sz="5800" dirty="0">
                <a:latin typeface="Corbel" panose="020B0503020204020204" pitchFamily="34" charset="0"/>
              </a:rPr>
              <a:t> din </a:t>
            </a:r>
            <a:r>
              <a:rPr lang="en-US" sz="5800" dirty="0" err="1">
                <a:latin typeface="Corbel" panose="020B0503020204020204" pitchFamily="34" charset="0"/>
              </a:rPr>
              <a:t>lanțul</a:t>
            </a:r>
            <a:r>
              <a:rPr lang="en-US" sz="5800" dirty="0">
                <a:latin typeface="Corbel" panose="020B0503020204020204" pitchFamily="34" charset="0"/>
              </a:rPr>
              <a:t>… </a:t>
            </a:r>
            <a:r>
              <a:rPr lang="en-US" sz="5800" b="1" dirty="0" err="1">
                <a:latin typeface="Corbel" panose="020B0503020204020204" pitchFamily="34" charset="0"/>
              </a:rPr>
              <a:t>Continuați</a:t>
            </a:r>
            <a:r>
              <a:rPr lang="en-US" sz="5800" b="1" dirty="0">
                <a:latin typeface="Corbel" panose="020B0503020204020204" pitchFamily="34" charset="0"/>
              </a:rPr>
              <a:t> </a:t>
            </a:r>
            <a:r>
              <a:rPr lang="en-US" sz="5800" b="1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5800" b="1" dirty="0" err="1" smtClean="0">
                <a:latin typeface="Corbel" panose="020B0503020204020204" pitchFamily="34" charset="0"/>
              </a:rPr>
              <a:t>ajutorul</a:t>
            </a:r>
            <a:r>
              <a:rPr lang="en-US" sz="5800" b="1" dirty="0" smtClean="0">
                <a:latin typeface="Corbel" panose="020B0503020204020204" pitchFamily="34" charset="0"/>
              </a:rPr>
              <a:t> </a:t>
            </a:r>
            <a:r>
              <a:rPr lang="en-US" sz="5800" b="1" dirty="0" err="1">
                <a:latin typeface="Corbel" panose="020B0503020204020204" pitchFamily="34" charset="0"/>
              </a:rPr>
              <a:t>unui</a:t>
            </a:r>
            <a:r>
              <a:rPr lang="en-US" sz="5800" b="1" dirty="0">
                <a:latin typeface="Corbel" panose="020B0503020204020204" pitchFamily="34" charset="0"/>
              </a:rPr>
              <a:t> </a:t>
            </a:r>
            <a:r>
              <a:rPr lang="en-US" sz="5800" b="1" dirty="0" err="1">
                <a:latin typeface="Corbel" panose="020B0503020204020204" pitchFamily="34" charset="0"/>
              </a:rPr>
              <a:t>singur</a:t>
            </a:r>
            <a:r>
              <a:rPr lang="en-US" sz="5800" b="1" dirty="0">
                <a:latin typeface="Corbel" panose="020B0503020204020204" pitchFamily="34" charset="0"/>
              </a:rPr>
              <a:t> </a:t>
            </a:r>
            <a:r>
              <a:rPr lang="en-US" sz="5800" b="1" dirty="0" err="1">
                <a:latin typeface="Corbel" panose="020B0503020204020204" pitchFamily="34" charset="0"/>
              </a:rPr>
              <a:t>cuvânt</a:t>
            </a:r>
            <a:r>
              <a:rPr lang="en-US" sz="5800" b="1" dirty="0">
                <a:latin typeface="Corbel" panose="020B0503020204020204" pitchFamily="34" charset="0"/>
              </a:rPr>
              <a:t>.</a:t>
            </a:r>
            <a:endParaRPr lang="ru-RU" sz="5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444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800" dirty="0">
                <a:latin typeface="Corbel" panose="020B0503020204020204" pitchFamily="34" charset="0"/>
              </a:rPr>
              <a:t>Для ликвидации голода предлагают вкладывать </a:t>
            </a:r>
            <a:r>
              <a:rPr lang="ru-RU" sz="5800" dirty="0" smtClean="0">
                <a:latin typeface="Corbel" panose="020B0503020204020204" pitchFamily="34" charset="0"/>
              </a:rPr>
              <a:t>деньги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в </a:t>
            </a:r>
            <a:r>
              <a:rPr lang="ru-RU" sz="5800" dirty="0">
                <a:latin typeface="Corbel" panose="020B0503020204020204" pitchFamily="34" charset="0"/>
              </a:rPr>
              <a:t>научные исследования, технологии и </a:t>
            </a:r>
            <a:r>
              <a:rPr lang="ru-RU" sz="5800" dirty="0" smtClean="0">
                <a:latin typeface="Corbel" panose="020B0503020204020204" pitchFamily="34" charset="0"/>
              </a:rPr>
              <a:t>генетические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разработки</a:t>
            </a:r>
            <a:r>
              <a:rPr lang="ru-RU" sz="5800" dirty="0">
                <a:latin typeface="Corbel" panose="020B0503020204020204" pitchFamily="34" charset="0"/>
              </a:rPr>
              <a:t>. На картинке, посвящённой </a:t>
            </a:r>
            <a:r>
              <a:rPr lang="ru-RU" sz="5800" dirty="0" smtClean="0">
                <a:latin typeface="Corbel" panose="020B0503020204020204" pitchFamily="34" charset="0"/>
              </a:rPr>
              <a:t>этому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dirty="0" smtClean="0">
                <a:latin typeface="Corbel" panose="020B0503020204020204" pitchFamily="34" charset="0"/>
              </a:rPr>
              <a:t>предложению</a:t>
            </a:r>
            <a:r>
              <a:rPr lang="ru-RU" sz="5800" dirty="0">
                <a:latin typeface="Corbel" panose="020B0503020204020204" pitchFamily="34" charset="0"/>
              </a:rPr>
              <a:t>, пшеница растёт из цепочки... </a:t>
            </a:r>
            <a:endParaRPr lang="ro-MD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800" b="1" dirty="0" smtClean="0">
                <a:latin typeface="Corbel" panose="020B0503020204020204" pitchFamily="34" charset="0"/>
              </a:rPr>
              <a:t>Закончите</a:t>
            </a:r>
            <a:r>
              <a:rPr lang="ro-MD" sz="5800" b="1" dirty="0">
                <a:latin typeface="Corbel" panose="020B0503020204020204" pitchFamily="34" charset="0"/>
              </a:rPr>
              <a:t> </a:t>
            </a:r>
            <a:r>
              <a:rPr lang="ru-RU" sz="5800" b="1" dirty="0" smtClean="0">
                <a:latin typeface="Corbel" panose="020B0503020204020204" pitchFamily="34" charset="0"/>
              </a:rPr>
              <a:t>одним словом.</a:t>
            </a:r>
            <a:endParaRPr lang="en-US" sz="5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 smtClean="0">
                <a:latin typeface="Corbel" panose="020B0503020204020204" pitchFamily="34" charset="0"/>
              </a:rPr>
              <a:t>Pentru</a:t>
            </a:r>
            <a:r>
              <a:rPr lang="en-US" sz="5800" dirty="0" smtClean="0">
                <a:latin typeface="Corbel" panose="020B0503020204020204" pitchFamily="34" charset="0"/>
              </a:rPr>
              <a:t> a </a:t>
            </a:r>
            <a:r>
              <a:rPr lang="en-US" sz="5800" dirty="0" err="1" smtClean="0">
                <a:latin typeface="Corbel" panose="020B0503020204020204" pitchFamily="34" charset="0"/>
              </a:rPr>
              <a:t>elimina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 smtClean="0">
                <a:latin typeface="Corbel" panose="020B0503020204020204" pitchFamily="34" charset="0"/>
              </a:rPr>
              <a:t>foametea</a:t>
            </a:r>
            <a:r>
              <a:rPr lang="en-US" sz="5800" dirty="0" smtClean="0">
                <a:latin typeface="Corbel" panose="020B0503020204020204" pitchFamily="34" charset="0"/>
              </a:rPr>
              <a:t> se </a:t>
            </a:r>
            <a:r>
              <a:rPr lang="en-US" sz="5800" dirty="0" err="1" smtClean="0">
                <a:latin typeface="Corbel" panose="020B0503020204020204" pitchFamily="34" charset="0"/>
              </a:rPr>
              <a:t>propune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 smtClean="0">
                <a:latin typeface="Corbel" panose="020B0503020204020204" pitchFamily="34" charset="0"/>
              </a:rPr>
              <a:t>investirea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 smtClean="0">
                <a:latin typeface="Corbel" panose="020B0503020204020204" pitchFamily="34" charset="0"/>
              </a:rPr>
              <a:t>banilor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 smtClean="0">
                <a:latin typeface="Corbel" panose="020B0503020204020204" pitchFamily="34" charset="0"/>
              </a:rPr>
              <a:t>în</a:t>
            </a:r>
            <a:endParaRPr lang="en-US" sz="5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 smtClean="0">
                <a:latin typeface="Corbel" panose="020B0503020204020204" pitchFamily="34" charset="0"/>
              </a:rPr>
              <a:t>cercetări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științifice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și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tehnologii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genetice</a:t>
            </a:r>
            <a:r>
              <a:rPr lang="en-US" sz="5800" dirty="0">
                <a:latin typeface="Corbel" panose="020B0503020204020204" pitchFamily="34" charset="0"/>
              </a:rPr>
              <a:t>. </a:t>
            </a:r>
            <a:r>
              <a:rPr lang="en-US" sz="5800" dirty="0" err="1">
                <a:latin typeface="Corbel" panose="020B0503020204020204" pitchFamily="34" charset="0"/>
              </a:rPr>
              <a:t>Într</a:t>
            </a:r>
            <a:r>
              <a:rPr lang="en-US" sz="5800" dirty="0">
                <a:latin typeface="Corbel" panose="020B0503020204020204" pitchFamily="34" charset="0"/>
              </a:rPr>
              <a:t>-o </a:t>
            </a:r>
            <a:r>
              <a:rPr lang="en-US" sz="5800" dirty="0" err="1">
                <a:latin typeface="Corbel" panose="020B0503020204020204" pitchFamily="34" charset="0"/>
              </a:rPr>
              <a:t>poză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 smtClean="0">
                <a:latin typeface="Corbel" panose="020B0503020204020204" pitchFamily="34" charset="0"/>
              </a:rPr>
              <a:t>despre</a:t>
            </a:r>
            <a:endParaRPr lang="en-US" sz="5800" dirty="0">
              <a:latin typeface="Corbel" panose="020B0503020204020204" pitchFamily="34" charset="0"/>
            </a:endParaRPr>
          </a:p>
          <a:p>
            <a:pPr fontAlgn="base"/>
            <a:r>
              <a:rPr lang="en-US" sz="5800" dirty="0" err="1" smtClean="0">
                <a:latin typeface="Corbel" panose="020B0503020204020204" pitchFamily="34" charset="0"/>
              </a:rPr>
              <a:t>această</a:t>
            </a:r>
            <a:r>
              <a:rPr lang="en-US" sz="5800" dirty="0" smtClean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propunere</a:t>
            </a:r>
            <a:r>
              <a:rPr lang="en-US" sz="5800" dirty="0">
                <a:latin typeface="Corbel" panose="020B0503020204020204" pitchFamily="34" charset="0"/>
              </a:rPr>
              <a:t>, </a:t>
            </a:r>
            <a:r>
              <a:rPr lang="en-US" sz="5800" dirty="0" err="1">
                <a:latin typeface="Corbel" panose="020B0503020204020204" pitchFamily="34" charset="0"/>
              </a:rPr>
              <a:t>grâul</a:t>
            </a:r>
            <a:r>
              <a:rPr lang="en-US" sz="5800" dirty="0">
                <a:latin typeface="Corbel" panose="020B0503020204020204" pitchFamily="34" charset="0"/>
              </a:rPr>
              <a:t> </a:t>
            </a:r>
            <a:r>
              <a:rPr lang="en-US" sz="5800" dirty="0" err="1">
                <a:latin typeface="Corbel" panose="020B0503020204020204" pitchFamily="34" charset="0"/>
              </a:rPr>
              <a:t>crește</a:t>
            </a:r>
            <a:r>
              <a:rPr lang="en-US" sz="5800" dirty="0">
                <a:latin typeface="Corbel" panose="020B0503020204020204" pitchFamily="34" charset="0"/>
              </a:rPr>
              <a:t> din </a:t>
            </a:r>
            <a:r>
              <a:rPr lang="en-US" sz="5800" dirty="0" err="1">
                <a:latin typeface="Corbel" panose="020B0503020204020204" pitchFamily="34" charset="0"/>
              </a:rPr>
              <a:t>lanțul</a:t>
            </a:r>
            <a:r>
              <a:rPr lang="en-US" sz="5800" dirty="0">
                <a:latin typeface="Corbel" panose="020B0503020204020204" pitchFamily="34" charset="0"/>
              </a:rPr>
              <a:t>… </a:t>
            </a:r>
            <a:r>
              <a:rPr lang="en-US" sz="5800" b="1" dirty="0" err="1">
                <a:latin typeface="Corbel" panose="020B0503020204020204" pitchFamily="34" charset="0"/>
              </a:rPr>
              <a:t>Continuați</a:t>
            </a:r>
            <a:r>
              <a:rPr lang="en-US" sz="5800" b="1" dirty="0">
                <a:latin typeface="Corbel" panose="020B0503020204020204" pitchFamily="34" charset="0"/>
              </a:rPr>
              <a:t> </a:t>
            </a:r>
            <a:r>
              <a:rPr lang="en-US" sz="5800" b="1" dirty="0" smtClean="0">
                <a:latin typeface="Corbel" panose="020B0503020204020204" pitchFamily="34" charset="0"/>
              </a:rPr>
              <a:t>cu</a:t>
            </a:r>
          </a:p>
          <a:p>
            <a:pPr fontAlgn="base"/>
            <a:r>
              <a:rPr lang="en-US" sz="5800" b="1" dirty="0" err="1" smtClean="0">
                <a:latin typeface="Corbel" panose="020B0503020204020204" pitchFamily="34" charset="0"/>
              </a:rPr>
              <a:t>ajutorul</a:t>
            </a:r>
            <a:r>
              <a:rPr lang="en-US" sz="5800" b="1" dirty="0" smtClean="0">
                <a:latin typeface="Corbel" panose="020B0503020204020204" pitchFamily="34" charset="0"/>
              </a:rPr>
              <a:t> </a:t>
            </a:r>
            <a:r>
              <a:rPr lang="en-US" sz="5800" b="1" dirty="0" err="1">
                <a:latin typeface="Corbel" panose="020B0503020204020204" pitchFamily="34" charset="0"/>
              </a:rPr>
              <a:t>unui</a:t>
            </a:r>
            <a:r>
              <a:rPr lang="en-US" sz="5800" b="1" dirty="0">
                <a:latin typeface="Corbel" panose="020B0503020204020204" pitchFamily="34" charset="0"/>
              </a:rPr>
              <a:t> </a:t>
            </a:r>
            <a:r>
              <a:rPr lang="en-US" sz="5800" b="1" dirty="0" err="1">
                <a:latin typeface="Corbel" panose="020B0503020204020204" pitchFamily="34" charset="0"/>
              </a:rPr>
              <a:t>singur</a:t>
            </a:r>
            <a:r>
              <a:rPr lang="en-US" sz="5800" b="1" dirty="0">
                <a:latin typeface="Corbel" panose="020B0503020204020204" pitchFamily="34" charset="0"/>
              </a:rPr>
              <a:t> </a:t>
            </a:r>
            <a:r>
              <a:rPr lang="en-US" sz="5800" b="1" dirty="0" err="1">
                <a:latin typeface="Corbel" panose="020B0503020204020204" pitchFamily="34" charset="0"/>
              </a:rPr>
              <a:t>cuvânt</a:t>
            </a:r>
            <a:r>
              <a:rPr lang="en-US" sz="5800" b="1" dirty="0">
                <a:latin typeface="Corbel" panose="020B0503020204020204" pitchFamily="34" charset="0"/>
              </a:rPr>
              <a:t>.</a:t>
            </a:r>
            <a:endParaRPr lang="ru-RU" sz="5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3884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2007 году запустили Всемирную неделю помощи голодающим.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Работники почти 35 тысяч ресторанов по всему миру (</a:t>
            </a:r>
            <a:r>
              <a:rPr lang="en-US" sz="4800" dirty="0">
                <a:latin typeface="Corbel" panose="020B0503020204020204" pitchFamily="34" charset="0"/>
              </a:rPr>
              <a:t>KFC, Pizza Hut,</a:t>
            </a:r>
          </a:p>
          <a:p>
            <a:pPr fontAlgn="base"/>
            <a:r>
              <a:rPr lang="en-US" sz="4800" dirty="0">
                <a:latin typeface="Corbel" panose="020B0503020204020204" pitchFamily="34" charset="0"/>
              </a:rPr>
              <a:t>Taco Bell </a:t>
            </a:r>
            <a:r>
              <a:rPr lang="ru-RU" sz="4800" dirty="0">
                <a:latin typeface="Corbel" panose="020B0503020204020204" pitchFamily="34" charset="0"/>
              </a:rPr>
              <a:t>и другие) пожертвовали около 4 миллионов ИХ. В начале </a:t>
            </a:r>
          </a:p>
          <a:p>
            <a:pPr fontAlgn="base"/>
            <a:r>
              <a:rPr lang="ru-RU" sz="4800" dirty="0">
                <a:latin typeface="Corbel" panose="020B0503020204020204" pitchFamily="34" charset="0"/>
              </a:rPr>
              <a:t>прошлого века люди добились, чтобы число ИХ равнялось 40. </a:t>
            </a:r>
          </a:p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Назовите ИХ. 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endParaRPr lang="ro-MD" sz="30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anul</a:t>
            </a:r>
            <a:r>
              <a:rPr lang="en-US" sz="4800" dirty="0">
                <a:latin typeface="Corbel" panose="020B0503020204020204" pitchFamily="34" charset="0"/>
              </a:rPr>
              <a:t> 2007 a </a:t>
            </a:r>
            <a:r>
              <a:rPr lang="en-US" sz="4800" dirty="0" err="1">
                <a:latin typeface="Corbel" panose="020B0503020204020204" pitchFamily="34" charset="0"/>
              </a:rPr>
              <a:t>fost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lansată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Săptămâna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mondială</a:t>
            </a:r>
            <a:r>
              <a:rPr lang="ro-MO" sz="4800" dirty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ajutor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ro-MD" sz="4800" dirty="0">
                <a:latin typeface="Corbel" panose="020B0503020204020204" pitchFamily="34" charset="0"/>
              </a:rPr>
              <a:t>a </a:t>
            </a:r>
            <a:r>
              <a:rPr lang="en-US" sz="4800" dirty="0" err="1">
                <a:latin typeface="Corbel" panose="020B0503020204020204" pitchFamily="34" charset="0"/>
              </a:rPr>
              <a:t>persoanelor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suferă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foamete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Angajații</a:t>
            </a:r>
            <a:r>
              <a:rPr lang="en-US" sz="4800" dirty="0">
                <a:latin typeface="Corbel" panose="020B0503020204020204" pitchFamily="34" charset="0"/>
              </a:rPr>
              <a:t> a circa 35 mii de </a:t>
            </a:r>
            <a:r>
              <a:rPr lang="en-US" sz="4800" dirty="0" err="1">
                <a:latin typeface="Corbel" panose="020B0503020204020204" pitchFamily="34" charset="0"/>
              </a:rPr>
              <a:t>restaurante</a:t>
            </a:r>
            <a:r>
              <a:rPr lang="en-US" sz="4800" dirty="0">
                <a:latin typeface="Corbel" panose="020B0503020204020204" pitchFamily="34" charset="0"/>
              </a:rPr>
              <a:t> din</a:t>
            </a:r>
            <a:r>
              <a:rPr lang="ro-MO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întreaga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ro-MD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>
                <a:latin typeface="Corbel" panose="020B0503020204020204" pitchFamily="34" charset="0"/>
              </a:rPr>
              <a:t>lume</a:t>
            </a:r>
            <a:r>
              <a:rPr lang="en-US" sz="4800" dirty="0">
                <a:latin typeface="Corbel" panose="020B0503020204020204" pitchFamily="34" charset="0"/>
              </a:rPr>
              <a:t> (KFC, Pizza Hut, Taco Bell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altele</a:t>
            </a:r>
            <a:r>
              <a:rPr lang="en-US" sz="4800" dirty="0">
                <a:latin typeface="Corbel" panose="020B0503020204020204" pitchFamily="34" charset="0"/>
              </a:rPr>
              <a:t>)</a:t>
            </a:r>
            <a:r>
              <a:rPr lang="ro-MO" sz="4800" dirty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au </a:t>
            </a:r>
            <a:r>
              <a:rPr lang="en-US" sz="4800" dirty="0" err="1">
                <a:latin typeface="Corbel" panose="020B0503020204020204" pitchFamily="34" charset="0"/>
              </a:rPr>
              <a:t>donat</a:t>
            </a:r>
            <a:r>
              <a:rPr lang="en-US" sz="4800" dirty="0">
                <a:latin typeface="Corbel" panose="020B0503020204020204" pitchFamily="34" charset="0"/>
              </a:rPr>
              <a:t> circa 4 </a:t>
            </a:r>
            <a:r>
              <a:rPr lang="en-US" sz="4800" dirty="0" err="1">
                <a:latin typeface="Corbel" panose="020B0503020204020204" pitchFamily="34" charset="0"/>
              </a:rPr>
              <a:t>milioane</a:t>
            </a:r>
            <a:r>
              <a:rPr lang="en-US" sz="4800" dirty="0">
                <a:latin typeface="Corbel" panose="020B0503020204020204" pitchFamily="34" charset="0"/>
              </a:rPr>
              <a:t> de ELE.</a:t>
            </a:r>
            <a:r>
              <a:rPr lang="ro-MD" sz="48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o-MD" sz="4800" dirty="0">
                <a:latin typeface="Corbel" panose="020B0503020204020204" pitchFamily="34" charset="0"/>
              </a:rPr>
              <a:t>La începutul secolului trecut se oamenii au obținut dreptul de a LE limita </a:t>
            </a:r>
          </a:p>
          <a:p>
            <a:pPr fontAlgn="base"/>
            <a:r>
              <a:rPr lang="ro-MD" sz="4800" dirty="0">
                <a:latin typeface="Corbel" panose="020B0503020204020204" pitchFamily="34" charset="0"/>
              </a:rPr>
              <a:t>la 40. </a:t>
            </a:r>
            <a:r>
              <a:rPr lang="en-US" sz="4800" b="1" dirty="0" err="1">
                <a:latin typeface="Corbel" panose="020B0503020204020204" pitchFamily="34" charset="0"/>
              </a:rPr>
              <a:t>Scrieți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sunt</a:t>
            </a:r>
            <a:r>
              <a:rPr lang="en-US" sz="4800" b="1" dirty="0">
                <a:latin typeface="Corbel" panose="020B0503020204020204" pitchFamily="34" charset="0"/>
              </a:rPr>
              <a:t> ELE!</a:t>
            </a:r>
            <a:endParaRPr lang="ru-RU" sz="48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596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2909</TotalTime>
  <Words>1576</Words>
  <Application>Microsoft Office PowerPoint</Application>
  <PresentationFormat>Произвольный</PresentationFormat>
  <Paragraphs>172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412</cp:revision>
  <dcterms:modified xsi:type="dcterms:W3CDTF">2021-01-06T11:00:48Z</dcterms:modified>
</cp:coreProperties>
</file>