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9" r:id="rId4"/>
    <p:sldId id="262" r:id="rId6"/>
    <p:sldId id="263" r:id="rId7"/>
    <p:sldId id="294" r:id="rId8"/>
    <p:sldId id="273" r:id="rId9"/>
    <p:sldId id="274" r:id="rId10"/>
    <p:sldId id="275" r:id="rId11"/>
    <p:sldId id="264" r:id="rId12"/>
    <p:sldId id="265" r:id="rId13"/>
    <p:sldId id="280" r:id="rId14"/>
    <p:sldId id="293" r:id="rId15"/>
    <p:sldId id="279" r:id="rId16"/>
    <p:sldId id="278" r:id="rId17"/>
    <p:sldId id="266" r:id="rId18"/>
    <p:sldId id="284" r:id="rId19"/>
    <p:sldId id="283" r:id="rId20"/>
    <p:sldId id="282" r:id="rId21"/>
    <p:sldId id="281" r:id="rId22"/>
    <p:sldId id="267" r:id="rId23"/>
    <p:sldId id="268" r:id="rId24"/>
    <p:sldId id="269" r:id="rId25"/>
    <p:sldId id="288" r:id="rId26"/>
    <p:sldId id="287" r:id="rId27"/>
    <p:sldId id="286" r:id="rId28"/>
    <p:sldId id="285" r:id="rId29"/>
    <p:sldId id="271" r:id="rId30"/>
    <p:sldId id="292" r:id="rId31"/>
    <p:sldId id="291" r:id="rId32"/>
    <p:sldId id="290" r:id="rId33"/>
    <p:sldId id="289" r:id="rId34"/>
    <p:sldId id="270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aN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5D9"/>
    <a:srgbClr val="25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782" autoAdjust="0"/>
  </p:normalViewPr>
  <p:slideViewPr>
    <p:cSldViewPr>
      <p:cViewPr varScale="1">
        <p:scale>
          <a:sx n="72" d="100"/>
          <a:sy n="72" d="100"/>
        </p:scale>
        <p:origin x="-26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3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73.wmf"/><Relationship Id="rId4" Type="http://schemas.openxmlformats.org/officeDocument/2006/relationships/image" Target="../media/image20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3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53.wmf"/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3C30-5DA5-48C4-B1E2-FA4225C5D9A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baseline="0" dirty="0" smtClean="0"/>
              <a:t> – ответ</a:t>
            </a:r>
            <a:endParaRPr lang="ru-RU" baseline="0" dirty="0" smtClean="0"/>
          </a:p>
          <a:p>
            <a:r>
              <a:rPr lang="ru-RU" baseline="0" dirty="0" smtClean="0"/>
              <a:t>2 – ответ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циркуль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циркуль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линейка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–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–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– циркуль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– линейка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–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–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2 – </a:t>
            </a:r>
            <a:r>
              <a:rPr lang="ru-RU" baseline="0" dirty="0" err="1" smtClean="0"/>
              <a:t>карандашница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3 – </a:t>
            </a:r>
            <a:r>
              <a:rPr lang="ru-RU" baseline="0" dirty="0" err="1" smtClean="0"/>
              <a:t>карандашница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4 – </a:t>
            </a:r>
            <a:r>
              <a:rPr lang="ru-RU" baseline="0" dirty="0" err="1" smtClean="0"/>
              <a:t>карандашница</a:t>
            </a:r>
            <a:r>
              <a:rPr lang="ru-RU" baseline="0" dirty="0" smtClean="0"/>
              <a:t>  </a:t>
            </a:r>
            <a:endParaRPr lang="ru-RU" dirty="0" smtClean="0"/>
          </a:p>
          <a:p>
            <a:pPr rtl="0" eaLnBrk="1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2 – </a:t>
            </a:r>
            <a:r>
              <a:rPr lang="ru-RU" baseline="0" dirty="0" smtClean="0"/>
              <a:t>ответ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2 – ответ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например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например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например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ответ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5 -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3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4 – линейка</a:t>
            </a:r>
            <a:endParaRPr lang="ru-RU" dirty="0" smtClean="0"/>
          </a:p>
          <a:p>
            <a:r>
              <a:rPr lang="ru-RU" dirty="0" smtClean="0"/>
              <a:t>5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6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7 – линейка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8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  <p:pic>
        <p:nvPicPr>
          <p:cNvPr id="9" name="Picture 10" descr="https://globus38.ru/images/price/1370234475.jpe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548100" y="3796572"/>
            <a:ext cx="3615464" cy="2160240"/>
          </a:xfrm>
          <a:prstGeom prst="rect">
            <a:avLst/>
          </a:prstGeom>
          <a:noFill/>
        </p:spPr>
      </p:pic>
      <p:pic>
        <p:nvPicPr>
          <p:cNvPr id="10" name="Picture 8" descr="http://electrostal.elmall50.ru/pics/pics26/220098_0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9269">
            <a:off x="-42829" y="3968403"/>
            <a:ext cx="3024336" cy="1944216"/>
          </a:xfrm>
          <a:prstGeom prst="rect">
            <a:avLst/>
          </a:prstGeom>
          <a:noFill/>
        </p:spPr>
      </p:pic>
      <p:pic>
        <p:nvPicPr>
          <p:cNvPr id="11" name="Picture 6" descr="http://risancbrogig.zz.vc/admission_essay/img/2208-1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981" y="3212976"/>
            <a:ext cx="4248019" cy="35070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611560" y="6021288"/>
            <a:ext cx="5945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Каратанова</a:t>
            </a:r>
            <a:r>
              <a:rPr lang="ru-RU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Марина Николаевна</a:t>
            </a:r>
            <a:endParaRPr lang="ru-RU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СОШ №256 ГО ЗАТО г.Фокино Приморский край</a:t>
            </a:r>
            <a:endParaRPr lang="ru-RU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409813" y="548680"/>
            <a:ext cx="65055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6600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6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4653136"/>
            <a:ext cx="5097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Геометрия – 7 </a:t>
            </a:r>
            <a:endParaRPr lang="ru-RU" sz="60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slide" Target="slide9.xml"/><Relationship Id="rId2" Type="http://schemas.openxmlformats.org/officeDocument/2006/relationships/image" Target="../media/image22.png"/><Relationship Id="rId14" Type="http://schemas.openxmlformats.org/officeDocument/2006/relationships/notesSlide" Target="../notesSlides/notesSlide7.xml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9.wmf"/><Relationship Id="rId10" Type="http://schemas.openxmlformats.org/officeDocument/2006/relationships/oleObject" Target="../embeddings/oleObject6.bin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slide" Target="slide9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7.bin"/><Relationship Id="rId6" Type="http://schemas.openxmlformats.org/officeDocument/2006/relationships/slide" Target="slide9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9" Type="http://schemas.openxmlformats.org/officeDocument/2006/relationships/notesSlide" Target="../notesSlides/notesSlide10.xml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15" Type="http://schemas.openxmlformats.org/officeDocument/2006/relationships/oleObject" Target="../embeddings/oleObject11.bin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10.bin"/><Relationship Id="rId12" Type="http://schemas.openxmlformats.org/officeDocument/2006/relationships/image" Target="../media/image32.w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31.wmf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slide" Target="slide9.xml"/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5" Type="http://schemas.openxmlformats.org/officeDocument/2006/relationships/notesSlide" Target="../notesSlides/notesSlide11.xml"/><Relationship Id="rId14" Type="http://schemas.openxmlformats.org/officeDocument/2006/relationships/vmlDrawing" Target="../drawings/vmlDrawing4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6.wmf"/><Relationship Id="rId11" Type="http://schemas.openxmlformats.org/officeDocument/2006/relationships/oleObject" Target="../embeddings/oleObject12.bin"/><Relationship Id="rId10" Type="http://schemas.openxmlformats.org/officeDocument/2006/relationships/image" Target="../media/image16.jpe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28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3" Type="http://schemas.openxmlformats.org/officeDocument/2006/relationships/notesSlide" Target="../notesSlides/notesSlide13.xml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3.wmf"/><Relationship Id="rId1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image" Target="../media/image44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3" Type="http://schemas.openxmlformats.org/officeDocument/2006/relationships/notesSlide" Target="../notesSlides/notesSlide14.xml"/><Relationship Id="rId12" Type="http://schemas.openxmlformats.org/officeDocument/2006/relationships/vmlDrawing" Target="../drawings/vmlDrawing6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5.wmf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9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47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notesSlide" Target="../notesSlides/notesSlide16.xml"/><Relationship Id="rId17" Type="http://schemas.openxmlformats.org/officeDocument/2006/relationships/vmlDrawing" Target="../drawings/vmlDrawing7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1.png"/><Relationship Id="rId14" Type="http://schemas.openxmlformats.org/officeDocument/2006/relationships/image" Target="../media/image49.wmf"/><Relationship Id="rId13" Type="http://schemas.openxmlformats.org/officeDocument/2006/relationships/oleObject" Target="../embeddings/oleObject19.bin"/><Relationship Id="rId12" Type="http://schemas.openxmlformats.org/officeDocument/2006/relationships/image" Target="../media/image48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32.wmf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1.xml"/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50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40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notesSlide" Target="../notesSlides/notesSlide17.xml"/><Relationship Id="rId17" Type="http://schemas.openxmlformats.org/officeDocument/2006/relationships/vmlDrawing" Target="../drawings/vmlDrawing8.vml"/><Relationship Id="rId16" Type="http://schemas.openxmlformats.org/officeDocument/2006/relationships/slideLayout" Target="../slideLayouts/slideLayout2.xml"/><Relationship Id="rId15" Type="http://schemas.openxmlformats.org/officeDocument/2006/relationships/oleObject" Target="../embeddings/oleObject24.bin"/><Relationship Id="rId14" Type="http://schemas.openxmlformats.org/officeDocument/2006/relationships/image" Target="../media/image53.wmf"/><Relationship Id="rId13" Type="http://schemas.openxmlformats.org/officeDocument/2006/relationships/oleObject" Target="../embeddings/oleObject23.bin"/><Relationship Id="rId12" Type="http://schemas.openxmlformats.org/officeDocument/2006/relationships/image" Target="../media/image52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51.wmf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59.png"/><Relationship Id="rId2" Type="http://schemas.openxmlformats.org/officeDocument/2006/relationships/slide" Target="slide21.xml"/><Relationship Id="rId14" Type="http://schemas.openxmlformats.org/officeDocument/2006/relationships/notesSlide" Target="../notesSlides/notesSlide18.xml"/><Relationship Id="rId13" Type="http://schemas.openxmlformats.org/officeDocument/2006/relationships/vmlDrawing" Target="../drawings/vmlDrawing9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5.wmf"/><Relationship Id="rId10" Type="http://schemas.openxmlformats.org/officeDocument/2006/relationships/oleObject" Target="../embeddings/oleObject25.bin"/><Relationship Id="rId1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2.xml"/><Relationship Id="rId7" Type="http://schemas.openxmlformats.org/officeDocument/2006/relationships/slide" Target="slide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61.wmf"/><Relationship Id="rId7" Type="http://schemas.openxmlformats.org/officeDocument/2006/relationships/oleObject" Target="../embeddings/oleObject26.bin"/><Relationship Id="rId6" Type="http://schemas.openxmlformats.org/officeDocument/2006/relationships/slide" Target="slide21.xml"/><Relationship Id="rId5" Type="http://schemas.openxmlformats.org/officeDocument/2006/relationships/image" Target="../media/image56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9" Type="http://schemas.openxmlformats.org/officeDocument/2006/relationships/notesSlide" Target="../notesSlides/notesSlide20.xml"/><Relationship Id="rId18" Type="http://schemas.openxmlformats.org/officeDocument/2006/relationships/vmlDrawing" Target="../drawings/vmlDrawing10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5" Type="http://schemas.openxmlformats.org/officeDocument/2006/relationships/oleObject" Target="../embeddings/oleObject30.bin"/><Relationship Id="rId14" Type="http://schemas.openxmlformats.org/officeDocument/2006/relationships/image" Target="../media/image63.wmf"/><Relationship Id="rId13" Type="http://schemas.openxmlformats.org/officeDocument/2006/relationships/oleObject" Target="../embeddings/oleObject29.bin"/><Relationship Id="rId12" Type="http://schemas.openxmlformats.org/officeDocument/2006/relationships/image" Target="../media/image62.wmf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32.wmf"/><Relationship Id="rId1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57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slide" Target="slide21.xml"/><Relationship Id="rId6" Type="http://schemas.openxmlformats.org/officeDocument/2006/relationships/image" Target="../media/image58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slide" Target="slide2.xml"/><Relationship Id="rId1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8" Type="http://schemas.openxmlformats.org/officeDocument/2006/relationships/image" Target="../media/image28.jpeg"/><Relationship Id="rId7" Type="http://schemas.openxmlformats.org/officeDocument/2006/relationships/image" Target="../media/image65.png"/><Relationship Id="rId6" Type="http://schemas.openxmlformats.org/officeDocument/2006/relationships/image" Target="../media/image15.png"/><Relationship Id="rId5" Type="http://schemas.openxmlformats.org/officeDocument/2006/relationships/image" Target="../media/image16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3" Type="http://schemas.openxmlformats.org/officeDocument/2006/relationships/notesSlide" Target="../notesSlides/notesSlide24.xml"/><Relationship Id="rId12" Type="http://schemas.openxmlformats.org/officeDocument/2006/relationships/vmlDrawing" Target="../drawings/vmlDrawing11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5.wmf"/><Relationship Id="rId1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wmf"/><Relationship Id="rId8" Type="http://schemas.openxmlformats.org/officeDocument/2006/relationships/oleObject" Target="../embeddings/oleObject33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7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notesSlide" Target="../notesSlides/notesSlide26.xml"/><Relationship Id="rId17" Type="http://schemas.openxmlformats.org/officeDocument/2006/relationships/vmlDrawing" Target="../drawings/vmlDrawing12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73.wmf"/><Relationship Id="rId14" Type="http://schemas.openxmlformats.org/officeDocument/2006/relationships/oleObject" Target="../embeddings/oleObject36.bin"/><Relationship Id="rId13" Type="http://schemas.openxmlformats.org/officeDocument/2006/relationships/image" Target="../media/image20.wmf"/><Relationship Id="rId12" Type="http://schemas.openxmlformats.org/officeDocument/2006/relationships/oleObject" Target="../embeddings/oleObject35.bin"/><Relationship Id="rId11" Type="http://schemas.openxmlformats.org/officeDocument/2006/relationships/image" Target="../media/image72.wmf"/><Relationship Id="rId10" Type="http://schemas.openxmlformats.org/officeDocument/2006/relationships/oleObject" Target="../embeddings/oleObject34.bin"/><Relationship Id="rId1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hyperlink" Target="http://tapenik.ru/dizain/boy_5.png" TargetMode="External"/><Relationship Id="rId8" Type="http://schemas.openxmlformats.org/officeDocument/2006/relationships/hyperlink" Target="http://tapenik.ru/dizain/dev_19.png" TargetMode="External"/><Relationship Id="rId7" Type="http://schemas.openxmlformats.org/officeDocument/2006/relationships/hyperlink" Target="http://tapenik.ru/dizain/boy_17.png" TargetMode="External"/><Relationship Id="rId6" Type="http://schemas.openxmlformats.org/officeDocument/2006/relationships/hyperlink" Target="http://tapenik.ru/dizain/boy_6.png" TargetMode="External"/><Relationship Id="rId5" Type="http://schemas.openxmlformats.org/officeDocument/2006/relationships/hyperlink" Target="http://tapenik.ru/dizain/dev_12.png" TargetMode="External"/><Relationship Id="rId4" Type="http://schemas.openxmlformats.org/officeDocument/2006/relationships/hyperlink" Target="http://tapenik.ru/dizain/dev_22.png" TargetMode="External"/><Relationship Id="rId3" Type="http://schemas.openxmlformats.org/officeDocument/2006/relationships/hyperlink" Target="http://tapenik.ru/dizain/boy_7.png" TargetMode="External"/><Relationship Id="rId2" Type="http://schemas.openxmlformats.org/officeDocument/2006/relationships/hyperlink" Target="http://risancbrogig.zz.vc/admission_essay/img/2208-1.jpg" TargetMode="External"/><Relationship Id="rId14" Type="http://schemas.openxmlformats.org/officeDocument/2006/relationships/notesSlide" Target="../notesSlides/notesSlide29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11" Type="http://schemas.openxmlformats.org/officeDocument/2006/relationships/image" Target="../media/image74.png"/><Relationship Id="rId10" Type="http://schemas.openxmlformats.org/officeDocument/2006/relationships/hyperlink" Target="http://tapenik.ru/dizain/deti_12.png" TargetMode="External"/><Relationship Id="rId1" Type="http://schemas.openxmlformats.org/officeDocument/2006/relationships/hyperlink" Target="http://www.mrbartonmaths.com/blog/wp-content/uploads/2017/02/Feb.png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2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notesSlide" Target="../notesSlides/notesSlide5.xml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1.wmf"/><Relationship Id="rId14" Type="http://schemas.openxmlformats.org/officeDocument/2006/relationships/oleObject" Target="../embeddings/oleObject5.bin"/><Relationship Id="rId13" Type="http://schemas.openxmlformats.org/officeDocument/2006/relationships/image" Target="../media/image20.wmf"/><Relationship Id="rId12" Type="http://schemas.openxmlformats.org/officeDocument/2006/relationships/oleObject" Target="../embeddings/oleObject4.bin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3.bin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3848" y="2708920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</a:t>
            </a:r>
            <a:r>
              <a:rPr lang="ru-RU" sz="5400" b="1" cap="none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sz="5400" b="1" cap="none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</a:t>
            </a:r>
            <a:endParaRPr lang="ru-RU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сведения 2">
            <a:hlinkClick r:id="rId1" action="ppaction://hlinksldjump" highlightClick="1"/>
          </p:cNvPr>
          <p:cNvSpPr/>
          <p:nvPr/>
        </p:nvSpPr>
        <p:spPr>
          <a:xfrm>
            <a:off x="8388424" y="6237312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6058535"/>
            <a:ext cx="6219825" cy="57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556792"/>
              <a:ext cx="8064896" cy="57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Управляющая кнопка: настраиваемая 28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№17 Задачи на построение.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726323">
            <a:off x="2093192" y="4083740"/>
            <a:ext cx="4968552" cy="922357"/>
          </a:xfrm>
          <a:prstGeom prst="rect">
            <a:avLst/>
          </a:prstGeom>
          <a:noFill/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3059832" y="3717032"/>
            <a:ext cx="4608512" cy="10081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606266" y="2699581"/>
            <a:ext cx="2304256" cy="142149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7524328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059832" y="3573016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843808" y="31409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698932">
            <a:off x="2446411" y="3264884"/>
            <a:ext cx="4968552" cy="922357"/>
          </a:xfrm>
          <a:prstGeom prst="rect">
            <a:avLst/>
          </a:prstGeom>
          <a:noFill/>
        </p:spPr>
      </p:pic>
      <p:cxnSp>
        <p:nvCxnSpPr>
          <p:cNvPr id="50" name="Прямая соединительная линия 49"/>
          <p:cNvCxnSpPr/>
          <p:nvPr/>
        </p:nvCxnSpPr>
        <p:spPr>
          <a:xfrm flipV="1">
            <a:off x="3131840" y="2492896"/>
            <a:ext cx="4478252" cy="122987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95282">
            <a:off x="2110492" y="2494376"/>
            <a:ext cx="2304256" cy="142149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 rot="21051658">
            <a:off x="6703127" y="223429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 rot="809802">
            <a:off x="865188" y="1488012"/>
            <a:ext cx="4803349" cy="2984605"/>
          </a:xfrm>
          <a:prstGeom prst="rect">
            <a:avLst/>
          </a:prstGeom>
          <a:noFill/>
        </p:spPr>
      </p:pic>
      <p:graphicFrame>
        <p:nvGraphicFramePr>
          <p:cNvPr id="54" name="Object 1"/>
          <p:cNvGraphicFramePr>
            <a:graphicFrameLocks noChangeAspect="1"/>
          </p:cNvGraphicFramePr>
          <p:nvPr/>
        </p:nvGraphicFramePr>
        <p:xfrm>
          <a:off x="1709738" y="5157788"/>
          <a:ext cx="21161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10" imgW="19507200" imgH="4876800" progId="Equation.3">
                  <p:embed/>
                </p:oleObj>
              </mc:Choice>
              <mc:Fallback>
                <p:oleObj name="Формула" r:id="rId10" imgW="19507200" imgH="48768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09738" y="5157788"/>
                        <a:ext cx="2116137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1711E-6 L 0.49861 0.13784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21536E-6 L 0.48976 -0.18899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2" grpId="0" animBg="1"/>
      <p:bldP spid="46" grpId="0"/>
      <p:bldP spid="47" grpId="0" animBg="1"/>
      <p:bldP spid="48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2562809"/>
              <a:ext cx="4536504" cy="33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3491880" y="2852936"/>
              <a:ext cx="1440160" cy="792088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491880" y="3645024"/>
              <a:ext cx="1296144" cy="1368152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4788024" y="4509120"/>
              <a:ext cx="3096344" cy="50405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932040" y="2852936"/>
              <a:ext cx="2952328" cy="16561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Управляющая кнопка: настраиваемая 47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№17 Задачи на построение.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284985"/>
              <a:ext cx="8064896" cy="58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Управляющая кнопка: настраиваемая 20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№17 Задачи на построение.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700626">
              <a:off x="3530242" y="2549780"/>
              <a:ext cx="4250263" cy="2231398"/>
            </a:xfrm>
            <a:prstGeom prst="triangle">
              <a:avLst>
                <a:gd name="adj" fmla="val 74776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3995936" y="2924944"/>
            <a:ext cx="4104456" cy="201622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37411">
            <a:off x="3906850" y="2194902"/>
            <a:ext cx="2304256" cy="1421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4155E-6 L 0.41128 0.2745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208912" cy="101763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0" name="Управляющая кнопка: настраиваемая 39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№17 Задачи на построение.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860032" y="2276872"/>
            <a:ext cx="3630210" cy="2189857"/>
            <a:chOff x="4860032" y="2276872"/>
            <a:chExt cx="3630210" cy="2189857"/>
          </a:xfrm>
        </p:grpSpPr>
        <p:sp>
          <p:nvSpPr>
            <p:cNvPr id="46" name="TextBox 45"/>
            <p:cNvSpPr txBox="1"/>
            <p:nvPr/>
          </p:nvSpPr>
          <p:spPr>
            <a:xfrm>
              <a:off x="5580112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6003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Равнобедренный треугольник 47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32240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312" y="234888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Месяц 53"/>
            <p:cNvSpPr/>
            <p:nvPr/>
          </p:nvSpPr>
          <p:spPr>
            <a:xfrm rot="9781135">
              <a:off x="5415396" y="3581489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Месяц 54"/>
            <p:cNvSpPr/>
            <p:nvPr/>
          </p:nvSpPr>
          <p:spPr>
            <a:xfrm rot="9781135">
              <a:off x="7215597" y="3581488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051050" y="2420938"/>
            <a:ext cx="1693863" cy="849312"/>
            <a:chOff x="2051050" y="2420938"/>
            <a:chExt cx="1693863" cy="849312"/>
          </a:xfrm>
        </p:grpSpPr>
        <p:graphicFrame>
          <p:nvGraphicFramePr>
            <p:cNvPr id="57" name="Object 3"/>
            <p:cNvGraphicFramePr>
              <a:graphicFrameLocks noChangeAspect="1"/>
            </p:cNvGraphicFramePr>
            <p:nvPr/>
          </p:nvGraphicFramePr>
          <p:xfrm>
            <a:off x="2124075" y="2420938"/>
            <a:ext cx="1620838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7" imgW="14935200" imgH="3962400" progId="Equation.3">
                    <p:embed/>
                  </p:oleObj>
                </mc:Choice>
                <mc:Fallback>
                  <p:oleObj name="Формула" r:id="rId7" imgW="14935200" imgH="39624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24075" y="2420938"/>
                          <a:ext cx="1620838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2051050" y="2852738"/>
            <a:ext cx="1652588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9" imgW="15240000" imgH="3962400" progId="Equation.3">
                    <p:embed/>
                  </p:oleObj>
                </mc:Choice>
                <mc:Fallback>
                  <p:oleObj name="Формула" r:id="rId9" imgW="15240000" imgH="39624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51050" y="2852738"/>
                          <a:ext cx="1652588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авая фигурная скобка 58"/>
          <p:cNvSpPr/>
          <p:nvPr/>
        </p:nvSpPr>
        <p:spPr>
          <a:xfrm>
            <a:off x="3923928" y="2420888"/>
            <a:ext cx="216024" cy="1656184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>
            <a:off x="4139952" y="3068960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" name="Object 4"/>
          <p:cNvGraphicFramePr>
            <a:graphicFrameLocks noChangeAspect="1"/>
          </p:cNvGraphicFramePr>
          <p:nvPr/>
        </p:nvGraphicFramePr>
        <p:xfrm>
          <a:off x="1835696" y="5013176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11" imgW="23774400" imgH="4267200" progId="Equation.3">
                  <p:embed/>
                </p:oleObj>
              </mc:Choice>
              <mc:Fallback>
                <p:oleObj name="Формула" r:id="rId11" imgW="23774400" imgH="42672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35696" y="5013176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"/>
          <p:cNvGraphicFramePr>
            <a:graphicFrameLocks noChangeAspect="1"/>
          </p:cNvGraphicFramePr>
          <p:nvPr/>
        </p:nvGraphicFramePr>
        <p:xfrm>
          <a:off x="2228850" y="4484688"/>
          <a:ext cx="53213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13" imgW="52425600" imgH="3962400" progId="Equation.3">
                  <p:embed/>
                </p:oleObj>
              </mc:Choice>
              <mc:Fallback>
                <p:oleObj name="Формула" r:id="rId13" imgW="52425600" imgH="39624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28850" y="4484688"/>
                        <a:ext cx="5321300" cy="415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Прямая соединительная линия 62"/>
          <p:cNvCxnSpPr/>
          <p:nvPr/>
        </p:nvCxnSpPr>
        <p:spPr>
          <a:xfrm>
            <a:off x="1907704" y="3429000"/>
            <a:ext cx="1944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6"/>
          <p:cNvGraphicFramePr>
            <a:graphicFrameLocks noChangeAspect="1"/>
          </p:cNvGraphicFramePr>
          <p:nvPr/>
        </p:nvGraphicFramePr>
        <p:xfrm>
          <a:off x="1954213" y="3589338"/>
          <a:ext cx="16192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5" imgW="14935200" imgH="3962400" progId="Equation.3">
                  <p:embed/>
                </p:oleObj>
              </mc:Choice>
              <mc:Fallback>
                <p:oleObj name="Формула" r:id="rId15" imgW="14935200" imgH="39624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54213" y="3589338"/>
                        <a:ext cx="1619250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Прямая соединительная линия 69"/>
          <p:cNvCxnSpPr/>
          <p:nvPr/>
        </p:nvCxnSpPr>
        <p:spPr>
          <a:xfrm>
            <a:off x="5436096" y="314096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236296" y="314096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467544" y="1340768"/>
            <a:ext cx="8208912" cy="720080"/>
            <a:chOff x="467544" y="5013176"/>
            <a:chExt cx="8208912" cy="72008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2" y="5085184"/>
              <a:ext cx="8064896" cy="61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4" descr="http://tapenik.ru/dizain/dev_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32" name="Управляющая кнопка: домой 31">
            <a:hlinkClick r:id="rId3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rId4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№17 Задачи на построение.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92696"/>
            <a:ext cx="3384376" cy="4133451"/>
          </a:xfrm>
          <a:prstGeom prst="rect">
            <a:avLst/>
          </a:prstGeom>
          <a:noFill/>
        </p:spPr>
      </p:pic>
      <p:pic>
        <p:nvPicPr>
          <p:cNvPr id="3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71800" y="4797152"/>
            <a:ext cx="4968552" cy="922357"/>
          </a:xfrm>
          <a:prstGeom prst="rect">
            <a:avLst/>
          </a:prstGeom>
          <a:noFill/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3491880" y="4797152"/>
            <a:ext cx="3384376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966306" y="3779702"/>
            <a:ext cx="2304256" cy="142149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275856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2240" y="47971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44931">
            <a:off x="5936825" y="3566990"/>
            <a:ext cx="2304256" cy="142149"/>
          </a:xfrm>
          <a:prstGeom prst="rect">
            <a:avLst/>
          </a:prstGeom>
          <a:noFill/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8676456" y="476672"/>
            <a:ext cx="0" cy="1944216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95936" y="23488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4877">
            <a:off x="4887742" y="63206"/>
            <a:ext cx="3384376" cy="4133451"/>
          </a:xfrm>
          <a:prstGeom prst="rect">
            <a:avLst/>
          </a:prstGeom>
          <a:noFill/>
        </p:spPr>
      </p:pic>
      <p:pic>
        <p:nvPicPr>
          <p:cNvPr id="4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60324">
            <a:off x="2393540" y="3506926"/>
            <a:ext cx="4968552" cy="922357"/>
          </a:xfrm>
          <a:prstGeom prst="rect">
            <a:avLst/>
          </a:prstGeom>
          <a:noFill/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4067944" y="2852936"/>
            <a:ext cx="2808312" cy="1944216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7242988">
            <a:off x="1613857" y="3964251"/>
            <a:ext cx="4968552" cy="922357"/>
          </a:xfrm>
          <a:prstGeom prst="rect">
            <a:avLst/>
          </a:prstGeom>
          <a:noFill/>
        </p:spPr>
      </p:pic>
      <p:pic>
        <p:nvPicPr>
          <p:cNvPr id="5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65189">
            <a:off x="2081863" y="2031986"/>
            <a:ext cx="2304256" cy="142149"/>
          </a:xfrm>
          <a:prstGeom prst="rect">
            <a:avLst/>
          </a:prstGeom>
          <a:noFill/>
        </p:spPr>
      </p:pic>
      <p:cxnSp>
        <p:nvCxnSpPr>
          <p:cNvPr id="54" name="Прямая соединительная линия 53"/>
          <p:cNvCxnSpPr>
            <a:endCxn id="53" idx="3"/>
          </p:cNvCxnSpPr>
          <p:nvPr/>
        </p:nvCxnSpPr>
        <p:spPr>
          <a:xfrm flipV="1">
            <a:off x="3491880" y="2885173"/>
            <a:ext cx="588101" cy="1911979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6099175" y="2884488"/>
          <a:ext cx="16525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11" imgW="15240000" imgH="4267200" progId="Equation.3">
                  <p:embed/>
                </p:oleObj>
              </mc:Choice>
              <mc:Fallback>
                <p:oleObj name="Формула" r:id="rId11" imgW="15240000" imgH="4267200" progId="Equation.3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9175" y="2884488"/>
                        <a:ext cx="1652588" cy="452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04187E-6 L 0.35677 0.00162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4 0.03262 L -0.29045 -0.2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08993 0.39283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41" grpId="0"/>
      <p:bldP spid="42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№18 Равенство треугольников.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67544" y="1484784"/>
            <a:ext cx="8208912" cy="720080"/>
            <a:chOff x="467544" y="1556792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15567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623407"/>
              <a:ext cx="8064896" cy="604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67544" y="2348880"/>
            <a:ext cx="8208912" cy="720080"/>
            <a:chOff x="467544" y="2420888"/>
            <a:chExt cx="8208912" cy="7200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44" y="24208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5196"/>
            <a:stretch>
              <a:fillRect/>
            </a:stretch>
          </p:blipFill>
          <p:spPr bwMode="auto">
            <a:xfrm>
              <a:off x="539552" y="2458490"/>
              <a:ext cx="8064896" cy="66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467544" y="3212976"/>
            <a:ext cx="8208912" cy="720080"/>
            <a:chOff x="467544" y="3284984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32849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1" y="3341035"/>
              <a:ext cx="8064897" cy="60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467544" y="5229200"/>
            <a:ext cx="8208912" cy="720080"/>
            <a:chOff x="467544" y="5013176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085184"/>
              <a:ext cx="8064896" cy="61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077072"/>
            <a:ext cx="8208912" cy="100026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№18 Равенство треугольников.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67544" y="1340768"/>
            <a:ext cx="8208912" cy="720080"/>
            <a:chOff x="467544" y="1556792"/>
            <a:chExt cx="8208912" cy="72008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67544" y="15567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623407"/>
              <a:ext cx="8064896" cy="604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26323">
            <a:off x="2093192" y="4083740"/>
            <a:ext cx="4968552" cy="922357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059832" y="3717032"/>
            <a:ext cx="4608512" cy="10081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606266" y="2699581"/>
            <a:ext cx="2304256" cy="1421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524328" y="422108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059832" y="3573016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843808" y="31409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98932">
            <a:off x="2446411" y="3264884"/>
            <a:ext cx="4968552" cy="922357"/>
          </a:xfrm>
          <a:prstGeom prst="rect">
            <a:avLst/>
          </a:prstGeom>
          <a:noFill/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3131840" y="2492896"/>
            <a:ext cx="4478252" cy="122987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95282">
            <a:off x="2110492" y="2494376"/>
            <a:ext cx="2304256" cy="14214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 rot="21051658">
            <a:off x="6686295" y="223429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 rot="809802">
            <a:off x="865188" y="1488012"/>
            <a:ext cx="4803349" cy="2984605"/>
          </a:xfrm>
          <a:prstGeom prst="rect">
            <a:avLst/>
          </a:prstGeom>
          <a:noFill/>
        </p:spPr>
      </p:pic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1627188" y="5157788"/>
          <a:ext cx="22812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9" imgW="21031200" imgH="4876800" progId="Equation.3">
                  <p:embed/>
                </p:oleObj>
              </mc:Choice>
              <mc:Fallback>
                <p:oleObj name="Формула" r:id="rId9" imgW="21031200" imgH="48768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27188" y="5157788"/>
                        <a:ext cx="2281237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1711E-6 L 0.49861 0.13784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21536E-6 L 0.48976 -0.18899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32" grpId="0" animBg="1"/>
      <p:bldP spid="33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№18 Равенство треугольников.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467544" y="1340768"/>
            <a:ext cx="8208912" cy="720080"/>
            <a:chOff x="467544" y="2420888"/>
            <a:chExt cx="8208912" cy="72008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7544" y="24208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196"/>
            <a:stretch>
              <a:fillRect/>
            </a:stretch>
          </p:blipFill>
          <p:spPr bwMode="auto">
            <a:xfrm>
              <a:off x="539552" y="2458490"/>
              <a:ext cx="8064896" cy="66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364088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2120" y="42930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3017785" y="1382815"/>
            <a:ext cx="3501007" cy="2120768"/>
          </a:xfrm>
          <a:prstGeom prst="rect">
            <a:avLst/>
          </a:prstGeom>
          <a:noFill/>
        </p:spPr>
      </p:pic>
      <p:pic>
        <p:nvPicPr>
          <p:cNvPr id="3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47355">
            <a:off x="5330428" y="3090605"/>
            <a:ext cx="2304256" cy="142149"/>
          </a:xfrm>
          <a:prstGeom prst="rect">
            <a:avLst/>
          </a:prstGeom>
          <a:noFill/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5796136" y="2276872"/>
            <a:ext cx="0" cy="1944216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24328" y="37890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1709738" y="5157788"/>
          <a:ext cx="21161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9" imgW="19507200" imgH="4876800" progId="Equation.3">
                  <p:embed/>
                </p:oleObj>
              </mc:Choice>
              <mc:Fallback>
                <p:oleObj name="Формула" r:id="rId9" imgW="19507200" imgH="48768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09738" y="5157788"/>
                        <a:ext cx="2116137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3562E-7 L 0.00382 0.2803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5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№18 Равенство треугольников.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43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411760" y="2420888"/>
            <a:ext cx="5976664" cy="2992102"/>
            <a:chOff x="2411760" y="2420888"/>
            <a:chExt cx="5976664" cy="299210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11649216">
              <a:off x="3588230" y="3146509"/>
              <a:ext cx="3860518" cy="2266481"/>
            </a:xfrm>
            <a:prstGeom prst="triangle">
              <a:avLst>
                <a:gd name="adj" fmla="val 77998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67544" y="1340768"/>
            <a:ext cx="8208912" cy="720080"/>
            <a:chOff x="467544" y="3284984"/>
            <a:chExt cx="8208912" cy="72008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7544" y="32849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1" y="3341035"/>
              <a:ext cx="8064897" cy="60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9" name="Прямая соединительная линия 48"/>
          <p:cNvCxnSpPr/>
          <p:nvPr/>
        </p:nvCxnSpPr>
        <p:spPr>
          <a:xfrm flipV="1">
            <a:off x="2771800" y="2996952"/>
            <a:ext cx="4968552" cy="7200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462251" y="2627573"/>
            <a:ext cx="2304256" cy="142149"/>
          </a:xfrm>
          <a:prstGeom prst="rect">
            <a:avLst/>
          </a:prstGeom>
          <a:noFill/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2699792" y="2636912"/>
            <a:ext cx="3816424" cy="26642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6" y="1619461"/>
            <a:ext cx="2304256" cy="142149"/>
          </a:xfrm>
          <a:prstGeom prst="rect">
            <a:avLst/>
          </a:prstGeom>
          <a:noFill/>
        </p:spPr>
      </p:pic>
      <p:cxnSp>
        <p:nvCxnSpPr>
          <p:cNvPr id="60" name="Прямая соединительная линия 59"/>
          <p:cNvCxnSpPr/>
          <p:nvPr/>
        </p:nvCxnSpPr>
        <p:spPr>
          <a:xfrm flipV="1">
            <a:off x="5292080" y="2564904"/>
            <a:ext cx="1080120" cy="24482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71241">
            <a:off x="4384831" y="1745357"/>
            <a:ext cx="2304256" cy="1421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6859E-6 L 0.51424 -0.11405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0326E-6 L 0.38837 0.36872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04326E-6 L -0.11337 0.34004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860032" y="2204864"/>
            <a:ext cx="3630210" cy="2261865"/>
            <a:chOff x="4860032" y="2204864"/>
            <a:chExt cx="3630210" cy="2261865"/>
          </a:xfrm>
        </p:grpSpPr>
        <p:sp>
          <p:nvSpPr>
            <p:cNvPr id="20" name="TextBox 19"/>
            <p:cNvSpPr txBox="1"/>
            <p:nvPr/>
          </p:nvSpPr>
          <p:spPr>
            <a:xfrm>
              <a:off x="55801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003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32240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803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Месяц 36"/>
            <p:cNvSpPr/>
            <p:nvPr/>
          </p:nvSpPr>
          <p:spPr>
            <a:xfrm rot="9781135">
              <a:off x="5415396" y="3581489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Месяц 37"/>
            <p:cNvSpPr/>
            <p:nvPr/>
          </p:nvSpPr>
          <p:spPr>
            <a:xfrm rot="9781135">
              <a:off x="7215597" y="3581488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035175" y="2420938"/>
            <a:ext cx="1725613" cy="865187"/>
            <a:chOff x="2035175" y="2420938"/>
            <a:chExt cx="1725613" cy="865187"/>
          </a:xfrm>
        </p:grpSpPr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2108200" y="2420938"/>
            <a:ext cx="1652588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5" imgW="15240000" imgH="3962400" progId="Equation.3">
                    <p:embed/>
                  </p:oleObj>
                </mc:Choice>
                <mc:Fallback>
                  <p:oleObj name="Формула" r:id="rId5" imgW="15240000" imgH="39624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08200" y="2420938"/>
                          <a:ext cx="1652588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2035175" y="2836863"/>
            <a:ext cx="1685925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7" imgW="15544800" imgH="4267200" progId="Equation.3">
                    <p:embed/>
                  </p:oleObj>
                </mc:Choice>
                <mc:Fallback>
                  <p:oleObj name="Формула" r:id="rId7" imgW="15544800" imgH="42672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35175" y="2836863"/>
                          <a:ext cx="1685925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Правая фигурная скобка 41"/>
          <p:cNvSpPr/>
          <p:nvPr/>
        </p:nvSpPr>
        <p:spPr>
          <a:xfrm>
            <a:off x="3923928" y="2420888"/>
            <a:ext cx="216024" cy="1656184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>
            <a:off x="4139952" y="3068960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0070C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1835696" y="5013176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9" imgW="23774400" imgH="4267200" progId="Equation.3">
                  <p:embed/>
                </p:oleObj>
              </mc:Choice>
              <mc:Fallback>
                <p:oleObj name="Формула" r:id="rId9" imgW="23774400" imgH="42672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5696" y="5013176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/>
          <p:cNvGraphicFramePr>
            <a:graphicFrameLocks noChangeAspect="1"/>
          </p:cNvGraphicFramePr>
          <p:nvPr/>
        </p:nvGraphicFramePr>
        <p:xfrm>
          <a:off x="2181225" y="4484688"/>
          <a:ext cx="5781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11" imgW="53340000" imgH="3962400" progId="Equation.3">
                  <p:embed/>
                </p:oleObj>
              </mc:Choice>
              <mc:Fallback>
                <p:oleObj name="Формула" r:id="rId11" imgW="53340000" imgH="39624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81225" y="4484688"/>
                        <a:ext cx="5781675" cy="415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Прямая соединительная линия 52"/>
          <p:cNvCxnSpPr/>
          <p:nvPr/>
        </p:nvCxnSpPr>
        <p:spPr>
          <a:xfrm>
            <a:off x="1907704" y="3429000"/>
            <a:ext cx="1944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6"/>
          <p:cNvGraphicFramePr>
            <a:graphicFrameLocks noChangeAspect="1"/>
          </p:cNvGraphicFramePr>
          <p:nvPr/>
        </p:nvGraphicFramePr>
        <p:xfrm>
          <a:off x="1938338" y="3573463"/>
          <a:ext cx="16525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3" imgW="15240000" imgH="4267200" progId="Equation.3">
                  <p:embed/>
                </p:oleObj>
              </mc:Choice>
              <mc:Fallback>
                <p:oleObj name="Формула" r:id="rId13" imgW="15240000" imgH="42672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38338" y="3573463"/>
                        <a:ext cx="1652587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1268760"/>
            <a:ext cx="8208912" cy="100026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0" name="Месяц 59"/>
          <p:cNvSpPr/>
          <p:nvPr/>
        </p:nvSpPr>
        <p:spPr>
          <a:xfrm rot="1522161">
            <a:off x="7792560" y="3379343"/>
            <a:ext cx="247380" cy="635518"/>
          </a:xfrm>
          <a:prstGeom prst="mo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Месяц 60"/>
          <p:cNvSpPr/>
          <p:nvPr/>
        </p:nvSpPr>
        <p:spPr>
          <a:xfrm rot="1522161">
            <a:off x="5992360" y="3379344"/>
            <a:ext cx="247380" cy="635518"/>
          </a:xfrm>
          <a:prstGeom prst="mo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Месяц 61"/>
          <p:cNvSpPr/>
          <p:nvPr/>
        </p:nvSpPr>
        <p:spPr>
          <a:xfrm rot="1522161">
            <a:off x="6111474" y="3516415"/>
            <a:ext cx="185677" cy="505390"/>
          </a:xfrm>
          <a:prstGeom prst="mo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Месяц 62"/>
          <p:cNvSpPr/>
          <p:nvPr/>
        </p:nvSpPr>
        <p:spPr>
          <a:xfrm rot="1522161">
            <a:off x="7911675" y="3516416"/>
            <a:ext cx="185677" cy="505390"/>
          </a:xfrm>
          <a:prstGeom prst="mo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№18 Равенство треугольников.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67544" y="980728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 Признаки равенства треугольников.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67544" y="2060848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№17 Задачи на построение.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67544" y="3140968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№18 Равенство треугольников.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467544" y="4221088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 Первоначальные сведения.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467544" y="5301208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 Задачи на построение. Равнобедренный и равносторонний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3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1" name="Управляющая кнопка: домой 50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№18 Равенство треугольников.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67544" y="1340768"/>
            <a:ext cx="8208912" cy="720080"/>
            <a:chOff x="467544" y="5013176"/>
            <a:chExt cx="8208912" cy="72008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085184"/>
              <a:ext cx="8064896" cy="61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Равнобедренный треугольник 44"/>
          <p:cNvSpPr/>
          <p:nvPr/>
        </p:nvSpPr>
        <p:spPr>
          <a:xfrm>
            <a:off x="6660232" y="2492896"/>
            <a:ext cx="1656184" cy="2376264"/>
          </a:xfrm>
          <a:prstGeom prst="triangle">
            <a:avLst>
              <a:gd name="adj" fmla="val 77903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300192" y="46531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5232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16416" y="46531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124075" y="2405063"/>
          <a:ext cx="16208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7" imgW="14935200" imgH="4267200" progId="Equation.3">
                  <p:embed/>
                </p:oleObj>
              </mc:Choice>
              <mc:Fallback>
                <p:oleObj name="Формула" r:id="rId7" imgW="14935200" imgH="42672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4075" y="2405063"/>
                        <a:ext cx="1620838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2267744" y="2996952"/>
            <a:ext cx="360040" cy="43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699792" y="2996952"/>
          <a:ext cx="31416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9" imgW="28956000" imgH="4876800" progId="Equation.3">
                  <p:embed/>
                </p:oleObj>
              </mc:Choice>
              <mc:Fallback>
                <p:oleObj name="Формула" r:id="rId9" imgW="28956000" imgH="48768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99792" y="2996952"/>
                        <a:ext cx="3141662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771800" y="3429000"/>
          <a:ext cx="22161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11" imgW="20421600" imgH="4876800" progId="Equation.3">
                  <p:embed/>
                </p:oleObj>
              </mc:Choice>
              <mc:Fallback>
                <p:oleObj name="Формула" r:id="rId11" imgW="20421600" imgH="48768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71800" y="3429000"/>
                        <a:ext cx="2216150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2267744" y="4149080"/>
            <a:ext cx="360040" cy="43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2827338" y="4076700"/>
          <a:ext cx="3175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13" imgW="29260800" imgH="4876800" progId="Equation.3">
                  <p:embed/>
                </p:oleObj>
              </mc:Choice>
              <mc:Fallback>
                <p:oleObj name="Формула" r:id="rId13" imgW="29260800" imgH="48768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27338" y="4076700"/>
                        <a:ext cx="3175000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843808" y="4581128"/>
          <a:ext cx="22161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5" imgW="20421600" imgH="4876800" progId="Equation.3">
                  <p:embed/>
                </p:oleObj>
              </mc:Choice>
              <mc:Fallback>
                <p:oleObj name="Формула" r:id="rId15" imgW="20421600" imgH="48768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43808" y="4581128"/>
                        <a:ext cx="2216150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1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настраиваемая 20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 Первоначальные сведения.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1412776"/>
            <a:ext cx="8208912" cy="720080"/>
            <a:chOff x="467544" y="1628800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16288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63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640206"/>
              <a:ext cx="8064896" cy="638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2276872"/>
            <a:ext cx="8208912" cy="720080"/>
            <a:chOff x="467544" y="2492896"/>
            <a:chExt cx="8208912" cy="7200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44" y="24928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63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543628"/>
              <a:ext cx="8064896" cy="62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40968"/>
            <a:ext cx="8208912" cy="987068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  <p:grpSp>
        <p:nvGrpSpPr>
          <p:cNvPr id="30" name="Группа 29"/>
          <p:cNvGrpSpPr/>
          <p:nvPr/>
        </p:nvGrpSpPr>
        <p:grpSpPr>
          <a:xfrm>
            <a:off x="467544" y="4293096"/>
            <a:ext cx="8208912" cy="720080"/>
            <a:chOff x="467544" y="4293096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42930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4321466"/>
              <a:ext cx="8064896" cy="64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467544" y="5157192"/>
            <a:ext cx="8208912" cy="720080"/>
            <a:chOff x="467544" y="5157192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51571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637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3040" y="5197812"/>
              <a:ext cx="8101408" cy="609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>
            <a:off x="467544" y="1340768"/>
            <a:ext cx="8208912" cy="720080"/>
            <a:chOff x="467544" y="1628800"/>
            <a:chExt cx="8208912" cy="72008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467544" y="16288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1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2" y="1640206"/>
              <a:ext cx="8064896" cy="638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Управляющая кнопка: настраиваемая 52">
            <a:hlinkClick r:id="rId2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 Первоначальные сведения.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853102"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987824" y="3645024"/>
            <a:ext cx="4752528" cy="1224136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534259" y="2627573"/>
            <a:ext cx="2304256" cy="142149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156176" y="23488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43651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59702" flipV="1">
            <a:off x="3346004" y="1302755"/>
            <a:ext cx="3501007" cy="2120768"/>
          </a:xfrm>
          <a:prstGeom prst="rect">
            <a:avLst/>
          </a:prstGeom>
          <a:noFill/>
        </p:spPr>
      </p:pic>
      <p:pic>
        <p:nvPicPr>
          <p:cNvPr id="36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47355">
            <a:off x="5762476" y="3090605"/>
            <a:ext cx="2304256" cy="142149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>
            <a:endCxn id="34" idx="0"/>
          </p:cNvCxnSpPr>
          <p:nvPr/>
        </p:nvCxnSpPr>
        <p:spPr>
          <a:xfrm flipH="1">
            <a:off x="5639838" y="2204864"/>
            <a:ext cx="588346" cy="216024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08304" y="47971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1"/>
          <p:cNvGraphicFramePr>
            <a:graphicFrameLocks noChangeAspect="1"/>
          </p:cNvGraphicFramePr>
          <p:nvPr/>
        </p:nvGraphicFramePr>
        <p:xfrm>
          <a:off x="1835696" y="5157192"/>
          <a:ext cx="21161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10" imgW="19507200" imgH="4876800" progId="Equation.3">
                  <p:embed/>
                </p:oleObj>
              </mc:Choice>
              <mc:Fallback>
                <p:oleObj name="Формула" r:id="rId10" imgW="19507200" imgH="48768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35696" y="5157192"/>
                        <a:ext cx="2116137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693E-6 L 0.49063 0.1695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3562E-7 L -0.0592 0.30141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3" grpId="0"/>
      <p:bldP spid="34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467544" y="1340768"/>
            <a:ext cx="8208912" cy="720080"/>
            <a:chOff x="467544" y="2492896"/>
            <a:chExt cx="8208912" cy="72008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7544" y="24928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543628"/>
              <a:ext cx="8064896" cy="62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2" descr="https://avatanplus.com/files/resources/original/5a68f4a6d2bdc16129fbabc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66428" y="2318148"/>
            <a:ext cx="4176464" cy="4093913"/>
          </a:xfrm>
          <a:prstGeom prst="rect">
            <a:avLst/>
          </a:prstGeom>
          <a:noFill/>
        </p:spPr>
      </p:pic>
      <p:pic>
        <p:nvPicPr>
          <p:cNvPr id="28" name="Picture 2" descr="https://avatanplus.com/files/resources/original/5a68f4a6d2bdc16129fbabcf.jpg"/>
          <p:cNvPicPr>
            <a:picLocks noChangeAspect="1" noChangeArrowheads="1"/>
          </p:cNvPicPr>
          <p:nvPr/>
        </p:nvPicPr>
        <p:blipFill>
          <a:blip r:embed="rId3" cstate="print"/>
          <a:srcRect l="-1671" t="26806" b="6364"/>
          <a:stretch>
            <a:fillRect/>
          </a:stretch>
        </p:blipFill>
        <p:spPr bwMode="auto">
          <a:xfrm rot="5400000">
            <a:off x="4848068" y="3008917"/>
            <a:ext cx="4272399" cy="2664296"/>
          </a:xfrm>
          <a:prstGeom prst="rect">
            <a:avLst/>
          </a:prstGeom>
          <a:noFill/>
        </p:spPr>
      </p:pic>
      <p:pic>
        <p:nvPicPr>
          <p:cNvPr id="3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323528" y="2348880"/>
            <a:ext cx="1872208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059832" y="4941168"/>
            <a:ext cx="2088232" cy="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48064" y="4941168"/>
            <a:ext cx="2088232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4860032" y="2564904"/>
            <a:ext cx="288032" cy="2376264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6948264" y="2564904"/>
            <a:ext cx="288032" cy="23762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3059832" y="2564904"/>
            <a:ext cx="1800200" cy="2376264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5148064" y="2564904"/>
            <a:ext cx="1800200" cy="23762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32040" y="4941168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rId7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 Первоначальные сведения.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8" grpId="0" animBg="1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208912" cy="987068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  <p:sp>
        <p:nvSpPr>
          <p:cNvPr id="25" name="Управляющая кнопка: настраиваемая 24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 Первоначальные сведения.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860032" y="2204864"/>
            <a:ext cx="3630210" cy="2261865"/>
            <a:chOff x="4860032" y="2204864"/>
            <a:chExt cx="3630210" cy="2261865"/>
          </a:xfrm>
        </p:grpSpPr>
        <p:sp>
          <p:nvSpPr>
            <p:cNvPr id="35" name="TextBox 34"/>
            <p:cNvSpPr txBox="1"/>
            <p:nvPr/>
          </p:nvSpPr>
          <p:spPr>
            <a:xfrm>
              <a:off x="55801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6003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32240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803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2124075" y="2420938"/>
          <a:ext cx="16208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7" imgW="14935200" imgH="3962400" progId="Equation.3">
                  <p:embed/>
                </p:oleObj>
              </mc:Choice>
              <mc:Fallback>
                <p:oleObj name="Формула" r:id="rId7" imgW="14935200" imgH="39624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4075" y="2420938"/>
                        <a:ext cx="1620838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Правая фигурная скобка 55"/>
          <p:cNvSpPr/>
          <p:nvPr/>
        </p:nvSpPr>
        <p:spPr>
          <a:xfrm>
            <a:off x="3923928" y="2420888"/>
            <a:ext cx="216024" cy="1656184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>
            <a:off x="4139952" y="3068960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255997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" name="Object 4"/>
          <p:cNvGraphicFramePr>
            <a:graphicFrameLocks noChangeAspect="1"/>
          </p:cNvGraphicFramePr>
          <p:nvPr/>
        </p:nvGraphicFramePr>
        <p:xfrm>
          <a:off x="1835696" y="5013176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9" imgW="23774400" imgH="4267200" progId="Equation.3">
                  <p:embed/>
                </p:oleObj>
              </mc:Choice>
              <mc:Fallback>
                <p:oleObj name="Формула" r:id="rId9" imgW="23774400" imgH="42672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5696" y="5013176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"/>
          <p:cNvGraphicFramePr>
            <a:graphicFrameLocks noChangeAspect="1"/>
          </p:cNvGraphicFramePr>
          <p:nvPr/>
        </p:nvGraphicFramePr>
        <p:xfrm>
          <a:off x="2232025" y="4484688"/>
          <a:ext cx="56816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11" imgW="52425600" imgH="3962400" progId="Equation.3">
                  <p:embed/>
                </p:oleObj>
              </mc:Choice>
              <mc:Fallback>
                <p:oleObj name="Формула" r:id="rId11" imgW="52425600" imgH="39624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32025" y="4484688"/>
                        <a:ext cx="5681663" cy="415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Прямая соединительная линия 59"/>
          <p:cNvCxnSpPr/>
          <p:nvPr/>
        </p:nvCxnSpPr>
        <p:spPr>
          <a:xfrm>
            <a:off x="1979712" y="3068960"/>
            <a:ext cx="1944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"/>
          <p:cNvGraphicFramePr>
            <a:graphicFrameLocks noChangeAspect="1"/>
          </p:cNvGraphicFramePr>
          <p:nvPr/>
        </p:nvGraphicFramePr>
        <p:xfrm>
          <a:off x="2051050" y="3300413"/>
          <a:ext cx="16525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13" imgW="15240000" imgH="3962400" progId="Equation.3">
                  <p:embed/>
                </p:oleObj>
              </mc:Choice>
              <mc:Fallback>
                <p:oleObj name="Формула" r:id="rId13" imgW="15240000" imgH="39624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1050" y="3300413"/>
                        <a:ext cx="1652588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>
          <a:xfrm>
            <a:off x="5364088" y="3284984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164288" y="3284984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2051720" y="3717032"/>
          <a:ext cx="16192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5" imgW="14935200" imgH="3962400" progId="Equation.3">
                  <p:embed/>
                </p:oleObj>
              </mc:Choice>
              <mc:Fallback>
                <p:oleObj name="Формула" r:id="rId15" imgW="14935200" imgH="39624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51720" y="3717032"/>
                        <a:ext cx="1619250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56" grpId="0" animBg="1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323528" y="2348880"/>
            <a:ext cx="1872208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1340768"/>
            <a:ext cx="8208912" cy="720080"/>
            <a:chOff x="467544" y="4293096"/>
            <a:chExt cx="8208912" cy="72008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7544" y="42930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4321466"/>
              <a:ext cx="8064896" cy="64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Управляющая кнопка: настраиваемая 34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 Первоначальные сведения.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2411760" y="2636912"/>
            <a:ext cx="5472608" cy="1850504"/>
          </a:xfrm>
          <a:prstGeom prst="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123728" y="4437112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12360" y="4365104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6016" y="2276872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779912" y="3356992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156176" y="3356992"/>
            <a:ext cx="36004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19872" y="4509120"/>
            <a:ext cx="329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 Н О В А Н И 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 animBg="1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6" name="Управляющая кнопка: домой 55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467544" y="1340768"/>
            <a:ext cx="8208912" cy="720080"/>
            <a:chOff x="467544" y="5157192"/>
            <a:chExt cx="8208912" cy="72008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67544" y="51571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3040" y="5197812"/>
              <a:ext cx="8101408" cy="609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Управляющая кнопка: настраиваемая 40">
            <a:hlinkClick r:id="rId7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 Первоначальные сведения.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323528" y="2348880"/>
            <a:ext cx="1872208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2411760" y="2996952"/>
            <a:ext cx="5472608" cy="1850504"/>
          </a:xfrm>
          <a:prstGeom prst="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123728" y="4797152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12360" y="4725144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16016" y="2636912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779912" y="3717032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156176" y="3717032"/>
            <a:ext cx="36004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4572000" y="2420888"/>
            <a:ext cx="914400" cy="914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 Задачи на построение. Равнобедренный и равносторонний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67544" y="1700808"/>
            <a:ext cx="8208912" cy="720080"/>
            <a:chOff x="467544" y="1268760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126876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84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484784"/>
              <a:ext cx="7488832" cy="313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467544" y="2564904"/>
            <a:ext cx="8208912" cy="720080"/>
            <a:chOff x="467544" y="2564904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256490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8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598728"/>
              <a:ext cx="8064896" cy="63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3429000"/>
            <a:ext cx="8208912" cy="720080"/>
            <a:chOff x="467544" y="3429000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34290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8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511757"/>
              <a:ext cx="8064896" cy="60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67544" y="4293096"/>
            <a:ext cx="8208912" cy="720080"/>
            <a:chOff x="467544" y="4293096"/>
            <a:chExt cx="8208912" cy="7200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7544" y="42930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8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t="6229" b="335"/>
            <a:stretch>
              <a:fillRect/>
            </a:stretch>
          </p:blipFill>
          <p:spPr bwMode="auto">
            <a:xfrm>
              <a:off x="539552" y="4354302"/>
              <a:ext cx="8064896" cy="60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5157192"/>
            <a:ext cx="8208912" cy="720080"/>
            <a:chOff x="467544" y="5157192"/>
            <a:chExt cx="8208912" cy="72008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51571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541" t="9333"/>
            <a:stretch>
              <a:fillRect/>
            </a:stretch>
          </p:blipFill>
          <p:spPr bwMode="auto">
            <a:xfrm>
              <a:off x="539552" y="5229200"/>
              <a:ext cx="8064896" cy="61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3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21904">
            <a:off x="4491378" y="2619557"/>
            <a:ext cx="2304256" cy="142149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7308304" y="4221088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427984" y="4437112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211960" y="45811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5462">
            <a:off x="3007135" y="4628110"/>
            <a:ext cx="4968552" cy="922357"/>
          </a:xfrm>
          <a:prstGeom prst="rect">
            <a:avLst/>
          </a:prstGeom>
          <a:noFill/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3059832" y="4509120"/>
            <a:ext cx="4538541" cy="229818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95282">
            <a:off x="2110493" y="3286464"/>
            <a:ext cx="2304256" cy="14214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4139952" y="21328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1340768"/>
            <a:ext cx="8208912" cy="720080"/>
            <a:chOff x="467544" y="1268760"/>
            <a:chExt cx="8208912" cy="72008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7544" y="126876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1484784"/>
              <a:ext cx="7488832" cy="313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 Задачи на построение. Равнобедренный и равносторонний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 rot="181925">
            <a:off x="2125354" y="2326606"/>
            <a:ext cx="4680099" cy="2908022"/>
          </a:xfrm>
          <a:prstGeom prst="rect">
            <a:avLst/>
          </a:prstGeom>
          <a:noFill/>
        </p:spPr>
      </p:pic>
      <p:pic>
        <p:nvPicPr>
          <p:cNvPr id="4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577335">
            <a:off x="1596263" y="3024300"/>
            <a:ext cx="4968552" cy="922357"/>
          </a:xfrm>
          <a:prstGeom prst="rect">
            <a:avLst/>
          </a:prstGeom>
          <a:noFill/>
        </p:spPr>
      </p:pic>
      <p:cxnSp>
        <p:nvCxnSpPr>
          <p:cNvPr id="44" name="Прямая соединительная линия 43"/>
          <p:cNvCxnSpPr/>
          <p:nvPr/>
        </p:nvCxnSpPr>
        <p:spPr>
          <a:xfrm flipH="1">
            <a:off x="4499992" y="2204864"/>
            <a:ext cx="72008" cy="2376264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1835150" y="5157788"/>
          <a:ext cx="21161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9" imgW="19507200" imgH="4876800" progId="Equation.3">
                  <p:embed/>
                </p:oleObj>
              </mc:Choice>
              <mc:Fallback>
                <p:oleObj name="Формула" r:id="rId9" imgW="19507200" imgH="48768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5150" y="5157788"/>
                        <a:ext cx="2116138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8085E-6 L 0.5684 0.0522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728E-6 L -0.01476 0.38029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1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2" grpId="0" animBg="1"/>
      <p:bldP spid="47" grpId="0"/>
      <p:bldP spid="48" grpId="0" animBg="1"/>
      <p:bldP spid="49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1340768"/>
            <a:ext cx="8208912" cy="720080"/>
            <a:chOff x="467544" y="2564904"/>
            <a:chExt cx="8208912" cy="72008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7544" y="256490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598728"/>
              <a:ext cx="8064896" cy="63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 Задачи на построение. Равнобедренный и равносторонний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339752" y="2420888"/>
            <a:ext cx="5976664" cy="2952328"/>
            <a:chOff x="2339752" y="2420888"/>
            <a:chExt cx="5976664" cy="295232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339752" y="2420888"/>
              <a:ext cx="5976664" cy="2952328"/>
            </a:xfrm>
            <a:prstGeom prst="rect">
              <a:avLst/>
            </a:prstGeom>
            <a:solidFill>
              <a:srgbClr val="6565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3275856" y="2924944"/>
              <a:ext cx="3384376" cy="2016224"/>
            </a:xfrm>
            <a:prstGeom prst="triangle">
              <a:avLst>
                <a:gd name="adj" fmla="val 23112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 rot="10800000">
              <a:off x="4067944" y="2924944"/>
              <a:ext cx="3384376" cy="2016224"/>
            </a:xfrm>
            <a:prstGeom prst="triangle">
              <a:avLst>
                <a:gd name="adj" fmla="val 23112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3" name="Прямая соединительная линия 32"/>
          <p:cNvCxnSpPr>
            <a:stCxn id="34" idx="4"/>
            <a:endCxn id="34" idx="0"/>
          </p:cNvCxnSpPr>
          <p:nvPr/>
        </p:nvCxnSpPr>
        <p:spPr>
          <a:xfrm>
            <a:off x="4067944" y="2924944"/>
            <a:ext cx="2602179" cy="201622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авнобедренный треугольник 37"/>
          <p:cNvSpPr/>
          <p:nvPr/>
        </p:nvSpPr>
        <p:spPr>
          <a:xfrm rot="10800000">
            <a:off x="4067944" y="2924944"/>
            <a:ext cx="3384376" cy="2016224"/>
          </a:xfrm>
          <a:prstGeom prst="triangle">
            <a:avLst>
              <a:gd name="adj" fmla="val 23112"/>
            </a:avLst>
          </a:prstGeom>
          <a:solidFill>
            <a:schemeClr val="accent4">
              <a:lumMod val="60000"/>
              <a:lumOff val="40000"/>
              <a:alpha val="6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2565E-6 L -0.09045 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7" grpId="0" animBg="1"/>
      <p:bldP spid="38" grpId="0" animBg="1"/>
      <p:bldP spid="38" grpId="1" animBg="1"/>
      <p:bldP spid="3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 Признаки равенства треугольников.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700808"/>
              <a:ext cx="7344815" cy="29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2348880"/>
            <a:ext cx="8208912" cy="720080"/>
            <a:chOff x="467544" y="2348880"/>
            <a:chExt cx="8208912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2564904"/>
              <a:ext cx="590553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3212976"/>
            <a:ext cx="8208912" cy="720080"/>
            <a:chOff x="467544" y="3212976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3356992"/>
              <a:ext cx="7920880" cy="36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467544" y="4077072"/>
            <a:ext cx="8208912" cy="720080"/>
            <a:chOff x="467544" y="4077072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048" y="4149080"/>
              <a:ext cx="8029400" cy="58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Группа 32"/>
          <p:cNvGrpSpPr/>
          <p:nvPr/>
        </p:nvGrpSpPr>
        <p:grpSpPr>
          <a:xfrm>
            <a:off x="467544" y="4941168"/>
            <a:ext cx="8208912" cy="720080"/>
            <a:chOff x="467544" y="4941168"/>
            <a:chExt cx="8208912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4996261"/>
              <a:ext cx="8064896" cy="637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далее 6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6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7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467544" y="1340768"/>
            <a:ext cx="8208912" cy="720080"/>
            <a:chOff x="467544" y="3429000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34290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511757"/>
              <a:ext cx="8064896" cy="60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 Задачи на построение. Равнобедренный и равносторонний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860032" y="2204864"/>
            <a:ext cx="3630210" cy="2261865"/>
            <a:chOff x="4860032" y="2204864"/>
            <a:chExt cx="3630210" cy="2261865"/>
          </a:xfrm>
        </p:grpSpPr>
        <p:sp>
          <p:nvSpPr>
            <p:cNvPr id="23" name="TextBox 22"/>
            <p:cNvSpPr txBox="1"/>
            <p:nvPr/>
          </p:nvSpPr>
          <p:spPr>
            <a:xfrm>
              <a:off x="55801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6003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32240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803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364088" y="321297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7164288" y="321297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2124075" y="2420938"/>
            <a:ext cx="1652588" cy="1225550"/>
            <a:chOff x="2124075" y="2420938"/>
            <a:chExt cx="1652588" cy="1225550"/>
          </a:xfrm>
        </p:grpSpPr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2124075" y="2420938"/>
            <a:ext cx="1617663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6" imgW="14935200" imgH="3962400" progId="Equation.3">
                    <p:embed/>
                  </p:oleObj>
                </mc:Choice>
                <mc:Fallback>
                  <p:oleObj name="Формула" r:id="rId6" imgW="14935200" imgH="39624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24075" y="2420938"/>
                          <a:ext cx="1617663" cy="419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2124075" y="2781300"/>
            <a:ext cx="1652588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8" imgW="15240000" imgH="4267200" progId="Equation.3">
                    <p:embed/>
                  </p:oleObj>
                </mc:Choice>
                <mc:Fallback>
                  <p:oleObj name="Формула" r:id="rId8" imgW="15240000" imgH="42672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124075" y="2781300"/>
                          <a:ext cx="1652588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2124075" y="3197225"/>
            <a:ext cx="1619250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10" imgW="14935200" imgH="4267200" progId="Equation.3">
                    <p:embed/>
                  </p:oleObj>
                </mc:Choice>
                <mc:Fallback>
                  <p:oleObj name="Формула" r:id="rId10" imgW="14935200" imgH="42672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24075" y="3197225"/>
                          <a:ext cx="1619250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авая фигурная скобка 39"/>
          <p:cNvSpPr/>
          <p:nvPr/>
        </p:nvSpPr>
        <p:spPr>
          <a:xfrm>
            <a:off x="3923928" y="2420888"/>
            <a:ext cx="216024" cy="1224136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с вырезом 40"/>
          <p:cNvSpPr/>
          <p:nvPr/>
        </p:nvSpPr>
        <p:spPr>
          <a:xfrm>
            <a:off x="4139952" y="2852936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6565D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1979613" y="4437063"/>
          <a:ext cx="2578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12" imgW="23774400" imgH="4267200" progId="Equation.3">
                  <p:embed/>
                </p:oleObj>
              </mc:Choice>
              <mc:Fallback>
                <p:oleObj name="Формула" r:id="rId12" imgW="23774400" imgH="4267200" progId="Equation.3">
                  <p:embed/>
                  <p:pic>
                    <p:nvPicPr>
                      <p:cNvPr id="0" name="Изображение 1229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79613" y="4437063"/>
                        <a:ext cx="2578100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2123728" y="4941168"/>
          <a:ext cx="3302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4" imgW="30480000" imgH="4572000" progId="Equation.3">
                  <p:embed/>
                </p:oleObj>
              </mc:Choice>
              <mc:Fallback>
                <p:oleObj name="Формула" r:id="rId14" imgW="30480000" imgH="45720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23728" y="4941168"/>
                        <a:ext cx="3302000" cy="481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Прямая соединительная линия 48"/>
          <p:cNvCxnSpPr/>
          <p:nvPr/>
        </p:nvCxnSpPr>
        <p:spPr>
          <a:xfrm>
            <a:off x="5796136" y="386104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868144" y="386104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668344" y="386104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596336" y="386104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084168" y="3212976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156176" y="3284984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7956376" y="3284984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6228184" y="3356992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8028384" y="3356992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7884368" y="3212976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7" grpId="0" animBg="1"/>
      <p:bldP spid="40" grpId="0" animBg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096" y="52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5436096" y="2564904"/>
            <a:ext cx="3096344" cy="2664296"/>
          </a:xfrm>
          <a:prstGeom prst="triangle">
            <a:avLst>
              <a:gd name="adj" fmla="val 51009"/>
            </a:avLst>
          </a:prstGeom>
          <a:noFill/>
          <a:ln w="508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244408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012160" y="386104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596336" y="386104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467544" y="1340768"/>
            <a:ext cx="8208912" cy="720080"/>
            <a:chOff x="467544" y="4293096"/>
            <a:chExt cx="8208912" cy="72008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67544" y="42930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6229" b="335"/>
            <a:stretch>
              <a:fillRect/>
            </a:stretch>
          </p:blipFill>
          <p:spPr bwMode="auto">
            <a:xfrm>
              <a:off x="539552" y="4354302"/>
              <a:ext cx="8064896" cy="60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5" name="Прямая соединительная линия 44"/>
          <p:cNvCxnSpPr/>
          <p:nvPr/>
        </p:nvCxnSpPr>
        <p:spPr>
          <a:xfrm>
            <a:off x="6948264" y="508518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23728" y="2348880"/>
            <a:ext cx="491589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равнобедренного треугольника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стороны равны,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у равностороннего —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стороны равны.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равносторонний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является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Равнобедренным.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 Задачи на построение. Равнобедренный и равносторонний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8" grpId="0" animBg="1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68" name="Управляющая кнопка: домой 67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 Задачи на построение. Равнобедренный и равносторонний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67544" y="1340768"/>
            <a:ext cx="8208912" cy="720080"/>
            <a:chOff x="467544" y="5157192"/>
            <a:chExt cx="8208912" cy="72008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544" y="51571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541" t="9333"/>
            <a:stretch>
              <a:fillRect/>
            </a:stretch>
          </p:blipFill>
          <p:spPr bwMode="auto">
            <a:xfrm>
              <a:off x="539552" y="5229200"/>
              <a:ext cx="8064896" cy="61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6136" y="52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6084168" y="2564904"/>
            <a:ext cx="2448272" cy="2664296"/>
          </a:xfrm>
          <a:prstGeom prst="triangle">
            <a:avLst>
              <a:gd name="adj" fmla="val 51009"/>
            </a:avLst>
          </a:prstGeom>
          <a:noFill/>
          <a:ln w="508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8244408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516216" y="386104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7812360" y="386104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95736" y="2348880"/>
            <a:ext cx="491589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равнобедренного треугольника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стороны равны,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у равностороннего —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стороны равны.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каждый равнобедренный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является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равносторонним.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60" y="1700808"/>
            <a:ext cx="3024336" cy="3816424"/>
          </a:xfrm>
          <a:prstGeom prst="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132856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165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 - титул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708920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Самопроверка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996952"/>
            <a:ext cx="24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Девочка с карандашом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183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Девочка в синем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57301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Мальчик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3861048"/>
            <a:ext cx="18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Мальчик в кепке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149080"/>
            <a:ext cx="21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Девочка с бантиком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4371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Мальчик в красном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725144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Источники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620688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7346" y="3827615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46109">
            <a:off x="6136059" y="570305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омой 17">
            <a:hlinkClick r:id="rId12" action="ppaction://hlinksldjump" highlightClick="1"/>
          </p:cNvPr>
          <p:cNvSpPr/>
          <p:nvPr/>
        </p:nvSpPr>
        <p:spPr>
          <a:xfrm>
            <a:off x="7677746" y="5987855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87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Picture 1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11560" y="1700808"/>
              <a:ext cx="7344815" cy="29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907704" y="3933056"/>
            <a:ext cx="24482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5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5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26323">
            <a:off x="3821383" y="4011731"/>
            <a:ext cx="4968552" cy="922357"/>
          </a:xfrm>
          <a:prstGeom prst="rect">
            <a:avLst/>
          </a:prstGeom>
          <a:noFill/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4355976" y="3573016"/>
            <a:ext cx="4248472" cy="9361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902411" y="2555565"/>
            <a:ext cx="2304256" cy="142149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8100392" y="39330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4355976" y="3501008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4211960" y="30689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44106">
            <a:off x="1870055" y="2963177"/>
            <a:ext cx="4968552" cy="922357"/>
          </a:xfrm>
          <a:prstGeom prst="rect">
            <a:avLst/>
          </a:prstGeom>
          <a:noFill/>
        </p:spPr>
      </p:pic>
      <p:cxnSp>
        <p:nvCxnSpPr>
          <p:cNvPr id="84" name="Прямая соединительная линия 83"/>
          <p:cNvCxnSpPr/>
          <p:nvPr/>
        </p:nvCxnSpPr>
        <p:spPr>
          <a:xfrm flipV="1">
            <a:off x="1907704" y="2564904"/>
            <a:ext cx="6336704" cy="6480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95282">
            <a:off x="958365" y="1990319"/>
            <a:ext cx="2304256" cy="142149"/>
          </a:xfrm>
          <a:prstGeom prst="rect">
            <a:avLst/>
          </a:prstGeom>
          <a:noFill/>
        </p:spPr>
      </p:pic>
      <p:sp>
        <p:nvSpPr>
          <p:cNvPr id="86" name="TextBox 85"/>
          <p:cNvSpPr txBox="1"/>
          <p:nvPr/>
        </p:nvSpPr>
        <p:spPr>
          <a:xfrm rot="21051658">
            <a:off x="7169312" y="223836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21051658">
            <a:off x="1619396" y="338502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1835696" y="3140968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 Признаки равенства треугольников.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44722 0.12755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5293E-6 L 0.68663 -0.10478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5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43789E-7 L 0.20486 -0.03077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7" grpId="0" animBg="1"/>
      <p:bldP spid="68" grpId="0"/>
      <p:bldP spid="81" grpId="0" animBg="1"/>
      <p:bldP spid="82" grpId="0"/>
      <p:bldP spid="86" grpId="0"/>
      <p:bldP spid="87" grpId="0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564904"/>
              <a:ext cx="590553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 Признаки равенства треугольников.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07704" y="3933056"/>
            <a:ext cx="24482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6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6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68" name="Управляющая кнопка: далее 6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26323">
            <a:off x="3821383" y="4011731"/>
            <a:ext cx="4968552" cy="922357"/>
          </a:xfrm>
          <a:prstGeom prst="rect">
            <a:avLst/>
          </a:prstGeom>
          <a:noFill/>
        </p:spPr>
      </p:pic>
      <p:cxnSp>
        <p:nvCxnSpPr>
          <p:cNvPr id="81" name="Прямая соединительная линия 80"/>
          <p:cNvCxnSpPr/>
          <p:nvPr/>
        </p:nvCxnSpPr>
        <p:spPr>
          <a:xfrm>
            <a:off x="4355976" y="3573016"/>
            <a:ext cx="3240360" cy="72008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902411" y="2555565"/>
            <a:ext cx="2304256" cy="142149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7380312" y="371703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4355976" y="3501008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4211960" y="30689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44106">
            <a:off x="213870" y="3827273"/>
            <a:ext cx="4968552" cy="922357"/>
          </a:xfrm>
          <a:prstGeom prst="rect">
            <a:avLst/>
          </a:prstGeom>
          <a:noFill/>
        </p:spPr>
      </p:pic>
      <p:cxnSp>
        <p:nvCxnSpPr>
          <p:cNvPr id="87" name="Прямая соединительная линия 86"/>
          <p:cNvCxnSpPr/>
          <p:nvPr/>
        </p:nvCxnSpPr>
        <p:spPr>
          <a:xfrm flipV="1">
            <a:off x="1835696" y="3573016"/>
            <a:ext cx="2592288" cy="2880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95282">
            <a:off x="3334629" y="2350360"/>
            <a:ext cx="2304256" cy="142149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 rot="21051658">
            <a:off x="1573148" y="32396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1763688" y="3717032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7524328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7268E-6 L 0.33316 0.09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28406E-6 L -0.28195 0.04187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8" grpId="0" animBg="1"/>
      <p:bldP spid="83" grpId="0"/>
      <p:bldP spid="84" grpId="0" animBg="1"/>
      <p:bldP spid="85" grpId="0"/>
      <p:bldP spid="89" grpId="0"/>
      <p:bldP spid="90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3356992"/>
              <a:ext cx="7920880" cy="36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 Признаки равенства треугольников.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  <a:solidFill>
            <a:schemeClr val="accent1"/>
          </a:solidFill>
        </p:grpSpPr>
        <p:sp>
          <p:nvSpPr>
            <p:cNvPr id="35" name="Прямоугольник 34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>
              <a:off x="3131840" y="2636912"/>
              <a:ext cx="4680520" cy="2448272"/>
            </a:xfrm>
            <a:prstGeom prst="triangle">
              <a:avLst>
                <a:gd name="adj" fmla="val 66696"/>
              </a:avLst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8" name="Прямая соединительная линия 37"/>
          <p:cNvCxnSpPr>
            <a:stCxn id="36" idx="0"/>
          </p:cNvCxnSpPr>
          <p:nvPr/>
        </p:nvCxnSpPr>
        <p:spPr>
          <a:xfrm flipH="1">
            <a:off x="4644008" y="2636912"/>
            <a:ext cx="1609552" cy="244827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43822">
            <a:off x="4460570" y="1630498"/>
            <a:ext cx="2304256" cy="1421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5737E-6 L -0.16893 0.3252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91680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2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 Признаки равенства треугольников.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67544" y="1340768"/>
            <a:ext cx="8208912" cy="720080"/>
            <a:chOff x="467544" y="4077072"/>
            <a:chExt cx="8208912" cy="72008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48" y="4149080"/>
              <a:ext cx="8029400" cy="58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860032" y="2204864"/>
            <a:ext cx="3630210" cy="2261865"/>
            <a:chOff x="4860032" y="2204864"/>
            <a:chExt cx="3630210" cy="2261865"/>
          </a:xfrm>
        </p:grpSpPr>
        <p:sp>
          <p:nvSpPr>
            <p:cNvPr id="28" name="TextBox 27"/>
            <p:cNvSpPr txBox="1"/>
            <p:nvPr/>
          </p:nvSpPr>
          <p:spPr>
            <a:xfrm>
              <a:off x="55801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003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32240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803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364088" y="321297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7164288" y="321297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Месяц 57"/>
            <p:cNvSpPr/>
            <p:nvPr/>
          </p:nvSpPr>
          <p:spPr>
            <a:xfrm rot="9781135">
              <a:off x="5415396" y="3581489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Месяц 58"/>
            <p:cNvSpPr/>
            <p:nvPr/>
          </p:nvSpPr>
          <p:spPr>
            <a:xfrm rot="9781135">
              <a:off x="7215597" y="3581488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124075" y="2420938"/>
            <a:ext cx="1652588" cy="1209675"/>
            <a:chOff x="2124075" y="2420938"/>
            <a:chExt cx="1652588" cy="1209675"/>
          </a:xfrm>
        </p:grpSpPr>
        <p:graphicFrame>
          <p:nvGraphicFramePr>
            <p:cNvPr id="61" name="Object 3"/>
            <p:cNvGraphicFramePr>
              <a:graphicFrameLocks noChangeAspect="1"/>
            </p:cNvGraphicFramePr>
            <p:nvPr/>
          </p:nvGraphicFramePr>
          <p:xfrm>
            <a:off x="2124075" y="2420938"/>
            <a:ext cx="1617663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6" imgW="14935200" imgH="3962400" progId="Equation.3">
                    <p:embed/>
                  </p:oleObj>
                </mc:Choice>
                <mc:Fallback>
                  <p:oleObj name="Формула" r:id="rId6" imgW="14935200" imgH="39624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24075" y="2420938"/>
                          <a:ext cx="1617663" cy="419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2124075" y="2797175"/>
            <a:ext cx="1652588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8" imgW="15240000" imgH="3962400" progId="Equation.3">
                    <p:embed/>
                  </p:oleObj>
                </mc:Choice>
                <mc:Fallback>
                  <p:oleObj name="Формула" r:id="rId8" imgW="15240000" imgH="39624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124075" y="2797175"/>
                          <a:ext cx="1652588" cy="419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2124075" y="3213100"/>
            <a:ext cx="161925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10" imgW="14935200" imgH="3962400" progId="Equation.3">
                    <p:embed/>
                  </p:oleObj>
                </mc:Choice>
                <mc:Fallback>
                  <p:oleObj name="Формула" r:id="rId10" imgW="14935200" imgH="39624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24075" y="3213100"/>
                          <a:ext cx="1619250" cy="417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Правая фигурная скобка 63"/>
          <p:cNvSpPr/>
          <p:nvPr/>
        </p:nvSpPr>
        <p:spPr>
          <a:xfrm>
            <a:off x="3923928" y="2420888"/>
            <a:ext cx="216024" cy="1224136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с вырезом 64"/>
          <p:cNvSpPr/>
          <p:nvPr/>
        </p:nvSpPr>
        <p:spPr>
          <a:xfrm>
            <a:off x="4139952" y="2852936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255997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6" name="Object 4"/>
          <p:cNvGraphicFramePr>
            <a:graphicFrameLocks noChangeAspect="1"/>
          </p:cNvGraphicFramePr>
          <p:nvPr/>
        </p:nvGraphicFramePr>
        <p:xfrm>
          <a:off x="1979613" y="4437063"/>
          <a:ext cx="2578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12" imgW="23774400" imgH="4267200" progId="Equation.3">
                  <p:embed/>
                </p:oleObj>
              </mc:Choice>
              <mc:Fallback>
                <p:oleObj name="Формула" r:id="rId12" imgW="23774400" imgH="42672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79613" y="4437063"/>
                        <a:ext cx="2578100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5"/>
          <p:cNvGraphicFramePr>
            <a:graphicFrameLocks noChangeAspect="1"/>
          </p:cNvGraphicFramePr>
          <p:nvPr/>
        </p:nvGraphicFramePr>
        <p:xfrm>
          <a:off x="2289175" y="4989513"/>
          <a:ext cx="57150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14" imgW="52730400" imgH="3962400" progId="Equation.3">
                  <p:embed/>
                </p:oleObj>
              </mc:Choice>
              <mc:Fallback>
                <p:oleObj name="Формула" r:id="rId14" imgW="52730400" imgH="3962400" progId="Equation.3">
                  <p:embed/>
                  <p:pic>
                    <p:nvPicPr>
                      <p:cNvPr id="0" name="Изображение 102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89175" y="4989513"/>
                        <a:ext cx="5715000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Месяц 67"/>
          <p:cNvSpPr/>
          <p:nvPr/>
        </p:nvSpPr>
        <p:spPr>
          <a:xfrm rot="16650286">
            <a:off x="7669360" y="2962455"/>
            <a:ext cx="180503" cy="450852"/>
          </a:xfrm>
          <a:prstGeom prst="moon">
            <a:avLst>
              <a:gd name="adj" fmla="val 3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Месяц 68"/>
          <p:cNvSpPr/>
          <p:nvPr/>
        </p:nvSpPr>
        <p:spPr>
          <a:xfrm rot="16650286">
            <a:off x="5869159" y="2962455"/>
            <a:ext cx="180503" cy="450852"/>
          </a:xfrm>
          <a:prstGeom prst="moon">
            <a:avLst>
              <a:gd name="adj" fmla="val 3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Месяц 69"/>
          <p:cNvSpPr/>
          <p:nvPr/>
        </p:nvSpPr>
        <p:spPr>
          <a:xfrm rot="16650286">
            <a:off x="5911548" y="2913188"/>
            <a:ext cx="152287" cy="366361"/>
          </a:xfrm>
          <a:prstGeom prst="moon">
            <a:avLst>
              <a:gd name="adj" fmla="val 3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Месяц 70"/>
          <p:cNvSpPr/>
          <p:nvPr/>
        </p:nvSpPr>
        <p:spPr>
          <a:xfrm rot="16650286">
            <a:off x="7711749" y="2913188"/>
            <a:ext cx="152287" cy="366361"/>
          </a:xfrm>
          <a:prstGeom prst="moon">
            <a:avLst>
              <a:gd name="adj" fmla="val 3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3" name="Управляющая кнопка: домой 22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67544" y="1340768"/>
            <a:ext cx="8208912" cy="720080"/>
            <a:chOff x="467544" y="4941168"/>
            <a:chExt cx="8208912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996261"/>
              <a:ext cx="8064896" cy="637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Равнобедренный треугольник 33"/>
          <p:cNvSpPr/>
          <p:nvPr/>
        </p:nvSpPr>
        <p:spPr>
          <a:xfrm>
            <a:off x="7020272" y="2420888"/>
            <a:ext cx="1368152" cy="1562472"/>
          </a:xfrm>
          <a:prstGeom prst="triangle">
            <a:avLst>
              <a:gd name="adj" fmla="val 77909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 rot="5400000" flipH="1">
            <a:off x="1979712" y="4005064"/>
            <a:ext cx="1800200" cy="1224136"/>
          </a:xfrm>
          <a:prstGeom prst="rt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0800000">
            <a:off x="5364088" y="3861048"/>
            <a:ext cx="1368152" cy="1584176"/>
          </a:xfrm>
          <a:prstGeom prst="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3275856" y="2636912"/>
            <a:ext cx="1819616" cy="1562472"/>
          </a:xfrm>
          <a:prstGeom prst="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овина рамки 39"/>
          <p:cNvSpPr/>
          <p:nvPr/>
        </p:nvSpPr>
        <p:spPr>
          <a:xfrm rot="5400000">
            <a:off x="2267744" y="5229200"/>
            <a:ext cx="313184" cy="313184"/>
          </a:xfrm>
          <a:prstGeom prst="halfFrame">
            <a:avLst>
              <a:gd name="adj1" fmla="val 1465"/>
              <a:gd name="adj2" fmla="val 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563888" y="3356992"/>
            <a:ext cx="36004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300192" y="4437112"/>
            <a:ext cx="36004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228184" y="4509120"/>
            <a:ext cx="36004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4427984" y="3284984"/>
            <a:ext cx="36004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436096" y="4437112"/>
            <a:ext cx="36004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508104" y="4509120"/>
            <a:ext cx="36004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4005064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2123728" y="2636912"/>
            <a:ext cx="432048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7884368" y="4509120"/>
            <a:ext cx="432048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3923928" y="4653136"/>
            <a:ext cx="432048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</p:cNvPr>
          <p:cNvSpPr/>
          <p:nvPr/>
        </p:nvSpPr>
        <p:spPr>
          <a:xfrm>
            <a:off x="5796136" y="2708920"/>
            <a:ext cx="432048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 Признаки равенства треугольников.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№17 Задачи на построение.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1412776"/>
            <a:ext cx="8208912" cy="720080"/>
            <a:chOff x="467544" y="1484784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556792"/>
              <a:ext cx="8064896" cy="57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2276872"/>
            <a:ext cx="8208912" cy="720080"/>
            <a:chOff x="467544" y="2348880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2562809"/>
              <a:ext cx="4536504" cy="33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67544" y="3140968"/>
            <a:ext cx="8208912" cy="720080"/>
            <a:chOff x="467544" y="3212976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3284985"/>
              <a:ext cx="8064896" cy="58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5157192"/>
            <a:ext cx="8208912" cy="720080"/>
            <a:chOff x="467544" y="5013176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5085184"/>
              <a:ext cx="8064896" cy="61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05064"/>
            <a:ext cx="8208912" cy="101763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2738</Words>
  <Application>WPS Presentation</Application>
  <PresentationFormat>Экран (4:3)</PresentationFormat>
  <Paragraphs>322</Paragraphs>
  <Slides>33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36</vt:i4>
      </vt:variant>
      <vt:variant>
        <vt:lpstr>幻灯片标题</vt:lpstr>
      </vt:variant>
      <vt:variant>
        <vt:i4>33</vt:i4>
      </vt:variant>
    </vt:vector>
  </HeadingPairs>
  <TitlesOfParts>
    <vt:vector size="7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281</cp:revision>
  <dcterms:created xsi:type="dcterms:W3CDTF">2018-08-09T10:48:00Z</dcterms:created>
  <dcterms:modified xsi:type="dcterms:W3CDTF">2024-11-02T13:48:16Z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46F003C2ED0E4038B6147F3A69F67555_12</vt:lpwstr>
  </property>
  <property fmtid="{D5CDD505-2E9C-101B-9397-08002B2CF9AE}" pid="3" name="KSOProductBuildVer">
    <vt:lpwstr>1049-12.2.0.18607</vt:lpwstr>
  </property>
</Properties>
</file>