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agalin" panose="020B0604020202020204" charset="0"/>
      <p:regular r:id="rId16"/>
    </p:embeddedFont>
    <p:embeddedFont>
      <p:font typeface="Raleway" pitchFamily="2" charset="-52"/>
      <p:regular r:id="rId17"/>
    </p:embeddedFont>
    <p:embeddedFont>
      <p:font typeface="Raleway Bold" panose="020B0604020202020204" charset="-52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26078" y="1272102"/>
            <a:ext cx="10749819" cy="2100252"/>
            <a:chOff x="0" y="0"/>
            <a:chExt cx="2831228" cy="5531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31228" cy="553153"/>
            </a:xfrm>
            <a:custGeom>
              <a:avLst/>
              <a:gdLst/>
              <a:ahLst/>
              <a:cxnLst/>
              <a:rect l="l" t="t" r="r" b="b"/>
              <a:pathLst>
                <a:path w="2831228" h="553153">
                  <a:moveTo>
                    <a:pt x="0" y="0"/>
                  </a:moveTo>
                  <a:lnTo>
                    <a:pt x="2831228" y="0"/>
                  </a:lnTo>
                  <a:lnTo>
                    <a:pt x="2831228" y="553153"/>
                  </a:lnTo>
                  <a:lnTo>
                    <a:pt x="0" y="553153"/>
                  </a:lnTo>
                  <a:close/>
                </a:path>
              </a:pathLst>
            </a:custGeom>
            <a:solidFill>
              <a:srgbClr val="272B6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831228" cy="610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322228"/>
            <a:ext cx="7660303" cy="7044585"/>
            <a:chOff x="0" y="0"/>
            <a:chExt cx="10213738" cy="939278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t="2293" b="2293"/>
            <a:stretch>
              <a:fillRect/>
            </a:stretch>
          </p:blipFill>
          <p:spPr>
            <a:xfrm>
              <a:off x="0" y="0"/>
              <a:ext cx="10213738" cy="9392781"/>
            </a:xfrm>
            <a:prstGeom prst="rect">
              <a:avLst/>
            </a:prstGeom>
          </p:spPr>
        </p:pic>
      </p:grpSp>
      <p:sp>
        <p:nvSpPr>
          <p:cNvPr id="10" name="Freeform 10"/>
          <p:cNvSpPr/>
          <p:nvPr/>
        </p:nvSpPr>
        <p:spPr>
          <a:xfrm>
            <a:off x="15477528" y="778025"/>
            <a:ext cx="2008504" cy="1099200"/>
          </a:xfrm>
          <a:custGeom>
            <a:avLst/>
            <a:gdLst/>
            <a:ahLst/>
            <a:cxnLst/>
            <a:rect l="l" t="t" r="r" b="b"/>
            <a:pathLst>
              <a:path w="2008504" h="1099200">
                <a:moveTo>
                  <a:pt x="0" y="0"/>
                </a:moveTo>
                <a:lnTo>
                  <a:pt x="2008504" y="0"/>
                </a:lnTo>
                <a:lnTo>
                  <a:pt x="2008504" y="1099200"/>
                </a:lnTo>
                <a:lnTo>
                  <a:pt x="0" y="1099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28700" y="8708700"/>
            <a:ext cx="2008504" cy="1099200"/>
          </a:xfrm>
          <a:custGeom>
            <a:avLst/>
            <a:gdLst/>
            <a:ahLst/>
            <a:cxnLst/>
            <a:rect l="l" t="t" r="r" b="b"/>
            <a:pathLst>
              <a:path w="2008504" h="1099200">
                <a:moveTo>
                  <a:pt x="0" y="0"/>
                </a:moveTo>
                <a:lnTo>
                  <a:pt x="2008504" y="0"/>
                </a:lnTo>
                <a:lnTo>
                  <a:pt x="2008504" y="1099200"/>
                </a:lnTo>
                <a:lnTo>
                  <a:pt x="0" y="1099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9378808" y="2933612"/>
            <a:ext cx="8107224" cy="4218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41"/>
              </a:lnSpc>
            </a:pPr>
            <a:r>
              <a:rPr lang="en-US" sz="6421">
                <a:solidFill>
                  <a:srgbClr val="272B64"/>
                </a:solidFill>
                <a:latin typeface="Gagalin"/>
                <a:ea typeface="Gagalin"/>
                <a:cs typeface="Gagalin"/>
                <a:sym typeface="Gagalin"/>
              </a:rPr>
              <a:t>ТЕХНОЛОГИЯ</a:t>
            </a:r>
          </a:p>
          <a:p>
            <a:pPr algn="ctr">
              <a:lnSpc>
                <a:spcPts val="7641"/>
              </a:lnSpc>
            </a:pPr>
            <a:endParaRPr lang="en-US" sz="6421">
              <a:solidFill>
                <a:srgbClr val="272B64"/>
              </a:solidFill>
              <a:latin typeface="Gagalin"/>
              <a:ea typeface="Gagalin"/>
              <a:cs typeface="Gagalin"/>
              <a:sym typeface="Gagalin"/>
            </a:endParaRPr>
          </a:p>
          <a:p>
            <a:pPr algn="ctr">
              <a:lnSpc>
                <a:spcPts val="9068"/>
              </a:lnSpc>
            </a:pPr>
            <a:r>
              <a:rPr lang="en-US" sz="7620">
                <a:solidFill>
                  <a:srgbClr val="272B64"/>
                </a:solidFill>
                <a:latin typeface="Raleway Bold"/>
                <a:ea typeface="Raleway Bold"/>
                <a:cs typeface="Raleway Bold"/>
                <a:sym typeface="Raleway Bold"/>
              </a:rPr>
              <a:t>ПЕРЕВЕРНУТЫЙ КЛАСС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764052" y="9438187"/>
            <a:ext cx="5523948" cy="663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44"/>
              </a:lnSpc>
              <a:spcBef>
                <a:spcPct val="0"/>
              </a:spcBef>
            </a:pPr>
            <a:r>
              <a:rPr lang="en-US" sz="3888">
                <a:solidFill>
                  <a:srgbClr val="E8F0FF"/>
                </a:solidFill>
                <a:latin typeface="Raleway Bold"/>
                <a:ea typeface="Raleway Bold"/>
                <a:cs typeface="Raleway Bold"/>
                <a:sym typeface="Raleway Bold"/>
              </a:rPr>
              <a:t>2 СЕНТЯБРЯ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7211" y="-690094"/>
            <a:ext cx="14233150" cy="11784926"/>
            <a:chOff x="0" y="0"/>
            <a:chExt cx="3748649" cy="31038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48649" cy="3103849"/>
            </a:xfrm>
            <a:custGeom>
              <a:avLst/>
              <a:gdLst/>
              <a:ahLst/>
              <a:cxnLst/>
              <a:rect l="l" t="t" r="r" b="b"/>
              <a:pathLst>
                <a:path w="3748649" h="3103849">
                  <a:moveTo>
                    <a:pt x="0" y="0"/>
                  </a:moveTo>
                  <a:lnTo>
                    <a:pt x="3748649" y="0"/>
                  </a:lnTo>
                  <a:lnTo>
                    <a:pt x="3748649" y="3103849"/>
                  </a:lnTo>
                  <a:lnTo>
                    <a:pt x="0" y="3103849"/>
                  </a:lnTo>
                  <a:close/>
                </a:path>
              </a:pathLst>
            </a:custGeom>
            <a:solidFill>
              <a:srgbClr val="272B6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748649" cy="3160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028126" y="6332281"/>
            <a:ext cx="5259874" cy="3475619"/>
            <a:chOff x="0" y="0"/>
            <a:chExt cx="7013166" cy="463415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3387" t="973" b="973"/>
            <a:stretch>
              <a:fillRect/>
            </a:stretch>
          </p:blipFill>
          <p:spPr>
            <a:xfrm>
              <a:off x="0" y="0"/>
              <a:ext cx="7013166" cy="4634158"/>
            </a:xfrm>
            <a:prstGeom prst="rect">
              <a:avLst/>
            </a:prstGeom>
          </p:spPr>
        </p:pic>
      </p:grpSp>
      <p:sp>
        <p:nvSpPr>
          <p:cNvPr id="7" name="Freeform 7"/>
          <p:cNvSpPr/>
          <p:nvPr/>
        </p:nvSpPr>
        <p:spPr>
          <a:xfrm>
            <a:off x="1028700" y="8708700"/>
            <a:ext cx="2008504" cy="1099200"/>
          </a:xfrm>
          <a:custGeom>
            <a:avLst/>
            <a:gdLst/>
            <a:ahLst/>
            <a:cxnLst/>
            <a:rect l="l" t="t" r="r" b="b"/>
            <a:pathLst>
              <a:path w="2008504" h="1099200">
                <a:moveTo>
                  <a:pt x="0" y="0"/>
                </a:moveTo>
                <a:lnTo>
                  <a:pt x="2008504" y="0"/>
                </a:lnTo>
                <a:lnTo>
                  <a:pt x="2008504" y="1099200"/>
                </a:lnTo>
                <a:lnTo>
                  <a:pt x="0" y="1099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12398" y="403138"/>
            <a:ext cx="10301902" cy="738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E8F0FF"/>
                </a:solidFill>
                <a:latin typeface="Raleway Bold"/>
                <a:ea typeface="Raleway Bold"/>
                <a:cs typeface="Raleway Bold"/>
                <a:sym typeface="Raleway Bold"/>
              </a:rPr>
              <a:t>ВЫВОДЫ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924758" y="815253"/>
            <a:ext cx="6363242" cy="4886903"/>
            <a:chOff x="0" y="0"/>
            <a:chExt cx="8484323" cy="651587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 t="2549" b="2549"/>
            <a:stretch>
              <a:fillRect/>
            </a:stretch>
          </p:blipFill>
          <p:spPr>
            <a:xfrm>
              <a:off x="0" y="0"/>
              <a:ext cx="8484323" cy="6515870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846771" y="2071609"/>
            <a:ext cx="9927244" cy="6637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2302" lvl="1" indent="-241151" algn="just">
              <a:lnSpc>
                <a:spcPts val="3127"/>
              </a:lnSpc>
              <a:buFont typeface="Arial"/>
              <a:buChar char="•"/>
            </a:pPr>
            <a:r>
              <a:rPr lang="en-US" sz="2233">
                <a:solidFill>
                  <a:srgbClr val="E8F0FF"/>
                </a:solidFill>
                <a:latin typeface="Raleway"/>
                <a:ea typeface="Raleway"/>
                <a:cs typeface="Raleway"/>
                <a:sym typeface="Raleway"/>
              </a:rPr>
              <a:t>Перевернутый класс часто путают с дистанционным образованием. Отличие лежит на поверхности – время классной работы «лицом к лицу» остается без изменения, принципиально меняется лишь ее содержание.</a:t>
            </a:r>
          </a:p>
          <a:p>
            <a:pPr algn="just">
              <a:lnSpc>
                <a:spcPts val="3127"/>
              </a:lnSpc>
            </a:pPr>
            <a:endParaRPr lang="en-US" sz="2233">
              <a:solidFill>
                <a:srgbClr val="E8F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82302" lvl="1" indent="-241151" algn="just">
              <a:lnSpc>
                <a:spcPts val="3127"/>
              </a:lnSpc>
              <a:buFont typeface="Arial"/>
              <a:buChar char="•"/>
            </a:pPr>
            <a:r>
              <a:rPr lang="en-US" sz="2233">
                <a:solidFill>
                  <a:srgbClr val="E8F0FF"/>
                </a:solidFill>
                <a:latin typeface="Raleway"/>
                <a:ea typeface="Raleway"/>
                <a:cs typeface="Raleway"/>
                <a:sym typeface="Raleway"/>
              </a:rPr>
              <a:t>·Необходима высокая учебная мотивация обучающегося. Модель подходит скорее всего только  учащимся старшей школы.</a:t>
            </a:r>
          </a:p>
          <a:p>
            <a:pPr algn="just">
              <a:lnSpc>
                <a:spcPts val="3127"/>
              </a:lnSpc>
            </a:pPr>
            <a:endParaRPr lang="en-US" sz="2233">
              <a:solidFill>
                <a:srgbClr val="E8F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82302" lvl="1" indent="-241151" algn="just">
              <a:lnSpc>
                <a:spcPts val="3127"/>
              </a:lnSpc>
              <a:buFont typeface="Arial"/>
              <a:buChar char="•"/>
            </a:pPr>
            <a:r>
              <a:rPr lang="en-US" sz="2233">
                <a:solidFill>
                  <a:srgbClr val="E8F0FF"/>
                </a:solidFill>
                <a:latin typeface="Raleway"/>
                <a:ea typeface="Raleway"/>
                <a:cs typeface="Raleway"/>
                <a:sym typeface="Raleway"/>
              </a:rPr>
              <a:t>·Учитель должен хорошо владеть ИКТ, а это не всегда так.</a:t>
            </a:r>
          </a:p>
          <a:p>
            <a:pPr marL="482302" lvl="1" indent="-241151" algn="just">
              <a:lnSpc>
                <a:spcPts val="3127"/>
              </a:lnSpc>
              <a:buFont typeface="Arial"/>
              <a:buChar char="•"/>
            </a:pPr>
            <a:r>
              <a:rPr lang="en-US" sz="2233">
                <a:solidFill>
                  <a:srgbClr val="E8F0FF"/>
                </a:solidFill>
                <a:latin typeface="Raleway"/>
                <a:ea typeface="Raleway"/>
                <a:cs typeface="Raleway"/>
                <a:sym typeface="Raleway"/>
              </a:rPr>
              <a:t>·Требуется хорошее техническое и материальное оснащение школы и семьи .</a:t>
            </a:r>
          </a:p>
          <a:p>
            <a:pPr marL="482302" lvl="1" indent="-241151" algn="just">
              <a:lnSpc>
                <a:spcPts val="3127"/>
              </a:lnSpc>
              <a:buFont typeface="Arial"/>
              <a:buChar char="•"/>
            </a:pPr>
            <a:r>
              <a:rPr lang="en-US" sz="2233">
                <a:solidFill>
                  <a:srgbClr val="E8F0FF"/>
                </a:solidFill>
                <a:latin typeface="Raleway"/>
                <a:ea typeface="Raleway"/>
                <a:cs typeface="Raleway"/>
                <a:sym typeface="Raleway"/>
              </a:rPr>
              <a:t>·И все же, при всех своих недостатках, модель «Перевернутого урока» позволяет учителю организовать обучение в соответствии с современными требованиями, совершенствовать навыки применения информационно-коммуникационных технологий и инноваций в области преподавания математики, повышать собственный уровень научно-методической подготовки.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6215" y="2127900"/>
            <a:ext cx="7354303" cy="2100252"/>
            <a:chOff x="0" y="0"/>
            <a:chExt cx="1936936" cy="5531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36936" cy="553153"/>
            </a:xfrm>
            <a:custGeom>
              <a:avLst/>
              <a:gdLst/>
              <a:ahLst/>
              <a:cxnLst/>
              <a:rect l="l" t="t" r="r" b="b"/>
              <a:pathLst>
                <a:path w="1936936" h="553153">
                  <a:moveTo>
                    <a:pt x="0" y="0"/>
                  </a:moveTo>
                  <a:lnTo>
                    <a:pt x="1936936" y="0"/>
                  </a:lnTo>
                  <a:lnTo>
                    <a:pt x="1936936" y="553153"/>
                  </a:lnTo>
                  <a:lnTo>
                    <a:pt x="0" y="553153"/>
                  </a:lnTo>
                  <a:close/>
                </a:path>
              </a:pathLst>
            </a:custGeom>
            <a:solidFill>
              <a:srgbClr val="272B6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936936" cy="610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26876" y="3184495"/>
            <a:ext cx="5865781" cy="3918010"/>
            <a:chOff x="0" y="0"/>
            <a:chExt cx="7821042" cy="5224014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1663" t="1703" b="1703"/>
            <a:stretch>
              <a:fillRect/>
            </a:stretch>
          </p:blipFill>
          <p:spPr>
            <a:xfrm>
              <a:off x="0" y="0"/>
              <a:ext cx="7821042" cy="5224014"/>
            </a:xfrm>
            <a:prstGeom prst="rect">
              <a:avLst/>
            </a:prstGeom>
          </p:spPr>
        </p:pic>
      </p:grpSp>
      <p:sp>
        <p:nvSpPr>
          <p:cNvPr id="7" name="Freeform 7"/>
          <p:cNvSpPr/>
          <p:nvPr/>
        </p:nvSpPr>
        <p:spPr>
          <a:xfrm>
            <a:off x="15703531" y="479100"/>
            <a:ext cx="2008504" cy="1099200"/>
          </a:xfrm>
          <a:custGeom>
            <a:avLst/>
            <a:gdLst/>
            <a:ahLst/>
            <a:cxnLst/>
            <a:rect l="l" t="t" r="r" b="b"/>
            <a:pathLst>
              <a:path w="2008504" h="1099200">
                <a:moveTo>
                  <a:pt x="0" y="0"/>
                </a:moveTo>
                <a:lnTo>
                  <a:pt x="2008505" y="0"/>
                </a:lnTo>
                <a:lnTo>
                  <a:pt x="2008505" y="1099200"/>
                </a:lnTo>
                <a:lnTo>
                  <a:pt x="0" y="1099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147092" y="1809275"/>
            <a:ext cx="10564943" cy="7765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2"/>
              </a:lnSpc>
              <a:spcBef>
                <a:spcPct val="0"/>
              </a:spcBef>
            </a:pPr>
            <a:r>
              <a:rPr lang="en-US" sz="3665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Перевёрнутое обучение (flipped learning) подразумевает, что вместо традиционного домашнего задания учащиеся смотрят видеолекции в сети, то есть самостоятельно проходят тот материал, который должны были бы пройти в классе. А на уроке вместе с учителем выполняют практические задания, закрепляя теоретические знания. </a:t>
            </a:r>
          </a:p>
          <a:p>
            <a:pPr algn="ctr">
              <a:lnSpc>
                <a:spcPts val="5132"/>
              </a:lnSpc>
              <a:spcBef>
                <a:spcPct val="0"/>
              </a:spcBef>
            </a:pPr>
            <a:endParaRPr lang="en-US" sz="3665">
              <a:solidFill>
                <a:srgbClr val="272B6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>
              <a:lnSpc>
                <a:spcPts val="5132"/>
              </a:lnSpc>
              <a:spcBef>
                <a:spcPct val="0"/>
              </a:spcBef>
            </a:pPr>
            <a:r>
              <a:rPr lang="en-US" sz="3665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Иными словами, дома дети выполняют классную работу, а в классе — домашнюю, перевернув тем самым процесс обучения.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347591" y="845879"/>
            <a:ext cx="4481491" cy="732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6"/>
              </a:lnSpc>
              <a:spcBef>
                <a:spcPct val="0"/>
              </a:spcBef>
            </a:pPr>
            <a:r>
              <a:rPr lang="en-US" sz="4297">
                <a:solidFill>
                  <a:srgbClr val="272B64"/>
                </a:solidFill>
                <a:latin typeface="Raleway Bold"/>
                <a:ea typeface="Raleway Bold"/>
                <a:cs typeface="Raleway Bold"/>
                <a:sym typeface="Raleway Bold"/>
              </a:rPr>
              <a:t>ЧТО ЭТО ТАКОЕ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78819" y="-1129396"/>
            <a:ext cx="22532810" cy="2100252"/>
            <a:chOff x="0" y="0"/>
            <a:chExt cx="5934567" cy="5531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34567" cy="553153"/>
            </a:xfrm>
            <a:custGeom>
              <a:avLst/>
              <a:gdLst/>
              <a:ahLst/>
              <a:cxnLst/>
              <a:rect l="l" t="t" r="r" b="b"/>
              <a:pathLst>
                <a:path w="5934567" h="553153">
                  <a:moveTo>
                    <a:pt x="0" y="0"/>
                  </a:moveTo>
                  <a:lnTo>
                    <a:pt x="5934567" y="0"/>
                  </a:lnTo>
                  <a:lnTo>
                    <a:pt x="5934567" y="553153"/>
                  </a:lnTo>
                  <a:lnTo>
                    <a:pt x="0" y="553153"/>
                  </a:lnTo>
                  <a:close/>
                </a:path>
              </a:pathLst>
            </a:custGeom>
            <a:solidFill>
              <a:srgbClr val="272B6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934567" cy="610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8708700"/>
            <a:ext cx="2008504" cy="1099200"/>
          </a:xfrm>
          <a:custGeom>
            <a:avLst/>
            <a:gdLst/>
            <a:ahLst/>
            <a:cxnLst/>
            <a:rect l="l" t="t" r="r" b="b"/>
            <a:pathLst>
              <a:path w="2008504" h="1099200">
                <a:moveTo>
                  <a:pt x="0" y="0"/>
                </a:moveTo>
                <a:lnTo>
                  <a:pt x="2008504" y="0"/>
                </a:lnTo>
                <a:lnTo>
                  <a:pt x="2008504" y="1099200"/>
                </a:lnTo>
                <a:lnTo>
                  <a:pt x="0" y="1099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254467" y="8700445"/>
            <a:ext cx="2008504" cy="1099200"/>
          </a:xfrm>
          <a:custGeom>
            <a:avLst/>
            <a:gdLst/>
            <a:ahLst/>
            <a:cxnLst/>
            <a:rect l="l" t="t" r="r" b="b"/>
            <a:pathLst>
              <a:path w="2008504" h="1099200">
                <a:moveTo>
                  <a:pt x="0" y="0"/>
                </a:moveTo>
                <a:lnTo>
                  <a:pt x="2008505" y="0"/>
                </a:lnTo>
                <a:lnTo>
                  <a:pt x="2008505" y="1099200"/>
                </a:lnTo>
                <a:lnTo>
                  <a:pt x="0" y="1099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43189" y="2826316"/>
            <a:ext cx="7892264" cy="4442581"/>
          </a:xfrm>
          <a:custGeom>
            <a:avLst/>
            <a:gdLst/>
            <a:ahLst/>
            <a:cxnLst/>
            <a:rect l="l" t="t" r="r" b="b"/>
            <a:pathLst>
              <a:path w="7892264" h="4442581">
                <a:moveTo>
                  <a:pt x="0" y="0"/>
                </a:moveTo>
                <a:lnTo>
                  <a:pt x="7892264" y="0"/>
                </a:lnTo>
                <a:lnTo>
                  <a:pt x="7892264" y="4442581"/>
                </a:lnTo>
                <a:lnTo>
                  <a:pt x="0" y="4442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82190" y="1583521"/>
            <a:ext cx="14576530" cy="738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272B64"/>
                </a:solidFill>
                <a:latin typeface="Raleway Bold"/>
                <a:ea typeface="Raleway Bold"/>
                <a:cs typeface="Raleway Bold"/>
                <a:sym typeface="Raleway Bold"/>
              </a:rPr>
              <a:t>КТО ЭТО ПРИДУМАЛ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787586" y="3321197"/>
            <a:ext cx="8947070" cy="52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2"/>
              </a:lnSpc>
              <a:spcBef>
                <a:spcPct val="0"/>
              </a:spcBef>
            </a:pPr>
            <a:r>
              <a:rPr lang="en-US" sz="2958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•Первооткрывателями считают учителей химии Аарона Самса и Джонатана Бергманна. </a:t>
            </a:r>
          </a:p>
          <a:p>
            <a:pPr algn="ctr">
              <a:lnSpc>
                <a:spcPts val="4142"/>
              </a:lnSpc>
              <a:spcBef>
                <a:spcPct val="0"/>
              </a:spcBef>
            </a:pPr>
            <a:r>
              <a:rPr lang="en-US" sz="2958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•Чтобы не стоять изо дня в день у доски, объясняя новый материал, они записали и выложили видеолекции и обучающие занятия для учеников старших классов в интернет. </a:t>
            </a:r>
          </a:p>
          <a:p>
            <a:pPr algn="ctr">
              <a:lnSpc>
                <a:spcPts val="4142"/>
              </a:lnSpc>
              <a:spcBef>
                <a:spcPct val="0"/>
              </a:spcBef>
            </a:pPr>
            <a:endParaRPr lang="en-US" sz="2958">
              <a:solidFill>
                <a:srgbClr val="272B6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>
              <a:lnSpc>
                <a:spcPts val="4142"/>
              </a:lnSpc>
              <a:spcBef>
                <a:spcPct val="0"/>
              </a:spcBef>
            </a:pPr>
            <a:r>
              <a:rPr lang="en-US" sz="2958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•Этот формат понравился школьникам, и учителя всего мира, воодушевившись примером коллег, стали записывать свои видеолекции.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55414" y="8840762"/>
            <a:ext cx="10184208" cy="1087645"/>
            <a:chOff x="0" y="0"/>
            <a:chExt cx="2682261" cy="2864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82261" cy="286458"/>
            </a:xfrm>
            <a:custGeom>
              <a:avLst/>
              <a:gdLst/>
              <a:ahLst/>
              <a:cxnLst/>
              <a:rect l="l" t="t" r="r" b="b"/>
              <a:pathLst>
                <a:path w="2682261" h="286458">
                  <a:moveTo>
                    <a:pt x="0" y="0"/>
                  </a:moveTo>
                  <a:lnTo>
                    <a:pt x="2682261" y="0"/>
                  </a:lnTo>
                  <a:lnTo>
                    <a:pt x="2682261" y="286458"/>
                  </a:lnTo>
                  <a:lnTo>
                    <a:pt x="0" y="286458"/>
                  </a:lnTo>
                  <a:close/>
                </a:path>
              </a:pathLst>
            </a:custGeom>
            <a:solidFill>
              <a:srgbClr val="272B6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82261" cy="334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96058" y="-478324"/>
            <a:ext cx="10184208" cy="1507024"/>
            <a:chOff x="0" y="0"/>
            <a:chExt cx="2682261" cy="3969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82261" cy="396912"/>
            </a:xfrm>
            <a:custGeom>
              <a:avLst/>
              <a:gdLst/>
              <a:ahLst/>
              <a:cxnLst/>
              <a:rect l="l" t="t" r="r" b="b"/>
              <a:pathLst>
                <a:path w="2682261" h="396912">
                  <a:moveTo>
                    <a:pt x="0" y="0"/>
                  </a:moveTo>
                  <a:lnTo>
                    <a:pt x="2682261" y="0"/>
                  </a:lnTo>
                  <a:lnTo>
                    <a:pt x="2682261" y="396912"/>
                  </a:lnTo>
                  <a:lnTo>
                    <a:pt x="0" y="396912"/>
                  </a:lnTo>
                  <a:close/>
                </a:path>
              </a:pathLst>
            </a:custGeom>
            <a:solidFill>
              <a:srgbClr val="272B6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82261" cy="4445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996345" y="4432873"/>
            <a:ext cx="5262955" cy="4951711"/>
            <a:chOff x="0" y="0"/>
            <a:chExt cx="7017274" cy="6602282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 t="594" b="594"/>
            <a:stretch>
              <a:fillRect/>
            </a:stretch>
          </p:blipFill>
          <p:spPr>
            <a:xfrm>
              <a:off x="0" y="0"/>
              <a:ext cx="7017274" cy="6602282"/>
            </a:xfrm>
            <a:prstGeom prst="rect">
              <a:avLst/>
            </a:prstGeom>
          </p:spPr>
        </p:pic>
      </p:grpSp>
      <p:sp>
        <p:nvSpPr>
          <p:cNvPr id="10" name="Freeform 10"/>
          <p:cNvSpPr/>
          <p:nvPr/>
        </p:nvSpPr>
        <p:spPr>
          <a:xfrm>
            <a:off x="1028700" y="8708700"/>
            <a:ext cx="2008504" cy="1099200"/>
          </a:xfrm>
          <a:custGeom>
            <a:avLst/>
            <a:gdLst/>
            <a:ahLst/>
            <a:cxnLst/>
            <a:rect l="l" t="t" r="r" b="b"/>
            <a:pathLst>
              <a:path w="2008504" h="1099200">
                <a:moveTo>
                  <a:pt x="0" y="0"/>
                </a:moveTo>
                <a:lnTo>
                  <a:pt x="2008504" y="0"/>
                </a:lnTo>
                <a:lnTo>
                  <a:pt x="2008504" y="1099200"/>
                </a:lnTo>
                <a:lnTo>
                  <a:pt x="0" y="1099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941168" y="1028700"/>
            <a:ext cx="3054723" cy="3054723"/>
          </a:xfrm>
          <a:custGeom>
            <a:avLst/>
            <a:gdLst/>
            <a:ahLst/>
            <a:cxnLst/>
            <a:rect l="l" t="t" r="r" b="b"/>
            <a:pathLst>
              <a:path w="3054723" h="3054723">
                <a:moveTo>
                  <a:pt x="0" y="0"/>
                </a:moveTo>
                <a:lnTo>
                  <a:pt x="3054723" y="0"/>
                </a:lnTo>
                <a:lnTo>
                  <a:pt x="3054723" y="3054723"/>
                </a:lnTo>
                <a:lnTo>
                  <a:pt x="0" y="30547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761766" y="1464627"/>
            <a:ext cx="8382234" cy="738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384D"/>
                </a:solidFill>
                <a:latin typeface="Raleway Bold"/>
                <a:ea typeface="Raleway Bold"/>
                <a:cs typeface="Raleway Bold"/>
                <a:sym typeface="Raleway Bold"/>
              </a:rPr>
              <a:t>КАК ЭТО РАБОТАЕТ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2812947"/>
            <a:ext cx="9684239" cy="564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3"/>
              </a:lnSpc>
            </a:pPr>
            <a:r>
              <a:rPr lang="en-US" sz="3202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Учитель  готовит учебное видео, презентацию или электронный ресурс, предлагая собственные разработки или заимствованные у авторитетных коллег.</a:t>
            </a:r>
          </a:p>
          <a:p>
            <a:pPr algn="ctr">
              <a:lnSpc>
                <a:spcPts val="4483"/>
              </a:lnSpc>
            </a:pPr>
            <a:endParaRPr lang="en-US" sz="3202">
              <a:solidFill>
                <a:srgbClr val="272B6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>
              <a:lnSpc>
                <a:spcPts val="4483"/>
              </a:lnSpc>
            </a:pPr>
            <a:r>
              <a:rPr lang="en-US" sz="3202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Есть возможность использовать образовательный сайт https://educatieonline.md/</a:t>
            </a:r>
          </a:p>
          <a:p>
            <a:pPr algn="ctr">
              <a:lnSpc>
                <a:spcPts val="4483"/>
              </a:lnSpc>
            </a:pPr>
            <a:r>
              <a:rPr lang="en-US" sz="3202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или платформу https://www.youtube.com/</a:t>
            </a:r>
          </a:p>
          <a:p>
            <a:pPr algn="ctr">
              <a:lnSpc>
                <a:spcPts val="4483"/>
              </a:lnSpc>
            </a:pPr>
            <a:endParaRPr lang="en-US" sz="3202">
              <a:solidFill>
                <a:srgbClr val="272B6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>
              <a:lnSpc>
                <a:spcPts val="4483"/>
              </a:lnSpc>
              <a:spcBef>
                <a:spcPct val="0"/>
              </a:spcBef>
            </a:pPr>
            <a:endParaRPr lang="en-US" sz="3202">
              <a:solidFill>
                <a:srgbClr val="272B6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55414" y="8840762"/>
            <a:ext cx="10184208" cy="1087645"/>
            <a:chOff x="0" y="0"/>
            <a:chExt cx="2682261" cy="2864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82261" cy="286458"/>
            </a:xfrm>
            <a:custGeom>
              <a:avLst/>
              <a:gdLst/>
              <a:ahLst/>
              <a:cxnLst/>
              <a:rect l="l" t="t" r="r" b="b"/>
              <a:pathLst>
                <a:path w="2682261" h="286458">
                  <a:moveTo>
                    <a:pt x="0" y="0"/>
                  </a:moveTo>
                  <a:lnTo>
                    <a:pt x="2682261" y="0"/>
                  </a:lnTo>
                  <a:lnTo>
                    <a:pt x="2682261" y="286458"/>
                  </a:lnTo>
                  <a:lnTo>
                    <a:pt x="0" y="286458"/>
                  </a:lnTo>
                  <a:close/>
                </a:path>
              </a:pathLst>
            </a:custGeom>
            <a:solidFill>
              <a:srgbClr val="272B6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82261" cy="334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96058" y="-478324"/>
            <a:ext cx="10184208" cy="1507024"/>
            <a:chOff x="0" y="0"/>
            <a:chExt cx="2682261" cy="3969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82261" cy="396912"/>
            </a:xfrm>
            <a:custGeom>
              <a:avLst/>
              <a:gdLst/>
              <a:ahLst/>
              <a:cxnLst/>
              <a:rect l="l" t="t" r="r" b="b"/>
              <a:pathLst>
                <a:path w="2682261" h="396912">
                  <a:moveTo>
                    <a:pt x="0" y="0"/>
                  </a:moveTo>
                  <a:lnTo>
                    <a:pt x="2682261" y="0"/>
                  </a:lnTo>
                  <a:lnTo>
                    <a:pt x="2682261" y="396912"/>
                  </a:lnTo>
                  <a:lnTo>
                    <a:pt x="0" y="396912"/>
                  </a:lnTo>
                  <a:close/>
                </a:path>
              </a:pathLst>
            </a:custGeom>
            <a:solidFill>
              <a:srgbClr val="272B6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82261" cy="4445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047736" y="849082"/>
            <a:ext cx="7027372" cy="8229600"/>
            <a:chOff x="0" y="0"/>
            <a:chExt cx="9369830" cy="1097280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 l="135" r="135"/>
            <a:stretch>
              <a:fillRect/>
            </a:stretch>
          </p:blipFill>
          <p:spPr>
            <a:xfrm>
              <a:off x="0" y="0"/>
              <a:ext cx="9369830" cy="10972800"/>
            </a:xfrm>
            <a:prstGeom prst="rect">
              <a:avLst/>
            </a:prstGeom>
          </p:spPr>
        </p:pic>
      </p:grpSp>
      <p:sp>
        <p:nvSpPr>
          <p:cNvPr id="10" name="Freeform 10"/>
          <p:cNvSpPr/>
          <p:nvPr/>
        </p:nvSpPr>
        <p:spPr>
          <a:xfrm>
            <a:off x="1028700" y="8708700"/>
            <a:ext cx="2008504" cy="1099200"/>
          </a:xfrm>
          <a:custGeom>
            <a:avLst/>
            <a:gdLst/>
            <a:ahLst/>
            <a:cxnLst/>
            <a:rect l="l" t="t" r="r" b="b"/>
            <a:pathLst>
              <a:path w="2008504" h="1099200">
                <a:moveTo>
                  <a:pt x="0" y="0"/>
                </a:moveTo>
                <a:lnTo>
                  <a:pt x="2008504" y="0"/>
                </a:lnTo>
                <a:lnTo>
                  <a:pt x="2008504" y="1099200"/>
                </a:lnTo>
                <a:lnTo>
                  <a:pt x="0" y="1099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1790480"/>
            <a:ext cx="8382234" cy="738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384D"/>
                </a:solidFill>
                <a:latin typeface="Raleway Bold"/>
                <a:ea typeface="Raleway Bold"/>
                <a:cs typeface="Raleway Bold"/>
                <a:sym typeface="Raleway Bold"/>
              </a:rPr>
              <a:t>КАК ЭТО РАБОТАЕТ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40758" y="2721328"/>
            <a:ext cx="7693196" cy="8208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8"/>
              </a:lnSpc>
            </a:pPr>
            <a:r>
              <a:rPr lang="en-US" sz="2906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К материалу может прилагаться небольшое задание для того, чтобы ученик сам мог себя проверить.</a:t>
            </a:r>
          </a:p>
          <a:p>
            <a:pPr algn="ctr">
              <a:lnSpc>
                <a:spcPts val="4068"/>
              </a:lnSpc>
            </a:pPr>
            <a:endParaRPr lang="en-US" sz="2906">
              <a:solidFill>
                <a:srgbClr val="272B6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>
              <a:lnSpc>
                <a:spcPts val="4068"/>
              </a:lnSpc>
            </a:pPr>
            <a:r>
              <a:rPr lang="en-US" sz="2906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Место, время, темп и количество просмотров обучающего видео учащийся определяет сам, материал изучается учеником в удобном для него темпе. Материал доступен отсутствующим ученикам. Пропуски теперь не мешают освоению учебного материала в достаточном объеме.</a:t>
            </a:r>
          </a:p>
          <a:p>
            <a:pPr algn="ctr">
              <a:lnSpc>
                <a:spcPts val="4068"/>
              </a:lnSpc>
            </a:pPr>
            <a:r>
              <a:rPr lang="en-US" sz="2906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· </a:t>
            </a:r>
          </a:p>
          <a:p>
            <a:pPr algn="ctr">
              <a:lnSpc>
                <a:spcPts val="4068"/>
              </a:lnSpc>
            </a:pPr>
            <a:endParaRPr lang="en-US" sz="2906">
              <a:solidFill>
                <a:srgbClr val="272B6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>
              <a:lnSpc>
                <a:spcPts val="4068"/>
              </a:lnSpc>
            </a:pPr>
            <a:endParaRPr lang="en-US" sz="2906">
              <a:solidFill>
                <a:srgbClr val="272B6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>
              <a:lnSpc>
                <a:spcPts val="4068"/>
              </a:lnSpc>
              <a:spcBef>
                <a:spcPct val="0"/>
              </a:spcBef>
            </a:pPr>
            <a:endParaRPr lang="en-US" sz="2906">
              <a:solidFill>
                <a:srgbClr val="272B6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50723" y="7920378"/>
            <a:ext cx="7696313" cy="2100252"/>
            <a:chOff x="0" y="0"/>
            <a:chExt cx="2027013" cy="5531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27013" cy="553153"/>
            </a:xfrm>
            <a:custGeom>
              <a:avLst/>
              <a:gdLst/>
              <a:ahLst/>
              <a:cxnLst/>
              <a:rect l="l" t="t" r="r" b="b"/>
              <a:pathLst>
                <a:path w="2027013" h="553153">
                  <a:moveTo>
                    <a:pt x="0" y="0"/>
                  </a:moveTo>
                  <a:lnTo>
                    <a:pt x="2027013" y="0"/>
                  </a:lnTo>
                  <a:lnTo>
                    <a:pt x="2027013" y="553153"/>
                  </a:lnTo>
                  <a:lnTo>
                    <a:pt x="0" y="553153"/>
                  </a:lnTo>
                  <a:close/>
                </a:path>
              </a:pathLst>
            </a:custGeom>
            <a:solidFill>
              <a:srgbClr val="272B6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027013" cy="610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3451344"/>
            <a:ext cx="6216890" cy="5328660"/>
            <a:chOff x="0" y="0"/>
            <a:chExt cx="8289187" cy="710488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t="12055" b="12055"/>
            <a:stretch>
              <a:fillRect/>
            </a:stretch>
          </p:blipFill>
          <p:spPr>
            <a:xfrm>
              <a:off x="0" y="0"/>
              <a:ext cx="8289187" cy="7104880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-1294243" y="-1071552"/>
            <a:ext cx="21015838" cy="2100252"/>
            <a:chOff x="0" y="0"/>
            <a:chExt cx="5535036" cy="5531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535036" cy="553153"/>
            </a:xfrm>
            <a:custGeom>
              <a:avLst/>
              <a:gdLst/>
              <a:ahLst/>
              <a:cxnLst/>
              <a:rect l="l" t="t" r="r" b="b"/>
              <a:pathLst>
                <a:path w="5535036" h="553153">
                  <a:moveTo>
                    <a:pt x="0" y="0"/>
                  </a:moveTo>
                  <a:lnTo>
                    <a:pt x="5535036" y="0"/>
                  </a:lnTo>
                  <a:lnTo>
                    <a:pt x="5535036" y="553153"/>
                  </a:lnTo>
                  <a:lnTo>
                    <a:pt x="0" y="553153"/>
                  </a:lnTo>
                  <a:close/>
                </a:path>
              </a:pathLst>
            </a:custGeom>
            <a:solidFill>
              <a:srgbClr val="272B6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5535036" cy="610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6114912" y="9394337"/>
            <a:ext cx="1420981" cy="777664"/>
          </a:xfrm>
          <a:custGeom>
            <a:avLst/>
            <a:gdLst/>
            <a:ahLst/>
            <a:cxnLst/>
            <a:rect l="l" t="t" r="r" b="b"/>
            <a:pathLst>
              <a:path w="1420981" h="777664">
                <a:moveTo>
                  <a:pt x="0" y="0"/>
                </a:moveTo>
                <a:lnTo>
                  <a:pt x="1420981" y="0"/>
                </a:lnTo>
                <a:lnTo>
                  <a:pt x="1420981" y="777664"/>
                </a:lnTo>
                <a:lnTo>
                  <a:pt x="0" y="777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74742" y="2302360"/>
            <a:ext cx="7743996" cy="738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272B64"/>
                </a:solidFill>
                <a:latin typeface="Raleway Bold"/>
                <a:ea typeface="Raleway Bold"/>
                <a:cs typeface="Raleway Bold"/>
                <a:sym typeface="Raleway Bold"/>
              </a:rPr>
              <a:t>ПЛЮСЫ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930690" y="1574539"/>
            <a:ext cx="10044911" cy="7205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    Индивидуальный подход и обратная связь. На обычном уроке учитель объясняет новый материал всему классу, при электронной форме обучения общается отдельно с каждым.</a:t>
            </a:r>
          </a:p>
          <a:p>
            <a:pPr algn="l">
              <a:lnSpc>
                <a:spcPts val="3360"/>
              </a:lnSpc>
            </a:pPr>
            <a:endParaRPr lang="en-US" sz="2400">
              <a:solidFill>
                <a:srgbClr val="272B6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    Модель позволяет просматривать один и тот же материал столько раз, сколько необходимо ученику.</a:t>
            </a:r>
          </a:p>
          <a:p>
            <a:pPr algn="l">
              <a:lnSpc>
                <a:spcPts val="3360"/>
              </a:lnSpc>
            </a:pPr>
            <a:endParaRPr lang="en-US" sz="2400">
              <a:solidFill>
                <a:srgbClr val="272B6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    На уроке будут разобраны все сложные вопросы.</a:t>
            </a:r>
          </a:p>
          <a:p>
            <a:pPr algn="l">
              <a:lnSpc>
                <a:spcPts val="3360"/>
              </a:lnSpc>
            </a:pPr>
            <a:endParaRPr lang="en-US" sz="2400">
              <a:solidFill>
                <a:srgbClr val="272B6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     Учитель может организовать учебную деятельность так, чтобы найти задание для всех учеников класса.</a:t>
            </a:r>
          </a:p>
          <a:p>
            <a:pPr algn="l">
              <a:lnSpc>
                <a:spcPts val="3360"/>
              </a:lnSpc>
            </a:pPr>
            <a:endParaRPr lang="en-US" sz="2400">
              <a:solidFill>
                <a:srgbClr val="272B6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    Освобождает учебные часы на совместную практическую работу</a:t>
            </a:r>
          </a:p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 ( групповые проекты, проекты STEAM/STIM, ).</a:t>
            </a:r>
          </a:p>
          <a:p>
            <a:pPr algn="l">
              <a:lnSpc>
                <a:spcPts val="3360"/>
              </a:lnSpc>
            </a:pPr>
            <a:endParaRPr lang="en-US" sz="2400">
              <a:solidFill>
                <a:srgbClr val="272B6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    Модель «перевёрнутого урока» можно применять в начальных, средних и старших классах.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50723" y="7920378"/>
            <a:ext cx="7696313" cy="2100252"/>
            <a:chOff x="0" y="0"/>
            <a:chExt cx="2027013" cy="5531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27013" cy="553153"/>
            </a:xfrm>
            <a:custGeom>
              <a:avLst/>
              <a:gdLst/>
              <a:ahLst/>
              <a:cxnLst/>
              <a:rect l="l" t="t" r="r" b="b"/>
              <a:pathLst>
                <a:path w="2027013" h="553153">
                  <a:moveTo>
                    <a:pt x="0" y="0"/>
                  </a:moveTo>
                  <a:lnTo>
                    <a:pt x="2027013" y="0"/>
                  </a:lnTo>
                  <a:lnTo>
                    <a:pt x="2027013" y="553153"/>
                  </a:lnTo>
                  <a:lnTo>
                    <a:pt x="0" y="553153"/>
                  </a:lnTo>
                  <a:close/>
                </a:path>
              </a:pathLst>
            </a:custGeom>
            <a:solidFill>
              <a:srgbClr val="272B6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027013" cy="610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3451344"/>
            <a:ext cx="6216890" cy="5328660"/>
            <a:chOff x="0" y="0"/>
            <a:chExt cx="8289187" cy="710488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t="7143" b="7143"/>
            <a:stretch>
              <a:fillRect/>
            </a:stretch>
          </p:blipFill>
          <p:spPr>
            <a:xfrm>
              <a:off x="0" y="0"/>
              <a:ext cx="8289187" cy="7104880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-1294243" y="-1071552"/>
            <a:ext cx="21015838" cy="2100252"/>
            <a:chOff x="0" y="0"/>
            <a:chExt cx="5535036" cy="5531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535036" cy="553153"/>
            </a:xfrm>
            <a:custGeom>
              <a:avLst/>
              <a:gdLst/>
              <a:ahLst/>
              <a:cxnLst/>
              <a:rect l="l" t="t" r="r" b="b"/>
              <a:pathLst>
                <a:path w="5535036" h="553153">
                  <a:moveTo>
                    <a:pt x="0" y="0"/>
                  </a:moveTo>
                  <a:lnTo>
                    <a:pt x="5535036" y="0"/>
                  </a:lnTo>
                  <a:lnTo>
                    <a:pt x="5535036" y="553153"/>
                  </a:lnTo>
                  <a:lnTo>
                    <a:pt x="0" y="553153"/>
                  </a:lnTo>
                  <a:close/>
                </a:path>
              </a:pathLst>
            </a:custGeom>
            <a:solidFill>
              <a:srgbClr val="272B6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5535036" cy="610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6114912" y="9394337"/>
            <a:ext cx="1420981" cy="777664"/>
          </a:xfrm>
          <a:custGeom>
            <a:avLst/>
            <a:gdLst/>
            <a:ahLst/>
            <a:cxnLst/>
            <a:rect l="l" t="t" r="r" b="b"/>
            <a:pathLst>
              <a:path w="1420981" h="777664">
                <a:moveTo>
                  <a:pt x="0" y="0"/>
                </a:moveTo>
                <a:lnTo>
                  <a:pt x="1420981" y="0"/>
                </a:lnTo>
                <a:lnTo>
                  <a:pt x="1420981" y="777664"/>
                </a:lnTo>
                <a:lnTo>
                  <a:pt x="0" y="777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74742" y="2302360"/>
            <a:ext cx="7743996" cy="738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272B64"/>
                </a:solidFill>
                <a:latin typeface="Raleway Bold"/>
                <a:ea typeface="Raleway Bold"/>
                <a:cs typeface="Raleway Bold"/>
                <a:sym typeface="Raleway Bold"/>
              </a:rPr>
              <a:t>МИНУСЫ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170491" y="2758316"/>
            <a:ext cx="9088809" cy="477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6"/>
              </a:lnSpc>
            </a:pPr>
            <a:r>
              <a:rPr lang="en-US" sz="2461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   ·Обязательное наличие компьютера (неравные условия)</a:t>
            </a:r>
          </a:p>
          <a:p>
            <a:pPr algn="l">
              <a:lnSpc>
                <a:spcPts val="3446"/>
              </a:lnSpc>
            </a:pPr>
            <a:r>
              <a:rPr lang="en-US" sz="2461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·</a:t>
            </a:r>
          </a:p>
          <a:p>
            <a:pPr algn="l">
              <a:lnSpc>
                <a:spcPts val="3446"/>
              </a:lnSpc>
            </a:pPr>
            <a:r>
              <a:rPr lang="en-US" sz="2461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    Не все выполняют домашние задания. . Ребенок, не выполнивший задание, не сможет полноценно заниматься на уроке.</a:t>
            </a:r>
          </a:p>
          <a:p>
            <a:pPr algn="l">
              <a:lnSpc>
                <a:spcPts val="3446"/>
              </a:lnSpc>
            </a:pPr>
            <a:r>
              <a:rPr lang="en-US" sz="2461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·</a:t>
            </a:r>
          </a:p>
          <a:p>
            <a:pPr algn="l">
              <a:lnSpc>
                <a:spcPts val="3446"/>
              </a:lnSpc>
            </a:pPr>
            <a:r>
              <a:rPr lang="en-US" sz="2461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    Увеличение нагрузки на ученика многократно.</a:t>
            </a:r>
          </a:p>
          <a:p>
            <a:pPr algn="l">
              <a:lnSpc>
                <a:spcPts val="3446"/>
              </a:lnSpc>
            </a:pPr>
            <a:r>
              <a:rPr lang="en-US" sz="2461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·</a:t>
            </a:r>
          </a:p>
          <a:p>
            <a:pPr algn="l">
              <a:lnSpc>
                <a:spcPts val="3446"/>
              </a:lnSpc>
            </a:pPr>
            <a:r>
              <a:rPr lang="en-US" sz="2461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     Невозможность задать вопрос учителю. Он задаст его родителю, а уровень образованности у всех разный.</a:t>
            </a:r>
          </a:p>
          <a:p>
            <a:pPr algn="l">
              <a:lnSpc>
                <a:spcPts val="3446"/>
              </a:lnSpc>
            </a:pPr>
            <a:endParaRPr lang="en-US" sz="2461">
              <a:solidFill>
                <a:srgbClr val="272B6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26078" y="-408532"/>
            <a:ext cx="4873745" cy="12554936"/>
            <a:chOff x="0" y="0"/>
            <a:chExt cx="1283620" cy="33066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83620" cy="3306650"/>
            </a:xfrm>
            <a:custGeom>
              <a:avLst/>
              <a:gdLst/>
              <a:ahLst/>
              <a:cxnLst/>
              <a:rect l="l" t="t" r="r" b="b"/>
              <a:pathLst>
                <a:path w="1283620" h="3306650">
                  <a:moveTo>
                    <a:pt x="0" y="0"/>
                  </a:moveTo>
                  <a:lnTo>
                    <a:pt x="1283620" y="0"/>
                  </a:lnTo>
                  <a:lnTo>
                    <a:pt x="1283620" y="3306650"/>
                  </a:lnTo>
                  <a:lnTo>
                    <a:pt x="0" y="3306650"/>
                  </a:lnTo>
                  <a:close/>
                </a:path>
              </a:pathLst>
            </a:custGeom>
            <a:solidFill>
              <a:srgbClr val="272B6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283620" cy="3363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12867" y="425697"/>
            <a:ext cx="5508674" cy="5791927"/>
            <a:chOff x="0" y="0"/>
            <a:chExt cx="7344899" cy="772256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21399" r="24943"/>
            <a:stretch>
              <a:fillRect/>
            </a:stretch>
          </p:blipFill>
          <p:spPr>
            <a:xfrm>
              <a:off x="0" y="0"/>
              <a:ext cx="7344899" cy="7722569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11037025" y="-1050126"/>
            <a:ext cx="10749819" cy="2100252"/>
            <a:chOff x="0" y="0"/>
            <a:chExt cx="2831228" cy="5531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31228" cy="553153"/>
            </a:xfrm>
            <a:custGeom>
              <a:avLst/>
              <a:gdLst/>
              <a:ahLst/>
              <a:cxnLst/>
              <a:rect l="l" t="t" r="r" b="b"/>
              <a:pathLst>
                <a:path w="2831228" h="553153">
                  <a:moveTo>
                    <a:pt x="0" y="0"/>
                  </a:moveTo>
                  <a:lnTo>
                    <a:pt x="2831228" y="0"/>
                  </a:lnTo>
                  <a:lnTo>
                    <a:pt x="2831228" y="553153"/>
                  </a:lnTo>
                  <a:lnTo>
                    <a:pt x="0" y="553153"/>
                  </a:lnTo>
                  <a:close/>
                </a:path>
              </a:pathLst>
            </a:custGeom>
            <a:solidFill>
              <a:srgbClr val="272B6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2831228" cy="610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2156" y="8341431"/>
            <a:ext cx="2008504" cy="1099200"/>
          </a:xfrm>
          <a:custGeom>
            <a:avLst/>
            <a:gdLst/>
            <a:ahLst/>
            <a:cxnLst/>
            <a:rect l="l" t="t" r="r" b="b"/>
            <a:pathLst>
              <a:path w="2008504" h="1099200">
                <a:moveTo>
                  <a:pt x="0" y="0"/>
                </a:moveTo>
                <a:lnTo>
                  <a:pt x="2008504" y="0"/>
                </a:lnTo>
                <a:lnTo>
                  <a:pt x="2008504" y="1099200"/>
                </a:lnTo>
                <a:lnTo>
                  <a:pt x="0" y="1099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349144" y="1182370"/>
            <a:ext cx="7916796" cy="150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272B64"/>
                </a:solidFill>
                <a:latin typeface="Raleway Bold"/>
                <a:ea typeface="Raleway Bold"/>
                <a:cs typeface="Raleway Bold"/>
                <a:sym typeface="Raleway Bold"/>
              </a:rPr>
              <a:t>РЕКОМЕНДАЦИИ ДЛЯ ВИДЕО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504329" y="2843693"/>
            <a:ext cx="11206331" cy="598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79"/>
              </a:lnSpc>
            </a:pPr>
            <a:r>
              <a:rPr lang="en-US" sz="2413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  Каждое учебное видео или электронные образовательные ресурсы сопровождайте четкими учебными целями и поэтапной инструкцией. </a:t>
            </a:r>
          </a:p>
          <a:p>
            <a:pPr algn="just">
              <a:lnSpc>
                <a:spcPts val="3379"/>
              </a:lnSpc>
            </a:pPr>
            <a:r>
              <a:rPr lang="en-US" sz="2413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  </a:t>
            </a:r>
          </a:p>
          <a:p>
            <a:pPr algn="just">
              <a:lnSpc>
                <a:spcPts val="3379"/>
              </a:lnSpc>
            </a:pPr>
            <a:r>
              <a:rPr lang="en-US" sz="2413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  Обязательно сопровождайте каждое учебное видео заданием. Если видео не содержит задания, то предложите ученикам составить несколько вопросов к видео. Это могут быть вопросы общего характера и специальные вопросы к отдельным фрагментам видео. </a:t>
            </a:r>
          </a:p>
          <a:p>
            <a:pPr algn="just">
              <a:lnSpc>
                <a:spcPts val="3379"/>
              </a:lnSpc>
            </a:pPr>
            <a:r>
              <a:rPr lang="en-US" sz="2413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   </a:t>
            </a:r>
          </a:p>
          <a:p>
            <a:pPr algn="just">
              <a:lnSpc>
                <a:spcPts val="3379"/>
              </a:lnSpc>
            </a:pPr>
            <a:r>
              <a:rPr lang="en-US" sz="2413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    Привлекайте учеников к написанию конспектов или небольших заметок по просмотренному видео. Безусловно, от учителя требуется дополнительная подготовка, особенно на первых порах, когда он только начинает организовывать подобную работу. Но она дает свои результаты! </a:t>
            </a:r>
          </a:p>
          <a:p>
            <a:pPr algn="just">
              <a:lnSpc>
                <a:spcPts val="3379"/>
              </a:lnSpc>
            </a:pPr>
            <a:endParaRPr lang="en-US" sz="2413">
              <a:solidFill>
                <a:srgbClr val="272B6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just">
              <a:lnSpc>
                <a:spcPts val="3379"/>
              </a:lnSpc>
              <a:spcBef>
                <a:spcPct val="0"/>
              </a:spcBef>
            </a:pPr>
            <a:endParaRPr lang="en-US" sz="2413">
              <a:solidFill>
                <a:srgbClr val="272B6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7628455" y="1785874"/>
            <a:ext cx="8206090" cy="14921341"/>
            <a:chOff x="0" y="0"/>
            <a:chExt cx="2161275" cy="39299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1275" cy="3929900"/>
            </a:xfrm>
            <a:custGeom>
              <a:avLst/>
              <a:gdLst/>
              <a:ahLst/>
              <a:cxnLst/>
              <a:rect l="l" t="t" r="r" b="b"/>
              <a:pathLst>
                <a:path w="2161275" h="3929900">
                  <a:moveTo>
                    <a:pt x="0" y="0"/>
                  </a:moveTo>
                  <a:lnTo>
                    <a:pt x="2161275" y="0"/>
                  </a:lnTo>
                  <a:lnTo>
                    <a:pt x="2161275" y="3929900"/>
                  </a:lnTo>
                  <a:lnTo>
                    <a:pt x="0" y="3929900"/>
                  </a:lnTo>
                  <a:close/>
                </a:path>
              </a:pathLst>
            </a:custGeom>
            <a:solidFill>
              <a:srgbClr val="272B6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61275" cy="3987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319007" y="-1071552"/>
            <a:ext cx="22497532" cy="2100252"/>
            <a:chOff x="0" y="0"/>
            <a:chExt cx="5925276" cy="5531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925276" cy="553153"/>
            </a:xfrm>
            <a:custGeom>
              <a:avLst/>
              <a:gdLst/>
              <a:ahLst/>
              <a:cxnLst/>
              <a:rect l="l" t="t" r="r" b="b"/>
              <a:pathLst>
                <a:path w="5925276" h="553153">
                  <a:moveTo>
                    <a:pt x="0" y="0"/>
                  </a:moveTo>
                  <a:lnTo>
                    <a:pt x="5925276" y="0"/>
                  </a:lnTo>
                  <a:lnTo>
                    <a:pt x="5925276" y="553153"/>
                  </a:lnTo>
                  <a:lnTo>
                    <a:pt x="0" y="553153"/>
                  </a:lnTo>
                  <a:close/>
                </a:path>
              </a:pathLst>
            </a:custGeom>
            <a:solidFill>
              <a:srgbClr val="272B6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5925276" cy="610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2017" y="4304378"/>
            <a:ext cx="6044310" cy="3927439"/>
            <a:chOff x="0" y="0"/>
            <a:chExt cx="8059080" cy="5236585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 t="6609" b="6609"/>
            <a:stretch>
              <a:fillRect/>
            </a:stretch>
          </p:blipFill>
          <p:spPr>
            <a:xfrm>
              <a:off x="0" y="0"/>
              <a:ext cx="8059080" cy="5236585"/>
            </a:xfrm>
            <a:prstGeom prst="rect">
              <a:avLst/>
            </a:prstGeom>
          </p:spPr>
        </p:pic>
      </p:grpSp>
      <p:sp>
        <p:nvSpPr>
          <p:cNvPr id="10" name="Freeform 10"/>
          <p:cNvSpPr/>
          <p:nvPr/>
        </p:nvSpPr>
        <p:spPr>
          <a:xfrm>
            <a:off x="1028700" y="8743570"/>
            <a:ext cx="1895760" cy="1037498"/>
          </a:xfrm>
          <a:custGeom>
            <a:avLst/>
            <a:gdLst/>
            <a:ahLst/>
            <a:cxnLst/>
            <a:rect l="l" t="t" r="r" b="b"/>
            <a:pathLst>
              <a:path w="1895760" h="1037498">
                <a:moveTo>
                  <a:pt x="0" y="0"/>
                </a:moveTo>
                <a:lnTo>
                  <a:pt x="1895760" y="0"/>
                </a:lnTo>
                <a:lnTo>
                  <a:pt x="1895760" y="1037498"/>
                </a:lnTo>
                <a:lnTo>
                  <a:pt x="0" y="10374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2673985"/>
            <a:ext cx="7267934" cy="738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272B64"/>
                </a:solidFill>
                <a:latin typeface="Raleway Bold"/>
                <a:ea typeface="Raleway Bold"/>
                <a:cs typeface="Raleway Bold"/>
                <a:sym typeface="Raleway Bold"/>
              </a:rPr>
              <a:t>ЭТАПЫ УРОКА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72937" y="2702560"/>
            <a:ext cx="5155432" cy="4034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Самостоятельное изучение нового материала дома с помощью видео – лекций.  </a:t>
            </a: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272B6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Накануне, за несколько дней до урока учитель высылает видео-лекцию всем ученикам класса. Продолжительность видео от 3 до 10 минут. Дети просматривают материалы, делают пометки и уже готовые, «подкованные» приходят на учебный урок. </a:t>
            </a:r>
          </a:p>
          <a:p>
            <a:pPr algn="l">
              <a:lnSpc>
                <a:spcPts val="2218"/>
              </a:lnSpc>
            </a:pPr>
            <a:endParaRPr lang="en-US" sz="1900">
              <a:solidFill>
                <a:srgbClr val="272B6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161744" y="5348542"/>
            <a:ext cx="5709753" cy="1877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Контроль. Игра, тестирование полученных знаний. </a:t>
            </a:r>
          </a:p>
          <a:p>
            <a:pPr algn="l">
              <a:lnSpc>
                <a:spcPts val="2659"/>
              </a:lnSpc>
            </a:pPr>
            <a:endParaRPr lang="en-US" sz="2499">
              <a:solidFill>
                <a:srgbClr val="272B6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2659"/>
              </a:lnSpc>
            </a:pPr>
            <a:r>
              <a:rPr lang="en-US" sz="1899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Решение задач, самостоятельная работа, тест</a:t>
            </a:r>
          </a:p>
          <a:p>
            <a:pPr algn="l">
              <a:lnSpc>
                <a:spcPts val="2659"/>
              </a:lnSpc>
            </a:pPr>
            <a:r>
              <a:rPr lang="en-US" sz="1899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( творческий уровень)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56856" y="6865875"/>
            <a:ext cx="5384104" cy="1877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Актуализация знаний.</a:t>
            </a: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272B6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2659"/>
              </a:lnSpc>
            </a:pPr>
            <a:r>
              <a:rPr lang="en-US" sz="1899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Работа с рабочими листами, интерактивные тесты, фронтальный опрос., математический диктант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61744" y="2798731"/>
            <a:ext cx="5906262" cy="241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 Закрепление изученного материала. Работа в группах. </a:t>
            </a: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272B6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2659"/>
              </a:lnSpc>
            </a:pPr>
            <a:r>
              <a:rPr lang="en-US" sz="1899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Решение задач и и упражнений (продуктивный уровень)</a:t>
            </a:r>
          </a:p>
          <a:p>
            <a:pPr algn="l">
              <a:lnSpc>
                <a:spcPts val="3499"/>
              </a:lnSpc>
            </a:pPr>
            <a:endParaRPr lang="en-US" sz="1899">
              <a:solidFill>
                <a:srgbClr val="272B6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259999" y="8174667"/>
            <a:ext cx="5709753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72B64"/>
                </a:solidFill>
                <a:latin typeface="Raleway"/>
                <a:ea typeface="Raleway"/>
                <a:cs typeface="Raleway"/>
                <a:sym typeface="Raleway"/>
              </a:rPr>
              <a:t> Рефлексия. и подведение итогов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731</Words>
  <Application>Microsoft Office PowerPoint</Application>
  <PresentationFormat>Произвольный</PresentationFormat>
  <Paragraphs>74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Raleway Bold</vt:lpstr>
      <vt:lpstr>Calibri</vt:lpstr>
      <vt:lpstr>Gagalin</vt:lpstr>
      <vt:lpstr>Raleway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Professional Business Presentation</dc:title>
  <dc:creator>Пользователь</dc:creator>
  <cp:lastModifiedBy>Пользователь</cp:lastModifiedBy>
  <cp:revision>2</cp:revision>
  <dcterms:created xsi:type="dcterms:W3CDTF">2006-08-16T00:00:00Z</dcterms:created>
  <dcterms:modified xsi:type="dcterms:W3CDTF">2024-08-30T09:43:55Z</dcterms:modified>
  <dc:identifier>DAGPT-bxE2o</dc:identifier>
</cp:coreProperties>
</file>