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5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4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1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00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42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5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105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3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2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56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5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51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68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81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969696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Площадь </a:t>
            </a:r>
            <a:r>
              <a:rPr lang="ru-RU" sz="4400" dirty="0">
                <a:latin typeface="Corbel" panose="020B0503020204020204" pitchFamily="34" charset="0"/>
              </a:rPr>
              <a:t>каждого квадратика равна одной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квадратной </a:t>
            </a:r>
            <a:r>
              <a:rPr lang="ru-RU" sz="4400" dirty="0">
                <a:latin typeface="Corbel" panose="020B0503020204020204" pitchFamily="34" charset="0"/>
              </a:rPr>
              <a:t>миле.  </a:t>
            </a: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Это </a:t>
            </a:r>
            <a:r>
              <a:rPr lang="ru-RU" sz="4400" dirty="0">
                <a:latin typeface="Corbel" panose="020B0503020204020204" pitchFamily="34" charset="0"/>
              </a:rPr>
              <a:t>– снимок из космоса. На нём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запечатлены </a:t>
            </a:r>
            <a:r>
              <a:rPr lang="ru-RU" sz="4400" dirty="0">
                <a:latin typeface="Corbel" panose="020B0503020204020204" pitchFamily="34" charset="0"/>
              </a:rPr>
              <a:t>последствия вырубки леса в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XIX </a:t>
            </a:r>
            <a:r>
              <a:rPr lang="ru-RU" sz="4400" dirty="0">
                <a:latin typeface="Corbel" panose="020B0503020204020204" pitchFamily="34" charset="0"/>
              </a:rPr>
              <a:t>веке, совершённой по договору между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правительством </a:t>
            </a:r>
            <a:r>
              <a:rPr lang="ru-RU" sz="4400" dirty="0">
                <a:latin typeface="Corbel" panose="020B0503020204020204" pitchFamily="34" charset="0"/>
              </a:rPr>
              <a:t>США и одной компанией.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Для </a:t>
            </a:r>
            <a:r>
              <a:rPr lang="ru-RU" sz="4400" b="1" dirty="0">
                <a:latin typeface="Corbel" panose="020B0503020204020204" pitchFamily="34" charset="0"/>
              </a:rPr>
              <a:t>чего</a:t>
            </a:r>
            <a:r>
              <a:rPr lang="ru-RU" sz="4400" b="1" dirty="0" smtClean="0">
                <a:latin typeface="Corbel" panose="020B0503020204020204" pitchFamily="34" charset="0"/>
              </a:rPr>
              <a:t>?</a:t>
            </a:r>
            <a:r>
              <a:rPr lang="en-US" sz="4400" b="1" dirty="0" smtClean="0">
                <a:latin typeface="Corbel" panose="020B0503020204020204" pitchFamily="34" charset="0"/>
              </a:rPr>
              <a:t/>
            </a:r>
            <a:br>
              <a:rPr lang="en-US" sz="4400" b="1" dirty="0" smtClean="0">
                <a:latin typeface="Corbel" panose="020B0503020204020204" pitchFamily="34" charset="0"/>
              </a:rPr>
            </a:br>
            <a:r>
              <a:rPr lang="ru-RU" sz="4400" dirty="0">
                <a:latin typeface="Corbel" panose="020B0503020204020204" pitchFamily="34" charset="0"/>
              </a:rPr>
              <a:t>1. Изготовления шахмат.</a:t>
            </a:r>
            <a:br>
              <a:rPr lang="ru-RU" sz="4400" dirty="0">
                <a:latin typeface="Corbel" panose="020B0503020204020204" pitchFamily="34" charset="0"/>
              </a:rPr>
            </a:br>
            <a:r>
              <a:rPr lang="ru-RU" sz="4400" dirty="0">
                <a:latin typeface="Corbel" panose="020B0503020204020204" pitchFamily="34" charset="0"/>
              </a:rPr>
              <a:t>2. Сельского хозяйства.</a:t>
            </a:r>
            <a:br>
              <a:rPr lang="ru-RU" sz="4400" dirty="0">
                <a:latin typeface="Corbel" panose="020B0503020204020204" pitchFamily="34" charset="0"/>
              </a:rPr>
            </a:br>
            <a:r>
              <a:rPr lang="ru-RU" sz="4400" dirty="0">
                <a:latin typeface="Corbel" panose="020B0503020204020204" pitchFamily="34" charset="0"/>
              </a:rPr>
              <a:t>3. Строительства железной дороги.</a:t>
            </a:r>
            <a:br>
              <a:rPr lang="ru-RU" sz="4400" dirty="0">
                <a:latin typeface="Corbel" panose="020B0503020204020204" pitchFamily="34" charset="0"/>
              </a:rPr>
            </a:br>
            <a:r>
              <a:rPr lang="ru-RU" sz="4400" dirty="0">
                <a:latin typeface="Corbel" panose="020B0503020204020204" pitchFamily="34" charset="0"/>
              </a:rPr>
              <a:t>4. Отопления жилья</a:t>
            </a:r>
            <a:r>
              <a:rPr lang="ru-RU" sz="4400" dirty="0" smtClean="0">
                <a:latin typeface="Corbel" panose="020B0503020204020204" pitchFamily="34" charset="0"/>
              </a:rPr>
              <a:t>.</a:t>
            </a:r>
            <a:endParaRPr lang="ru-RU" sz="4400" dirty="0">
              <a:latin typeface="Corbel" panose="020B0503020204020204" pitchFamily="34" charset="0"/>
            </a:endParaRPr>
          </a:p>
        </p:txBody>
      </p:sp>
      <p:pic>
        <p:nvPicPr>
          <p:cNvPr id="14" name="Picture 2" descr="https://lh3.googleusercontent.com/Ptab-TENuuA5yd3QMSsR6zQF7uEfHb2-051_NziIR1WkmWF2LoH5QP2a3qbQ_alslexnMC93y6R9-QbA8jgjfGZ6irkMZI6H_ZqX_uMdEmHBVo-UPE2ra-XyDRXoz95moWs94p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506" y="2990610"/>
            <a:ext cx="8456504" cy="55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3. Строительства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железной дороги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098" name="Picture 2" descr="Электрификация железных дорог: сколько Евросоюз вложит в латвийский  транспортный проект | Экономика | Baltnews - новостной портал на русском  языке в Латвии, Прибалтика, сводки событий, мнения, комментарии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2" y="3315334"/>
            <a:ext cx="8128357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188686" y="2268742"/>
            <a:ext cx="19905152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2005 году на экологическом фестивале установили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памятник </a:t>
            </a:r>
            <a:r>
              <a:rPr lang="ru-RU" sz="6000" dirty="0">
                <a:latin typeface="Corbel" panose="020B0503020204020204" pitchFamily="34" charset="0"/>
              </a:rPr>
              <a:t>с шестиугольным постаментом.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Этот </a:t>
            </a:r>
            <a:r>
              <a:rPr lang="ru-RU" sz="6000" b="1" dirty="0">
                <a:latin typeface="Corbel" panose="020B0503020204020204" pitchFamily="34" charset="0"/>
              </a:rPr>
              <a:t>памятник называют «Гимн труду», и </a:t>
            </a:r>
            <a:r>
              <a:rPr lang="ru-RU" sz="6000" b="1" dirty="0" smtClean="0">
                <a:latin typeface="Corbel" panose="020B0503020204020204" pitchFamily="34" charset="0"/>
              </a:rPr>
              <a:t>он посвящён</a:t>
            </a:r>
            <a:r>
              <a:rPr lang="ru-RU" sz="6000" b="1" dirty="0">
                <a:latin typeface="Corbel" panose="020B0503020204020204" pitchFamily="34" charset="0"/>
              </a:rPr>
              <a:t>...   </a:t>
            </a:r>
            <a:br>
              <a:rPr lang="ru-RU" sz="6000" b="1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Муравьям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Кротам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Строителям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Пчёлам</a:t>
            </a:r>
          </a:p>
        </p:txBody>
      </p:sp>
    </p:spTree>
    <p:extLst>
      <p:ext uri="{BB962C8B-B14F-4D97-AF65-F5344CB8AC3E}">
        <p14:creationId xmlns:p14="http://schemas.microsoft.com/office/powerpoint/2010/main" val="39457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4. Пчёлам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00" y="2796411"/>
            <a:ext cx="8367332" cy="62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600" dirty="0" smtClean="0">
                <a:latin typeface="Corbel" panose="020B0503020204020204" pitchFamily="34" charset="0"/>
              </a:rPr>
              <a:t>В </a:t>
            </a:r>
            <a:r>
              <a:rPr lang="ru-RU" sz="5600" dirty="0">
                <a:latin typeface="Corbel" panose="020B0503020204020204" pitchFamily="34" charset="0"/>
              </a:rPr>
              <a:t>2010 году Программа ООН по окружающей среде </a:t>
            </a:r>
            <a:r>
              <a:rPr lang="ru-RU" sz="5600" dirty="0" smtClean="0">
                <a:latin typeface="Corbel" panose="020B0503020204020204" pitchFamily="34" charset="0"/>
              </a:rPr>
              <a:t>(</a:t>
            </a:r>
            <a:r>
              <a:rPr lang="ru-RU" sz="5600" dirty="0">
                <a:latin typeface="Corbel" panose="020B0503020204020204" pitchFamily="34" charset="0"/>
              </a:rPr>
              <a:t>ЮНЕП) </a:t>
            </a:r>
            <a:endParaRPr lang="ru-RU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dirty="0" smtClean="0">
                <a:latin typeface="Corbel" panose="020B0503020204020204" pitchFamily="34" charset="0"/>
              </a:rPr>
              <a:t>восстановила </a:t>
            </a:r>
            <a:r>
              <a:rPr lang="ru-RU" sz="5600" dirty="0">
                <a:latin typeface="Corbel" panose="020B0503020204020204" pitchFamily="34" charset="0"/>
              </a:rPr>
              <a:t>16 водно-болотных угодий для </a:t>
            </a:r>
            <a:r>
              <a:rPr lang="ru-RU" sz="5600" dirty="0" smtClean="0">
                <a:latin typeface="Corbel" panose="020B0503020204020204" pitchFamily="34" charset="0"/>
              </a:rPr>
              <a:t>птиц</a:t>
            </a:r>
            <a:r>
              <a:rPr lang="ru-RU" sz="5600" dirty="0">
                <a:latin typeface="Corbel" panose="020B0503020204020204" pitchFamily="34" charset="0"/>
              </a:rPr>
              <a:t>, которых </a:t>
            </a:r>
            <a:endParaRPr lang="ru-RU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dirty="0" smtClean="0">
                <a:latin typeface="Corbel" panose="020B0503020204020204" pitchFamily="34" charset="0"/>
              </a:rPr>
              <a:t>делала </a:t>
            </a:r>
            <a:r>
              <a:rPr lang="ru-RU" sz="5600" dirty="0">
                <a:latin typeface="Corbel" panose="020B0503020204020204" pitchFamily="34" charset="0"/>
              </a:rPr>
              <a:t>из бумаги японская девочка </a:t>
            </a:r>
            <a:r>
              <a:rPr lang="ru-RU" sz="5600" dirty="0" err="1" smtClean="0">
                <a:latin typeface="Corbel" panose="020B0503020204020204" pitchFamily="34" charset="0"/>
              </a:rPr>
              <a:t>Садако</a:t>
            </a:r>
            <a:r>
              <a:rPr lang="ru-RU" sz="5600" dirty="0" smtClean="0">
                <a:latin typeface="Corbel" panose="020B0503020204020204" pitchFamily="34" charset="0"/>
              </a:rPr>
              <a:t> </a:t>
            </a:r>
            <a:r>
              <a:rPr lang="ru-RU" sz="5600" dirty="0" err="1">
                <a:latin typeface="Corbel" panose="020B0503020204020204" pitchFamily="34" charset="0"/>
              </a:rPr>
              <a:t>Сасаки</a:t>
            </a:r>
            <a:r>
              <a:rPr lang="ru-RU" sz="5600" dirty="0">
                <a:latin typeface="Corbel" panose="020B0503020204020204" pitchFamily="34" charset="0"/>
              </a:rPr>
              <a:t>. </a:t>
            </a:r>
            <a:endParaRPr lang="ru-RU" sz="5600" dirty="0" smtClean="0">
              <a:latin typeface="Corbel" panose="020B0503020204020204" pitchFamily="34" charset="0"/>
            </a:endParaRPr>
          </a:p>
          <a:p>
            <a:pPr fontAlgn="base"/>
            <a:endParaRPr lang="ru-RU" sz="5600" b="1" dirty="0">
              <a:latin typeface="Corbel" panose="020B0503020204020204" pitchFamily="34" charset="0"/>
            </a:endParaRPr>
          </a:p>
          <a:p>
            <a:pPr fontAlgn="base"/>
            <a:r>
              <a:rPr lang="ru-RU" sz="5600" b="1" dirty="0" smtClean="0">
                <a:latin typeface="Corbel" panose="020B0503020204020204" pitchFamily="34" charset="0"/>
              </a:rPr>
              <a:t>О </a:t>
            </a:r>
            <a:r>
              <a:rPr lang="ru-RU" sz="5600" b="1" dirty="0">
                <a:latin typeface="Corbel" panose="020B0503020204020204" pitchFamily="34" charset="0"/>
              </a:rPr>
              <a:t>каких птицах речь? </a:t>
            </a:r>
            <a:r>
              <a:rPr lang="ru-RU" sz="5600" dirty="0">
                <a:latin typeface="Corbel" panose="020B0503020204020204" pitchFamily="34" charset="0"/>
              </a:rPr>
              <a:t/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1. Журавли.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2. Аисты.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3. Цапли.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4. Утки.</a:t>
            </a:r>
          </a:p>
        </p:txBody>
      </p:sp>
    </p:spTree>
    <p:extLst>
      <p:ext uri="{BB962C8B-B14F-4D97-AF65-F5344CB8AC3E}">
        <p14:creationId xmlns:p14="http://schemas.microsoft.com/office/powerpoint/2010/main" val="42883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1. </a:t>
            </a:r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Журавли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2193" y="4445806"/>
            <a:ext cx="9323446" cy="3271943"/>
            <a:chOff x="247649" y="2930342"/>
            <a:chExt cx="9323446" cy="3271943"/>
          </a:xfrm>
        </p:grpSpPr>
        <p:pic>
          <p:nvPicPr>
            <p:cNvPr id="6146" name="Picture 2" descr="Журавль красавка из Красной книги – в какой природной зоне обитает, фото и  описани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49" y="2962285"/>
              <a:ext cx="4951012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91" y="2930342"/>
              <a:ext cx="4314404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6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«</a:t>
            </a:r>
            <a:r>
              <a:rPr lang="ru-RU" sz="6000" dirty="0">
                <a:latin typeface="Corbel" panose="020B0503020204020204" pitchFamily="34" charset="0"/>
              </a:rPr>
              <a:t>Не будите во мне зверя, пожалуйста!» – слоган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мультфильма</a:t>
            </a:r>
            <a:r>
              <a:rPr lang="ru-RU" sz="6000" dirty="0">
                <a:latin typeface="Corbel" panose="020B0503020204020204" pitchFamily="34" charset="0"/>
              </a:rPr>
              <a:t>, главный герой которого – животное.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endParaRPr lang="ro-MD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 </a:t>
            </a:r>
            <a:r>
              <a:rPr lang="ru-RU" sz="6000" b="1" dirty="0">
                <a:latin typeface="Corbel" panose="020B0503020204020204" pitchFamily="34" charset="0"/>
              </a:rPr>
              <a:t>чьём логотипе можно его увидеть? </a:t>
            </a:r>
            <a:endParaRPr lang="ro-MD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Всемирного </a:t>
            </a:r>
            <a:r>
              <a:rPr lang="ru-RU" sz="6000" dirty="0">
                <a:latin typeface="Corbel" panose="020B0503020204020204" pitchFamily="34" charset="0"/>
              </a:rPr>
              <a:t>фонда дикой </a:t>
            </a:r>
            <a:r>
              <a:rPr lang="ru-RU" sz="6000" dirty="0" smtClean="0">
                <a:latin typeface="Corbel" panose="020B0503020204020204" pitchFamily="34" charset="0"/>
              </a:rPr>
              <a:t>природы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err="1">
                <a:latin typeface="Corbel" panose="020B0503020204020204" pitchFamily="34" charset="0"/>
              </a:rPr>
              <a:t>Greenpeace</a:t>
            </a:r>
            <a:endParaRPr lang="ru-RU" sz="6000" dirty="0">
              <a:latin typeface="Corbel" panose="020B0503020204020204" pitchFamily="34" charset="0"/>
            </a:endParaRPr>
          </a:p>
          <a:p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ЮНЕСКО</a:t>
            </a:r>
            <a:endParaRPr lang="ru-RU" sz="4000" dirty="0">
              <a:latin typeface="Corbel" panose="020B0503020204020204" pitchFamily="34" charset="0"/>
            </a:endParaRPr>
          </a:p>
          <a:p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err="1">
                <a:latin typeface="Corbel" panose="020B0503020204020204" pitchFamily="34" charset="0"/>
              </a:rPr>
              <a:t>Robin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Wood</a:t>
            </a:r>
            <a:endParaRPr lang="ru-RU" sz="4000" dirty="0">
              <a:latin typeface="Corbel" panose="020B0503020204020204" pitchFamily="34" charset="0"/>
            </a:endParaRPr>
          </a:p>
          <a:p>
            <a:r>
              <a:rPr lang="ru-RU" sz="4000" dirty="0">
                <a:latin typeface="Corbel" panose="020B0503020204020204" pitchFamily="34" charset="0"/>
              </a:rPr>
              <a:t/>
            </a:r>
            <a:br>
              <a:rPr lang="ru-RU" sz="4000" dirty="0">
                <a:latin typeface="Corbel" panose="020B0503020204020204" pitchFamily="34" charset="0"/>
              </a:rPr>
            </a:br>
            <a:endParaRPr lang="ru-RU" sz="3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1. Всемирного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фонда</a:t>
            </a:r>
            <a:b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дикой </a:t>
            </a:r>
            <a:r>
              <a:rPr lang="ru-RU" sz="6000" b="1" dirty="0">
                <a:solidFill>
                  <a:schemeClr val="bg1"/>
                </a:solidFill>
                <a:latin typeface="Corbel" pitchFamily="34" charset="0"/>
              </a:rPr>
              <a:t>природы</a:t>
            </a:r>
          </a:p>
        </p:txBody>
      </p:sp>
      <p:pic>
        <p:nvPicPr>
          <p:cNvPr id="1026" name="Picture 2" descr="upload.wikimedia.org/wikipedia/ru/thumb/2/24/WW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59" y="2387465"/>
            <a:ext cx="4474483" cy="66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4200" i="1" dirty="0" smtClean="0">
                <a:latin typeface="Corbel" panose="020B0503020204020204" pitchFamily="34" charset="0"/>
              </a:rPr>
              <a:t> </a:t>
            </a:r>
            <a:r>
              <a:rPr lang="ru-RU" sz="4200" i="1" dirty="0" smtClean="0">
                <a:latin typeface="Corbel" panose="020B0503020204020204" pitchFamily="34" charset="0"/>
              </a:rPr>
              <a:t>Внимание</a:t>
            </a:r>
            <a:r>
              <a:rPr lang="ru-RU" sz="4200" i="1" dirty="0">
                <a:latin typeface="Corbel" panose="020B0503020204020204" pitchFamily="34" charset="0"/>
              </a:rPr>
              <a:t>! В этом вопросе может быть больше правильных вариантов </a:t>
            </a:r>
            <a:endParaRPr lang="ro-MD" sz="4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i="1" dirty="0" smtClean="0">
                <a:latin typeface="Corbel" panose="020B0503020204020204" pitchFamily="34" charset="0"/>
              </a:rPr>
              <a:t>ответа</a:t>
            </a:r>
            <a:r>
              <a:rPr lang="ru-RU" sz="4200" i="1" dirty="0">
                <a:latin typeface="Corbel" panose="020B0503020204020204" pitchFamily="34" charset="0"/>
              </a:rPr>
              <a:t>, или не быть их вовсе. Если вариантов больше одного, выберите все </a:t>
            </a:r>
            <a:endParaRPr lang="ro-MD" sz="4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i="1" dirty="0" smtClean="0">
                <a:latin typeface="Corbel" panose="020B0503020204020204" pitchFamily="34" charset="0"/>
              </a:rPr>
              <a:t>правильные.</a:t>
            </a:r>
            <a:endParaRPr lang="ro-MD" sz="4200" dirty="0">
              <a:latin typeface="Corbel" panose="020B0503020204020204" pitchFamily="34" charset="0"/>
            </a:endParaRPr>
          </a:p>
          <a:p>
            <a:pPr fontAlgn="base"/>
            <a:endParaRPr lang="ro-MD" sz="4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dirty="0" err="1" smtClean="0">
                <a:latin typeface="Corbel" panose="020B0503020204020204" pitchFamily="34" charset="0"/>
              </a:rPr>
              <a:t>Галапагосские</a:t>
            </a:r>
            <a:r>
              <a:rPr lang="ru-RU" sz="4200" dirty="0" smtClean="0">
                <a:latin typeface="Corbel" panose="020B0503020204020204" pitchFamily="34" charset="0"/>
              </a:rPr>
              <a:t> </a:t>
            </a:r>
            <a:r>
              <a:rPr lang="ru-RU" sz="4200" dirty="0">
                <a:latin typeface="Corbel" panose="020B0503020204020204" pitchFamily="34" charset="0"/>
              </a:rPr>
              <a:t>острова знамениты уникальной флорой и фауной. </a:t>
            </a:r>
            <a:endParaRPr lang="ro-MD" sz="4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b="1" dirty="0" smtClean="0">
                <a:latin typeface="Corbel" panose="020B0503020204020204" pitchFamily="34" charset="0"/>
              </a:rPr>
              <a:t>По </a:t>
            </a:r>
            <a:r>
              <a:rPr lang="ru-RU" sz="4200" b="1" dirty="0">
                <a:latin typeface="Corbel" panose="020B0503020204020204" pitchFamily="34" charset="0"/>
              </a:rPr>
              <a:t>какой причине в 2007 году ЮНЕСКО внёс </a:t>
            </a:r>
            <a:r>
              <a:rPr lang="ru-RU" sz="4200" b="1" dirty="0" err="1">
                <a:latin typeface="Corbel" panose="020B0503020204020204" pitchFamily="34" charset="0"/>
              </a:rPr>
              <a:t>Галапагосы</a:t>
            </a:r>
            <a:r>
              <a:rPr lang="ru-RU" sz="4200" b="1" dirty="0">
                <a:latin typeface="Corbel" panose="020B0503020204020204" pitchFamily="34" charset="0"/>
              </a:rPr>
              <a:t> в список всемирного </a:t>
            </a:r>
            <a:endParaRPr lang="ro-MD" sz="4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b="1" dirty="0" smtClean="0">
                <a:latin typeface="Corbel" panose="020B0503020204020204" pitchFamily="34" charset="0"/>
              </a:rPr>
              <a:t>наследия</a:t>
            </a:r>
            <a:r>
              <a:rPr lang="ru-RU" sz="4200" b="1" dirty="0">
                <a:latin typeface="Corbel" panose="020B0503020204020204" pitchFamily="34" charset="0"/>
              </a:rPr>
              <a:t>, находящегося под угрозой? </a:t>
            </a:r>
            <a:r>
              <a:rPr lang="ru-RU" sz="4200" dirty="0">
                <a:latin typeface="Corbel" panose="020B0503020204020204" pitchFamily="34" charset="0"/>
              </a:rPr>
              <a:t/>
            </a:r>
            <a:br>
              <a:rPr lang="ru-RU" sz="4200" dirty="0">
                <a:latin typeface="Corbel" panose="020B0503020204020204" pitchFamily="34" charset="0"/>
              </a:rPr>
            </a:br>
            <a:r>
              <a:rPr lang="ru-RU" sz="4200" dirty="0">
                <a:latin typeface="Corbel" panose="020B0503020204020204" pitchFamily="34" charset="0"/>
              </a:rPr>
              <a:t>1. Безответственные туристы.</a:t>
            </a:r>
            <a:br>
              <a:rPr lang="ru-RU" sz="4200" dirty="0">
                <a:latin typeface="Corbel" panose="020B0503020204020204" pitchFamily="34" charset="0"/>
              </a:rPr>
            </a:br>
            <a:r>
              <a:rPr lang="ru-RU" sz="4200" dirty="0">
                <a:latin typeface="Corbel" panose="020B0503020204020204" pitchFamily="34" charset="0"/>
              </a:rPr>
              <a:t>2. Смена официального языка.</a:t>
            </a:r>
            <a:br>
              <a:rPr lang="ru-RU" sz="4200" dirty="0">
                <a:latin typeface="Corbel" panose="020B0503020204020204" pitchFamily="34" charset="0"/>
              </a:rPr>
            </a:br>
            <a:r>
              <a:rPr lang="ru-RU" sz="4200" dirty="0">
                <a:latin typeface="Corbel" panose="020B0503020204020204" pitchFamily="34" charset="0"/>
              </a:rPr>
              <a:t>3. Иммиграция и акклиматизация чуждых для островов видов животных. </a:t>
            </a:r>
            <a:br>
              <a:rPr lang="ru-RU" sz="4200" dirty="0">
                <a:latin typeface="Corbel" panose="020B0503020204020204" pitchFamily="34" charset="0"/>
              </a:rPr>
            </a:br>
            <a:r>
              <a:rPr lang="ru-RU" sz="4200" dirty="0">
                <a:latin typeface="Corbel" panose="020B0503020204020204" pitchFamily="34" charset="0"/>
              </a:rPr>
              <a:t>4. Чрезмерное использование местным населением мобильных телефонов и компьютеров. </a:t>
            </a:r>
          </a:p>
        </p:txBody>
      </p:sp>
    </p:spTree>
    <p:extLst>
      <p:ext uri="{BB962C8B-B14F-4D97-AF65-F5344CB8AC3E}">
        <p14:creationId xmlns:p14="http://schemas.microsoft.com/office/powerpoint/2010/main" val="1275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3464141"/>
            <a:ext cx="10939236" cy="485954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778807" y="4001857"/>
            <a:ext cx="81340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1. Безответственные туристы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b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orbel" pitchFamily="34" charset="0"/>
              </a:rPr>
              <a:t>3. Иммиграция и акклиматизация чуждых для островов видов животных.</a:t>
            </a:r>
          </a:p>
        </p:txBody>
      </p:sp>
      <p:pic>
        <p:nvPicPr>
          <p:cNvPr id="2050" name="Picture 2" descr="Как туризм изменил Галапагосские острова, к лучшему и к худшему - Куда  поеду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5" y="3544634"/>
            <a:ext cx="9115072" cy="50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i="1" dirty="0" smtClean="0">
                <a:latin typeface="Corbel" panose="020B0503020204020204" pitchFamily="34" charset="0"/>
              </a:rPr>
              <a:t>Внимание</a:t>
            </a:r>
            <a:r>
              <a:rPr lang="ru-RU" i="1" dirty="0">
                <a:latin typeface="Corbel" panose="020B0503020204020204" pitchFamily="34" charset="0"/>
              </a:rPr>
              <a:t>! В этом вопросе может быть больше правильных </a:t>
            </a:r>
            <a:endParaRPr lang="ru-RU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i="1" dirty="0" smtClean="0">
                <a:latin typeface="Corbel" panose="020B0503020204020204" pitchFamily="34" charset="0"/>
              </a:rPr>
              <a:t>вариантов </a:t>
            </a:r>
            <a:r>
              <a:rPr lang="ru-RU" i="1" dirty="0">
                <a:latin typeface="Corbel" panose="020B0503020204020204" pitchFamily="34" charset="0"/>
              </a:rPr>
              <a:t>ответа, или не быть их вовсе. Если вариантов больше </a:t>
            </a:r>
            <a:endParaRPr lang="ru-RU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i="1" dirty="0" smtClean="0">
                <a:latin typeface="Corbel" panose="020B0503020204020204" pitchFamily="34" charset="0"/>
              </a:rPr>
              <a:t>одного</a:t>
            </a:r>
            <a:r>
              <a:rPr lang="ru-RU" i="1" dirty="0">
                <a:latin typeface="Corbel" panose="020B0503020204020204" pitchFamily="34" charset="0"/>
              </a:rPr>
              <a:t>, выберите все правильные.</a:t>
            </a:r>
            <a:br>
              <a:rPr lang="ru-RU" i="1" dirty="0">
                <a:latin typeface="Corbel" panose="020B0503020204020204" pitchFamily="34" charset="0"/>
              </a:rPr>
            </a:br>
            <a:endParaRPr lang="ru-RU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Чем </a:t>
            </a:r>
            <a:r>
              <a:rPr lang="ru-RU" b="1" dirty="0">
                <a:latin typeface="Corbel" panose="020B0503020204020204" pitchFamily="34" charset="0"/>
              </a:rPr>
              <a:t>по закону награждают египетских школьников за посадку </a:t>
            </a:r>
            <a:endParaRPr lang="ru-RU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дерева</a:t>
            </a:r>
            <a:r>
              <a:rPr lang="ru-RU" b="1" dirty="0">
                <a:latin typeface="Corbel" panose="020B0503020204020204" pitchFamily="34" charset="0"/>
              </a:rPr>
              <a:t>?</a:t>
            </a:r>
            <a:br>
              <a:rPr lang="ru-RU" b="1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1. Освобождением от экзамена.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2. 10 евро.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3. Новым саженцем.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4. Освобождением на месяц от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2620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Нет ответа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38" y="2561649"/>
            <a:ext cx="6658067" cy="69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Какие </a:t>
            </a:r>
            <a:r>
              <a:rPr lang="ru-RU" sz="6600" b="1" dirty="0">
                <a:latin typeface="Corbel" panose="020B0503020204020204" pitchFamily="34" charset="0"/>
              </a:rPr>
              <a:t>медведи ежегодно погибают из-за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сезонных </a:t>
            </a:r>
            <a:r>
              <a:rPr lang="ru-RU" sz="6600" b="1" dirty="0">
                <a:latin typeface="Corbel" panose="020B0503020204020204" pitchFamily="34" charset="0"/>
              </a:rPr>
              <a:t>пожаров, которые уничтожают и их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пищу</a:t>
            </a:r>
            <a:r>
              <a:rPr lang="ru-RU" sz="6600" b="1" dirty="0">
                <a:latin typeface="Corbel" panose="020B0503020204020204" pitchFamily="34" charset="0"/>
              </a:rPr>
              <a:t>? 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  1. Панда </a:t>
            </a:r>
            <a:r>
              <a:rPr lang="ru-RU" sz="6600" b="1" dirty="0">
                <a:latin typeface="Corbel" panose="020B0503020204020204" pitchFamily="34" charset="0"/>
              </a:rPr>
              <a:t/>
            </a:r>
            <a:br>
              <a:rPr lang="ru-RU" sz="6600" b="1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  2. Коала</a:t>
            </a:r>
            <a:r>
              <a:rPr lang="ru-RU" sz="6600" b="1" dirty="0">
                <a:latin typeface="Corbel" panose="020B0503020204020204" pitchFamily="34" charset="0"/>
              </a:rPr>
              <a:t/>
            </a:r>
            <a:br>
              <a:rPr lang="ru-RU" sz="6600" b="1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  3. Гризли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  4. Бурый медведь</a:t>
            </a:r>
          </a:p>
        </p:txBody>
      </p:sp>
    </p:spTree>
    <p:extLst>
      <p:ext uri="{BB962C8B-B14F-4D97-AF65-F5344CB8AC3E}">
        <p14:creationId xmlns:p14="http://schemas.microsoft.com/office/powerpoint/2010/main" val="24155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28" y="1127499"/>
            <a:ext cx="12948961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  2. Коала</a:t>
            </a:r>
          </a:p>
        </p:txBody>
      </p:sp>
      <p:pic>
        <p:nvPicPr>
          <p:cNvPr id="3074" name="Picture 2" descr="Коала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37" y="2178943"/>
            <a:ext cx="5631205" cy="77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264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390</cp:revision>
  <dcterms:modified xsi:type="dcterms:W3CDTF">2021-01-05T15:18:04Z</dcterms:modified>
</cp:coreProperties>
</file>