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53" autoAdjust="0"/>
    <p:restoredTop sz="94660"/>
  </p:normalViewPr>
  <p:slideViewPr>
    <p:cSldViewPr snapToGrid="0">
      <p:cViewPr varScale="1">
        <p:scale>
          <a:sx n="31" d="100"/>
          <a:sy n="31" d="100"/>
        </p:scale>
        <p:origin x="53" y="773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1565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3641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0963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659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9806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4279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7234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2063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8823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1741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0619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3088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2839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2281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audio" Target="../media/audio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45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>
                <a:latin typeface="Corbel" panose="020B0503020204020204" pitchFamily="34" charset="0"/>
              </a:rPr>
              <a:t>Один украинский фермер нашёл способ сэкономить </a:t>
            </a:r>
            <a:r>
              <a:rPr lang="ru-RU" sz="6000" dirty="0" smtClean="0">
                <a:latin typeface="Corbel" panose="020B0503020204020204" pitchFamily="34" charset="0"/>
              </a:rPr>
              <a:t>на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посредниках </a:t>
            </a:r>
            <a:r>
              <a:rPr lang="ru-RU" sz="6000" dirty="0">
                <a:latin typeface="Corbel" panose="020B0503020204020204" pitchFamily="34" charset="0"/>
              </a:rPr>
              <a:t>– и ему выгодно, и покупателям. Люди могут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брать </a:t>
            </a:r>
            <a:r>
              <a:rPr lang="ru-RU" sz="6000" dirty="0">
                <a:latin typeface="Corbel" panose="020B0503020204020204" pitchFamily="34" charset="0"/>
              </a:rPr>
              <a:t>яблоки и груши по цене в 5 гривен (примерно </a:t>
            </a:r>
            <a:r>
              <a:rPr lang="ru-RU" sz="6000" dirty="0" smtClean="0">
                <a:latin typeface="Corbel" panose="020B0503020204020204" pitchFamily="34" charset="0"/>
              </a:rPr>
              <a:t>20</a:t>
            </a:r>
            <a:r>
              <a:rPr lang="x-none" sz="6000" dirty="0">
                <a:latin typeface="Corbel" panose="020B0503020204020204" pitchFamily="34" charset="0"/>
              </a:rPr>
              <a:t>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err="1" smtClean="0">
                <a:latin typeface="Corbel" panose="020B0503020204020204" pitchFamily="34" charset="0"/>
              </a:rPr>
              <a:t>евроцентов</a:t>
            </a:r>
            <a:r>
              <a:rPr lang="ru-RU" sz="6000" dirty="0">
                <a:latin typeface="Corbel" panose="020B0503020204020204" pitchFamily="34" charset="0"/>
              </a:rPr>
              <a:t>), но с одним условием. </a:t>
            </a:r>
            <a:r>
              <a:rPr lang="ru-RU" sz="6000" b="1" dirty="0">
                <a:latin typeface="Corbel" panose="020B0503020204020204" pitchFamily="34" charset="0"/>
              </a:rPr>
              <a:t>С </a:t>
            </a:r>
            <a:r>
              <a:rPr lang="ru-RU" sz="6000" b="1" dirty="0" smtClean="0">
                <a:latin typeface="Corbel" panose="020B0503020204020204" pitchFamily="34" charset="0"/>
              </a:rPr>
              <a:t>каким?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Un </a:t>
            </a:r>
            <a:r>
              <a:rPr lang="en-US" sz="6000" dirty="0" err="1">
                <a:latin typeface="Corbel" panose="020B0503020204020204" pitchFamily="34" charset="0"/>
              </a:rPr>
              <a:t>fermier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ucrainean</a:t>
            </a:r>
            <a:r>
              <a:rPr lang="en-US" sz="6000" dirty="0">
                <a:latin typeface="Corbel" panose="020B0503020204020204" pitchFamily="34" charset="0"/>
              </a:rPr>
              <a:t> a </a:t>
            </a:r>
            <a:r>
              <a:rPr lang="en-US" sz="6000" dirty="0" err="1">
                <a:latin typeface="Corbel" panose="020B0503020204020204" pitchFamily="34" charset="0"/>
              </a:rPr>
              <a:t>găsit</a:t>
            </a:r>
            <a:r>
              <a:rPr lang="en-US" sz="6000" dirty="0">
                <a:latin typeface="Corbel" panose="020B0503020204020204" pitchFamily="34" charset="0"/>
              </a:rPr>
              <a:t> o </a:t>
            </a:r>
            <a:r>
              <a:rPr lang="en-US" sz="6000" dirty="0" err="1">
                <a:latin typeface="Corbel" panose="020B0503020204020204" pitchFamily="34" charset="0"/>
              </a:rPr>
              <a:t>modalitate</a:t>
            </a:r>
            <a:r>
              <a:rPr lang="en-US" sz="6000" dirty="0">
                <a:latin typeface="Corbel" panose="020B0503020204020204" pitchFamily="34" charset="0"/>
              </a:rPr>
              <a:t> de a </a:t>
            </a:r>
            <a:r>
              <a:rPr lang="en-US" sz="6000" dirty="0" err="1">
                <a:latin typeface="Corbel" panose="020B0503020204020204" pitchFamily="34" charset="0"/>
              </a:rPr>
              <a:t>economisi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bani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err="1" smtClean="0">
                <a:latin typeface="Corbel" panose="020B0503020204020204" pitchFamily="34" charset="0"/>
              </a:rPr>
              <a:t>pe</a:t>
            </a:r>
            <a:r>
              <a:rPr lang="x-none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err="1" smtClean="0">
                <a:latin typeface="Corbel" panose="020B0503020204020204" pitchFamily="34" charset="0"/>
              </a:rPr>
              <a:t>intermediari</a:t>
            </a:r>
            <a:r>
              <a:rPr lang="en-US" sz="6000" dirty="0">
                <a:latin typeface="Corbel" panose="020B0503020204020204" pitchFamily="34" charset="0"/>
              </a:rPr>
              <a:t>. </a:t>
            </a:r>
            <a:r>
              <a:rPr lang="en-US" sz="6000" dirty="0" err="1">
                <a:latin typeface="Corbel" panose="020B0503020204020204" pitchFamily="34" charset="0"/>
              </a:rPr>
              <a:t>Oamenii</a:t>
            </a:r>
            <a:r>
              <a:rPr lang="en-US" sz="6000" dirty="0">
                <a:latin typeface="Corbel" panose="020B0503020204020204" pitchFamily="34" charset="0"/>
              </a:rPr>
              <a:t> pot </a:t>
            </a:r>
            <a:r>
              <a:rPr lang="en-US" sz="6000" dirty="0" err="1">
                <a:latin typeface="Corbel" panose="020B0503020204020204" pitchFamily="34" charset="0"/>
              </a:rPr>
              <a:t>lua</a:t>
            </a:r>
            <a:r>
              <a:rPr lang="en-US" sz="6000" dirty="0">
                <a:latin typeface="Corbel" panose="020B0503020204020204" pitchFamily="34" charset="0"/>
              </a:rPr>
              <a:t> mere </a:t>
            </a:r>
            <a:r>
              <a:rPr lang="en-US" sz="6000" dirty="0" err="1">
                <a:latin typeface="Corbel" panose="020B0503020204020204" pitchFamily="34" charset="0"/>
              </a:rPr>
              <a:t>și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pere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pentru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doar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>
                <a:latin typeface="Corbel" panose="020B0503020204020204" pitchFamily="34" charset="0"/>
              </a:rPr>
              <a:t>5 </a:t>
            </a:r>
            <a:r>
              <a:rPr lang="en-US" sz="6000" dirty="0" err="1" smtClean="0">
                <a:latin typeface="Corbel" panose="020B0503020204020204" pitchFamily="34" charset="0"/>
              </a:rPr>
              <a:t>grivne</a:t>
            </a:r>
            <a:r>
              <a:rPr lang="x-none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smtClean="0">
                <a:latin typeface="Corbel" panose="020B0503020204020204" pitchFamily="34" charset="0"/>
              </a:rPr>
              <a:t>(</a:t>
            </a:r>
            <a:r>
              <a:rPr lang="en-US" sz="6000" dirty="0" err="1" smtClean="0">
                <a:latin typeface="Corbel" panose="020B0503020204020204" pitchFamily="34" charset="0"/>
              </a:rPr>
              <a:t>aproximativ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>
                <a:latin typeface="Corbel" panose="020B0503020204020204" pitchFamily="34" charset="0"/>
              </a:rPr>
              <a:t>20 </a:t>
            </a:r>
            <a:r>
              <a:rPr lang="en-US" sz="6000" dirty="0" err="1">
                <a:latin typeface="Corbel" panose="020B0503020204020204" pitchFamily="34" charset="0"/>
              </a:rPr>
              <a:t>eurocenți</a:t>
            </a:r>
            <a:r>
              <a:rPr lang="en-US" sz="6000" dirty="0">
                <a:latin typeface="Corbel" panose="020B0503020204020204" pitchFamily="34" charset="0"/>
              </a:rPr>
              <a:t>), cu o </a:t>
            </a:r>
            <a:r>
              <a:rPr lang="en-US" sz="6000" dirty="0" err="1">
                <a:latin typeface="Corbel" panose="020B0503020204020204" pitchFamily="34" charset="0"/>
              </a:rPr>
              <a:t>singură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condiție</a:t>
            </a:r>
            <a:r>
              <a:rPr lang="en-US" sz="6000" dirty="0">
                <a:latin typeface="Corbel" panose="020B0503020204020204" pitchFamily="34" charset="0"/>
              </a:rPr>
              <a:t>. </a:t>
            </a:r>
            <a:r>
              <a:rPr lang="en-US" sz="6000" b="1" dirty="0">
                <a:latin typeface="Corbel" panose="020B0503020204020204" pitchFamily="34" charset="0"/>
              </a:rPr>
              <a:t>Ce </a:t>
            </a:r>
            <a:r>
              <a:rPr lang="en-US" sz="6000" b="1" dirty="0" err="1">
                <a:latin typeface="Corbel" panose="020B0503020204020204" pitchFamily="34" charset="0"/>
              </a:rPr>
              <a:t>condiție</a:t>
            </a:r>
            <a:r>
              <a:rPr lang="en-US" sz="6000" b="1" dirty="0">
                <a:latin typeface="Corbel" panose="020B0503020204020204" pitchFamily="34" charset="0"/>
              </a:rPr>
              <a:t>?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0" y="1119705"/>
            <a:ext cx="11098560" cy="91186"/>
          </a:xfrm>
          <a:prstGeom prst="rect">
            <a:avLst/>
          </a:prstGeom>
        </p:spPr>
      </p:pic>
      <p:sp>
        <p:nvSpPr>
          <p:cNvPr id="16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9278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3887307"/>
            <a:ext cx="10218057" cy="384611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287000" y="3868810"/>
            <a:ext cx="9817099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6000" b="1" dirty="0">
                <a:solidFill>
                  <a:schemeClr val="bg1"/>
                </a:solidFill>
                <a:latin typeface="Corbel" panose="020B0503020204020204" pitchFamily="34" charset="0"/>
              </a:rPr>
              <a:t>Они должны сами </a:t>
            </a:r>
            <a:endParaRPr lang="x-none" sz="60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 fontAlgn="base"/>
            <a:r>
              <a:rPr lang="ru-RU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их собрать</a:t>
            </a:r>
            <a:r>
              <a:rPr lang="x-none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x-none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    </a:t>
            </a:r>
            <a:r>
              <a:rPr lang="ru-RU" sz="60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Să</a:t>
            </a:r>
            <a:r>
              <a:rPr lang="ru-RU" sz="6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6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le</a:t>
            </a:r>
            <a:r>
              <a:rPr lang="ru-RU" sz="60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6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culeagă</a:t>
            </a:r>
            <a:r>
              <a:rPr lang="ru-RU" sz="60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60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singuri</a:t>
            </a:r>
            <a:endParaRPr lang="en-US" sz="6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0" y="1119705"/>
            <a:ext cx="11098560" cy="911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28" y="2689870"/>
            <a:ext cx="9019671" cy="695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7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5400" dirty="0">
                <a:latin typeface="Corbel" panose="020B0503020204020204" pitchFamily="34" charset="0"/>
              </a:rPr>
              <a:t>Памятник ЕЙ в Вашингтоне напоминает о голоде </a:t>
            </a:r>
            <a:r>
              <a:rPr lang="ru-RU" sz="5400" dirty="0" smtClean="0">
                <a:latin typeface="Corbel" panose="020B0503020204020204" pitchFamily="34" charset="0"/>
              </a:rPr>
              <a:t>времен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Великой </a:t>
            </a:r>
            <a:r>
              <a:rPr lang="ru-RU" sz="5400" dirty="0">
                <a:latin typeface="Corbel" panose="020B0503020204020204" pitchFamily="34" charset="0"/>
              </a:rPr>
              <a:t>депрессии и Второй мировой войны. Позируя </a:t>
            </a:r>
            <a:r>
              <a:rPr lang="ru-RU" sz="5400" dirty="0" smtClean="0">
                <a:latin typeface="Corbel" panose="020B0503020204020204" pitchFamily="34" charset="0"/>
              </a:rPr>
              <a:t>для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фото </a:t>
            </a:r>
            <a:r>
              <a:rPr lang="ru-RU" sz="5400" dirty="0">
                <a:latin typeface="Corbel" panose="020B0503020204020204" pitchFamily="34" charset="0"/>
              </a:rPr>
              <a:t>у памятника, люди становятся в начало или </a:t>
            </a:r>
            <a:r>
              <a:rPr lang="ru-RU" sz="5400" dirty="0" smtClean="0">
                <a:latin typeface="Corbel" panose="020B0503020204020204" pitchFamily="34" charset="0"/>
              </a:rPr>
              <a:t>конец,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5400" dirty="0" smtClean="0">
                <a:latin typeface="Corbel" panose="020B0503020204020204" pitchFamily="34" charset="0"/>
              </a:rPr>
              <a:t>чтобы </a:t>
            </a:r>
            <a:r>
              <a:rPr lang="ru-RU" sz="5400" dirty="0">
                <a:latin typeface="Corbel" panose="020B0503020204020204" pitchFamily="34" charset="0"/>
              </a:rPr>
              <a:t>казаться естественным продолжением. </a:t>
            </a:r>
            <a:r>
              <a:rPr lang="ru-RU" sz="5400" b="1" dirty="0">
                <a:latin typeface="Corbel" panose="020B0503020204020204" pitchFamily="34" charset="0"/>
              </a:rPr>
              <a:t>Назовите </a:t>
            </a:r>
            <a:r>
              <a:rPr lang="ru-RU" sz="5400" b="1" dirty="0" smtClean="0">
                <a:latin typeface="Corbel" panose="020B0503020204020204" pitchFamily="34" charset="0"/>
              </a:rPr>
              <a:t>ЕЁ.</a:t>
            </a:r>
            <a:endParaRPr lang="en-US" sz="54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Monumentul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>
                <a:latin typeface="Corbel" panose="020B0503020204020204" pitchFamily="34" charset="0"/>
              </a:rPr>
              <a:t>LUI din Washington </a:t>
            </a:r>
            <a:r>
              <a:rPr lang="en-US" sz="5400" dirty="0" err="1">
                <a:latin typeface="Corbel" panose="020B0503020204020204" pitchFamily="34" charset="0"/>
              </a:rPr>
              <a:t>amintește</a:t>
            </a:r>
            <a:r>
              <a:rPr lang="en-US" sz="5400" dirty="0">
                <a:latin typeface="Corbel" panose="020B0503020204020204" pitchFamily="34" charset="0"/>
              </a:rPr>
              <a:t> de </a:t>
            </a:r>
            <a:r>
              <a:rPr lang="en-US" sz="5400" dirty="0" err="1">
                <a:latin typeface="Corbel" panose="020B0503020204020204" pitchFamily="34" charset="0"/>
              </a:rPr>
              <a:t>foametea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smtClean="0">
                <a:latin typeface="Corbel" panose="020B0503020204020204" pitchFamily="34" charset="0"/>
              </a:rPr>
              <a:t>din</a:t>
            </a: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timpul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Marii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Depresiuni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și</a:t>
            </a:r>
            <a:r>
              <a:rPr lang="en-US" sz="5400" dirty="0">
                <a:latin typeface="Corbel" panose="020B0503020204020204" pitchFamily="34" charset="0"/>
              </a:rPr>
              <a:t> al </a:t>
            </a:r>
            <a:r>
              <a:rPr lang="en-US" sz="5400" dirty="0" err="1">
                <a:latin typeface="Corbel" panose="020B0503020204020204" pitchFamily="34" charset="0"/>
              </a:rPr>
              <a:t>celui</a:t>
            </a:r>
            <a:r>
              <a:rPr lang="en-US" sz="5400" dirty="0">
                <a:latin typeface="Corbel" panose="020B0503020204020204" pitchFamily="34" charset="0"/>
              </a:rPr>
              <a:t> de-al </a:t>
            </a:r>
            <a:r>
              <a:rPr lang="en-US" sz="5400" dirty="0" err="1">
                <a:latin typeface="Corbel" panose="020B0503020204020204" pitchFamily="34" charset="0"/>
              </a:rPr>
              <a:t>doilea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Război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Mondial</a:t>
            </a:r>
            <a:r>
              <a:rPr lang="en-US" sz="5400" dirty="0">
                <a:latin typeface="Corbel" panose="020B0503020204020204" pitchFamily="34" charset="0"/>
              </a:rPr>
              <a:t>. 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Pozând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pentru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fotografie</a:t>
            </a:r>
            <a:r>
              <a:rPr lang="en-US" sz="5400" dirty="0">
                <a:latin typeface="Corbel" panose="020B0503020204020204" pitchFamily="34" charset="0"/>
              </a:rPr>
              <a:t>, </a:t>
            </a:r>
            <a:r>
              <a:rPr lang="en-US" sz="5400" dirty="0" err="1">
                <a:latin typeface="Corbel" panose="020B0503020204020204" pitchFamily="34" charset="0"/>
              </a:rPr>
              <a:t>oamenii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ocupă</a:t>
            </a:r>
            <a:r>
              <a:rPr lang="en-US" sz="5400" dirty="0">
                <a:latin typeface="Corbel" panose="020B0503020204020204" pitchFamily="34" charset="0"/>
              </a:rPr>
              <a:t> un </a:t>
            </a:r>
            <a:r>
              <a:rPr lang="en-US" sz="5400" dirty="0" err="1">
                <a:latin typeface="Corbel" panose="020B0503020204020204" pitchFamily="34" charset="0"/>
              </a:rPr>
              <a:t>loc</a:t>
            </a:r>
            <a:r>
              <a:rPr lang="en-US" sz="5400" dirty="0">
                <a:latin typeface="Corbel" panose="020B0503020204020204" pitchFamily="34" charset="0"/>
              </a:rPr>
              <a:t> la </a:t>
            </a:r>
            <a:r>
              <a:rPr lang="en-US" sz="5400" dirty="0" err="1">
                <a:latin typeface="Corbel" panose="020B0503020204020204" pitchFamily="34" charset="0"/>
              </a:rPr>
              <a:t>sfârșitul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sau</a:t>
            </a:r>
            <a:r>
              <a:rPr lang="en-US" sz="5400" dirty="0">
                <a:latin typeface="Corbel" panose="020B0503020204020204" pitchFamily="34" charset="0"/>
              </a:rPr>
              <a:t> la 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începutul</a:t>
            </a:r>
            <a:r>
              <a:rPr lang="en-US" sz="5400" dirty="0" smtClean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monumentului</a:t>
            </a:r>
            <a:r>
              <a:rPr lang="en-US" sz="5400" dirty="0">
                <a:latin typeface="Corbel" panose="020B0503020204020204" pitchFamily="34" charset="0"/>
              </a:rPr>
              <a:t>, </a:t>
            </a:r>
            <a:r>
              <a:rPr lang="en-US" sz="5400" dirty="0" err="1">
                <a:latin typeface="Corbel" panose="020B0503020204020204" pitchFamily="34" charset="0"/>
              </a:rPr>
              <a:t>pentru</a:t>
            </a:r>
            <a:r>
              <a:rPr lang="en-US" sz="5400" dirty="0">
                <a:latin typeface="Corbel" panose="020B0503020204020204" pitchFamily="34" charset="0"/>
              </a:rPr>
              <a:t> a </a:t>
            </a:r>
            <a:r>
              <a:rPr lang="en-US" sz="5400" dirty="0" err="1">
                <a:latin typeface="Corbel" panose="020B0503020204020204" pitchFamily="34" charset="0"/>
              </a:rPr>
              <a:t>complementa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r>
              <a:rPr lang="en-US" sz="5400" dirty="0" err="1">
                <a:latin typeface="Corbel" panose="020B0503020204020204" pitchFamily="34" charset="0"/>
              </a:rPr>
              <a:t>oarecum</a:t>
            </a:r>
            <a:r>
              <a:rPr lang="en-US" sz="5400" dirty="0">
                <a:latin typeface="Corbel" panose="020B0503020204020204" pitchFamily="34" charset="0"/>
              </a:rPr>
              <a:t> </a:t>
            </a:r>
            <a:endParaRPr lang="en-US" sz="54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5400" dirty="0" err="1" smtClean="0">
                <a:latin typeface="Corbel" panose="020B0503020204020204" pitchFamily="34" charset="0"/>
              </a:rPr>
              <a:t>monumentul</a:t>
            </a:r>
            <a:r>
              <a:rPr lang="en-US" sz="5400" dirty="0">
                <a:latin typeface="Corbel" panose="020B0503020204020204" pitchFamily="34" charset="0"/>
              </a:rPr>
              <a:t>. </a:t>
            </a:r>
            <a:r>
              <a:rPr lang="en-US" sz="5400" b="1" dirty="0">
                <a:latin typeface="Corbel" panose="020B0503020204020204" pitchFamily="34" charset="0"/>
              </a:rPr>
              <a:t>Ce </a:t>
            </a:r>
            <a:r>
              <a:rPr lang="en-US" sz="5400" b="1" dirty="0" err="1">
                <a:latin typeface="Corbel" panose="020B0503020204020204" pitchFamily="34" charset="0"/>
              </a:rPr>
              <a:t>este</a:t>
            </a:r>
            <a:r>
              <a:rPr lang="en-US" sz="5400" b="1" dirty="0">
                <a:latin typeface="Corbel" panose="020B0503020204020204" pitchFamily="34" charset="0"/>
              </a:rPr>
              <a:t> EL?</a:t>
            </a:r>
            <a:endParaRPr lang="ru-RU" sz="54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0" y="1119705"/>
            <a:ext cx="11098560" cy="91186"/>
          </a:xfrm>
          <a:prstGeom prst="rect">
            <a:avLst/>
          </a:prstGeom>
        </p:spPr>
      </p:pic>
      <p:sp>
        <p:nvSpPr>
          <p:cNvPr id="16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859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3887307"/>
            <a:ext cx="10218057" cy="384611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436045" y="387805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Очередь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Rând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0" y="1119705"/>
            <a:ext cx="11098560" cy="911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2951389"/>
            <a:ext cx="9506630" cy="63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4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59081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>
                <a:latin typeface="Corbel" panose="020B0503020204020204" pitchFamily="34" charset="0"/>
              </a:rPr>
              <a:t>Этот постер демонстрирует,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как </a:t>
            </a:r>
            <a:r>
              <a:rPr lang="ru-RU" sz="6000" dirty="0">
                <a:latin typeface="Corbel" panose="020B0503020204020204" pitchFamily="34" charset="0"/>
              </a:rPr>
              <a:t>некоторые </a:t>
            </a:r>
            <a:r>
              <a:rPr lang="ru-RU" sz="6000" dirty="0" smtClean="0">
                <a:latin typeface="Corbel" panose="020B0503020204020204" pitchFamily="34" charset="0"/>
              </a:rPr>
              <a:t>традиции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заставляют нас</a:t>
            </a:r>
            <a:r>
              <a:rPr lang="x-none" sz="6000" dirty="0" smtClean="0">
                <a:latin typeface="Corbel" panose="020B0503020204020204" pitchFamily="34" charset="0"/>
              </a:rPr>
              <a:t> </a:t>
            </a:r>
            <a:r>
              <a:rPr lang="ru-RU" sz="6000" dirty="0" smtClean="0">
                <a:latin typeface="Corbel" panose="020B0503020204020204" pitchFamily="34" charset="0"/>
              </a:rPr>
              <a:t>использовать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продукты </a:t>
            </a:r>
            <a:r>
              <a:rPr lang="ru-RU" sz="6000" dirty="0">
                <a:latin typeface="Corbel" panose="020B0503020204020204" pitchFamily="34" charset="0"/>
              </a:rPr>
              <a:t>питания не по </a:t>
            </a:r>
            <a:endParaRPr lang="x-none" sz="6000" dirty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назначению</a:t>
            </a:r>
            <a:r>
              <a:rPr lang="ru-RU" sz="6000" dirty="0">
                <a:latin typeface="Corbel" panose="020B0503020204020204" pitchFamily="34" charset="0"/>
              </a:rPr>
              <a:t>. </a:t>
            </a:r>
            <a:r>
              <a:rPr lang="ru-RU" sz="6000" b="1" dirty="0">
                <a:latin typeface="Corbel" panose="020B0503020204020204" pitchFamily="34" charset="0"/>
              </a:rPr>
              <a:t>Кого мы скрыли? </a:t>
            </a:r>
            <a:endParaRPr lang="en-US" sz="6000" b="1" dirty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Acest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>
                <a:latin typeface="Corbel" panose="020B0503020204020204" pitchFamily="34" charset="0"/>
              </a:rPr>
              <a:t>poster </a:t>
            </a:r>
            <a:r>
              <a:rPr lang="en-US" sz="6000" dirty="0" err="1">
                <a:latin typeface="Corbel" panose="020B0503020204020204" pitchFamily="34" charset="0"/>
              </a:rPr>
              <a:t>demonstrează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o-MD" sz="6000" dirty="0">
                <a:latin typeface="Corbel" panose="020B0503020204020204" pitchFamily="34" charset="0"/>
              </a:rPr>
              <a:t>c</a:t>
            </a:r>
            <a:r>
              <a:rPr lang="ro-MD" sz="6000" dirty="0" smtClean="0">
                <a:latin typeface="Corbel" panose="020B0503020204020204" pitchFamily="34" charset="0"/>
              </a:rPr>
              <a:t>ă </a:t>
            </a:r>
            <a:r>
              <a:rPr lang="en-US" sz="6000" dirty="0" err="1" smtClean="0">
                <a:latin typeface="Corbel" panose="020B0503020204020204" pitchFamily="34" charset="0"/>
              </a:rPr>
              <a:t>unele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tradiții</a:t>
            </a:r>
            <a:r>
              <a:rPr lang="en-US" sz="6000" dirty="0">
                <a:latin typeface="Corbel" panose="020B0503020204020204" pitchFamily="34" charset="0"/>
              </a:rPr>
              <a:t> ne </a:t>
            </a:r>
            <a:r>
              <a:rPr lang="en-US" sz="6000" dirty="0" err="1">
                <a:latin typeface="Corbel" panose="020B0503020204020204" pitchFamily="34" charset="0"/>
              </a:rPr>
              <a:t>forțează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 smtClean="0">
                <a:latin typeface="Corbel" panose="020B0503020204020204" pitchFamily="34" charset="0"/>
              </a:rPr>
              <a:t>să</a:t>
            </a:r>
            <a:r>
              <a:rPr lang="x-none" sz="6000" dirty="0">
                <a:latin typeface="Corbel" panose="020B0503020204020204" pitchFamily="34" charset="0"/>
              </a:rPr>
              <a:t> </a:t>
            </a:r>
            <a:r>
              <a:rPr lang="en-US" sz="6000" dirty="0" err="1" smtClean="0">
                <a:latin typeface="Corbel" panose="020B0503020204020204" pitchFamily="34" charset="0"/>
              </a:rPr>
              <a:t>folosim</a:t>
            </a:r>
            <a:r>
              <a:rPr lang="x-none" sz="6000" dirty="0">
                <a:latin typeface="Corbel" panose="020B0503020204020204" pitchFamily="34" charset="0"/>
              </a:rPr>
              <a:t> </a:t>
            </a:r>
            <a:r>
              <a:rPr lang="en-US" sz="6000" dirty="0" err="1" smtClean="0">
                <a:latin typeface="Corbel" panose="020B0503020204020204" pitchFamily="34" charset="0"/>
              </a:rPr>
              <a:t>alimentele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într</a:t>
            </a:r>
            <a:r>
              <a:rPr lang="en-US" sz="6000" dirty="0">
                <a:latin typeface="Corbel" panose="020B0503020204020204" pitchFamily="34" charset="0"/>
              </a:rPr>
              <a:t>-un </a:t>
            </a:r>
            <a:endParaRPr lang="ro-MD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mod </a:t>
            </a:r>
            <a:r>
              <a:rPr lang="en-US" sz="6000" dirty="0" err="1">
                <a:latin typeface="Corbel" panose="020B0503020204020204" pitchFamily="34" charset="0"/>
              </a:rPr>
              <a:t>irațional</a:t>
            </a:r>
            <a:r>
              <a:rPr lang="en-US" sz="6000" dirty="0">
                <a:latin typeface="Corbel" panose="020B0503020204020204" pitchFamily="34" charset="0"/>
              </a:rPr>
              <a:t>. </a:t>
            </a:r>
            <a:r>
              <a:rPr lang="en-US" sz="6000" b="1" dirty="0" err="1" smtClean="0">
                <a:latin typeface="Corbel" panose="020B0503020204020204" pitchFamily="34" charset="0"/>
              </a:rPr>
              <a:t>Pe</a:t>
            </a:r>
            <a:r>
              <a:rPr lang="en-US" sz="6000" b="1" dirty="0" smtClean="0">
                <a:latin typeface="Corbel" panose="020B0503020204020204" pitchFamily="34" charset="0"/>
              </a:rPr>
              <a:t> </a:t>
            </a:r>
            <a:r>
              <a:rPr lang="en-US" sz="6000" b="1" dirty="0">
                <a:latin typeface="Corbel" panose="020B0503020204020204" pitchFamily="34" charset="0"/>
              </a:rPr>
              <a:t>cine </a:t>
            </a:r>
            <a:r>
              <a:rPr lang="en-US" sz="6000" b="1" dirty="0" err="1">
                <a:latin typeface="Corbel" panose="020B0503020204020204" pitchFamily="34" charset="0"/>
              </a:rPr>
              <a:t>i</a:t>
            </a:r>
            <a:r>
              <a:rPr lang="en-US" sz="6000" b="1" dirty="0">
                <a:latin typeface="Corbel" panose="020B0503020204020204" pitchFamily="34" charset="0"/>
              </a:rPr>
              <a:t>-am </a:t>
            </a:r>
            <a:r>
              <a:rPr lang="en-US" sz="6000" b="1" dirty="0" err="1">
                <a:latin typeface="Corbel" panose="020B0503020204020204" pitchFamily="34" charset="0"/>
              </a:rPr>
              <a:t>ascuns</a:t>
            </a:r>
            <a:r>
              <a:rPr lang="en-US" sz="6000" b="1" dirty="0">
                <a:latin typeface="Corbel" panose="020B0503020204020204" pitchFamily="34" charset="0"/>
              </a:rPr>
              <a:t>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0" y="1119705"/>
            <a:ext cx="11098560" cy="91186"/>
          </a:xfrm>
          <a:prstGeom prst="rect">
            <a:avLst/>
          </a:prstGeom>
        </p:spPr>
      </p:pic>
      <p:sp>
        <p:nvSpPr>
          <p:cNvPr id="16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046" y="1265102"/>
            <a:ext cx="9009903" cy="637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87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3887307"/>
            <a:ext cx="10218057" cy="384611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248900" y="3878058"/>
            <a:ext cx="9855199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fontAlgn="base"/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Молодожёнов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   	</a:t>
            </a:r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Tinerii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8300" b="1" dirty="0" err="1">
                <a:solidFill>
                  <a:schemeClr val="bg1"/>
                </a:solidFill>
                <a:latin typeface="Corbel" panose="020B0503020204020204" pitchFamily="34" charset="0"/>
              </a:rPr>
              <a:t>însurăței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0" y="1119705"/>
            <a:ext cx="11098560" cy="911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259" y="2921729"/>
            <a:ext cx="8777090" cy="62092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9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9705"/>
            <a:ext cx="20104100" cy="1341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18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o-MO" sz="7200" b="1" dirty="0" smtClean="0">
                <a:latin typeface="Corbel" panose="020B0503020204020204" pitchFamily="34" charset="0"/>
              </a:rPr>
              <a:t>BRAVO</a:t>
            </a:r>
            <a:r>
              <a:rPr lang="ru-RU" sz="7200" b="1" dirty="0" smtClean="0">
                <a:latin typeface="Corbel" panose="020B0503020204020204" pitchFamily="34" charset="0"/>
              </a:rPr>
              <a:t>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06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r>
              <a:rPr lang="ru-RU" sz="4700" b="1" dirty="0" smtClean="0">
                <a:latin typeface="Corbel" panose="020B0503020204020204" pitchFamily="34" charset="0"/>
              </a:rPr>
              <a:t>Восстановите </a:t>
            </a:r>
            <a:r>
              <a:rPr lang="ru-RU" sz="4700" b="1" dirty="0">
                <a:latin typeface="Corbel" panose="020B0503020204020204" pitchFamily="34" charset="0"/>
              </a:rPr>
              <a:t>слова, в которых мы оставили только </a:t>
            </a:r>
            <a:r>
              <a:rPr lang="ru-RU" sz="4700" b="1" dirty="0" smtClean="0">
                <a:latin typeface="Corbel" panose="020B0503020204020204" pitchFamily="34" charset="0"/>
              </a:rPr>
              <a:t>гласные.</a:t>
            </a:r>
            <a:endParaRPr lang="en-US" sz="4700" b="1" dirty="0" smtClean="0">
              <a:latin typeface="Corbel" panose="020B0503020204020204" pitchFamily="34" charset="0"/>
            </a:endParaRPr>
          </a:p>
          <a:p>
            <a:r>
              <a:rPr lang="ru-RU" sz="4700" dirty="0" smtClean="0">
                <a:latin typeface="Corbel" panose="020B0503020204020204" pitchFamily="34" charset="0"/>
              </a:rPr>
              <a:t>а </a:t>
            </a:r>
            <a:r>
              <a:rPr lang="ru-RU" sz="4700" dirty="0" err="1">
                <a:latin typeface="Corbel" panose="020B0503020204020204" pitchFamily="34" charset="0"/>
              </a:rPr>
              <a:t>а</a:t>
            </a:r>
            <a:r>
              <a:rPr lang="ru-RU" sz="4700" dirty="0">
                <a:latin typeface="Corbel" panose="020B0503020204020204" pitchFamily="34" charset="0"/>
              </a:rPr>
              <a:t> у – Мультфильм о крысе, которая мечтала стать </a:t>
            </a:r>
            <a:r>
              <a:rPr lang="ru-RU" sz="4700" dirty="0" smtClean="0">
                <a:latin typeface="Corbel" panose="020B0503020204020204" pitchFamily="34" charset="0"/>
              </a:rPr>
              <a:t>шеф-поваром.</a:t>
            </a:r>
            <a:endParaRPr lang="en-US" sz="4700" dirty="0" smtClean="0">
              <a:latin typeface="Corbel" panose="020B0503020204020204" pitchFamily="34" charset="0"/>
            </a:endParaRPr>
          </a:p>
          <a:p>
            <a:r>
              <a:rPr lang="ru-RU" sz="4700" dirty="0" smtClean="0">
                <a:latin typeface="Corbel" panose="020B0503020204020204" pitchFamily="34" charset="0"/>
              </a:rPr>
              <a:t>е </a:t>
            </a:r>
            <a:r>
              <a:rPr lang="ru-RU" sz="4700" dirty="0">
                <a:latin typeface="Corbel" panose="020B0503020204020204" pitchFamily="34" charset="0"/>
              </a:rPr>
              <a:t>и а – Из неё делают один из главных ингредиентов для </a:t>
            </a:r>
            <a:r>
              <a:rPr lang="ru-RU" sz="4700" dirty="0" smtClean="0">
                <a:latin typeface="Corbel" panose="020B0503020204020204" pitchFamily="34" charset="0"/>
              </a:rPr>
              <a:t>хлеба.</a:t>
            </a:r>
            <a:endParaRPr lang="en-US" sz="4700" dirty="0" smtClean="0">
              <a:latin typeface="Corbel" panose="020B0503020204020204" pitchFamily="34" charset="0"/>
            </a:endParaRPr>
          </a:p>
          <a:p>
            <a:r>
              <a:rPr lang="ru-RU" sz="4700" dirty="0" smtClean="0">
                <a:latin typeface="Corbel" panose="020B0503020204020204" pitchFamily="34" charset="0"/>
              </a:rPr>
              <a:t>ы </a:t>
            </a:r>
            <a:r>
              <a:rPr lang="ru-RU" sz="4700" dirty="0">
                <a:latin typeface="Corbel" panose="020B0503020204020204" pitchFamily="34" charset="0"/>
              </a:rPr>
              <a:t>а </a:t>
            </a:r>
            <a:r>
              <a:rPr lang="ru-RU" sz="4700" dirty="0" err="1">
                <a:latin typeface="Corbel" panose="020B0503020204020204" pitchFamily="34" charset="0"/>
              </a:rPr>
              <a:t>а</a:t>
            </a:r>
            <a:r>
              <a:rPr lang="ru-RU" sz="4700" dirty="0">
                <a:latin typeface="Corbel" panose="020B0503020204020204" pitchFamily="34" charset="0"/>
              </a:rPr>
              <a:t> – Для этого вам понадобится крючок, леска и </a:t>
            </a:r>
            <a:r>
              <a:rPr lang="ru-RU" sz="4700" dirty="0" smtClean="0">
                <a:latin typeface="Corbel" panose="020B0503020204020204" pitchFamily="34" charset="0"/>
              </a:rPr>
              <a:t>палка.</a:t>
            </a:r>
            <a:endParaRPr lang="en-US" sz="4700" dirty="0" smtClean="0">
              <a:latin typeface="Corbel" panose="020B0503020204020204" pitchFamily="34" charset="0"/>
            </a:endParaRPr>
          </a:p>
          <a:p>
            <a:endParaRPr lang="x-none" sz="4700" b="1" dirty="0" smtClean="0">
              <a:latin typeface="Corbel" panose="020B0503020204020204" pitchFamily="34" charset="0"/>
            </a:endParaRPr>
          </a:p>
          <a:p>
            <a:r>
              <a:rPr lang="en-US" sz="4700" b="1" dirty="0" err="1" smtClean="0">
                <a:latin typeface="Corbel" panose="020B0503020204020204" pitchFamily="34" charset="0"/>
              </a:rPr>
              <a:t>Restabiliți</a:t>
            </a:r>
            <a:r>
              <a:rPr lang="en-US" sz="4700" b="1" dirty="0" smtClean="0">
                <a:latin typeface="Corbel" panose="020B0503020204020204" pitchFamily="34" charset="0"/>
              </a:rPr>
              <a:t> </a:t>
            </a:r>
            <a:r>
              <a:rPr lang="en-US" sz="4700" b="1" dirty="0" err="1">
                <a:latin typeface="Corbel" panose="020B0503020204020204" pitchFamily="34" charset="0"/>
              </a:rPr>
              <a:t>cuvintele</a:t>
            </a:r>
            <a:r>
              <a:rPr lang="en-US" sz="4700" b="1" dirty="0">
                <a:latin typeface="Corbel" panose="020B0503020204020204" pitchFamily="34" charset="0"/>
              </a:rPr>
              <a:t> </a:t>
            </a:r>
            <a:r>
              <a:rPr lang="en-US" sz="4700" b="1" dirty="0" err="1">
                <a:latin typeface="Corbel" panose="020B0503020204020204" pitchFamily="34" charset="0"/>
              </a:rPr>
              <a:t>în</a:t>
            </a:r>
            <a:r>
              <a:rPr lang="en-US" sz="4700" b="1" dirty="0">
                <a:latin typeface="Corbel" panose="020B0503020204020204" pitchFamily="34" charset="0"/>
              </a:rPr>
              <a:t> care au </a:t>
            </a:r>
            <a:r>
              <a:rPr lang="en-US" sz="4700" b="1" dirty="0" err="1">
                <a:latin typeface="Corbel" panose="020B0503020204020204" pitchFamily="34" charset="0"/>
              </a:rPr>
              <a:t>fost</a:t>
            </a:r>
            <a:r>
              <a:rPr lang="en-US" sz="4700" b="1" dirty="0">
                <a:latin typeface="Corbel" panose="020B0503020204020204" pitchFamily="34" charset="0"/>
              </a:rPr>
              <a:t> </a:t>
            </a:r>
            <a:r>
              <a:rPr lang="en-US" sz="4700" b="1" dirty="0" err="1">
                <a:latin typeface="Corbel" panose="020B0503020204020204" pitchFamily="34" charset="0"/>
              </a:rPr>
              <a:t>omise</a:t>
            </a:r>
            <a:r>
              <a:rPr lang="en-US" sz="4700" b="1" dirty="0">
                <a:latin typeface="Corbel" panose="020B0503020204020204" pitchFamily="34" charset="0"/>
              </a:rPr>
              <a:t> </a:t>
            </a:r>
            <a:r>
              <a:rPr lang="en-US" sz="4700" b="1" dirty="0" err="1">
                <a:latin typeface="Corbel" panose="020B0503020204020204" pitchFamily="34" charset="0"/>
              </a:rPr>
              <a:t>toate</a:t>
            </a:r>
            <a:r>
              <a:rPr lang="en-US" sz="4700" b="1" dirty="0">
                <a:latin typeface="Corbel" panose="020B0503020204020204" pitchFamily="34" charset="0"/>
              </a:rPr>
              <a:t> </a:t>
            </a:r>
            <a:r>
              <a:rPr lang="en-US" sz="4700" b="1" dirty="0" err="1" smtClean="0">
                <a:latin typeface="Corbel" panose="020B0503020204020204" pitchFamily="34" charset="0"/>
              </a:rPr>
              <a:t>consoanele</a:t>
            </a:r>
            <a:r>
              <a:rPr lang="en-US" sz="4700" b="1" dirty="0" smtClean="0">
                <a:latin typeface="Corbel" panose="020B0503020204020204" pitchFamily="34" charset="0"/>
              </a:rPr>
              <a:t>.</a:t>
            </a:r>
          </a:p>
          <a:p>
            <a:r>
              <a:rPr lang="en-US" sz="4700" dirty="0" smtClean="0">
                <a:latin typeface="Corbel" panose="020B0503020204020204" pitchFamily="34" charset="0"/>
              </a:rPr>
              <a:t>a </a:t>
            </a:r>
            <a:r>
              <a:rPr lang="en-US" sz="4700" dirty="0" err="1">
                <a:latin typeface="Corbel" panose="020B0503020204020204" pitchFamily="34" charset="0"/>
              </a:rPr>
              <a:t>a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smtClean="0">
                <a:latin typeface="Corbel" panose="020B0503020204020204" pitchFamily="34" charset="0"/>
              </a:rPr>
              <a:t>o</a:t>
            </a:r>
            <a:r>
              <a:rPr lang="x-none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smtClean="0">
                <a:latin typeface="Corbel" panose="020B0503020204020204" pitchFamily="34" charset="0"/>
              </a:rPr>
              <a:t>u</a:t>
            </a:r>
            <a:r>
              <a:rPr lang="x-none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err="1" smtClean="0">
                <a:latin typeface="Corbel" panose="020B0503020204020204" pitchFamily="34" charset="0"/>
              </a:rPr>
              <a:t>i</a:t>
            </a:r>
            <a:r>
              <a:rPr lang="en-US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>
                <a:latin typeface="Corbel" panose="020B0503020204020204" pitchFamily="34" charset="0"/>
              </a:rPr>
              <a:t>e - </a:t>
            </a:r>
            <a:r>
              <a:rPr lang="en-US" sz="4700" dirty="0" err="1">
                <a:latin typeface="Corbel" panose="020B0503020204020204" pitchFamily="34" charset="0"/>
              </a:rPr>
              <a:t>Desenul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animat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despre</a:t>
            </a:r>
            <a:r>
              <a:rPr lang="en-US" sz="4700" dirty="0">
                <a:latin typeface="Corbel" panose="020B0503020204020204" pitchFamily="34" charset="0"/>
              </a:rPr>
              <a:t> un </a:t>
            </a:r>
            <a:r>
              <a:rPr lang="en-US" sz="4700" dirty="0" err="1">
                <a:latin typeface="Corbel" panose="020B0503020204020204" pitchFamily="34" charset="0"/>
              </a:rPr>
              <a:t>șobolan</a:t>
            </a:r>
            <a:r>
              <a:rPr lang="en-US" sz="4700" dirty="0">
                <a:latin typeface="Corbel" panose="020B0503020204020204" pitchFamily="34" charset="0"/>
              </a:rPr>
              <a:t> care </a:t>
            </a:r>
            <a:r>
              <a:rPr lang="en-US" sz="4700" dirty="0" err="1">
                <a:latin typeface="Corbel" panose="020B0503020204020204" pitchFamily="34" charset="0"/>
              </a:rPr>
              <a:t>dorea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să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devină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 smtClean="0">
                <a:latin typeface="Corbel" panose="020B0503020204020204" pitchFamily="34" charset="0"/>
              </a:rPr>
              <a:t>bucătar</a:t>
            </a:r>
            <a:r>
              <a:rPr lang="x-none" sz="4700" dirty="0">
                <a:latin typeface="Corbel" panose="020B0503020204020204" pitchFamily="34" charset="0"/>
              </a:rPr>
              <a:t>-</a:t>
            </a:r>
            <a:r>
              <a:rPr lang="en-US" sz="4700" dirty="0" err="1" smtClean="0">
                <a:latin typeface="Corbel" panose="020B0503020204020204" pitchFamily="34" charset="0"/>
              </a:rPr>
              <a:t>șef</a:t>
            </a:r>
            <a:r>
              <a:rPr lang="en-US" sz="4700" dirty="0" smtClean="0">
                <a:latin typeface="Corbel" panose="020B0503020204020204" pitchFamily="34" charset="0"/>
              </a:rPr>
              <a:t>.</a:t>
            </a:r>
          </a:p>
          <a:p>
            <a:r>
              <a:rPr lang="x-none" sz="4700" dirty="0">
                <a:latin typeface="Corbel" panose="020B0503020204020204" pitchFamily="34" charset="0"/>
              </a:rPr>
              <a:t>â</a:t>
            </a:r>
            <a:r>
              <a:rPr lang="x-none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smtClean="0">
                <a:latin typeface="Corbel" panose="020B0503020204020204" pitchFamily="34" charset="0"/>
              </a:rPr>
              <a:t>u </a:t>
            </a:r>
            <a:r>
              <a:rPr lang="en-US" sz="4700" dirty="0">
                <a:latin typeface="Corbel" panose="020B0503020204020204" pitchFamily="34" charset="0"/>
              </a:rPr>
              <a:t>- </a:t>
            </a:r>
            <a:r>
              <a:rPr lang="x-none" sz="4700" dirty="0" smtClean="0">
                <a:latin typeface="Corbel" panose="020B0503020204020204" pitchFamily="34" charset="0"/>
              </a:rPr>
              <a:t>C</a:t>
            </a:r>
            <a:r>
              <a:rPr lang="en-US" sz="4700" dirty="0" err="1" smtClean="0">
                <a:latin typeface="Corbel" panose="020B0503020204020204" pitchFamily="34" charset="0"/>
              </a:rPr>
              <a:t>ea</a:t>
            </a:r>
            <a:r>
              <a:rPr lang="en-US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mai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cultivată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plantă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în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lume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și</a:t>
            </a:r>
            <a:r>
              <a:rPr lang="en-US" sz="4700" dirty="0">
                <a:latin typeface="Corbel" panose="020B0503020204020204" pitchFamily="34" charset="0"/>
              </a:rPr>
              <a:t> a </a:t>
            </a:r>
            <a:r>
              <a:rPr lang="en-US" sz="4700" dirty="0" err="1">
                <a:latin typeface="Corbel" panose="020B0503020204020204" pitchFamily="34" charset="0"/>
              </a:rPr>
              <a:t>patra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cultură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mondială</a:t>
            </a:r>
            <a:r>
              <a:rPr lang="en-US" sz="4700" dirty="0">
                <a:latin typeface="Corbel" panose="020B0503020204020204" pitchFamily="34" charset="0"/>
              </a:rPr>
              <a:t> ca </a:t>
            </a:r>
            <a:endParaRPr lang="en-US" sz="4700" dirty="0" smtClean="0">
              <a:latin typeface="Corbel" panose="020B0503020204020204" pitchFamily="34" charset="0"/>
            </a:endParaRPr>
          </a:p>
          <a:p>
            <a:r>
              <a:rPr lang="en-US" sz="4700" dirty="0" err="1" smtClean="0">
                <a:latin typeface="Corbel" panose="020B0503020204020204" pitchFamily="34" charset="0"/>
              </a:rPr>
              <a:t>producție</a:t>
            </a:r>
            <a:r>
              <a:rPr lang="en-US" sz="4700" dirty="0">
                <a:latin typeface="Corbel" panose="020B0503020204020204" pitchFamily="34" charset="0"/>
              </a:rPr>
              <a:t>. </a:t>
            </a:r>
            <a:endParaRPr lang="en-US" sz="4700" dirty="0" smtClean="0">
              <a:latin typeface="Corbel" panose="020B0503020204020204" pitchFamily="34" charset="0"/>
            </a:endParaRPr>
          </a:p>
          <a:p>
            <a:r>
              <a:rPr lang="en-US" sz="4700" dirty="0" smtClean="0">
                <a:latin typeface="Corbel" panose="020B0503020204020204" pitchFamily="34" charset="0"/>
              </a:rPr>
              <a:t>e u</a:t>
            </a:r>
            <a:r>
              <a:rPr lang="x-none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 err="1" smtClean="0">
                <a:latin typeface="Corbel" panose="020B0503020204020204" pitchFamily="34" charset="0"/>
              </a:rPr>
              <a:t>i</a:t>
            </a:r>
            <a:r>
              <a:rPr lang="en-US" sz="4700" dirty="0" smtClean="0">
                <a:latin typeface="Corbel" panose="020B0503020204020204" pitchFamily="34" charset="0"/>
              </a:rPr>
              <a:t> </a:t>
            </a:r>
            <a:r>
              <a:rPr lang="en-US" sz="4700" dirty="0">
                <a:latin typeface="Corbel" panose="020B0503020204020204" pitchFamily="34" charset="0"/>
              </a:rPr>
              <a:t>- </a:t>
            </a:r>
            <a:r>
              <a:rPr lang="en-US" sz="4700" dirty="0" err="1">
                <a:latin typeface="Corbel" panose="020B0503020204020204" pitchFamily="34" charset="0"/>
              </a:rPr>
              <a:t>Veți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avea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nevoie</a:t>
            </a:r>
            <a:r>
              <a:rPr lang="en-US" sz="4700" dirty="0">
                <a:latin typeface="Corbel" panose="020B0503020204020204" pitchFamily="34" charset="0"/>
              </a:rPr>
              <a:t> de </a:t>
            </a:r>
            <a:r>
              <a:rPr lang="en-US" sz="4700" dirty="0" err="1">
                <a:latin typeface="Corbel" panose="020B0503020204020204" pitchFamily="34" charset="0"/>
              </a:rPr>
              <a:t>cârlig</a:t>
            </a:r>
            <a:r>
              <a:rPr lang="en-US" sz="4700" dirty="0">
                <a:latin typeface="Corbel" panose="020B0503020204020204" pitchFamily="34" charset="0"/>
              </a:rPr>
              <a:t>, </a:t>
            </a:r>
            <a:r>
              <a:rPr lang="en-US" sz="4700" dirty="0" err="1">
                <a:latin typeface="Corbel" panose="020B0503020204020204" pitchFamily="34" charset="0"/>
              </a:rPr>
              <a:t>sfoară</a:t>
            </a:r>
            <a:r>
              <a:rPr lang="en-US" sz="4700" dirty="0">
                <a:latin typeface="Corbel" panose="020B0503020204020204" pitchFamily="34" charset="0"/>
              </a:rPr>
              <a:t> </a:t>
            </a:r>
            <a:r>
              <a:rPr lang="en-US" sz="4700" dirty="0" err="1">
                <a:latin typeface="Corbel" panose="020B0503020204020204" pitchFamily="34" charset="0"/>
              </a:rPr>
              <a:t>și</a:t>
            </a:r>
            <a:r>
              <a:rPr lang="en-US" sz="4700" dirty="0">
                <a:latin typeface="Corbel" panose="020B0503020204020204" pitchFamily="34" charset="0"/>
              </a:rPr>
              <a:t> un </a:t>
            </a:r>
            <a:r>
              <a:rPr lang="en-US" sz="4700" dirty="0" err="1">
                <a:latin typeface="Corbel" panose="020B0503020204020204" pitchFamily="34" charset="0"/>
              </a:rPr>
              <a:t>băț</a:t>
            </a:r>
            <a:r>
              <a:rPr lang="en-US" sz="4700" dirty="0">
                <a:latin typeface="Corbel" panose="020B0503020204020204" pitchFamily="34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12989" y="10511686"/>
            <a:ext cx="1264576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x-none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/RĂSPUNSURI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x-none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/PUNCTE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0" y="1119705"/>
            <a:ext cx="11098560" cy="91186"/>
          </a:xfrm>
          <a:prstGeom prst="rect">
            <a:avLst/>
          </a:prstGeom>
        </p:spPr>
      </p:pic>
      <p:sp>
        <p:nvSpPr>
          <p:cNvPr id="16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3887307"/>
            <a:ext cx="10218057" cy="384611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436045" y="387805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endParaRPr lang="en-US" sz="44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endParaRPr lang="en-US" sz="44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44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Рататуй</a:t>
            </a:r>
            <a:r>
              <a:rPr lang="x-none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Ratatouille </a:t>
            </a:r>
            <a:r>
              <a:rPr lang="en-US" sz="4400" b="1" dirty="0">
                <a:solidFill>
                  <a:schemeClr val="bg1"/>
                </a:solidFill>
                <a:latin typeface="Corbel" panose="020B0503020204020204" pitchFamily="34" charset="0"/>
              </a:rPr>
              <a:t>– 1 </a:t>
            </a:r>
            <a:r>
              <a:rPr lang="ru-RU" sz="4400" b="1" dirty="0">
                <a:solidFill>
                  <a:schemeClr val="bg1"/>
                </a:solidFill>
                <a:latin typeface="Corbel" panose="020B0503020204020204" pitchFamily="34" charset="0"/>
              </a:rPr>
              <a:t>балл. </a:t>
            </a:r>
            <a:endParaRPr lang="ru-RU" sz="4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Пшеница</a:t>
            </a:r>
            <a:r>
              <a:rPr lang="x-none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Grâu</a:t>
            </a:r>
            <a:r>
              <a:rPr lang="en-US" sz="4400" b="1" dirty="0">
                <a:solidFill>
                  <a:schemeClr val="bg1"/>
                </a:solidFill>
                <a:latin typeface="Corbel" panose="020B0503020204020204" pitchFamily="34" charset="0"/>
              </a:rPr>
              <a:t>– 1 </a:t>
            </a:r>
            <a:r>
              <a:rPr lang="ru-RU" sz="4400" b="1" dirty="0">
                <a:solidFill>
                  <a:schemeClr val="bg1"/>
                </a:solidFill>
                <a:latin typeface="Corbel" panose="020B0503020204020204" pitchFamily="34" charset="0"/>
              </a:rPr>
              <a:t>балл. </a:t>
            </a:r>
            <a:endParaRPr lang="ru-RU" sz="4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Рыбалка</a:t>
            </a:r>
            <a:r>
              <a:rPr lang="x-none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4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Pescuit</a:t>
            </a:r>
            <a:r>
              <a:rPr lang="en-US" sz="4400" b="1" dirty="0">
                <a:solidFill>
                  <a:schemeClr val="bg1"/>
                </a:solidFill>
                <a:latin typeface="Corbel" panose="020B0503020204020204" pitchFamily="34" charset="0"/>
              </a:rPr>
              <a:t>– 1 </a:t>
            </a:r>
            <a:r>
              <a:rPr lang="ru-RU" sz="4400" b="1" dirty="0">
                <a:solidFill>
                  <a:schemeClr val="bg1"/>
                </a:solidFill>
                <a:latin typeface="Corbel" panose="020B0503020204020204" pitchFamily="34" charset="0"/>
              </a:rPr>
              <a:t>балл. </a:t>
            </a:r>
            <a:endParaRPr lang="ru-RU" sz="4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ru-RU" sz="4400" dirty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ru-RU" sz="4400" dirty="0">
                <a:solidFill>
                  <a:schemeClr val="bg1"/>
                </a:solidFill>
                <a:latin typeface="Corbel" panose="020B0503020204020204" pitchFamily="34" charset="0"/>
              </a:rPr>
            </a:br>
            <a:endParaRPr lang="en-US" sz="4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12989" y="10511686"/>
            <a:ext cx="1173136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 ОТВЕТA/RĂSPUNSURI – 3 БАЛЛA/PUNCTE</a:t>
            </a:r>
            <a:endParaRPr lang="x-none"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0" y="1119705"/>
            <a:ext cx="11098560" cy="911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8" y="3219596"/>
            <a:ext cx="9399722" cy="587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8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>
                <a:latin typeface="Corbel" panose="020B0503020204020204" pitchFamily="34" charset="0"/>
              </a:rPr>
              <a:t>Больше или меньше 40% всех детских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 smtClean="0">
                <a:latin typeface="Corbel" panose="020B0503020204020204" pitchFamily="34" charset="0"/>
              </a:rPr>
              <a:t>смертей</a:t>
            </a:r>
            <a:r>
              <a:rPr lang="x-none" sz="7200" b="1" dirty="0" smtClean="0"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latin typeface="Corbel" panose="020B0503020204020204" pitchFamily="34" charset="0"/>
              </a:rPr>
              <a:t>вызвано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latin typeface="Corbel" panose="020B0503020204020204" pitchFamily="34" charset="0"/>
              </a:rPr>
              <a:t>недоеданием?</a:t>
            </a:r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smtClean="0">
                <a:latin typeface="Corbel" panose="020B0503020204020204" pitchFamily="34" charset="0"/>
              </a:rPr>
              <a:t>Mai </a:t>
            </a:r>
            <a:r>
              <a:rPr lang="en-US" sz="7200" b="1" dirty="0" err="1">
                <a:latin typeface="Corbel" panose="020B0503020204020204" pitchFamily="34" charset="0"/>
              </a:rPr>
              <a:t>mult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sau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mai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puțin</a:t>
            </a:r>
            <a:r>
              <a:rPr lang="en-US" sz="7200" b="1" dirty="0">
                <a:latin typeface="Corbel" panose="020B0503020204020204" pitchFamily="34" charset="0"/>
              </a:rPr>
              <a:t> de 40% din </a:t>
            </a:r>
            <a:r>
              <a:rPr lang="en-US" sz="7200" b="1" dirty="0" err="1">
                <a:latin typeface="Corbel" panose="020B0503020204020204" pitchFamily="34" charset="0"/>
              </a:rPr>
              <a:t>totalul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err="1" smtClean="0">
                <a:latin typeface="Corbel" panose="020B0503020204020204" pitchFamily="34" charset="0"/>
              </a:rPr>
              <a:t>deceselor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 err="1" smtClean="0">
                <a:latin typeface="Corbel" panose="020B0503020204020204" pitchFamily="34" charset="0"/>
              </a:rPr>
              <a:t>copiilor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>
                <a:latin typeface="Corbel" panose="020B0503020204020204" pitchFamily="34" charset="0"/>
              </a:rPr>
              <a:t>se </a:t>
            </a:r>
            <a:r>
              <a:rPr lang="en-US" sz="7200" b="1" dirty="0" err="1">
                <a:latin typeface="Corbel" panose="020B0503020204020204" pitchFamily="34" charset="0"/>
              </a:rPr>
              <a:t>datorează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malnutriției</a:t>
            </a:r>
            <a:r>
              <a:rPr lang="en-US" sz="7200" b="1" dirty="0">
                <a:latin typeface="Corbel" panose="020B0503020204020204" pitchFamily="34" charset="0"/>
              </a:rPr>
              <a:t>?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0" y="1119705"/>
            <a:ext cx="11098560" cy="91186"/>
          </a:xfrm>
          <a:prstGeom prst="rect">
            <a:avLst/>
          </a:prstGeom>
        </p:spPr>
      </p:pic>
      <p:sp>
        <p:nvSpPr>
          <p:cNvPr id="16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6096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3887307"/>
            <a:ext cx="10218057" cy="384611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436045" y="387805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Больше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Mai </a:t>
            </a:r>
            <a:r>
              <a:rPr lang="en-US" sz="8300" b="1" dirty="0" err="1">
                <a:solidFill>
                  <a:schemeClr val="bg1"/>
                </a:solidFill>
                <a:latin typeface="Corbel" panose="020B0503020204020204" pitchFamily="34" charset="0"/>
              </a:rPr>
              <a:t>mult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0" y="1119705"/>
            <a:ext cx="11098560" cy="911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4" y="2620090"/>
            <a:ext cx="975360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7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b="1" dirty="0">
                <a:latin typeface="Corbel" panose="020B0503020204020204" pitchFamily="34" charset="0"/>
              </a:rPr>
              <a:t>Верите ли вы, что, по данным ООН, около </a:t>
            </a:r>
            <a:r>
              <a:rPr lang="ro-MD" sz="6000" b="1" dirty="0" smtClean="0">
                <a:latin typeface="Corbel" panose="020B0503020204020204" pitchFamily="34" charset="0"/>
              </a:rPr>
              <a:t>690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миллионов </a:t>
            </a:r>
            <a:r>
              <a:rPr lang="ru-RU" sz="6000" b="1" dirty="0">
                <a:latin typeface="Corbel" panose="020B0503020204020204" pitchFamily="34" charset="0"/>
              </a:rPr>
              <a:t>людей недоедают? </a:t>
            </a:r>
            <a:r>
              <a:rPr lang="ru-RU" sz="6000" dirty="0">
                <a:latin typeface="Corbel" panose="020B0503020204020204" pitchFamily="34" charset="0"/>
              </a:rPr>
              <a:t>Это больше, </a:t>
            </a:r>
            <a:r>
              <a:rPr lang="ru-RU" sz="6000" dirty="0" smtClean="0">
                <a:latin typeface="Corbel" panose="020B0503020204020204" pitchFamily="34" charset="0"/>
              </a:rPr>
              <a:t>чем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население </a:t>
            </a:r>
            <a:r>
              <a:rPr lang="ru-RU" sz="6000" dirty="0">
                <a:latin typeface="Corbel" panose="020B0503020204020204" pitchFamily="34" charset="0"/>
              </a:rPr>
              <a:t>всех европейских стран вместе взятых. 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endParaRPr lang="x-none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b="1" dirty="0" smtClean="0">
                <a:latin typeface="Corbel" panose="020B0503020204020204" pitchFamily="34" charset="0"/>
              </a:rPr>
              <a:t>E </a:t>
            </a:r>
            <a:r>
              <a:rPr lang="en-US" sz="6000" b="1" dirty="0" err="1" smtClean="0">
                <a:latin typeface="Corbel" panose="020B0503020204020204" pitchFamily="34" charset="0"/>
              </a:rPr>
              <a:t>adevărat</a:t>
            </a:r>
            <a:r>
              <a:rPr lang="en-US" sz="6000" b="1" dirty="0" smtClean="0">
                <a:latin typeface="Corbel" panose="020B0503020204020204" pitchFamily="34" charset="0"/>
              </a:rPr>
              <a:t> </a:t>
            </a:r>
            <a:r>
              <a:rPr lang="en-US" sz="6000" b="1" dirty="0" err="1" smtClean="0">
                <a:latin typeface="Corbel" panose="020B0503020204020204" pitchFamily="34" charset="0"/>
              </a:rPr>
              <a:t>sau</a:t>
            </a:r>
            <a:r>
              <a:rPr lang="en-US" sz="6000" b="1" dirty="0" smtClean="0">
                <a:latin typeface="Corbel" panose="020B0503020204020204" pitchFamily="34" charset="0"/>
              </a:rPr>
              <a:t> </a:t>
            </a:r>
            <a:r>
              <a:rPr lang="en-US" sz="6000" b="1" dirty="0" err="1" smtClean="0">
                <a:latin typeface="Corbel" panose="020B0503020204020204" pitchFamily="34" charset="0"/>
              </a:rPr>
              <a:t>fals</a:t>
            </a:r>
            <a:r>
              <a:rPr lang="en-US" sz="6000" b="1" dirty="0" smtClean="0">
                <a:latin typeface="Corbel" panose="020B0503020204020204" pitchFamily="34" charset="0"/>
              </a:rPr>
              <a:t>, </a:t>
            </a:r>
            <a:r>
              <a:rPr lang="en-US" sz="6000" b="1" dirty="0" err="1" smtClean="0">
                <a:latin typeface="Corbel" panose="020B0503020204020204" pitchFamily="34" charset="0"/>
              </a:rPr>
              <a:t>că</a:t>
            </a:r>
            <a:r>
              <a:rPr lang="en-US" sz="6000" b="1" dirty="0" smtClean="0">
                <a:latin typeface="Corbel" panose="020B0503020204020204" pitchFamily="34" charset="0"/>
              </a:rPr>
              <a:t>, </a:t>
            </a:r>
            <a:r>
              <a:rPr lang="en-US" sz="6000" b="1" dirty="0" err="1" smtClean="0">
                <a:latin typeface="Corbel" panose="020B0503020204020204" pitchFamily="34" charset="0"/>
              </a:rPr>
              <a:t>potrivit</a:t>
            </a:r>
            <a:r>
              <a:rPr lang="en-US" sz="6000" b="1" dirty="0" smtClean="0">
                <a:latin typeface="Corbel" panose="020B0503020204020204" pitchFamily="34" charset="0"/>
              </a:rPr>
              <a:t> ONU, </a:t>
            </a:r>
            <a:r>
              <a:rPr lang="en-US" sz="6000" b="1" dirty="0" err="1" smtClean="0">
                <a:latin typeface="Corbel" panose="020B0503020204020204" pitchFamily="34" charset="0"/>
              </a:rPr>
              <a:t>aproximativ</a:t>
            </a:r>
            <a:r>
              <a:rPr lang="en-US" sz="6000" b="1" dirty="0" smtClean="0">
                <a:latin typeface="Corbel" panose="020B0503020204020204" pitchFamily="34" charset="0"/>
              </a:rPr>
              <a:t> </a:t>
            </a:r>
            <a:r>
              <a:rPr lang="ro-MD" sz="6000" b="1" smtClean="0">
                <a:latin typeface="Corbel" panose="020B0503020204020204" pitchFamily="34" charset="0"/>
              </a:rPr>
              <a:t>690</a:t>
            </a:r>
            <a:r>
              <a:rPr lang="en-US" sz="6000" b="1" smtClean="0">
                <a:latin typeface="Corbel" panose="020B0503020204020204" pitchFamily="34" charset="0"/>
              </a:rPr>
              <a:t> 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b="1" dirty="0" err="1" smtClean="0">
                <a:latin typeface="Corbel" panose="020B0503020204020204" pitchFamily="34" charset="0"/>
              </a:rPr>
              <a:t>milioane</a:t>
            </a:r>
            <a:r>
              <a:rPr lang="en-US" sz="6000" b="1" dirty="0" smtClean="0">
                <a:latin typeface="Corbel" panose="020B0503020204020204" pitchFamily="34" charset="0"/>
              </a:rPr>
              <a:t> de </a:t>
            </a:r>
            <a:r>
              <a:rPr lang="en-US" sz="6000" b="1" dirty="0" err="1" smtClean="0">
                <a:latin typeface="Corbel" panose="020B0503020204020204" pitchFamily="34" charset="0"/>
              </a:rPr>
              <a:t>oameni</a:t>
            </a:r>
            <a:r>
              <a:rPr lang="en-US" sz="6000" b="1" dirty="0" smtClean="0">
                <a:latin typeface="Corbel" panose="020B0503020204020204" pitchFamily="34" charset="0"/>
              </a:rPr>
              <a:t> nu </a:t>
            </a:r>
            <a:r>
              <a:rPr lang="en-US" sz="6000" b="1" dirty="0" err="1" smtClean="0">
                <a:latin typeface="Corbel" panose="020B0503020204020204" pitchFamily="34" charset="0"/>
              </a:rPr>
              <a:t>mănâncă</a:t>
            </a:r>
            <a:r>
              <a:rPr lang="en-US" sz="6000" b="1" dirty="0" smtClean="0">
                <a:latin typeface="Corbel" panose="020B0503020204020204" pitchFamily="34" charset="0"/>
              </a:rPr>
              <a:t> </a:t>
            </a:r>
            <a:r>
              <a:rPr lang="en-US" sz="6000" b="1" dirty="0" err="1" smtClean="0">
                <a:latin typeface="Corbel" panose="020B0503020204020204" pitchFamily="34" charset="0"/>
              </a:rPr>
              <a:t>îndeajuns</a:t>
            </a:r>
            <a:r>
              <a:rPr lang="en-US" sz="6000" b="1" dirty="0" smtClean="0">
                <a:latin typeface="Corbel" panose="020B0503020204020204" pitchFamily="34" charset="0"/>
              </a:rPr>
              <a:t>? </a:t>
            </a:r>
            <a:r>
              <a:rPr lang="en-US" sz="6000" dirty="0" err="1" smtClean="0">
                <a:latin typeface="Corbel" panose="020B0503020204020204" pitchFamily="34" charset="0"/>
              </a:rPr>
              <a:t>Ceea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err="1" smtClean="0">
                <a:latin typeface="Corbel" panose="020B0503020204020204" pitchFamily="34" charset="0"/>
              </a:rPr>
              <a:t>ce</a:t>
            </a:r>
            <a:r>
              <a:rPr lang="en-US" sz="6000" dirty="0" smtClean="0">
                <a:latin typeface="Corbel" panose="020B0503020204020204" pitchFamily="34" charset="0"/>
              </a:rPr>
              <a:t> e</a:t>
            </a:r>
          </a:p>
          <a:p>
            <a:pPr fontAlgn="base"/>
            <a:r>
              <a:rPr lang="en-US" sz="6000" dirty="0" err="1">
                <a:latin typeface="Corbel" panose="020B0503020204020204" pitchFamily="34" charset="0"/>
              </a:rPr>
              <a:t>m</a:t>
            </a:r>
            <a:r>
              <a:rPr lang="en-US" sz="6000" dirty="0" err="1" smtClean="0">
                <a:latin typeface="Corbel" panose="020B0503020204020204" pitchFamily="34" charset="0"/>
              </a:rPr>
              <a:t>ai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err="1" smtClean="0">
                <a:latin typeface="Corbel" panose="020B0503020204020204" pitchFamily="34" charset="0"/>
              </a:rPr>
              <a:t>mult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decât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populația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tuturor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statelor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europene</a:t>
            </a:r>
            <a:r>
              <a:rPr lang="en-US" sz="6000" dirty="0">
                <a:latin typeface="Corbel" panose="020B0503020204020204" pitchFamily="34" charset="0"/>
              </a:rPr>
              <a:t>.</a:t>
            </a:r>
            <a:endParaRPr lang="ru-RU" sz="60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0" y="1119705"/>
            <a:ext cx="11098560" cy="91186"/>
          </a:xfrm>
          <a:prstGeom prst="rect">
            <a:avLst/>
          </a:prstGeom>
        </p:spPr>
      </p:pic>
      <p:sp>
        <p:nvSpPr>
          <p:cNvPr id="16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4447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3887307"/>
            <a:ext cx="10218057" cy="384611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248901" y="3878058"/>
            <a:ext cx="9855200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Верю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Adevărat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0" y="1119705"/>
            <a:ext cx="11098560" cy="911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77" y="3055818"/>
            <a:ext cx="9021849" cy="604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69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7200" b="1" dirty="0">
                <a:latin typeface="Corbel" panose="020B0503020204020204" pitchFamily="34" charset="0"/>
              </a:rPr>
              <a:t>Какой сказочный персонаж съедал 20 </a:t>
            </a:r>
            <a:r>
              <a:rPr lang="ru-RU" sz="7200" b="1" dirty="0" smtClean="0">
                <a:latin typeface="Corbel" panose="020B0503020204020204" pitchFamily="34" charset="0"/>
              </a:rPr>
              <a:t>мг</a:t>
            </a:r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7200" b="1" dirty="0">
                <a:latin typeface="Corbel" panose="020B0503020204020204" pitchFamily="34" charset="0"/>
              </a:rPr>
              <a:t>з</a:t>
            </a:r>
            <a:r>
              <a:rPr lang="ru-RU" sz="7200" b="1" dirty="0" smtClean="0">
                <a:latin typeface="Corbel" panose="020B0503020204020204" pitchFamily="34" charset="0"/>
              </a:rPr>
              <a:t>ерна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ru-RU" sz="7200" b="1" dirty="0" smtClean="0">
                <a:latin typeface="Corbel" panose="020B0503020204020204" pitchFamily="34" charset="0"/>
              </a:rPr>
              <a:t>в </a:t>
            </a:r>
            <a:r>
              <a:rPr lang="ru-RU" sz="7200" b="1" dirty="0">
                <a:latin typeface="Corbel" panose="020B0503020204020204" pitchFamily="34" charset="0"/>
              </a:rPr>
              <a:t>день, то есть около </a:t>
            </a:r>
            <a:r>
              <a:rPr lang="en-US" sz="7200" b="1" dirty="0">
                <a:latin typeface="Corbel" panose="020B0503020204020204" pitchFamily="34" charset="0"/>
              </a:rPr>
              <a:t>7</a:t>
            </a:r>
            <a:r>
              <a:rPr lang="ru-RU" sz="7200" b="1" dirty="0">
                <a:latin typeface="Corbel" panose="020B0503020204020204" pitchFamily="34" charset="0"/>
              </a:rPr>
              <a:t>,</a:t>
            </a:r>
            <a:r>
              <a:rPr lang="en-US" sz="7200" b="1" dirty="0">
                <a:latin typeface="Corbel" panose="020B0503020204020204" pitchFamily="34" charset="0"/>
              </a:rPr>
              <a:t>3</a:t>
            </a:r>
            <a:r>
              <a:rPr lang="ru-RU" sz="7200" b="1" dirty="0">
                <a:latin typeface="Corbel" panose="020B0503020204020204" pitchFamily="34" charset="0"/>
              </a:rPr>
              <a:t> грамма в </a:t>
            </a:r>
            <a:r>
              <a:rPr lang="ru-RU" sz="7200" b="1" dirty="0" smtClean="0">
                <a:latin typeface="Corbel" panose="020B0503020204020204" pitchFamily="34" charset="0"/>
              </a:rPr>
              <a:t>год?</a:t>
            </a:r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endParaRPr lang="x-none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smtClean="0">
                <a:latin typeface="Corbel" panose="020B0503020204020204" pitchFamily="34" charset="0"/>
              </a:rPr>
              <a:t>Ce </a:t>
            </a:r>
            <a:r>
              <a:rPr lang="en-US" sz="7200" b="1" dirty="0" err="1">
                <a:latin typeface="Corbel" panose="020B0503020204020204" pitchFamily="34" charset="0"/>
              </a:rPr>
              <a:t>personaj</a:t>
            </a:r>
            <a:r>
              <a:rPr lang="en-US" sz="7200" b="1" dirty="0">
                <a:latin typeface="Corbel" panose="020B0503020204020204" pitchFamily="34" charset="0"/>
              </a:rPr>
              <a:t> de </a:t>
            </a:r>
            <a:r>
              <a:rPr lang="en-US" sz="7200" b="1" dirty="0" err="1">
                <a:latin typeface="Corbel" panose="020B0503020204020204" pitchFamily="34" charset="0"/>
              </a:rPr>
              <a:t>poveste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mânca</a:t>
            </a:r>
            <a:r>
              <a:rPr lang="en-US" sz="7200" b="1" dirty="0">
                <a:latin typeface="Corbel" panose="020B0503020204020204" pitchFamily="34" charset="0"/>
              </a:rPr>
              <a:t> circa 20 mg de </a:t>
            </a:r>
            <a:endParaRPr lang="en-US" sz="72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err="1" smtClean="0">
                <a:latin typeface="Corbel" panose="020B0503020204020204" pitchFamily="34" charset="0"/>
              </a:rPr>
              <a:t>cereale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pe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zi</a:t>
            </a:r>
            <a:r>
              <a:rPr lang="en-US" sz="7200" b="1" dirty="0">
                <a:latin typeface="Corbel" panose="020B0503020204020204" pitchFamily="34" charset="0"/>
              </a:rPr>
              <a:t>, </a:t>
            </a:r>
            <a:r>
              <a:rPr lang="en-US" sz="7200" b="1" dirty="0" err="1">
                <a:latin typeface="Corbel" panose="020B0503020204020204" pitchFamily="34" charset="0"/>
              </a:rPr>
              <a:t>adică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aproximativ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ru-RU" sz="7200" b="1" dirty="0">
                <a:latin typeface="Corbel" panose="020B0503020204020204" pitchFamily="34" charset="0"/>
              </a:rPr>
              <a:t>7</a:t>
            </a:r>
            <a:r>
              <a:rPr lang="en-US" sz="7200" b="1" smtClean="0">
                <a:latin typeface="Corbel" panose="020B0503020204020204" pitchFamily="34" charset="0"/>
              </a:rPr>
              <a:t>,</a:t>
            </a:r>
            <a:r>
              <a:rPr lang="ru-RU" sz="7200" b="1" dirty="0" smtClean="0">
                <a:latin typeface="Corbel" panose="020B0503020204020204" pitchFamily="34" charset="0"/>
              </a:rPr>
              <a:t>3</a:t>
            </a:r>
            <a:r>
              <a:rPr lang="en-US" sz="7200" b="1" dirty="0" smtClean="0">
                <a:latin typeface="Corbel" panose="020B0503020204020204" pitchFamily="34" charset="0"/>
              </a:rPr>
              <a:t> </a:t>
            </a:r>
            <a:r>
              <a:rPr lang="en-US" sz="7200" b="1" dirty="0" err="1">
                <a:latin typeface="Corbel" panose="020B0503020204020204" pitchFamily="34" charset="0"/>
              </a:rPr>
              <a:t>grame</a:t>
            </a:r>
            <a:r>
              <a:rPr lang="en-US" sz="7200" b="1" dirty="0">
                <a:latin typeface="Corbel" panose="020B0503020204020204" pitchFamily="34" charset="0"/>
              </a:rPr>
              <a:t> </a:t>
            </a:r>
            <a:r>
              <a:rPr lang="en-US" sz="7200" b="1" dirty="0" err="1" smtClean="0">
                <a:latin typeface="Corbel" panose="020B0503020204020204" pitchFamily="34" charset="0"/>
              </a:rPr>
              <a:t>pe</a:t>
            </a:r>
            <a:endParaRPr lang="en-US" sz="7200" b="1" dirty="0">
              <a:latin typeface="Corbel" panose="020B0503020204020204" pitchFamily="34" charset="0"/>
            </a:endParaRPr>
          </a:p>
          <a:p>
            <a:pPr fontAlgn="base"/>
            <a:r>
              <a:rPr lang="en-US" sz="7200" b="1" dirty="0" smtClean="0">
                <a:latin typeface="Corbel" panose="020B0503020204020204" pitchFamily="34" charset="0"/>
              </a:rPr>
              <a:t>an</a:t>
            </a:r>
            <a:r>
              <a:rPr lang="en-US" sz="7200" b="1" dirty="0">
                <a:latin typeface="Corbel" panose="020B0503020204020204" pitchFamily="34" charset="0"/>
              </a:rPr>
              <a:t>?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0" y="1119705"/>
            <a:ext cx="11098560" cy="91186"/>
          </a:xfrm>
          <a:prstGeom prst="rect">
            <a:avLst/>
          </a:prstGeom>
        </p:spPr>
      </p:pic>
      <p:sp>
        <p:nvSpPr>
          <p:cNvPr id="16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5962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88826"/>
            <a:ext cx="20104100" cy="11205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6" y="416741"/>
            <a:ext cx="1523990" cy="1852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428" y="10243806"/>
            <a:ext cx="2396671" cy="10655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10280244"/>
            <a:ext cx="1224591" cy="10291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3887307"/>
            <a:ext cx="10218057" cy="3846112"/>
          </a:xfrm>
          <a:prstGeom prst="rect">
            <a:avLst/>
          </a:prstGeom>
        </p:spPr>
      </p:pic>
      <p:sp>
        <p:nvSpPr>
          <p:cNvPr id="17" name="Google Shape;117;p9"/>
          <p:cNvSpPr txBox="1"/>
          <p:nvPr/>
        </p:nvSpPr>
        <p:spPr>
          <a:xfrm>
            <a:off x="10436045" y="3878058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Дюймовочка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Degețica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1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0" y="1119705"/>
            <a:ext cx="11098560" cy="911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78878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626" y="2730670"/>
            <a:ext cx="5770598" cy="678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2897</TotalTime>
  <Words>610</Words>
  <Application>Microsoft Office PowerPoint</Application>
  <PresentationFormat>Произвольный</PresentationFormat>
  <Paragraphs>97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418</cp:revision>
  <dcterms:modified xsi:type="dcterms:W3CDTF">2021-01-06T11:16:36Z</dcterms:modified>
</cp:coreProperties>
</file>