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00" r:id="rId5"/>
    <p:sldId id="403" r:id="rId6"/>
    <p:sldId id="399" r:id="rId7"/>
    <p:sldId id="404" r:id="rId8"/>
    <p:sldId id="401" r:id="rId9"/>
    <p:sldId id="405" r:id="rId10"/>
    <p:sldId id="414" r:id="rId11"/>
    <p:sldId id="415" r:id="rId12"/>
    <p:sldId id="412" r:id="rId13"/>
    <p:sldId id="411" r:id="rId14"/>
    <p:sldId id="406" r:id="rId15"/>
    <p:sldId id="408" r:id="rId16"/>
    <p:sldId id="407" r:id="rId17"/>
    <p:sldId id="409" r:id="rId18"/>
    <p:sldId id="413" r:id="rId19"/>
    <p:sldId id="416" r:id="rId20"/>
    <p:sldId id="417" r:id="rId21"/>
    <p:sldId id="418" r:id="rId22"/>
    <p:sldId id="257" r:id="rId23"/>
    <p:sldId id="41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6382" autoAdjust="0"/>
  </p:normalViewPr>
  <p:slideViewPr>
    <p:cSldViewPr showGuides="1">
      <p:cViewPr varScale="1">
        <p:scale>
          <a:sx n="111" d="100"/>
          <a:sy n="111" d="100"/>
        </p:scale>
        <p:origin x="142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</a:t>
            </a:r>
            <a:r>
              <a:rPr lang="ru-RU" baseline="0" dirty="0" smtClean="0"/>
              <a:t> визуализации записи условия н</a:t>
            </a:r>
            <a:r>
              <a:rPr lang="ru-RU" dirty="0" smtClean="0"/>
              <a:t>ажимаем последовательно на прямоугольник «Условие»</a:t>
            </a:r>
            <a:r>
              <a:rPr lang="ru-RU" baseline="0" dirty="0" smtClean="0"/>
              <a:t> (количество нажатий обозначено в скобках) Для визуализации математической модели нажимаем на прямоугольник «М. модель». После появления прямоугольника «Составим и решим уравнение» – нажимаем и переходим на следующий слайд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уравнения и его решения последовательно нажимаем на прямоугольник «Составим и решим уравнение». Количество нажатий обозначено в скобках.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</a:t>
            </a:r>
            <a:r>
              <a:rPr lang="ru-RU" baseline="0" dirty="0" smtClean="0"/>
              <a:t> визуализации записи условия н</a:t>
            </a:r>
            <a:r>
              <a:rPr lang="ru-RU" dirty="0" smtClean="0"/>
              <a:t>ажимаем последовательно на прямоугольник «Условие»</a:t>
            </a:r>
            <a:r>
              <a:rPr lang="ru-RU" baseline="0" dirty="0" smtClean="0"/>
              <a:t> (количество нажатий обозначено в скобках) Для визуализации математической модели нажимаем на прямоугольник «М. модель». После появления прямоугольника «Составим и решим уравнение» – нажимаем и переходим на следующий слайд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уравнения и его решения последовательно нажимаем на прямоугольник «Составим и решим уравнение». Количество нажатий обозначено в скобках.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</a:t>
            </a:r>
            <a:r>
              <a:rPr lang="ru-RU" baseline="0" dirty="0" smtClean="0"/>
              <a:t> визуализации записи условия н</a:t>
            </a:r>
            <a:r>
              <a:rPr lang="ru-RU" dirty="0" smtClean="0"/>
              <a:t>ажимаем последовательно на прямоугольник «Условие»</a:t>
            </a:r>
            <a:r>
              <a:rPr lang="ru-RU" baseline="0" dirty="0" smtClean="0"/>
              <a:t> (количество нажатий обозначено в скобках) Для визуализации математической модели нажимаем на прямоугольник «М. модель». После появления прямоугольника «Составим и решим уравнение» – нажимаем и переходим на следующий слайд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уравнения и его решения последовательно нажимаем на прямоугольник «Составим и решим уравнение». Количество нажатий обозначено в скобках.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</a:t>
            </a:r>
            <a:r>
              <a:rPr lang="ru-RU" baseline="0" dirty="0" smtClean="0"/>
              <a:t> визуализации записи условия н</a:t>
            </a:r>
            <a:r>
              <a:rPr lang="ru-RU" dirty="0" smtClean="0"/>
              <a:t>ажимаем последовательно на прямоугольник «Условие»</a:t>
            </a:r>
            <a:r>
              <a:rPr lang="ru-RU" baseline="0" dirty="0" smtClean="0"/>
              <a:t> (количество нажатий обозначено в скобках) Для визуализации математической модели нажимаем на прямоугольник «М. модель». После появления прямоугольника «Составим и решим уравнение» – нажимаем и переходим на следующий слайд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уравнения и его решения последовательно нажимаем на прямоугольник «Составим и решим уравнение». Количество нажатий обозначено в скобках.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</a:t>
            </a:r>
            <a:r>
              <a:rPr lang="ru-RU" baseline="0" dirty="0" smtClean="0"/>
              <a:t> визуализации записи условия н</a:t>
            </a:r>
            <a:r>
              <a:rPr lang="ru-RU" dirty="0" smtClean="0"/>
              <a:t>ажимаем последовательно на прямоугольник «Условие»</a:t>
            </a:r>
            <a:r>
              <a:rPr lang="ru-RU" baseline="0" dirty="0" smtClean="0"/>
              <a:t> (количество нажатий обозначено в скобках) Для визуализации математической модели нажимаем на прямоугольник «М. модель». После появления прямоугольника «Составим и решим уравнение» – нажимаем и переходим на следующий слайд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уравнения и его решения последовательно нажимаем на прямоугольник «Составим и решим уравнение». </a:t>
            </a:r>
            <a:r>
              <a:rPr lang="ru-RU" smtClean="0"/>
              <a:t>Количество нажатий обозначено в скобках.</a:t>
            </a:r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уравнений на слайде отсутствует,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</a:t>
            </a:r>
            <a:r>
              <a:rPr lang="ru-RU" dirty="0" smtClean="0"/>
              <a:t>ответов следует нажимать на прямоугольник</a:t>
            </a:r>
            <a:r>
              <a:rPr lang="ru-RU" baseline="0" dirty="0" smtClean="0"/>
              <a:t>  с уравнением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 на слайде отсутствуют,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уравнения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«</a:t>
            </a:r>
            <a:r>
              <a:rPr lang="ru-RU" dirty="0" smtClean="0"/>
              <a:t>Проверка»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Решения  на слайде отсутствуют, 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baseline="0" dirty="0" smtClean="0"/>
              <a:t> уравнения и </a:t>
            </a:r>
            <a:r>
              <a:rPr lang="ru-RU" dirty="0" smtClean="0"/>
              <a:t>ответа следует нажимать на прямоугольник</a:t>
            </a:r>
            <a:r>
              <a:rPr lang="ru-RU" baseline="0" dirty="0" smtClean="0"/>
              <a:t> «</a:t>
            </a:r>
            <a:r>
              <a:rPr lang="ru-RU" dirty="0" smtClean="0"/>
              <a:t>Проверка»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показ.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слайде есть</a:t>
            </a:r>
            <a:r>
              <a:rPr lang="ru-RU" baseline="0" dirty="0" smtClean="0"/>
              <a:t> возможность выбрать задачу, а можно воспользоваться управляющей кнопкой для перехода к последовательному решению задач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визуализации записи условия н</a:t>
            </a:r>
            <a:r>
              <a:rPr lang="ru-RU" dirty="0" smtClean="0"/>
              <a:t>ажимаем последовательно на прямоугольник «Условие»</a:t>
            </a:r>
            <a:r>
              <a:rPr lang="ru-RU" baseline="0" dirty="0" smtClean="0"/>
              <a:t> (количество нажатий обозначено в скобках) Для визуализации математической модели нажимаем на прямоугольник «М. модель». После появления прямоугольника «Составим и решим уравнение» – нажимаем и переходим на следующий слайд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уравнения и его решения последовательно нажимаем на прямоугольник «Составим и решим уравнение». Количество нажатий обозначено в скобках.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</a:t>
            </a:r>
            <a:r>
              <a:rPr lang="ru-RU" baseline="0" dirty="0" smtClean="0"/>
              <a:t> визуализации записи условия н</a:t>
            </a:r>
            <a:r>
              <a:rPr lang="ru-RU" dirty="0" smtClean="0"/>
              <a:t>ажимаем последовательно на прямоугольник «Условие»</a:t>
            </a:r>
            <a:r>
              <a:rPr lang="ru-RU" baseline="0" dirty="0" smtClean="0"/>
              <a:t> (количество нажатий обозначено в скобках) Для визуализации математической модели нажимаем на прямоугольник «М. модель». После появления прямоугольника «Составим и решим уравнение» – нажимаем и переходим на следующий слайд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уравнения и его решения последовательно нажимаем на прямоугольник «Составим и решим уравнение». Количество нажатий обозначено в скобках.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74668" y="2117475"/>
            <a:ext cx="7065683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54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 с помощью у</a:t>
            </a:r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равнений</a:t>
            </a:r>
            <a:endParaRPr lang="ru-RU" sz="5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7" name="Овал 16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3297" y="1389134"/>
            <a:ext cx="8352928" cy="67171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132856"/>
            <a:ext cx="4089964" cy="446588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132857"/>
            <a:ext cx="4089964" cy="446588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1472963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задач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 помощью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/>
          <p:nvPr userDrawn="1"/>
        </p:nvCxnSpPr>
        <p:spPr>
          <a:xfrm>
            <a:off x="395536" y="4437112"/>
            <a:ext cx="8227629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 userDrawn="1"/>
        </p:nvSpPr>
        <p:spPr>
          <a:xfrm>
            <a:off x="1691680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182144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647293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116367" y="3717032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1691680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182144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47293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6116367" y="5661248"/>
            <a:ext cx="1296144" cy="62636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задач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 помощью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задач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 помощью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Прямая соединительная линия 12"/>
          <p:cNvCxnSpPr/>
          <p:nvPr userDrawn="1"/>
        </p:nvCxnSpPr>
        <p:spPr>
          <a:xfrm>
            <a:off x="536935" y="4401108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 flipV="1">
            <a:off x="4572000" y="1757984"/>
            <a:ext cx="1" cy="4896544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4728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204863"/>
            <a:ext cx="4089964" cy="43938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204864"/>
            <a:ext cx="4089964" cy="43938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7480955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1" name="Овал 10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0" name="Овал 9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задач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 помощью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задач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 помощью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и его корни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23450" y="2420888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23450" y="3933056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линейных уравнений.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Группа 14"/>
          <p:cNvGrpSpPr/>
          <p:nvPr userDrawn="1"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16" name="Овал 15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553035" y="4437112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69535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88277" y="2272550"/>
            <a:ext cx="8352928" cy="550371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88276" y="2924944"/>
            <a:ext cx="8324191" cy="367240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8277" y="1407488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7775" y="2030105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7478" y="229781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711" y="3137686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667449" y="3140968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658500" y="229792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75762" y="4326729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58500" y="4330011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4711" y="5513950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667449" y="5517232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2157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линейных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6480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61599" y="1628800"/>
            <a:ext cx="4089964" cy="496993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58500" y="1628801"/>
            <a:ext cx="4089964" cy="496993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700808"/>
            <a:ext cx="8496944" cy="489654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536935" y="4076221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задач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 помощью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332656"/>
            <a:ext cx="8352928" cy="216024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7610" y="464227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ешение задач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 помощью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уравнений.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8" Type="http://schemas.openxmlformats.org/officeDocument/2006/relationships/theme" Target="../theme/theme1.xml"/><Relationship Id="rId37" Type="http://schemas.openxmlformats.org/officeDocument/2006/relationships/image" Target="../media/image7.jpeg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37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.xml"/><Relationship Id="rId8" Type="http://schemas.openxmlformats.org/officeDocument/2006/relationships/slide" Target="slide5.xml"/><Relationship Id="rId7" Type="http://schemas.openxmlformats.org/officeDocument/2006/relationships/image" Target="../media/image42.wmf"/><Relationship Id="rId6" Type="http://schemas.openxmlformats.org/officeDocument/2006/relationships/oleObject" Target="../embeddings/oleObject31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0.bin"/><Relationship Id="rId3" Type="http://schemas.openxmlformats.org/officeDocument/2006/relationships/image" Target="../media/image40.wmf"/><Relationship Id="rId2" Type="http://schemas.openxmlformats.org/officeDocument/2006/relationships/oleObject" Target="../embeddings/oleObject29.bin"/><Relationship Id="rId11" Type="http://schemas.openxmlformats.org/officeDocument/2006/relationships/notesSlide" Target="../notesSlides/notesSlide11.xml"/><Relationship Id="rId10" Type="http://schemas.openxmlformats.org/officeDocument/2006/relationships/vmlDrawing" Target="../drawings/vmlDrawing6.vml"/><Relationship Id="rId1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5.bin"/><Relationship Id="rId8" Type="http://schemas.openxmlformats.org/officeDocument/2006/relationships/image" Target="../media/image47.wmf"/><Relationship Id="rId7" Type="http://schemas.openxmlformats.org/officeDocument/2006/relationships/oleObject" Target="../embeddings/oleObject34.bin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32.bin"/><Relationship Id="rId2" Type="http://schemas.openxmlformats.org/officeDocument/2006/relationships/image" Target="../media/image44.jpeg"/><Relationship Id="rId16" Type="http://schemas.openxmlformats.org/officeDocument/2006/relationships/notesSlide" Target="../notesSlides/notesSlide13.xml"/><Relationship Id="rId15" Type="http://schemas.openxmlformats.org/officeDocument/2006/relationships/vmlDrawing" Target="../drawings/vmlDrawing7.vml"/><Relationship Id="rId14" Type="http://schemas.openxmlformats.org/officeDocument/2006/relationships/slideLayout" Target="../slideLayouts/slideLayout8.xml"/><Relationship Id="rId13" Type="http://schemas.openxmlformats.org/officeDocument/2006/relationships/slide" Target="slide5.xml"/><Relationship Id="rId12" Type="http://schemas.openxmlformats.org/officeDocument/2006/relationships/image" Target="../media/image49.wmf"/><Relationship Id="rId11" Type="http://schemas.openxmlformats.org/officeDocument/2006/relationships/oleObject" Target="../embeddings/oleObject36.bin"/><Relationship Id="rId10" Type="http://schemas.openxmlformats.org/officeDocument/2006/relationships/image" Target="../media/image48.wmf"/><Relationship Id="rId1" Type="http://schemas.openxmlformats.org/officeDocument/2006/relationships/image" Target="../media/image4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" Target="slide5.xml"/><Relationship Id="rId8" Type="http://schemas.openxmlformats.org/officeDocument/2006/relationships/image" Target="../media/image54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53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52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51.jpeg"/><Relationship Id="rId12" Type="http://schemas.openxmlformats.org/officeDocument/2006/relationships/notesSlide" Target="../notesSlides/notesSlide15.xml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50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3.bin"/><Relationship Id="rId8" Type="http://schemas.openxmlformats.org/officeDocument/2006/relationships/image" Target="../media/image59.wmf"/><Relationship Id="rId7" Type="http://schemas.openxmlformats.org/officeDocument/2006/relationships/oleObject" Target="../embeddings/oleObject42.bin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57.wmf"/><Relationship Id="rId3" Type="http://schemas.openxmlformats.org/officeDocument/2006/relationships/oleObject" Target="../embeddings/oleObject40.bin"/><Relationship Id="rId2" Type="http://schemas.openxmlformats.org/officeDocument/2006/relationships/image" Target="../media/image56.jpeg"/><Relationship Id="rId16" Type="http://schemas.openxmlformats.org/officeDocument/2006/relationships/notesSlide" Target="../notesSlides/notesSlide17.xml"/><Relationship Id="rId15" Type="http://schemas.openxmlformats.org/officeDocument/2006/relationships/vmlDrawing" Target="../drawings/vmlDrawing9.vml"/><Relationship Id="rId14" Type="http://schemas.openxmlformats.org/officeDocument/2006/relationships/slideLayout" Target="../slideLayouts/slideLayout8.xml"/><Relationship Id="rId13" Type="http://schemas.openxmlformats.org/officeDocument/2006/relationships/slide" Target="slide5.xml"/><Relationship Id="rId12" Type="http://schemas.openxmlformats.org/officeDocument/2006/relationships/image" Target="../media/image61.wmf"/><Relationship Id="rId11" Type="http://schemas.openxmlformats.org/officeDocument/2006/relationships/oleObject" Target="../embeddings/oleObject44.bin"/><Relationship Id="rId10" Type="http://schemas.openxmlformats.org/officeDocument/2006/relationships/image" Target="../media/image60.wmf"/><Relationship Id="rId1" Type="http://schemas.openxmlformats.org/officeDocument/2006/relationships/image" Target="../media/image5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9.bin"/><Relationship Id="rId8" Type="http://schemas.openxmlformats.org/officeDocument/2006/relationships/image" Target="../media/image65.wmf"/><Relationship Id="rId7" Type="http://schemas.openxmlformats.org/officeDocument/2006/relationships/oleObject" Target="../embeddings/oleObject48.bin"/><Relationship Id="rId6" Type="http://schemas.openxmlformats.org/officeDocument/2006/relationships/image" Target="../media/image64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63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62.wmf"/><Relationship Id="rId16" Type="http://schemas.openxmlformats.org/officeDocument/2006/relationships/notesSlide" Target="../notesSlides/notesSlide19.xml"/><Relationship Id="rId15" Type="http://schemas.openxmlformats.org/officeDocument/2006/relationships/vmlDrawing" Target="../drawings/vmlDrawing10.vml"/><Relationship Id="rId14" Type="http://schemas.openxmlformats.org/officeDocument/2006/relationships/slideLayout" Target="../slideLayouts/slideLayout8.xml"/><Relationship Id="rId13" Type="http://schemas.openxmlformats.org/officeDocument/2006/relationships/slide" Target="slide5.xml"/><Relationship Id="rId12" Type="http://schemas.openxmlformats.org/officeDocument/2006/relationships/image" Target="../media/image68.png"/><Relationship Id="rId11" Type="http://schemas.openxmlformats.org/officeDocument/2006/relationships/image" Target="../media/image67.png"/><Relationship Id="rId10" Type="http://schemas.openxmlformats.org/officeDocument/2006/relationships/image" Target="../media/image66.wmf"/><Relationship Id="rId1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5" Type="http://schemas.openxmlformats.org/officeDocument/2006/relationships/notesSlide" Target="../notesSlides/notesSlide2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5.xml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hyperlink" Target="https://st3.stpulscen.ru/images/product/408/431/622_big.jpg" TargetMode="External"/><Relationship Id="rId8" Type="http://schemas.openxmlformats.org/officeDocument/2006/relationships/hyperlink" Target="https://adonius.club/uploads/posts/2022-01/thumbs/1642541732_62-adonius-club-p-karandash-na-prozrachnom-fone-74.png" TargetMode="External"/><Relationship Id="rId7" Type="http://schemas.openxmlformats.org/officeDocument/2006/relationships/hyperlink" Target="https://i.pinimg.com/originals/b9/41/f8/b941f888c0ae065f6a307de5b7f15698.jpg" TargetMode="External"/><Relationship Id="rId6" Type="http://schemas.openxmlformats.org/officeDocument/2006/relationships/hyperlink" Target="https://flomaster.club/uploads/posts/2022-12/1672506319_flomaster-club-p-kust-smorodini-risunok-dlya-detei-instagra-18.jpg" TargetMode="External"/><Relationship Id="rId5" Type="http://schemas.openxmlformats.org/officeDocument/2006/relationships/hyperlink" Target="https://thumbs.dreamstime.com/b/%D0%BA%D0%BB%D0%B5%D1%82%D1%8C-apple-26001607.jpg" TargetMode="External"/><Relationship Id="rId4" Type="http://schemas.openxmlformats.org/officeDocument/2006/relationships/hyperlink" Target="https://thumbs.dreamstime.com/b/%D0%BA%D0%BE%D1%80%D0%B7%D0%B8%D0%BD%D0%B0-%D1%81-%D0%BF-%D0%BE-%D0%BE%D0%BE%D0%B2%D0%BE%D1%89%D0%B0%D0%BC%D0%B8-%D1%8F%D0%B1-%D0%BE%D0%BA-%D1%82%D0%B0%D0%BA%D0%B6%D0%B5-%D0%B2%D0%B5%D0%BA%D1%82%D0%BE%D1%80-%D0%B8-%D1%8E%D1%81%D1%82%D1%80%D0%B0%D1%86%D0%B8%D0%B8-%D0%BF%D1%80%D0%B8%D1%82%D1%8F%D0%B6%D0%BA%D0%B8-corel-76743522.jpg" TargetMode="External"/><Relationship Id="rId3" Type="http://schemas.openxmlformats.org/officeDocument/2006/relationships/hyperlink" Target="https://static.insales-cdn.com/images/collections/1/6546/2398610/elochniye_igrushki.jpg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3" Type="http://schemas.openxmlformats.org/officeDocument/2006/relationships/slideLayout" Target="../slideLayouts/slideLayout3.xml"/><Relationship Id="rId12" Type="http://schemas.openxmlformats.org/officeDocument/2006/relationships/hyperlink" Target="http://karmanform.ucoz.ru/index/materialy_k_urokam_a_7/0-104" TargetMode="External"/><Relationship Id="rId11" Type="http://schemas.openxmlformats.org/officeDocument/2006/relationships/hyperlink" Target="https://kartinkin.net/uploads/posts/2022-05/thumbs/1653590155_49-kartinkin-net-p-multyashnie-mashini-kartinki-52.png" TargetMode="External"/><Relationship Id="rId10" Type="http://schemas.openxmlformats.org/officeDocument/2006/relationships/hyperlink" Target="https://fikiwiki.com/uploads/posts/2022-02/1645061753_11-fikiwiki-com-p-kartinki-dlya-detei-gruzovik-13.png" TargetMode="External"/><Relationship Id="rId1" Type="http://schemas.openxmlformats.org/officeDocument/2006/relationships/hyperlink" Target="https://kartinkin.net/uploads/posts/2022-03/1646860869_18-kartinkin-net-p-uchitelnitsa-kartinki-18.jpg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5.wmf"/><Relationship Id="rId11" Type="http://schemas.openxmlformats.org/officeDocument/2006/relationships/notesSlide" Target="../notesSlides/notesSlide3.xml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9.wmf"/><Relationship Id="rId15" Type="http://schemas.openxmlformats.org/officeDocument/2006/relationships/notesSlide" Target="../notesSlides/notesSlide4.xml"/><Relationship Id="rId14" Type="http://schemas.openxmlformats.org/officeDocument/2006/relationships/vmlDrawing" Target="../drawings/vmlDrawing3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" Target="slide18.xml"/><Relationship Id="rId7" Type="http://schemas.openxmlformats.org/officeDocument/2006/relationships/slide" Target="slide16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10.xml"/><Relationship Id="rId3" Type="http://schemas.openxmlformats.org/officeDocument/2006/relationships/slide" Target="slide8.xml"/><Relationship Id="rId2" Type="http://schemas.openxmlformats.org/officeDocument/2006/relationships/slide" Target="slide6.xml"/><Relationship Id="rId10" Type="http://schemas.openxmlformats.org/officeDocument/2006/relationships/notesSlide" Target="../notesSlides/notesSlide5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oleObject" Target="../embeddings/oleObject20.bin"/><Relationship Id="rId7" Type="http://schemas.openxmlformats.org/officeDocument/2006/relationships/image" Target="../media/image28.wmf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8.bin"/><Relationship Id="rId3" Type="http://schemas.openxmlformats.org/officeDocument/2006/relationships/image" Target="../media/image26.wmf"/><Relationship Id="rId2" Type="http://schemas.openxmlformats.org/officeDocument/2006/relationships/oleObject" Target="../embeddings/oleObject17.bin"/><Relationship Id="rId17" Type="http://schemas.openxmlformats.org/officeDocument/2006/relationships/notesSlide" Target="../notesSlides/notesSlide7.xml"/><Relationship Id="rId16" Type="http://schemas.openxmlformats.org/officeDocument/2006/relationships/vmlDrawing" Target="../drawings/vmlDrawing4.vml"/><Relationship Id="rId15" Type="http://schemas.openxmlformats.org/officeDocument/2006/relationships/slideLayout" Target="../slideLayouts/slideLayout8.xml"/><Relationship Id="rId14" Type="http://schemas.openxmlformats.org/officeDocument/2006/relationships/slide" Target="slide5.xml"/><Relationship Id="rId13" Type="http://schemas.openxmlformats.org/officeDocument/2006/relationships/image" Target="../media/image31.wmf"/><Relationship Id="rId12" Type="http://schemas.openxmlformats.org/officeDocument/2006/relationships/oleObject" Target="../embeddings/oleObject22.bin"/><Relationship Id="rId11" Type="http://schemas.openxmlformats.org/officeDocument/2006/relationships/image" Target="../media/image30.wmf"/><Relationship Id="rId10" Type="http://schemas.openxmlformats.org/officeDocument/2006/relationships/oleObject" Target="../embeddings/oleObject21.bin"/><Relationship Id="rId1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oleObject" Target="../embeddings/oleObject26.bin"/><Relationship Id="rId7" Type="http://schemas.openxmlformats.org/officeDocument/2006/relationships/image" Target="../media/image35.wmf"/><Relationship Id="rId6" Type="http://schemas.openxmlformats.org/officeDocument/2006/relationships/oleObject" Target="../embeddings/oleObject25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24.bin"/><Relationship Id="rId3" Type="http://schemas.openxmlformats.org/officeDocument/2006/relationships/image" Target="../media/image33.wmf"/><Relationship Id="rId2" Type="http://schemas.openxmlformats.org/officeDocument/2006/relationships/oleObject" Target="../embeddings/oleObject23.bin"/><Relationship Id="rId17" Type="http://schemas.openxmlformats.org/officeDocument/2006/relationships/notesSlide" Target="../notesSlides/notesSlide9.xml"/><Relationship Id="rId16" Type="http://schemas.openxmlformats.org/officeDocument/2006/relationships/vmlDrawing" Target="../drawings/vmlDrawing5.vml"/><Relationship Id="rId15" Type="http://schemas.openxmlformats.org/officeDocument/2006/relationships/slideLayout" Target="../slideLayouts/slideLayout8.xml"/><Relationship Id="rId14" Type="http://schemas.openxmlformats.org/officeDocument/2006/relationships/slide" Target="slide5.xml"/><Relationship Id="rId13" Type="http://schemas.openxmlformats.org/officeDocument/2006/relationships/image" Target="../media/image38.wmf"/><Relationship Id="rId12" Type="http://schemas.openxmlformats.org/officeDocument/2006/relationships/oleObject" Target="../embeddings/oleObject28.bin"/><Relationship Id="rId11" Type="http://schemas.openxmlformats.org/officeDocument/2006/relationships/image" Target="../media/image37.wmf"/><Relationship Id="rId10" Type="http://schemas.openxmlformats.org/officeDocument/2006/relationships/oleObject" Target="../embeddings/oleObject27.bin"/><Relationship Id="rId1" Type="http://schemas.openxmlformats.org/officeDocument/2006/relationships/image" Target="../media/image3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6309360"/>
            <a:ext cx="6958965" cy="295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28092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Надо расставить 380 книг на три полки так,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чтобы на второй полке было на 6 книг больше, чем на первой, а на третьей полке на 9 книг больше, чем на второй. Можно ли это сделать? Если да, то как?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835696" y="2852936"/>
          <a:ext cx="66247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74"/>
                <a:gridCol w="809926"/>
                <a:gridCol w="3186961"/>
                <a:gridCol w="1637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6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кн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9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кн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&gt;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Стрелка углом 3"/>
          <p:cNvSpPr/>
          <p:nvPr/>
        </p:nvSpPr>
        <p:spPr>
          <a:xfrm flipH="1">
            <a:off x="4139952" y="3068960"/>
            <a:ext cx="1368152" cy="576064"/>
          </a:xfrm>
          <a:prstGeom prst="bentArrow">
            <a:avLst>
              <a:gd name="adj1" fmla="val 8442"/>
              <a:gd name="adj2" fmla="val 13173"/>
              <a:gd name="adj3" fmla="val 380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6804248" y="2924944"/>
            <a:ext cx="259291" cy="1368152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836967" y="2726922"/>
            <a:ext cx="798317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840252" y="2775596"/>
            <a:ext cx="1656184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446" y="2420888"/>
            <a:ext cx="20452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(4)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углом 11"/>
          <p:cNvSpPr/>
          <p:nvPr/>
        </p:nvSpPr>
        <p:spPr>
          <a:xfrm flipH="1">
            <a:off x="5433918" y="3657694"/>
            <a:ext cx="792088" cy="576064"/>
          </a:xfrm>
          <a:prstGeom prst="bentArrow">
            <a:avLst>
              <a:gd name="adj1" fmla="val 8442"/>
              <a:gd name="adj2" fmla="val 13173"/>
              <a:gd name="adj3" fmla="val 380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1835696" y="4941168"/>
          <a:ext cx="66247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74"/>
                <a:gridCol w="809926"/>
                <a:gridCol w="3186961"/>
                <a:gridCol w="1637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+ 6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+ 6 + 9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9800" y="4543538"/>
            <a:ext cx="24019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модель (2)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авая фигурная скобка 14"/>
          <p:cNvSpPr/>
          <p:nvPr/>
        </p:nvSpPr>
        <p:spPr>
          <a:xfrm>
            <a:off x="6827002" y="5047823"/>
            <a:ext cx="259291" cy="1368152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664007" y="2726922"/>
            <a:ext cx="3162995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652978" y="4795566"/>
            <a:ext cx="4843458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hlinkClick r:id="" action="ppaction://hlinkshowjump?jump=nextslide"/>
          </p:cNvPr>
          <p:cNvSpPr/>
          <p:nvPr/>
        </p:nvSpPr>
        <p:spPr>
          <a:xfrm>
            <a:off x="3851919" y="4527122"/>
            <a:ext cx="5249551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63688" y="692696"/>
          <a:ext cx="66247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74"/>
                <a:gridCol w="809926"/>
                <a:gridCol w="3186961"/>
                <a:gridCol w="1637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+ 6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+ 6 + 9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" name="Picture 2" descr="https://abrakadabra.fun/uploads/posts/2022-02/1645346055_1-abrakadabra-fun-p-polka-s-knigami-risunok-2.pn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6041479" y="2003872"/>
            <a:ext cx="2808312" cy="4011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8082420" y="5805264"/>
            <a:ext cx="767371" cy="380338"/>
          </a:xfrm>
          <a:prstGeom prst="actionButtonBackPreviou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168" y="2324225"/>
            <a:ext cx="556694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 (6)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09625" y="2936875"/>
          <a:ext cx="46577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93" name="Формула" r:id="rId2" imgW="38100000" imgH="5181600" progId="Equation.3">
                  <p:embed/>
                </p:oleObj>
              </mc:Choice>
              <mc:Fallback>
                <p:oleObj name="Формула" r:id="rId2" imgW="38100000" imgH="5181600" progId="Equation.3">
                  <p:embed/>
                  <p:pic>
                    <p:nvPicPr>
                      <p:cNvPr id="0" name="Изображение 1515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2936875"/>
                        <a:ext cx="465772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27584" y="3645024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94" name="Формула" r:id="rId4" imgW="13716000" imgH="4267200" progId="Equation.3">
                  <p:embed/>
                </p:oleObj>
              </mc:Choice>
              <mc:Fallback>
                <p:oleObj name="Формула" r:id="rId4" imgW="13716000" imgH="4267200" progId="Equation.3">
                  <p:embed/>
                  <p:pic>
                    <p:nvPicPr>
                      <p:cNvPr id="0" name="Изображение 1515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645024"/>
                        <a:ext cx="1676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27584" y="4009392"/>
          <a:ext cx="17891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95" name="Формула" r:id="rId6" imgW="14630400" imgH="9448800" progId="Equation.3">
                  <p:embed/>
                </p:oleObj>
              </mc:Choice>
              <mc:Fallback>
                <p:oleObj name="Формула" r:id="rId6" imgW="14630400" imgH="9448800" progId="Equation.3">
                  <p:embed/>
                  <p:pic>
                    <p:nvPicPr>
                      <p:cNvPr id="0" name="Изображение 1515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009392"/>
                        <a:ext cx="178911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755213" y="5156418"/>
            <a:ext cx="2304256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8638" y="5282044"/>
            <a:ext cx="5600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Описанная в задаче расстановка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617" y="5702725"/>
            <a:ext cx="4497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ниг на полке невозможно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омой 13">
            <a:hlinkClick r:id="rId8" action="ppaction://hlinksldjump" highlightClick="1"/>
          </p:cNvPr>
          <p:cNvSpPr/>
          <p:nvPr/>
        </p:nvSpPr>
        <p:spPr>
          <a:xfrm>
            <a:off x="8082420" y="5373216"/>
            <a:ext cx="770172" cy="383878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28092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В корзине было в 2 раза меньше яблок, чем в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ящике. После того как из корзины переложили в ящик 10 яблок, в ящике их стало в 5 раз больше, чем в корзине. Сколько яблок было в корзине и в ящике?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99592" y="2852936"/>
          <a:ext cx="7560841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48072"/>
                <a:gridCol w="1656184"/>
                <a:gridCol w="367240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Корзина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2 р.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переложили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 я.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Ящик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…в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раз 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Стрелка углом 5"/>
          <p:cNvSpPr/>
          <p:nvPr/>
        </p:nvSpPr>
        <p:spPr>
          <a:xfrm flipH="1" flipV="1">
            <a:off x="3347864" y="3645024"/>
            <a:ext cx="1348219" cy="576042"/>
          </a:xfrm>
          <a:prstGeom prst="bentArrow">
            <a:avLst>
              <a:gd name="adj1" fmla="val 5765"/>
              <a:gd name="adj2" fmla="val 13543"/>
              <a:gd name="adj3" fmla="val 50000"/>
              <a:gd name="adj4" fmla="val 22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21992" y="2672916"/>
            <a:ext cx="576063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446" y="2420888"/>
            <a:ext cx="20452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(4)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932040" y="3645024"/>
            <a:ext cx="108012" cy="576042"/>
          </a:xfrm>
          <a:prstGeom prst="downArrow">
            <a:avLst>
              <a:gd name="adj1" fmla="val 50000"/>
              <a:gd name="adj2" fmla="val 1602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углом 12"/>
          <p:cNvSpPr/>
          <p:nvPr/>
        </p:nvSpPr>
        <p:spPr>
          <a:xfrm rot="5400000" flipH="1">
            <a:off x="7383023" y="3350248"/>
            <a:ext cx="580097" cy="1017567"/>
          </a:xfrm>
          <a:prstGeom prst="bentArrow">
            <a:avLst>
              <a:gd name="adj1" fmla="val 5765"/>
              <a:gd name="adj2" fmla="val 10899"/>
              <a:gd name="adj3" fmla="val 50000"/>
              <a:gd name="adj4" fmla="val 22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8055" y="2686885"/>
            <a:ext cx="1694418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792473" y="2762926"/>
            <a:ext cx="3739967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915662" y="4941168"/>
          <a:ext cx="7560841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48072"/>
                <a:gridCol w="1656184"/>
                <a:gridCol w="367240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Корзина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10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Ящик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· 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ru-RU" sz="28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ru-RU" sz="2800" b="1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10)</a:t>
                      </a:r>
                      <a:endParaRPr lang="ru-RU" sz="2800" b="1" i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210490" y="5533870"/>
            <a:ext cx="1521319" cy="8854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9800" y="4543538"/>
            <a:ext cx="24019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модель (3)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60032" y="5533870"/>
            <a:ext cx="3528391" cy="8854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hlinkClick r:id="" action="ppaction://hlinkshowjump?jump=nextslide"/>
          </p:cNvPr>
          <p:cNvSpPr/>
          <p:nvPr/>
        </p:nvSpPr>
        <p:spPr>
          <a:xfrm>
            <a:off x="3851919" y="4527122"/>
            <a:ext cx="5249551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9" grpId="0" animBg="1"/>
      <p:bldP spid="20" grpId="0" animBg="1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6" name="Picture 2" descr="https://thumbs.dreamstime.com/b/%D0%BA%D0%BB%D0%B5%D1%82%D1%8C-apple-26001607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5596009" y="2914269"/>
            <a:ext cx="3056021" cy="223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s://thumbs.dreamstime.com/b/%D0%BA%D0%BE%D1%80%D0%B7%D0%B8%D0%BD%D0%B0-%D1%81-%D0%BF-%D0%BE-%D0%BE%D0%BE%D0%B2%D0%BE%D1%89%D0%B0%D0%BC%D0%B8-%D1%8F%D0%B1-%D0%BE%D0%BA-%D1%82%D0%B0%D0%BA%D0%B6%D0%B5-%D0%B2%D0%B5%D0%BA%D1%82%D0%BE%D1%80-%D0%B8-%D1%8E%D1%81%D1%82%D1%80%D0%B0%D1%86%D0%B8%D0%B8-%D0%BF%D1%80%D0%B8%D1%82%D1%8F%D0%B6%D0%BA%D0%B8-corel-76743522.jpg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128" y="4134574"/>
            <a:ext cx="1717844" cy="2051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2486" y="692696"/>
          <a:ext cx="7560841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48072"/>
                <a:gridCol w="1656184"/>
                <a:gridCol w="367240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Корзина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10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Ящик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ru-RU" sz="28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ru-RU" sz="2800" b="1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10)</a:t>
                      </a:r>
                      <a:endParaRPr lang="ru-RU" sz="2800" b="1" i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610" y="464227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168" y="2324225"/>
            <a:ext cx="556694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83568" y="2924944"/>
          <a:ext cx="36528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25" name="Формула" r:id="rId3" imgW="29870400" imgH="5181600" progId="Equation.3">
                  <p:embed/>
                </p:oleObj>
              </mc:Choice>
              <mc:Fallback>
                <p:oleObj name="Формула" r:id="rId3" imgW="29870400" imgH="5181600" progId="Equation.3">
                  <p:embed/>
                  <p:pic>
                    <p:nvPicPr>
                      <p:cNvPr id="0" name="Изображение 149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924944"/>
                        <a:ext cx="3652838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771525" y="3656013"/>
          <a:ext cx="2309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26" name="Формула" r:id="rId5" imgW="18897600" imgH="4267200" progId="Equation.3">
                  <p:embed/>
                </p:oleObj>
              </mc:Choice>
              <mc:Fallback>
                <p:oleObj name="Формула" r:id="rId5" imgW="18897600" imgH="426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3656013"/>
                        <a:ext cx="2309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791442" y="4187897"/>
          <a:ext cx="14525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27" name="Формула" r:id="rId7" imgW="11887200" imgH="4267200" progId="Equation.3">
                  <p:embed/>
                </p:oleObj>
              </mc:Choice>
              <mc:Fallback>
                <p:oleObj name="Формула" r:id="rId7" imgW="11887200" imgH="426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442" y="4187897"/>
                        <a:ext cx="14525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811213" y="4700588"/>
          <a:ext cx="42878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28" name="Формула" r:id="rId9" imgW="35052000" imgH="4876800" progId="Equation.3">
                  <p:embed/>
                </p:oleObj>
              </mc:Choice>
              <mc:Fallback>
                <p:oleObj name="Формула" r:id="rId9" imgW="35052000" imgH="48768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4700588"/>
                        <a:ext cx="4287837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811213" y="5307013"/>
          <a:ext cx="4213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29" name="Формула" r:id="rId11" imgW="34442400" imgH="4876800" progId="Equation.3">
                  <p:embed/>
                </p:oleObj>
              </mc:Choice>
              <mc:Fallback>
                <p:oleObj name="Формула" r:id="rId11" imgW="34442400" imgH="48768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5307013"/>
                        <a:ext cx="4213225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зад 13">
            <a:hlinkClick r:id="" action="ppaction://hlinkshowjump?jump=previousslide" highlightClick="1"/>
          </p:cNvPr>
          <p:cNvSpPr/>
          <p:nvPr/>
        </p:nvSpPr>
        <p:spPr>
          <a:xfrm>
            <a:off x="8082420" y="5805264"/>
            <a:ext cx="767371" cy="380338"/>
          </a:xfrm>
          <a:prstGeom prst="actionButtonBackPreviou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домой 15">
            <a:hlinkClick r:id="rId13" action="ppaction://hlinksldjump" highlightClick="1"/>
          </p:cNvPr>
          <p:cNvSpPr/>
          <p:nvPr/>
        </p:nvSpPr>
        <p:spPr>
          <a:xfrm>
            <a:off x="8082420" y="5373216"/>
            <a:ext cx="770172" cy="383878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404664"/>
            <a:ext cx="842493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Предназначенные для посадки 78 саженцев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смородины решили распределить между тремя бригадами так, чтобы 1-ой бригаде досталось саженцев в 2 раза меньше, чем 2-ой, а 3-й – на 12 саженцев больше чем 1-ой. Сколько саженцев надо выделить 1-ой бригаде?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43808" y="2774620"/>
          <a:ext cx="544604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74"/>
                <a:gridCol w="809926"/>
                <a:gridCol w="2448272"/>
                <a:gridCol w="1197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2 раза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&gt;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Стрелка углом 6"/>
          <p:cNvSpPr/>
          <p:nvPr/>
        </p:nvSpPr>
        <p:spPr>
          <a:xfrm rot="10800000">
            <a:off x="5105673" y="3136018"/>
            <a:ext cx="1368152" cy="576064"/>
          </a:xfrm>
          <a:prstGeom prst="bentArrow">
            <a:avLst>
              <a:gd name="adj1" fmla="val 8442"/>
              <a:gd name="adj2" fmla="val 13173"/>
              <a:gd name="adj3" fmla="val 380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Стрелка углом 8"/>
          <p:cNvSpPr/>
          <p:nvPr/>
        </p:nvSpPr>
        <p:spPr>
          <a:xfrm flipH="1">
            <a:off x="6604923" y="3036179"/>
            <a:ext cx="324036" cy="1188132"/>
          </a:xfrm>
          <a:prstGeom prst="bentArrow">
            <a:avLst>
              <a:gd name="adj1" fmla="val 11494"/>
              <a:gd name="adj2" fmla="val 23569"/>
              <a:gd name="adj3" fmla="val 50000"/>
              <a:gd name="adj4" fmla="val 22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7080082" y="2956451"/>
            <a:ext cx="259291" cy="1368152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52315" y="2672916"/>
            <a:ext cx="755689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080082" y="2758429"/>
            <a:ext cx="1452358" cy="16786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08004" y="2715672"/>
            <a:ext cx="2472078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446" y="2420888"/>
            <a:ext cx="20452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(4)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843808" y="4941168"/>
          <a:ext cx="544604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74"/>
                <a:gridCol w="809926"/>
                <a:gridCol w="2448272"/>
                <a:gridCol w="1197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</a:t>
                      </a:r>
                      <a:r>
                        <a:rPr lang="ru-RU" sz="28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+ 12</a:t>
                      </a:r>
                      <a:endParaRPr lang="ru-RU" sz="2800" b="1" i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9800" y="4543538"/>
            <a:ext cx="24019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модель (2)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авая фигурная скобка 16"/>
          <p:cNvSpPr/>
          <p:nvPr/>
        </p:nvSpPr>
        <p:spPr>
          <a:xfrm>
            <a:off x="7102836" y="5022839"/>
            <a:ext cx="259291" cy="1368152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733672" y="4725144"/>
            <a:ext cx="3726760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hlinkClick r:id="" action="ppaction://hlinkshowjump?jump=nextslide"/>
          </p:cNvPr>
          <p:cNvSpPr/>
          <p:nvPr/>
        </p:nvSpPr>
        <p:spPr>
          <a:xfrm>
            <a:off x="3851919" y="4527122"/>
            <a:ext cx="5249551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flomaster.club/uploads/posts/2022-12/1672506319_flomaster-club-p-kust-smorodini-risunok-dlya-detei-instagra-18.jpg"/>
          <p:cNvPicPr>
            <a:picLocks noChangeAspect="1" noChangeArrowheads="1"/>
          </p:cNvPicPr>
          <p:nvPr/>
        </p:nvPicPr>
        <p:blipFill>
          <a:blip r:embed="rId1" cstate="email">
            <a:clrChange>
              <a:clrFrom>
                <a:srgbClr val="FAFAFC"/>
              </a:clrFrom>
              <a:clrTo>
                <a:srgbClr val="FAFA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4468274"/>
            <a:ext cx="2566771" cy="2166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0530" name="Picture 2" descr="https://flomaster.club/uploads/posts/2022-12/1672506319_flomaster-club-p-kust-smorodini-risunok-dlya-detei-instagra-18.jpg"/>
          <p:cNvPicPr>
            <a:picLocks noChangeAspect="1" noChangeArrowheads="1"/>
          </p:cNvPicPr>
          <p:nvPr/>
        </p:nvPicPr>
        <p:blipFill>
          <a:blip r:embed="rId1" cstate="email">
            <a:clrChange>
              <a:clrFrom>
                <a:srgbClr val="FAFAFC"/>
              </a:clrFrom>
              <a:clrTo>
                <a:srgbClr val="FAFA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2132856"/>
            <a:ext cx="2566771" cy="2166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flomaster.club/uploads/posts/2022-12/1672506319_flomaster-club-p-kust-smorodini-risunok-dlya-detei-instagra-18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AFAFC"/>
              </a:clrFrom>
              <a:clrTo>
                <a:srgbClr val="FAFA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6516216" y="3356992"/>
            <a:ext cx="2520280" cy="2166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79712" y="578376"/>
          <a:ext cx="544604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74"/>
                <a:gridCol w="809926"/>
                <a:gridCol w="2448272"/>
                <a:gridCol w="1197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</a:t>
                      </a:r>
                      <a:r>
                        <a:rPr lang="ru-RU" sz="28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+ 12</a:t>
                      </a:r>
                      <a:endParaRPr lang="ru-RU" sz="2800" b="1" i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авая фигурная скобка 5"/>
          <p:cNvSpPr/>
          <p:nvPr/>
        </p:nvSpPr>
        <p:spPr>
          <a:xfrm>
            <a:off x="6256925" y="692696"/>
            <a:ext cx="259291" cy="1368152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8082420" y="5805264"/>
            <a:ext cx="767371" cy="380338"/>
          </a:xfrm>
          <a:prstGeom prst="actionButtonBackPreviou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3168" y="2324225"/>
            <a:ext cx="556694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 (4)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683205" y="3033142"/>
          <a:ext cx="39131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3" name="Формула" r:id="rId3" imgW="32004000" imgH="5181600" progId="Equation.3">
                  <p:embed/>
                </p:oleObj>
              </mc:Choice>
              <mc:Fallback>
                <p:oleObj name="Формула" r:id="rId3" imgW="32004000" imgH="5181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05" y="3033142"/>
                        <a:ext cx="3913187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755213" y="3785983"/>
          <a:ext cx="14890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4" name="Формула" r:id="rId5" imgW="12192000" imgH="4267200" progId="Equation.3">
                  <p:embed/>
                </p:oleObj>
              </mc:Choice>
              <mc:Fallback>
                <p:oleObj name="Формула" r:id="rId5" imgW="12192000" imgH="4267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213" y="3785983"/>
                        <a:ext cx="14890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755213" y="4285383"/>
          <a:ext cx="21605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85" name="Формула" r:id="rId7" imgW="17678400" imgH="5181600" progId="Equation.3">
                  <p:embed/>
                </p:oleObj>
              </mc:Choice>
              <mc:Fallback>
                <p:oleObj name="Формула" r:id="rId7" imgW="17678400" imgH="5181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213" y="4285383"/>
                        <a:ext cx="21605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Прямая соединительная линия 13"/>
          <p:cNvCxnSpPr/>
          <p:nvPr/>
        </p:nvCxnSpPr>
        <p:spPr>
          <a:xfrm>
            <a:off x="755213" y="4884493"/>
            <a:ext cx="2304256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8638" y="5010119"/>
            <a:ext cx="5208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Такое распределение саженцев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1617" y="5430800"/>
            <a:ext cx="2117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омой 16">
            <a:hlinkClick r:id="rId9" action="ppaction://hlinksldjump" highlightClick="1"/>
          </p:cNvPr>
          <p:cNvSpPr/>
          <p:nvPr/>
        </p:nvSpPr>
        <p:spPr>
          <a:xfrm>
            <a:off x="8082420" y="5373216"/>
            <a:ext cx="770172" cy="383878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ручки и 5 карандашей заплатили 93 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Сколько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стоит ручка и сколько – карандаш,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если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карандаш дешевле ручки на 7 р.?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83396" y="2756956"/>
          <a:ext cx="777686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830"/>
                <a:gridCol w="666588"/>
                <a:gridCol w="1940100"/>
                <a:gridCol w="1944390"/>
                <a:gridCol w="115195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шт.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Куплено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Ручки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шт.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Карандаши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7 р.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шт.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Стрелка углом 3"/>
          <p:cNvSpPr/>
          <p:nvPr/>
        </p:nvSpPr>
        <p:spPr>
          <a:xfrm flipH="1">
            <a:off x="3707730" y="3459034"/>
            <a:ext cx="1368152" cy="504056"/>
          </a:xfrm>
          <a:prstGeom prst="bentArrow">
            <a:avLst>
              <a:gd name="adj1" fmla="val 5765"/>
              <a:gd name="adj2" fmla="val 13543"/>
              <a:gd name="adj3" fmla="val 50000"/>
              <a:gd name="adj4" fmla="val 22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8511" y="3280419"/>
            <a:ext cx="576064" cy="10413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446" y="2420888"/>
            <a:ext cx="20452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(4)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61085" y="2714052"/>
            <a:ext cx="2575403" cy="1627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525392" y="3522712"/>
            <a:ext cx="922266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 р.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755402" y="4941168"/>
          <a:ext cx="777686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830"/>
                <a:gridCol w="666588"/>
                <a:gridCol w="1868268"/>
                <a:gridCol w="1944216"/>
                <a:gridCol w="122396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Куплено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Ручки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+ 7 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</a:t>
                      </a:r>
                      <a:r>
                        <a:rPr lang="ru-RU" sz="28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+ 7)</a:t>
                      </a:r>
                      <a:endParaRPr lang="ru-RU" sz="28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Карандаши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Правая фигурная скобка 13"/>
          <p:cNvSpPr/>
          <p:nvPr/>
        </p:nvSpPr>
        <p:spPr>
          <a:xfrm>
            <a:off x="7307275" y="5541219"/>
            <a:ext cx="259291" cy="936104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534466" y="5720372"/>
            <a:ext cx="964845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 р.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7336338" y="3341736"/>
            <a:ext cx="259291" cy="936104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330959" y="2665538"/>
            <a:ext cx="3168352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800" y="4543538"/>
            <a:ext cx="24019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модель (3)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841214" y="5541219"/>
            <a:ext cx="2489745" cy="865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411899" y="5539493"/>
            <a:ext cx="3070969" cy="865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hlinkClick r:id="" action="ppaction://hlinkshowjump?jump=nextslide"/>
          </p:cNvPr>
          <p:cNvSpPr/>
          <p:nvPr/>
        </p:nvSpPr>
        <p:spPr>
          <a:xfrm>
            <a:off x="3851919" y="4527122"/>
            <a:ext cx="5249551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9" grpId="0" animBg="1"/>
      <p:bldP spid="17" grpId="0" animBg="1"/>
      <p:bldP spid="18" grpId="0" animBg="1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2" name="Picture 2" descr="https://adonius.club/uploads/posts/2022-01/thumbs/1642541732_62-adonius-club-p-karandash-na-prozrachnom-fone-74.png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5376805" y="3021793"/>
            <a:ext cx="3399647" cy="235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06" name="Picture 6" descr="https://st3.stpulscen.ru/images/product/408/431/622_big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6477850">
            <a:off x="6323523" y="2440353"/>
            <a:ext cx="2361456" cy="2361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452320" y="2204863"/>
            <a:ext cx="504056" cy="1440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6274" y="548680"/>
          <a:ext cx="777686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830"/>
                <a:gridCol w="666588"/>
                <a:gridCol w="1868268"/>
                <a:gridCol w="1944216"/>
                <a:gridCol w="122396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Куплено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Ручки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+ 7 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3(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</a:t>
                      </a:r>
                      <a:r>
                        <a:rPr lang="ru-RU" sz="28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+ 7)</a:t>
                      </a:r>
                      <a:endParaRPr lang="ru-RU" sz="28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Карандаши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7610" y="464227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8082420" y="5805264"/>
            <a:ext cx="767371" cy="380338"/>
          </a:xfrm>
          <a:prstGeom prst="actionButtonBackPreviou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3168" y="2324225"/>
            <a:ext cx="556694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83568" y="2924944"/>
          <a:ext cx="339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7" name="Формула" r:id="rId3" imgW="27736800" imgH="5181600" progId="Equation.3">
                  <p:embed/>
                </p:oleObj>
              </mc:Choice>
              <mc:Fallback>
                <p:oleObj name="Формула" r:id="rId3" imgW="27736800" imgH="5181600" progId="Equation.3">
                  <p:embed/>
                  <p:pic>
                    <p:nvPicPr>
                      <p:cNvPr id="0" name="Изображение 1536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924944"/>
                        <a:ext cx="339090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808038" y="3656013"/>
          <a:ext cx="2235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8" name="Формула" r:id="rId5" imgW="18288000" imgH="4267200" progId="Equation.3">
                  <p:embed/>
                </p:oleObj>
              </mc:Choice>
              <mc:Fallback>
                <p:oleObj name="Формула" r:id="rId5" imgW="18288000" imgH="4267200" progId="Equation.3">
                  <p:embed/>
                  <p:pic>
                    <p:nvPicPr>
                      <p:cNvPr id="0" name="Изображение 153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3656013"/>
                        <a:ext cx="2235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791442" y="4187897"/>
          <a:ext cx="14525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9" name="Формула" r:id="rId7" imgW="11887200" imgH="4267200" progId="Equation.3">
                  <p:embed/>
                </p:oleObj>
              </mc:Choice>
              <mc:Fallback>
                <p:oleObj name="Формула" r:id="rId7" imgW="11887200" imgH="4267200" progId="Equation.3">
                  <p:embed/>
                  <p:pic>
                    <p:nvPicPr>
                      <p:cNvPr id="0" name="Изображение 1536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442" y="4187897"/>
                        <a:ext cx="14525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11213" y="4767263"/>
          <a:ext cx="47196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0" name="Формула" r:id="rId9" imgW="35966400" imgH="4876800" progId="Equation.3">
                  <p:embed/>
                </p:oleObj>
              </mc:Choice>
              <mc:Fallback>
                <p:oleObj name="Формула" r:id="rId9" imgW="35966400" imgH="4876800" progId="Equation.3">
                  <p:embed/>
                  <p:pic>
                    <p:nvPicPr>
                      <p:cNvPr id="0" name="Изображение 1536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3" y="4767263"/>
                        <a:ext cx="47196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790575" y="5386388"/>
          <a:ext cx="46926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1" name="Формула" r:id="rId11" imgW="36576000" imgH="4876800" progId="Equation.3">
                  <p:embed/>
                </p:oleObj>
              </mc:Choice>
              <mc:Fallback>
                <p:oleObj name="Формула" r:id="rId11" imgW="36576000" imgH="4876800" progId="Equation.3">
                  <p:embed/>
                  <p:pic>
                    <p:nvPicPr>
                      <p:cNvPr id="0" name="Изображение 153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5386388"/>
                        <a:ext cx="4692650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авая фигурная скобка 15"/>
          <p:cNvSpPr/>
          <p:nvPr/>
        </p:nvSpPr>
        <p:spPr>
          <a:xfrm>
            <a:off x="7317630" y="1156617"/>
            <a:ext cx="259291" cy="936104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544821" y="1335770"/>
            <a:ext cx="964845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 р.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омой 18">
            <a:hlinkClick r:id="rId13" action="ppaction://hlinksldjump" highlightClick="1"/>
          </p:cNvPr>
          <p:cNvSpPr/>
          <p:nvPr/>
        </p:nvSpPr>
        <p:spPr>
          <a:xfrm>
            <a:off x="8082420" y="5373216"/>
            <a:ext cx="770172" cy="383878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332656"/>
            <a:ext cx="813690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села до города легковой автомобиль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доехал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 ч, а грузовой – за 5 ч. Найдите скорость каждого автомобиля, если скорость грузового автомобиля на 48 км/ч меньше скорости легкового автомобиля.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99593" y="2774620"/>
          <a:ext cx="763284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7"/>
                <a:gridCol w="792088"/>
                <a:gridCol w="2331750"/>
                <a:gridCol w="1110232"/>
                <a:gridCol w="152657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Легковой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Грузовой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48 км/ч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ч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Стрелка углом 4"/>
          <p:cNvSpPr/>
          <p:nvPr/>
        </p:nvSpPr>
        <p:spPr>
          <a:xfrm rot="10800000" flipV="1">
            <a:off x="3707902" y="3473774"/>
            <a:ext cx="2016225" cy="601932"/>
          </a:xfrm>
          <a:prstGeom prst="bentArrow">
            <a:avLst>
              <a:gd name="adj1" fmla="val 8442"/>
              <a:gd name="adj2" fmla="val 13173"/>
              <a:gd name="adj3" fmla="val 380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29902" y="3368910"/>
            <a:ext cx="1008112" cy="9241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43808" y="3368910"/>
            <a:ext cx="3014086" cy="907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446" y="2420888"/>
            <a:ext cx="20452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(4)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20272" y="3522712"/>
            <a:ext cx="1427386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динак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50310" y="3343581"/>
            <a:ext cx="1440160" cy="9578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899590" y="4941168"/>
          <a:ext cx="763284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7"/>
                <a:gridCol w="792088"/>
                <a:gridCol w="1512171"/>
                <a:gridCol w="1152128"/>
                <a:gridCol w="230425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Легковой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+ 48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2(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+ 48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Грузовой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ч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9800" y="4543538"/>
            <a:ext cx="24019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модель (3)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884368" y="5733256"/>
            <a:ext cx="586242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авая круглая скобка 18"/>
          <p:cNvSpPr/>
          <p:nvPr/>
        </p:nvSpPr>
        <p:spPr>
          <a:xfrm>
            <a:off x="7770390" y="5517232"/>
            <a:ext cx="144016" cy="936104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588859" y="5531699"/>
            <a:ext cx="2592288" cy="907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273320" y="5517232"/>
            <a:ext cx="2190278" cy="9505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hlinkClick r:id="" action="ppaction://hlinkshowjump?jump=nextslide"/>
          </p:cNvPr>
          <p:cNvSpPr/>
          <p:nvPr/>
        </p:nvSpPr>
        <p:spPr>
          <a:xfrm>
            <a:off x="3851919" y="4527122"/>
            <a:ext cx="5249551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8" grpId="0" animBg="1"/>
      <p:bldP spid="16" grpId="0" animBg="1"/>
      <p:bldP spid="20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620688"/>
          <a:ext cx="763284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7"/>
                <a:gridCol w="792088"/>
                <a:gridCol w="1512171"/>
                <a:gridCol w="1152128"/>
                <a:gridCol w="230425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Легковой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+ 48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2(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+ 48</a:t>
                      </a:r>
                      <a:r>
                        <a:rPr lang="ru-RU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Грузовой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ч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770390" y="1412776"/>
            <a:ext cx="586242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авая круглая скобка 5"/>
          <p:cNvSpPr/>
          <p:nvPr/>
        </p:nvSpPr>
        <p:spPr>
          <a:xfrm>
            <a:off x="7656412" y="1196752"/>
            <a:ext cx="144016" cy="936104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3168" y="2324225"/>
            <a:ext cx="556694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83568" y="2924944"/>
          <a:ext cx="27955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03" name="Формула" r:id="rId1" imgW="22860000" imgH="5181600" progId="Equation.3">
                  <p:embed/>
                </p:oleObj>
              </mc:Choice>
              <mc:Fallback>
                <p:oleObj name="Формула" r:id="rId1" imgW="22860000" imgH="5181600" progId="Equation.3">
                  <p:embed/>
                  <p:pic>
                    <p:nvPicPr>
                      <p:cNvPr id="0" name="Изображение 155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924944"/>
                        <a:ext cx="2795588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771525" y="3656013"/>
          <a:ext cx="2309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04" name="Формула" r:id="rId3" imgW="18897600" imgH="4267200" progId="Equation.3">
                  <p:embed/>
                </p:oleObj>
              </mc:Choice>
              <mc:Fallback>
                <p:oleObj name="Формула" r:id="rId3" imgW="18897600" imgH="4267200" progId="Equation.3">
                  <p:embed/>
                  <p:pic>
                    <p:nvPicPr>
                      <p:cNvPr id="0" name="Изображение 155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3656013"/>
                        <a:ext cx="23098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791442" y="4187897"/>
          <a:ext cx="14525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05" name="Формула" r:id="rId5" imgW="11887200" imgH="4267200" progId="Equation.3">
                  <p:embed/>
                </p:oleObj>
              </mc:Choice>
              <mc:Fallback>
                <p:oleObj name="Формула" r:id="rId5" imgW="11887200" imgH="4267200" progId="Equation.3">
                  <p:embed/>
                  <p:pic>
                    <p:nvPicPr>
                      <p:cNvPr id="0" name="Изображение 155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442" y="4187897"/>
                        <a:ext cx="14525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846138" y="4797425"/>
          <a:ext cx="71358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06" name="Формула" r:id="rId7" imgW="55778400" imgH="4876800" progId="Equation.3">
                  <p:embed/>
                </p:oleObj>
              </mc:Choice>
              <mc:Fallback>
                <p:oleObj name="Формула" r:id="rId7" imgW="55778400" imgH="4876800" progId="Equation.3">
                  <p:embed/>
                  <p:pic>
                    <p:nvPicPr>
                      <p:cNvPr id="0" name="Изображение 1557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4797425"/>
                        <a:ext cx="71358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63550" y="5386388"/>
          <a:ext cx="800255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07" name="Формула" r:id="rId9" imgW="63703200" imgH="4876800" progId="Equation.3">
                  <p:embed/>
                </p:oleObj>
              </mc:Choice>
              <mc:Fallback>
                <p:oleObj name="Формула" r:id="rId9" imgW="63703200" imgH="4876800" progId="Equation.3">
                  <p:embed/>
                  <p:pic>
                    <p:nvPicPr>
                      <p:cNvPr id="0" name="Изображение 155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5386388"/>
                        <a:ext cx="8002555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5650" name="Picture 2" descr="https://fikiwiki.com/uploads/posts/2022-02/1645061753_11-fikiwiki-com-p-kartinki-dlya-detei-gruzovik-13.png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5669254" y="2002554"/>
            <a:ext cx="3378719" cy="2402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652" name="Picture 4" descr="https://kartinkin.net/uploads/posts/2022-05/thumbs/1653590155_49-kartinkin-net-p-multyashnie-mashini-kartinki-52.png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5669254" y="3558221"/>
            <a:ext cx="2181127" cy="142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8082420" y="5805264"/>
            <a:ext cx="767371" cy="380338"/>
          </a:xfrm>
          <a:prstGeom prst="actionButtonBackPreviou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7610" y="464227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омой 16">
            <a:hlinkClick r:id="rId13" action="ppaction://hlinksldjump" highlightClick="1"/>
          </p:cNvPr>
          <p:cNvSpPr/>
          <p:nvPr/>
        </p:nvSpPr>
        <p:spPr>
          <a:xfrm>
            <a:off x="7271326" y="6216434"/>
            <a:ext cx="770172" cy="383878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19516" y="1027443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2809" y="182477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99592" y="1824775"/>
          <a:ext cx="52181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5" name="Формула" r:id="rId1" imgW="42672000" imgH="5181600" progId="Equation.3">
                  <p:embed/>
                </p:oleObj>
              </mc:Choice>
              <mc:Fallback>
                <p:oleObj name="Формула" r:id="rId1" imgW="42672000" imgH="5181600" progId="Equation.3">
                  <p:embed/>
                  <p:pic>
                    <p:nvPicPr>
                      <p:cNvPr id="0" name="Изображение 145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824775"/>
                        <a:ext cx="521811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79912" y="1794959"/>
            <a:ext cx="864096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1757983"/>
            <a:ext cx="1584176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9606" y="264423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99592" y="2572411"/>
          <a:ext cx="68183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6" name="Формула" r:id="rId3" imgW="55778400" imgH="5181600" progId="Equation.3">
                  <p:embed/>
                </p:oleObj>
              </mc:Choice>
              <mc:Fallback>
                <p:oleObj name="Формула" r:id="rId3" imgW="55778400" imgH="5181600" progId="Equation.3">
                  <p:embed/>
                  <p:pic>
                    <p:nvPicPr>
                      <p:cNvPr id="0" name="Изображение 1455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572411"/>
                        <a:ext cx="681831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840392" y="2510678"/>
            <a:ext cx="703095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543487" y="2547654"/>
            <a:ext cx="1472019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32809" y="3422561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899592" y="3300413"/>
          <a:ext cx="7776864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7" name="Формула" r:id="rId5" imgW="66751200" imgH="5181600" progId="Equation.3">
                  <p:embed/>
                </p:oleObj>
              </mc:Choice>
              <mc:Fallback>
                <p:oleObj name="Формула" r:id="rId5" imgW="66751200" imgH="5181600" progId="Equation.3">
                  <p:embed/>
                  <p:pic>
                    <p:nvPicPr>
                      <p:cNvPr id="0" name="Изображение 145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300413"/>
                        <a:ext cx="7776864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6586524" y="3232236"/>
            <a:ext cx="433748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026908" y="3283254"/>
            <a:ext cx="1656183" cy="650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528128" y="183192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2809" y="422505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899592" y="4263255"/>
          <a:ext cx="5476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8" name="Формула" r:id="rId7" imgW="44805600" imgH="5181600" progId="Equation.3">
                  <p:embed/>
                </p:oleObj>
              </mc:Choice>
              <mc:Fallback>
                <p:oleObj name="Формула" r:id="rId7" imgW="44805600" imgH="5181600" progId="Equation.3">
                  <p:embed/>
                  <p:pic>
                    <p:nvPicPr>
                      <p:cNvPr id="0" name="Изображение 145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63255"/>
                        <a:ext cx="54768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848378" y="4190240"/>
            <a:ext cx="864096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716016" y="4177094"/>
            <a:ext cx="1975908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49606" y="504451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899592" y="4972688"/>
          <a:ext cx="68183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9" name="Формула" r:id="rId9" imgW="55778400" imgH="5181600" progId="Equation.3">
                  <p:embed/>
                </p:oleObj>
              </mc:Choice>
              <mc:Fallback>
                <p:oleObj name="Формула" r:id="rId9" imgW="55778400" imgH="5181600" progId="Equation.3">
                  <p:embed/>
                  <p:pic>
                    <p:nvPicPr>
                      <p:cNvPr id="0" name="Изображение 145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972688"/>
                        <a:ext cx="681831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5814908" y="4920190"/>
            <a:ext cx="703095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518004" y="4947931"/>
            <a:ext cx="148904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32809" y="582283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880045" y="5700626"/>
          <a:ext cx="75279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80" name="Формула" r:id="rId11" imgW="64617600" imgH="5181600" progId="Equation.3">
                  <p:embed/>
                </p:oleObj>
              </mc:Choice>
              <mc:Fallback>
                <p:oleObj name="Формула" r:id="rId11" imgW="64617600" imgH="5181600" progId="Equation.3">
                  <p:embed/>
                  <p:pic>
                    <p:nvPicPr>
                      <p:cNvPr id="0" name="Изображение 145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045" y="5700626"/>
                        <a:ext cx="752792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6586524" y="5632513"/>
            <a:ext cx="433748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020273" y="5711516"/>
            <a:ext cx="1656183" cy="650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8528128" y="4232199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  <p:bldP spid="19" grpId="0" animBg="1"/>
      <p:bldP spid="23" grpId="0" animBg="1"/>
      <p:bldP spid="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34317" y="2007252"/>
            <a:ext cx="1917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Ёлочные игрушки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22839" y="2357286"/>
            <a:ext cx="1929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Яблоки в корзине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34317" y="2726618"/>
            <a:ext cx="174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5"/>
              </a:rPr>
              <a:t>Яблоки в ящике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54064" y="3098690"/>
            <a:ext cx="2045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6"/>
              </a:rPr>
              <a:t>Чёрная смородина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974167" y="3482424"/>
            <a:ext cx="1397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7"/>
              </a:rPr>
              <a:t>Треугольник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74167" y="3851756"/>
            <a:ext cx="1307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8"/>
              </a:rPr>
              <a:t>Карандаши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974167" y="4192048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9"/>
              </a:rPr>
              <a:t>Ручки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968704" y="4550169"/>
            <a:ext cx="2304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0"/>
              </a:rPr>
              <a:t>Грузовой автомобиль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974167" y="4919501"/>
            <a:ext cx="2339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1"/>
              </a:rPr>
              <a:t>Легковой автомобиль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934317" y="5661248"/>
            <a:ext cx="1478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12"/>
              </a:rPr>
              <a:t>Презентации</a:t>
            </a:r>
            <a:endParaRPr lang="ru-RU" dirty="0"/>
          </a:p>
          <a:p>
            <a:r>
              <a:rPr lang="ru-RU" u="sng" dirty="0">
                <a:hlinkClick r:id="rId12"/>
              </a:rPr>
              <a:t>к урокам </a:t>
            </a:r>
            <a:r>
              <a:rPr lang="ru-RU" u="sng" dirty="0" smtClean="0">
                <a:hlinkClick r:id="rId12"/>
              </a:rPr>
              <a:t>А-7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329" y="155679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7466" y="413060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1522" y="1458402"/>
            <a:ext cx="80676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При каком значении переменной выражения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и               принимают равные значения?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3608" y="1931140"/>
          <a:ext cx="26844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42" name="Формула" r:id="rId1" imgW="26822400" imgH="5181600" progId="Equation.3">
                  <p:embed/>
                </p:oleObj>
              </mc:Choice>
              <mc:Fallback>
                <p:oleObj name="Формула" r:id="rId1" imgW="26822400" imgH="5181600" progId="Equation.3">
                  <p:embed/>
                  <p:pic>
                    <p:nvPicPr>
                      <p:cNvPr id="0" name="Изображение 146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931140"/>
                        <a:ext cx="268446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446" y="2420888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608138" y="3068638"/>
          <a:ext cx="57388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43" name="Формула" r:id="rId3" imgW="46939200" imgH="5181600" progId="Equation.3">
                  <p:embed/>
                </p:oleObj>
              </mc:Choice>
              <mc:Fallback>
                <p:oleObj name="Формула" r:id="rId3" imgW="46939200" imgH="5181600" progId="Equation.3">
                  <p:embed/>
                  <p:pic>
                    <p:nvPicPr>
                      <p:cNvPr id="0" name="Изображение 146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3068638"/>
                        <a:ext cx="5738812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716016" y="2951058"/>
            <a:ext cx="1190911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906927" y="2951058"/>
            <a:ext cx="1617401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643413" y="4005064"/>
            <a:ext cx="80676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При каком значении переменной выражения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и              принимают равные значения?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039813" y="4481513"/>
          <a:ext cx="26844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44" name="Формула" r:id="rId5" imgW="26822400" imgH="5181600" progId="Equation.3">
                  <p:embed/>
                </p:oleObj>
              </mc:Choice>
              <mc:Fallback>
                <p:oleObj name="Формула" r:id="rId5" imgW="26822400" imgH="5181600" progId="Equation.3">
                  <p:embed/>
                  <p:pic>
                    <p:nvPicPr>
                      <p:cNvPr id="0" name="Изображение 1465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4481513"/>
                        <a:ext cx="268446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446" y="4969768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535113" y="5605463"/>
          <a:ext cx="5181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45" name="Формула" r:id="rId7" imgW="42367200" imgH="5181600" progId="Equation.3">
                  <p:embed/>
                </p:oleObj>
              </mc:Choice>
              <mc:Fallback>
                <p:oleObj name="Формула" r:id="rId7" imgW="42367200" imgH="5181600" progId="Equation.3">
                  <p:embed/>
                  <p:pic>
                    <p:nvPicPr>
                      <p:cNvPr id="0" name="Изображение 1465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5605463"/>
                        <a:ext cx="5181600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700939" y="5499938"/>
            <a:ext cx="895837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576988" y="5562564"/>
            <a:ext cx="1192395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053" y="155679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458402"/>
            <a:ext cx="84249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выражения   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раза больше значения выражения            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39552" y="1900967"/>
          <a:ext cx="13716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72" name="Формула" r:id="rId1" imgW="13716000" imgH="5181600" progId="Equation.3">
                  <p:embed/>
                </p:oleObj>
              </mc:Choice>
              <mc:Fallback>
                <p:oleObj name="Формула" r:id="rId1" imgW="13716000" imgH="5181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900967"/>
                        <a:ext cx="13716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533059" y="1935455"/>
          <a:ext cx="109696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73" name="Формула" r:id="rId3" imgW="10972800" imgH="4267200" progId="Equation.3">
                  <p:embed/>
                </p:oleObj>
              </mc:Choice>
              <mc:Fallback>
                <p:oleObj name="Формула" r:id="rId3" imgW="10972800" imgH="42672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3059" y="1935455"/>
                        <a:ext cx="109696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446" y="2420888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590675" y="3068638"/>
          <a:ext cx="57753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74" name="Формула" r:id="rId5" imgW="47244000" imgH="5181600" progId="Equation.3">
                  <p:embed/>
                </p:oleObj>
              </mc:Choice>
              <mc:Fallback>
                <p:oleObj name="Формула" r:id="rId5" imgW="47244000" imgH="5181600" progId="Equation.3">
                  <p:embed/>
                  <p:pic>
                    <p:nvPicPr>
                      <p:cNvPr id="0" name="Изображение 144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675" y="3068638"/>
                        <a:ext cx="577532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85638" y="3020304"/>
            <a:ext cx="998530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084168" y="2953464"/>
            <a:ext cx="1368152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7466" y="413060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227" y="4072027"/>
            <a:ext cx="84249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каком значении переменной значение выражения   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в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раза меньше значения выражения          ?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31522" y="4495909"/>
          <a:ext cx="13128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75" name="Формула" r:id="rId7" imgW="13106400" imgH="5181600" progId="Equation.3">
                  <p:embed/>
                </p:oleObj>
              </mc:Choice>
              <mc:Fallback>
                <p:oleObj name="Формула" r:id="rId7" imgW="13106400" imgH="5181600" progId="Equation.3">
                  <p:embed/>
                  <p:pic>
                    <p:nvPicPr>
                      <p:cNvPr id="0" name="Изображение 144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22" y="4495909"/>
                        <a:ext cx="131286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7594177" y="4549080"/>
          <a:ext cx="9747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76" name="Формула" r:id="rId9" imgW="9753600" imgH="4267200" progId="Equation.3">
                  <p:embed/>
                </p:oleObj>
              </mc:Choice>
              <mc:Fallback>
                <p:oleObj name="Формула" r:id="rId9" imgW="9753600" imgH="4267200" progId="Equation.3">
                  <p:embed/>
                  <p:pic>
                    <p:nvPicPr>
                      <p:cNvPr id="0" name="Изображение 1445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4177" y="4549080"/>
                        <a:ext cx="974725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446" y="4993817"/>
            <a:ext cx="219573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720850" y="5662613"/>
          <a:ext cx="56245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77" name="Формула" r:id="rId11" imgW="46024800" imgH="5181600" progId="Equation.3">
                  <p:embed/>
                </p:oleObj>
              </mc:Choice>
              <mc:Fallback>
                <p:oleObj name="Формула" r:id="rId11" imgW="46024800" imgH="5181600" progId="Equation.3">
                  <p:embed/>
                  <p:pic>
                    <p:nvPicPr>
                      <p:cNvPr id="0" name="Изображение 144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5662613"/>
                        <a:ext cx="5624513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932040" y="5573801"/>
            <a:ext cx="936104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868144" y="5573801"/>
            <a:ext cx="1856296" cy="75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ая выноска 11"/>
          <p:cNvSpPr/>
          <p:nvPr/>
        </p:nvSpPr>
        <p:spPr>
          <a:xfrm>
            <a:off x="503847" y="5430079"/>
            <a:ext cx="7465082" cy="701383"/>
          </a:xfrm>
          <a:prstGeom prst="wedgeRectCallout">
            <a:avLst>
              <a:gd name="adj1" fmla="val 22248"/>
              <a:gd name="adj2" fmla="val -9946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находят требуемые по условию задачи величины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511295" y="4636301"/>
            <a:ext cx="7465082" cy="701383"/>
          </a:xfrm>
          <a:prstGeom prst="wedgeRectCallout">
            <a:avLst>
              <a:gd name="adj1" fmla="val 22248"/>
              <a:gd name="adj2" fmla="val -9946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ешают полученное уравнение;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503847" y="3839395"/>
            <a:ext cx="7465082" cy="701383"/>
          </a:xfrm>
          <a:prstGeom prst="wedgeRectCallout">
            <a:avLst>
              <a:gd name="adj1" fmla="val 22248"/>
              <a:gd name="adj2" fmla="val -9946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составляют уравнение по условию задачи;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494309" y="3016927"/>
            <a:ext cx="7465082" cy="701383"/>
          </a:xfrm>
          <a:prstGeom prst="wedgeRectCallout">
            <a:avLst>
              <a:gd name="adj1" fmla="val 22248"/>
              <a:gd name="adj2" fmla="val -9946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используя букву, записывают другие величины;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486861" y="2220021"/>
            <a:ext cx="7465082" cy="701383"/>
          </a:xfrm>
          <a:prstGeom prst="wedgeRectCallout">
            <a:avLst>
              <a:gd name="adj1" fmla="val 22248"/>
              <a:gd name="adj2" fmla="val -9946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обозначают буквой неизвестную величину;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486862" y="1412777"/>
            <a:ext cx="7020480" cy="701383"/>
          </a:xfrm>
          <a:prstGeom prst="wedgeRectCallout">
            <a:avLst>
              <a:gd name="adj1" fmla="val 51235"/>
              <a:gd name="adj2" fmla="val -146119"/>
            </a:avLst>
          </a:prstGeom>
          <a:solidFill>
            <a:schemeClr val="accent5">
              <a:lumMod val="40000"/>
              <a:lumOff val="60000"/>
            </a:schemeClr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решения задач: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7004269" y="1052736"/>
            <a:ext cx="1944216" cy="5573319"/>
            <a:chOff x="2483768" y="1052736"/>
            <a:chExt cx="3024336" cy="9402164"/>
          </a:xfrm>
        </p:grpSpPr>
        <p:sp>
          <p:nvSpPr>
            <p:cNvPr id="3" name="Овал 2"/>
            <p:cNvSpPr/>
            <p:nvPr/>
          </p:nvSpPr>
          <p:spPr>
            <a:xfrm rot="1496802">
              <a:off x="4211231" y="3217551"/>
              <a:ext cx="962405" cy="5251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Овал 3"/>
            <p:cNvSpPr/>
            <p:nvPr/>
          </p:nvSpPr>
          <p:spPr>
            <a:xfrm rot="1496802">
              <a:off x="3481295" y="3150286"/>
              <a:ext cx="1207780" cy="6294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Picture 2" descr="https://kartinkin.net/uploads/posts/2022-03/1646860869_18-kartinkin-net-p-uchitelnitsa-kartinki-18.jpg"/>
            <p:cNvPicPr>
              <a:picLocks noChangeAspect="1" noChangeArrowheads="1"/>
            </p:cNvPicPr>
            <p:nvPr/>
          </p:nvPicPr>
          <p:blipFill rotWithShape="1">
            <a:blip r:embed="rId1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-3556"/>
            <a:stretch>
              <a:fillRect/>
            </a:stretch>
          </p:blipFill>
          <p:spPr bwMode="auto">
            <a:xfrm>
              <a:off x="2483768" y="1052736"/>
              <a:ext cx="3024336" cy="9402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Управляющая кнопка: сведения 5">
            <a:hlinkClick r:id="" action="ppaction://noaction" highlightClick="1"/>
          </p:cNvPr>
          <p:cNvSpPr/>
          <p:nvPr/>
        </p:nvSpPr>
        <p:spPr>
          <a:xfrm>
            <a:off x="7294001" y="445959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настраиваемая 13">
            <a:hlinkClick r:id="rId2" action="ppaction://hlinksldjump" highlightClick="1"/>
          </p:cNvPr>
          <p:cNvSpPr/>
          <p:nvPr/>
        </p:nvSpPr>
        <p:spPr>
          <a:xfrm>
            <a:off x="979628" y="6218764"/>
            <a:ext cx="792088" cy="522603"/>
          </a:xfrm>
          <a:prstGeom prst="actionButtonBlank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3" action="ppaction://hlinksldjump" highlightClick="1"/>
          </p:cNvPr>
          <p:cNvSpPr/>
          <p:nvPr/>
        </p:nvSpPr>
        <p:spPr>
          <a:xfrm>
            <a:off x="1907704" y="6218763"/>
            <a:ext cx="792088" cy="522603"/>
          </a:xfrm>
          <a:prstGeom prst="actionButtonBlank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настраиваемая 15">
            <a:hlinkClick r:id="rId4" action="ppaction://hlinksldjump" highlightClick="1"/>
          </p:cNvPr>
          <p:cNvSpPr/>
          <p:nvPr/>
        </p:nvSpPr>
        <p:spPr>
          <a:xfrm>
            <a:off x="2810737" y="6218766"/>
            <a:ext cx="792088" cy="522603"/>
          </a:xfrm>
          <a:prstGeom prst="actionButtonBlank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настраиваемая 16">
            <a:hlinkClick r:id="rId5" action="ppaction://hlinksldjump" highlightClick="1"/>
          </p:cNvPr>
          <p:cNvSpPr/>
          <p:nvPr/>
        </p:nvSpPr>
        <p:spPr>
          <a:xfrm>
            <a:off x="3738813" y="6218765"/>
            <a:ext cx="792088" cy="522603"/>
          </a:xfrm>
          <a:prstGeom prst="actionButtonBlank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настраиваемая 20">
            <a:hlinkClick r:id="rId6" action="ppaction://hlinksldjump" highlightClick="1"/>
          </p:cNvPr>
          <p:cNvSpPr/>
          <p:nvPr/>
        </p:nvSpPr>
        <p:spPr>
          <a:xfrm>
            <a:off x="4670804" y="6218760"/>
            <a:ext cx="792088" cy="522603"/>
          </a:xfrm>
          <a:prstGeom prst="actionButtonBlank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rId7" action="ppaction://hlinksldjump" highlightClick="1"/>
          </p:cNvPr>
          <p:cNvSpPr/>
          <p:nvPr/>
        </p:nvSpPr>
        <p:spPr>
          <a:xfrm>
            <a:off x="5598880" y="6218759"/>
            <a:ext cx="792088" cy="522603"/>
          </a:xfrm>
          <a:prstGeom prst="actionButtonBlank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Управляющая кнопка: настраиваемая 22">
            <a:hlinkClick r:id="rId8" action="ppaction://hlinksldjump" highlightClick="1"/>
          </p:cNvPr>
          <p:cNvSpPr/>
          <p:nvPr/>
        </p:nvSpPr>
        <p:spPr>
          <a:xfrm>
            <a:off x="6501913" y="6218762"/>
            <a:ext cx="792088" cy="522603"/>
          </a:xfrm>
          <a:prstGeom prst="actionButtonBlank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11" grpId="0" animBg="1"/>
      <p:bldP spid="9" grpId="0" animBg="1"/>
      <p:bldP spid="8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28092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Три бригады рабочих изготовили 379 ёлочных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игрушек к Новому году Вторая бригада сделала на 12 игрушек  больше, чем первая. Третья бригада – на 5 игрушек меньше, чем первая и вторая бригады вместе. Сколько игрушек сделала каждая бригада?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835696" y="2852936"/>
          <a:ext cx="66247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74"/>
                <a:gridCol w="809926"/>
                <a:gridCol w="3186961"/>
                <a:gridCol w="1637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12 шт.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5 шт.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&lt;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Стрелка углом 4"/>
          <p:cNvSpPr/>
          <p:nvPr/>
        </p:nvSpPr>
        <p:spPr>
          <a:xfrm flipH="1">
            <a:off x="4139952" y="3068960"/>
            <a:ext cx="1368152" cy="576064"/>
          </a:xfrm>
          <a:prstGeom prst="bentArrow">
            <a:avLst>
              <a:gd name="adj1" fmla="val 8442"/>
              <a:gd name="adj2" fmla="val 13173"/>
              <a:gd name="adj3" fmla="val 380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5666490" y="2863788"/>
            <a:ext cx="259291" cy="986408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углом 6"/>
          <p:cNvSpPr/>
          <p:nvPr/>
        </p:nvSpPr>
        <p:spPr>
          <a:xfrm flipH="1">
            <a:off x="6092458" y="3284530"/>
            <a:ext cx="324036" cy="864096"/>
          </a:xfrm>
          <a:prstGeom prst="bentArrow">
            <a:avLst>
              <a:gd name="adj1" fmla="val 11494"/>
              <a:gd name="adj2" fmla="val 23569"/>
              <a:gd name="adj3" fmla="val 50000"/>
              <a:gd name="adj4" fmla="val 22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6804248" y="2924944"/>
            <a:ext cx="259291" cy="1368152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837579" y="2762926"/>
            <a:ext cx="798317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04248" y="2726922"/>
            <a:ext cx="1656184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661982" y="2726922"/>
            <a:ext cx="3162995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835696" y="4995174"/>
          <a:ext cx="66247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74"/>
                <a:gridCol w="809926"/>
                <a:gridCol w="3186961"/>
                <a:gridCol w="1637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+12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+ х +12</a:t>
                      </a:r>
                      <a:r>
                        <a:rPr lang="ru-RU" sz="2800" b="1" i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5 </a:t>
                      </a:r>
                      <a:endParaRPr lang="ru-RU" sz="2800" b="1" i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446" y="2420888"/>
            <a:ext cx="20452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(4)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800" y="4543538"/>
            <a:ext cx="24019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модель (2)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авая фигурная скобка 16"/>
          <p:cNvSpPr/>
          <p:nvPr/>
        </p:nvSpPr>
        <p:spPr>
          <a:xfrm>
            <a:off x="6827002" y="5157192"/>
            <a:ext cx="259291" cy="1368152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635896" y="4912974"/>
            <a:ext cx="4824536" cy="16185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hlinkClick r:id="" action="ppaction://hlinkshowjump?jump=nextslide"/>
          </p:cNvPr>
          <p:cNvSpPr/>
          <p:nvPr/>
        </p:nvSpPr>
        <p:spPr>
          <a:xfrm>
            <a:off x="3851919" y="4527122"/>
            <a:ext cx="5249551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60" name="Picture 4" descr="https://static.insales-cdn.com/images/collections/1/6546/2398610/elochniye_igrushki.jpg"/>
          <p:cNvPicPr>
            <a:picLocks noChangeAspect="1" noChangeArrowheads="1"/>
          </p:cNvPicPr>
          <p:nvPr/>
        </p:nvPicPr>
        <p:blipFill rotWithShape="1">
          <a:blip r:embed="rId1" cstate="email"/>
          <a:srcRect t="-1" b="-426"/>
          <a:stretch>
            <a:fillRect/>
          </a:stretch>
        </p:blipFill>
        <p:spPr bwMode="auto">
          <a:xfrm>
            <a:off x="4348187" y="2996818"/>
            <a:ext cx="4276136" cy="3087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840930" y="620688"/>
          <a:ext cx="66247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274"/>
                <a:gridCol w="809926"/>
                <a:gridCol w="3186961"/>
                <a:gridCol w="1637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 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+12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 + х +</a:t>
                      </a:r>
                      <a:r>
                        <a:rPr lang="ru-RU" sz="28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2800" b="1" i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5 </a:t>
                      </a:r>
                      <a:endParaRPr lang="ru-RU" sz="2800" b="1" i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168" y="2324225"/>
            <a:ext cx="556694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 (6)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6804248" y="704452"/>
            <a:ext cx="259291" cy="1368152"/>
          </a:xfrm>
          <a:prstGeom prst="rightBrace">
            <a:avLst>
              <a:gd name="adj1" fmla="val 4687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79740" y="2936575"/>
          <a:ext cx="49180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19" name="Формула" r:id="rId2" imgW="40233600" imgH="5181600" progId="Equation.3">
                  <p:embed/>
                </p:oleObj>
              </mc:Choice>
              <mc:Fallback>
                <p:oleObj name="Формула" r:id="rId2" imgW="40233600" imgH="51816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40" y="2936575"/>
                        <a:ext cx="4918075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79740" y="3656655"/>
          <a:ext cx="24955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20" name="Формула" r:id="rId4" imgW="20421600" imgH="4267200" progId="Equation.3">
                  <p:embed/>
                </p:oleObj>
              </mc:Choice>
              <mc:Fallback>
                <p:oleObj name="Формула" r:id="rId4" imgW="20421600" imgH="426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40" y="3656655"/>
                        <a:ext cx="24955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79740" y="4232719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21" name="Формула" r:id="rId6" imgW="14020800" imgH="4267200" progId="Equation.3">
                  <p:embed/>
                </p:oleObj>
              </mc:Choice>
              <mc:Fallback>
                <p:oleObj name="Формула" r:id="rId6" imgW="14020800" imgH="426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40" y="4232719"/>
                        <a:ext cx="1714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60400" y="4737100"/>
          <a:ext cx="466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22" name="Формула" r:id="rId8" imgW="38100000" imgH="4876800" progId="Equation.3">
                  <p:embed/>
                </p:oleObj>
              </mc:Choice>
              <mc:Fallback>
                <p:oleObj name="Формула" r:id="rId8" imgW="38100000" imgH="48768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4737100"/>
                        <a:ext cx="4660900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709342" y="5301208"/>
          <a:ext cx="57769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23" name="Формула" r:id="rId10" imgW="47244000" imgH="4876800" progId="Equation.3">
                  <p:embed/>
                </p:oleObj>
              </mc:Choice>
              <mc:Fallback>
                <p:oleObj name="Формула" r:id="rId10" imgW="47244000" imgH="48768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342" y="5301208"/>
                        <a:ext cx="5776913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83568" y="5913965"/>
          <a:ext cx="59626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624" name="Формула" r:id="rId12" imgW="48768000" imgH="4876800" progId="Equation.3">
                  <p:embed/>
                </p:oleObj>
              </mc:Choice>
              <mc:Fallback>
                <p:oleObj name="Формула" r:id="rId12" imgW="48768000" imgH="48768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913965"/>
                        <a:ext cx="5962650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8082420" y="5805264"/>
            <a:ext cx="767371" cy="380338"/>
          </a:xfrm>
          <a:prstGeom prst="actionButtonBackPreviou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Управляющая кнопка: домой 1">
            <a:hlinkClick r:id="rId14" action="ppaction://hlinksldjump" highlightClick="1"/>
          </p:cNvPr>
          <p:cNvSpPr/>
          <p:nvPr/>
        </p:nvSpPr>
        <p:spPr>
          <a:xfrm>
            <a:off x="8082420" y="5373216"/>
            <a:ext cx="770172" cy="383878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28092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Одна сторона треугольника в 3 раза меньше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второй и на 23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дм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меньше третьей.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Найдите стороны треугольника, если его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периметр равен 108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дм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835696" y="2852936"/>
          <a:ext cx="66247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720080"/>
                <a:gridCol w="3402985"/>
                <a:gridCol w="1637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3 р.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на 23 </a:t>
                      </a:r>
                      <a:r>
                        <a:rPr lang="ru-RU" sz="28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дм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108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дм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Стрелка углом 3"/>
          <p:cNvSpPr/>
          <p:nvPr/>
        </p:nvSpPr>
        <p:spPr>
          <a:xfrm flipH="1" flipV="1">
            <a:off x="3563888" y="3141422"/>
            <a:ext cx="1152128" cy="575156"/>
          </a:xfrm>
          <a:prstGeom prst="bentArrow">
            <a:avLst>
              <a:gd name="adj1" fmla="val 8442"/>
              <a:gd name="adj2" fmla="val 13173"/>
              <a:gd name="adj3" fmla="val 380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06774" y="2735089"/>
            <a:ext cx="713097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891703" y="2761659"/>
            <a:ext cx="1656184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446" y="2420888"/>
            <a:ext cx="204527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(4)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углом 11"/>
          <p:cNvSpPr/>
          <p:nvPr/>
        </p:nvSpPr>
        <p:spPr>
          <a:xfrm flipH="1" flipV="1">
            <a:off x="3563888" y="3198796"/>
            <a:ext cx="3168352" cy="1094300"/>
          </a:xfrm>
          <a:prstGeom prst="bentArrow">
            <a:avLst>
              <a:gd name="adj1" fmla="val 4923"/>
              <a:gd name="adj2" fmla="val 7016"/>
              <a:gd name="adj3" fmla="val 18659"/>
              <a:gd name="adj4" fmla="val 287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835695" y="4941168"/>
          <a:ext cx="66247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720080"/>
                <a:gridCol w="3402985"/>
                <a:gridCol w="1637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108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дм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+ 24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419871" y="2780928"/>
            <a:ext cx="3456385" cy="17641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9800" y="4543538"/>
            <a:ext cx="24019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модель (2)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19870" y="4941167"/>
            <a:ext cx="5128017" cy="16099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hlinkClick r:id="" action="ppaction://hlinkshowjump?jump=nextslide"/>
          </p:cNvPr>
          <p:cNvSpPr/>
          <p:nvPr/>
        </p:nvSpPr>
        <p:spPr>
          <a:xfrm>
            <a:off x="3851919" y="4527122"/>
            <a:ext cx="5249551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78" name="Picture 2" descr="https://i.pinimg.com/originals/b9/41/f8/b941f888c0ae065f6a307de5b7f15698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5292080" y="2828281"/>
            <a:ext cx="306610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691680" y="620688"/>
          <a:ext cx="662473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720080"/>
                <a:gridCol w="3402985"/>
                <a:gridCol w="16375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108 </a:t>
                      </a:r>
                      <a:r>
                        <a:rPr lang="ru-RU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дм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+ 24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3168" y="2324225"/>
            <a:ext cx="556694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 (6)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11560" y="2924944"/>
          <a:ext cx="39862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1" name="Формула" r:id="rId2" imgW="32613600" imgH="5181600" progId="Equation.3">
                  <p:embed/>
                </p:oleObj>
              </mc:Choice>
              <mc:Fallback>
                <p:oleObj name="Формула" r:id="rId2" imgW="32613600" imgH="5181600" progId="Equation.3">
                  <p:embed/>
                  <p:pic>
                    <p:nvPicPr>
                      <p:cNvPr id="0" name="Изображение 152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924944"/>
                        <a:ext cx="3986212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79740" y="3656655"/>
          <a:ext cx="24955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2" name="Формула" r:id="rId4" imgW="20421600" imgH="4267200" progId="Equation.3">
                  <p:embed/>
                </p:oleObj>
              </mc:Choice>
              <mc:Fallback>
                <p:oleObj name="Формула" r:id="rId4" imgW="20421600" imgH="4267200" progId="Equation.3">
                  <p:embed/>
                  <p:pic>
                    <p:nvPicPr>
                      <p:cNvPr id="0" name="Изображение 152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40" y="3656655"/>
                        <a:ext cx="24955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83568" y="4221088"/>
          <a:ext cx="1490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3" name="Формула" r:id="rId6" imgW="12192000" imgH="4267200" progId="Equation.3">
                  <p:embed/>
                </p:oleObj>
              </mc:Choice>
              <mc:Fallback>
                <p:oleObj name="Формула" r:id="rId6" imgW="12192000" imgH="4267200" progId="Equation.3">
                  <p:embed/>
                  <p:pic>
                    <p:nvPicPr>
                      <p:cNvPr id="0" name="Изображение 152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221088"/>
                        <a:ext cx="14906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83568" y="4797152"/>
          <a:ext cx="44370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4" name="Формула" r:id="rId8" imgW="36271200" imgH="4876800" progId="Equation.3">
                  <p:embed/>
                </p:oleObj>
              </mc:Choice>
              <mc:Fallback>
                <p:oleObj name="Формула" r:id="rId8" imgW="36271200" imgH="4876800" progId="Equation.3">
                  <p:embed/>
                  <p:pic>
                    <p:nvPicPr>
                      <p:cNvPr id="0" name="Изображение 152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797152"/>
                        <a:ext cx="4437063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83568" y="5301208"/>
          <a:ext cx="32797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5" name="Формула" r:id="rId10" imgW="26822400" imgH="4876800" progId="Equation.3">
                  <p:embed/>
                </p:oleObj>
              </mc:Choice>
              <mc:Fallback>
                <p:oleObj name="Формула" r:id="rId10" imgW="26822400" imgH="4876800" progId="Equation.3">
                  <p:embed/>
                  <p:pic>
                    <p:nvPicPr>
                      <p:cNvPr id="0" name="Изображение 152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301208"/>
                        <a:ext cx="3279775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83568" y="5877272"/>
          <a:ext cx="394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56" name="Формула" r:id="rId12" imgW="32308800" imgH="4876800" progId="Equation.3">
                  <p:embed/>
                </p:oleObj>
              </mc:Choice>
              <mc:Fallback>
                <p:oleObj name="Формула" r:id="rId12" imgW="32308800" imgH="4876800" progId="Equation.3">
                  <p:embed/>
                  <p:pic>
                    <p:nvPicPr>
                      <p:cNvPr id="0" name="Изображение 152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877272"/>
                        <a:ext cx="3949700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8082420" y="5805264"/>
            <a:ext cx="767371" cy="380338"/>
          </a:xfrm>
          <a:prstGeom prst="actionButtonBackPrevious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210781" y="476672"/>
            <a:ext cx="336883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домой 13">
            <a:hlinkClick r:id="rId14" action="ppaction://hlinksldjump" highlightClick="1"/>
          </p:cNvPr>
          <p:cNvSpPr/>
          <p:nvPr/>
        </p:nvSpPr>
        <p:spPr>
          <a:xfrm>
            <a:off x="8082420" y="5373216"/>
            <a:ext cx="770172" cy="383878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4478</Words>
  <Application>WPS Presentation</Application>
  <PresentationFormat>Экран (4:3)</PresentationFormat>
  <Paragraphs>747</Paragraphs>
  <Slides>21</Slides>
  <Notes>19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49</vt:i4>
      </vt:variant>
      <vt:variant>
        <vt:lpstr>幻灯片标题</vt:lpstr>
      </vt:variant>
      <vt:variant>
        <vt:i4>21</vt:i4>
      </vt:variant>
    </vt:vector>
  </HeadingPairs>
  <TitlesOfParts>
    <vt:vector size="7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584</cp:revision>
  <dcterms:created xsi:type="dcterms:W3CDTF">2023-03-27T04:11:00Z</dcterms:created>
  <dcterms:modified xsi:type="dcterms:W3CDTF">2024-11-02T14:36:07Z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DD0A947D2578420BB4ABCB2D1EE0C120_12</vt:lpwstr>
  </property>
  <property fmtid="{D5CDD505-2E9C-101B-9397-08002B2CF9AE}" pid="3" name="KSOProductBuildVer">
    <vt:lpwstr>1049-12.2.0.18607</vt:lpwstr>
  </property>
</Properties>
</file>