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wmf" ContentType="image/x-wmf"/>
  <Default Extension="png" ContentType="image/png"/>
  <Default Extension="gif" ContentType="image/gif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3"/>
  </p:sldMasterIdLst>
  <p:notesMasterIdLst>
    <p:notesMasterId r:id="rId39"/>
  </p:notesMasterIdLst>
  <p:sldIdLst>
    <p:sldId id="356" r:id="rId4"/>
    <p:sldId id="355" r:id="rId5"/>
    <p:sldId id="347" r:id="rId6"/>
    <p:sldId id="350" r:id="rId7"/>
    <p:sldId id="536" r:id="rId8"/>
    <p:sldId id="537" r:id="rId9"/>
    <p:sldId id="387" r:id="rId10"/>
    <p:sldId id="389" r:id="rId11"/>
    <p:sldId id="361" r:id="rId12"/>
    <p:sldId id="508" r:id="rId13"/>
    <p:sldId id="346" r:id="rId14"/>
    <p:sldId id="333" r:id="rId15"/>
    <p:sldId id="388" r:id="rId16"/>
    <p:sldId id="509" r:id="rId17"/>
    <p:sldId id="511" r:id="rId18"/>
    <p:sldId id="338" r:id="rId19"/>
    <p:sldId id="353" r:id="rId20"/>
    <p:sldId id="362" r:id="rId21"/>
    <p:sldId id="354" r:id="rId22"/>
    <p:sldId id="510" r:id="rId23"/>
    <p:sldId id="512" r:id="rId24"/>
    <p:sldId id="513" r:id="rId25"/>
    <p:sldId id="495" r:id="rId26"/>
    <p:sldId id="303" r:id="rId27"/>
    <p:sldId id="336" r:id="rId28"/>
    <p:sldId id="418" r:id="rId29"/>
    <p:sldId id="419" r:id="rId30"/>
    <p:sldId id="380" r:id="rId31"/>
    <p:sldId id="381" r:id="rId32"/>
    <p:sldId id="382" r:id="rId33"/>
    <p:sldId id="383" r:id="rId34"/>
    <p:sldId id="364" r:id="rId35"/>
    <p:sldId id="329" r:id="rId36"/>
    <p:sldId id="390" r:id="rId37"/>
    <p:sldId id="416" r:id="rId38"/>
    <p:sldId id="417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1" userDrawn="1">
          <p15:clr>
            <a:srgbClr val="A4A3A4"/>
          </p15:clr>
        </p15:guide>
        <p15:guide id="2" pos="29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D86"/>
    <a:srgbClr val="FFFF00"/>
    <a:srgbClr val="00FF00"/>
    <a:srgbClr val="99FF33"/>
    <a:srgbClr val="00FF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9" autoAdjust="0"/>
    <p:restoredTop sz="94660"/>
  </p:normalViewPr>
  <p:slideViewPr>
    <p:cSldViewPr showGuides="1">
      <p:cViewPr varScale="1">
        <p:scale>
          <a:sx n="86" d="100"/>
          <a:sy n="86" d="100"/>
        </p:scale>
        <p:origin x="1158" y="60"/>
      </p:cViewPr>
      <p:guideLst>
        <p:guide orient="horz" pos="2121"/>
        <p:guide pos="29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6" Type="http://schemas.openxmlformats.org/officeDocument/2006/relationships/customXml" Target="../customXml/item3.xml"/><Relationship Id="rId45" Type="http://schemas.openxmlformats.org/officeDocument/2006/relationships/customXml" Target="../customXml/item2.xml"/><Relationship Id="rId44" Type="http://schemas.openxmlformats.org/officeDocument/2006/relationships/customXml" Target="../customXml/item1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notesMaster" Target="notesMasters/notesMaster1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DAA5E-F504-4C4B-BC80-0638BB7AECE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135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75B6E-0DFA-4326-A322-8CAEE3F94B7E}" type="datetimeFigureOut">
              <a:rPr lang="ru-RU">
                <a:solidFill>
                  <a:srgbClr val="F3A447"/>
                </a:solidFill>
              </a:rPr>
            </a:fld>
            <a:endParaRPr lang="ru-RU">
              <a:solidFill>
                <a:srgbClr val="F3A447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3A447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DD1B703-AAED-4D01-8EF1-15A2077DC78F}" type="slidenum">
              <a:rPr lang="ru-RU">
                <a:solidFill>
                  <a:prstClr val="white"/>
                </a:solidFill>
              </a:rPr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13A89-ABA3-4F78-9646-A7DC0B5C8BC7}" type="datetimeFigureOut">
              <a:rPr lang="ru-RU">
                <a:solidFill>
                  <a:srgbClr val="F3A447"/>
                </a:solidFill>
              </a:rPr>
            </a:fld>
            <a:endParaRPr lang="ru-RU">
              <a:solidFill>
                <a:srgbClr val="F3A447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3A447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34C61-93C0-4003-97B7-04051B178A8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CA29F-05C3-44B7-8594-0EC4BA7C8816}" type="datetimeFigureOut">
              <a:rPr lang="ru-RU">
                <a:solidFill>
                  <a:srgbClr val="F3A447"/>
                </a:solidFill>
              </a:rPr>
            </a:fld>
            <a:endParaRPr lang="ru-RU">
              <a:solidFill>
                <a:srgbClr val="F3A447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3A447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ED62-406A-42DF-AC23-7A6E1AF40E0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2249488"/>
            <a:ext cx="4038600" cy="4324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88"/>
            <a:ext cx="4038600" cy="4324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4EA65-5784-4DA2-AE7D-261ADE552074}" type="datetimeFigureOut">
              <a:rPr lang="ru-RU">
                <a:solidFill>
                  <a:srgbClr val="F3A447"/>
                </a:solidFill>
              </a:rPr>
            </a:fld>
            <a:endParaRPr lang="ru-RU">
              <a:solidFill>
                <a:srgbClr val="F3A447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3A447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F9455-C09A-40EA-850D-0898F813561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2249488"/>
            <a:ext cx="4038600" cy="4324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2249488"/>
            <a:ext cx="4038600" cy="2085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487863"/>
            <a:ext cx="4038600" cy="2085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9BCD6-6D3F-47B7-BD2E-E6BE6140BED0}" type="datetimeFigureOut">
              <a:rPr lang="ru-RU">
                <a:solidFill>
                  <a:srgbClr val="F3A447"/>
                </a:solidFill>
              </a:rPr>
            </a:fld>
            <a:endParaRPr lang="ru-RU">
              <a:solidFill>
                <a:srgbClr val="F3A447"/>
              </a:solidFill>
            </a:endParaRPr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3A447"/>
              </a:solidFill>
            </a:endParaRPr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F0103-F61D-4F8C-B4E3-87FAF46327E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143000"/>
            <a:ext cx="8229600" cy="5430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2C8A9-A9A9-423C-A293-D835F314E862}" type="datetimeFigureOut">
              <a:rPr lang="ru-RU">
                <a:solidFill>
                  <a:srgbClr val="F3A447"/>
                </a:solidFill>
              </a:rPr>
            </a:fld>
            <a:endParaRPr lang="ru-RU">
              <a:solidFill>
                <a:srgbClr val="F3A447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3A447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50D78-4A97-4189-87F0-3A336D481A30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ижний колонтитул 6"/>
          <p:cNvSpPr>
            <a:spLocks noGrp="1"/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ru-RU" altLang="x-none" dirty="0">
                <a:latin typeface="Calibri" panose="020F0502020204030204" pitchFamily="34" charset="0"/>
              </a:rPr>
            </a:fld>
            <a:endParaRPr lang="ru-RU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C21563-41AE-406A-8A42-11B1CA0CA61A}" type="datetimeFigureOut">
              <a:rPr lang="ru-RU">
                <a:solidFill>
                  <a:srgbClr val="F3A447"/>
                </a:solidFill>
              </a:rPr>
            </a:fld>
            <a:endParaRPr lang="ru-RU">
              <a:solidFill>
                <a:srgbClr val="F3A44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3A44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91EDC-E52F-49A7-91E1-EE73553A027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3CFD-90AA-48A4-B647-CECD4D0A4A49}" type="datetimeFigureOut">
              <a:rPr lang="ru-RU" smtClean="0">
                <a:solidFill>
                  <a:srgbClr val="D6ECFF">
                    <a:shade val="90000"/>
                  </a:srgbClr>
                </a:solidFill>
              </a:rPr>
            </a:fld>
            <a:endParaRPr lang="ru-RU">
              <a:solidFill>
                <a:srgbClr val="D6ECFF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6ECFF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5AEE-540B-41A7-A8DC-E535DF903F08}" type="slidenum">
              <a:rPr lang="ru-RU" smtClean="0">
                <a:solidFill>
                  <a:srgbClr val="D6ECFF">
                    <a:shade val="90000"/>
                  </a:srgbClr>
                </a:solidFill>
              </a:rPr>
            </a:fld>
            <a:endParaRPr lang="ru-RU">
              <a:solidFill>
                <a:srgbClr val="D6ECFF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3CFD-90AA-48A4-B647-CECD4D0A4A49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5AEE-540B-41A7-A8DC-E535DF903F08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3CFD-90AA-48A4-B647-CECD4D0A4A49}" type="datetimeFigureOut">
              <a:rPr lang="ru-RU" smtClean="0">
                <a:solidFill>
                  <a:srgbClr val="D6ECFF">
                    <a:shade val="90000"/>
                  </a:srgbClr>
                </a:solidFill>
              </a:rPr>
            </a:fld>
            <a:endParaRPr lang="ru-RU">
              <a:solidFill>
                <a:srgbClr val="D6ECFF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6ECFF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5AEE-540B-41A7-A8DC-E535DF903F08}" type="slidenum">
              <a:rPr lang="ru-RU" smtClean="0">
                <a:solidFill>
                  <a:srgbClr val="D6ECFF">
                    <a:shade val="90000"/>
                  </a:srgbClr>
                </a:solidFill>
              </a:rPr>
            </a:fld>
            <a:endParaRPr lang="ru-RU">
              <a:solidFill>
                <a:srgbClr val="D6ECFF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D8B41-30B6-44F0-B530-D4FE80809432}" type="datetimeFigureOut">
              <a:rPr lang="ru-RU">
                <a:solidFill>
                  <a:srgbClr val="F3A447"/>
                </a:solidFill>
              </a:rPr>
            </a:fld>
            <a:endParaRPr lang="ru-RU">
              <a:solidFill>
                <a:srgbClr val="F3A447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3A447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6D754-7507-4CEE-A2A0-E45E1122F1E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3CFD-90AA-48A4-B647-CECD4D0A4A49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5AEE-540B-41A7-A8DC-E535DF903F08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3CFD-90AA-48A4-B647-CECD4D0A4A49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5AEE-540B-41A7-A8DC-E535DF903F08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3CFD-90AA-48A4-B647-CECD4D0A4A49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5AEE-540B-41A7-A8DC-E535DF903F08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3CFD-90AA-48A4-B647-CECD4D0A4A49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5AEE-540B-41A7-A8DC-E535DF903F08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3CFD-90AA-48A4-B647-CECD4D0A4A49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5AEE-540B-41A7-A8DC-E535DF903F08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3CFD-90AA-48A4-B647-CECD4D0A4A49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EFF5AEE-540B-41A7-A8DC-E535DF903F08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3CFD-90AA-48A4-B647-CECD4D0A4A49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5AEE-540B-41A7-A8DC-E535DF903F08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3CFD-90AA-48A4-B647-CECD4D0A4A49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5AEE-540B-41A7-A8DC-E535DF903F08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096A1-50FE-45D3-989A-44900111D4A0}" type="datetimeFigureOut">
              <a:rPr lang="ru-RU">
                <a:solidFill>
                  <a:srgbClr val="F3A447"/>
                </a:solidFill>
              </a:rPr>
            </a:fld>
            <a:endParaRPr lang="ru-RU">
              <a:solidFill>
                <a:srgbClr val="F3A447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3A447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1D99-944B-421B-80BA-7CDEC69FE61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A8B49-4B48-4443-89F5-36685C722980}" type="datetimeFigureOut">
              <a:rPr lang="ru-RU">
                <a:solidFill>
                  <a:srgbClr val="F3A447"/>
                </a:solidFill>
              </a:rPr>
            </a:fld>
            <a:endParaRPr lang="ru-RU">
              <a:solidFill>
                <a:srgbClr val="F3A447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3A447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9FAD4-2657-4807-8A71-429237513E8C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6A316D1-E504-4AAA-8372-D039872EB539}" type="datetimeFigureOut">
              <a:rPr lang="ru-RU">
                <a:solidFill>
                  <a:srgbClr val="F3A447"/>
                </a:solidFill>
              </a:rPr>
            </a:fld>
            <a:endParaRPr lang="ru-RU">
              <a:solidFill>
                <a:srgbClr val="F3A447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4C8CA4A-A61C-4307-84A2-9C28686929DA}" type="slidenum">
              <a:rPr lang="ru-RU"/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3A447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26834-A30C-4A74-92FA-E366C8837C55}" type="datetimeFigureOut">
              <a:rPr lang="ru-RU">
                <a:solidFill>
                  <a:srgbClr val="F3A447"/>
                </a:solidFill>
              </a:rPr>
            </a:fld>
            <a:endParaRPr lang="ru-RU">
              <a:solidFill>
                <a:srgbClr val="F3A447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3A447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25C09-1B1E-4C12-98B1-FC8162EABB9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33E0E-8D19-459F-98BC-5A1526A18AF3}" type="datetimeFigureOut">
              <a:rPr lang="ru-RU">
                <a:solidFill>
                  <a:srgbClr val="F3A447"/>
                </a:solidFill>
              </a:rPr>
            </a:fld>
            <a:endParaRPr lang="ru-RU">
              <a:solidFill>
                <a:srgbClr val="F3A447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3A447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514B9-12F9-47AC-BA1C-1727FDC436B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889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67F63-016F-4887-972B-7A0715A37CEF}" type="datetimeFigureOut">
              <a:rPr lang="ru-RU">
                <a:solidFill>
                  <a:srgbClr val="F3A447"/>
                </a:solidFill>
              </a:rPr>
            </a:fld>
            <a:endParaRPr lang="ru-RU">
              <a:solidFill>
                <a:srgbClr val="F3A447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3A447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40F1F-4B9E-465E-9A88-DBAE967315D0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D888F-C909-4173-89B9-F9C7ED67E955}" type="datetimeFigureOut">
              <a:rPr lang="ru-RU">
                <a:solidFill>
                  <a:srgbClr val="F3A447"/>
                </a:solidFill>
              </a:rPr>
            </a:fld>
            <a:endParaRPr lang="ru-RU">
              <a:solidFill>
                <a:srgbClr val="F3A447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3A447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8AEEC-E5E5-4423-9458-ED42E77A219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EBC21563-41AE-406A-8A42-11B1CA0CA61A}" type="datetimeFigureOut">
              <a:rPr lang="ru-RU">
                <a:solidFill>
                  <a:srgbClr val="F3A447"/>
                </a:solidFill>
              </a:rPr>
            </a:fld>
            <a:endParaRPr lang="ru-RU">
              <a:solidFill>
                <a:srgbClr val="F3A447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3A447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8E91EDC-E52F-49A7-91E1-EE73553A0279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65125" indent="-255905" algn="l" rtl="0" eaLnBrk="0" fontAlgn="base" hangingPunct="0">
        <a:spcBef>
          <a:spcPts val="300"/>
        </a:spcBef>
        <a:spcAft>
          <a:spcPct val="0"/>
        </a:spcAft>
        <a:buClr>
          <a:srgbClr val="E7BC29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38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655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830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380" indent="-182880" algn="l" rtl="0" eaLnBrk="0" fontAlgn="base" hangingPunct="0">
        <a:spcBef>
          <a:spcPts val="300"/>
        </a:spcBef>
        <a:spcAft>
          <a:spcPct val="0"/>
        </a:spcAft>
        <a:buClr>
          <a:srgbClr val="E7BC29"/>
        </a:buClr>
        <a:buFont typeface="Georgia" panose="02040502050405020303" pitchFamily="18" charset="0"/>
        <a:buChar char="▫"/>
        <a:defRPr sz="2000" kern="1200">
          <a:solidFill>
            <a:srgbClr val="E7BC29"/>
          </a:solidFill>
          <a:latin typeface="+mn-lt"/>
          <a:ea typeface="+mn-ea"/>
          <a:cs typeface="+mn-cs"/>
        </a:defRPr>
      </a:lvl5pPr>
      <a:lvl6pPr marL="160909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30095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363CFD-90AA-48A4-B647-CECD4D0A4A49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FF5AEE-540B-41A7-A8DC-E535DF903F08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image" Target="../media/image28.GIF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NULL" TargetMode="External"/><Relationship Id="rId1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6.jpeg"/><Relationship Id="rId2" Type="http://schemas.openxmlformats.org/officeDocument/2006/relationships/image" Target="NULL" TargetMode="External"/><Relationship Id="rId1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8.jpeg"/><Relationship Id="rId2" Type="http://schemas.openxmlformats.org/officeDocument/2006/relationships/image" Target="NULL" TargetMode="External"/><Relationship Id="rId1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audio1.wav"/><Relationship Id="rId1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hyperlink" Target="https://www.liveworksheets.com/c?a=s&amp;g=11%D0%90&amp;s=%D0%BC%D0%B0%D1%82%D0%B5%D0%BC%D0%B0%D1%82%D0%B8%D0%BA%D0%B0&amp;t=mfafm6a1dk&amp;m=d&amp;sr=n&amp;is=y&amp;l=wu&amp;i=sozdtnt&amp;r=ae&amp;f=dzdczoud&amp;ms=uz&amp;cd=pvedev1d7ncnliuxpjgnzlzdrngnkgjxnxg&amp;mw=hs" TargetMode="External"/><Relationship Id="rId1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www.liveworksheets.com/c?a=s&amp;t=mfafm6a1dk&amp;sr=n&amp;l=rp&amp;i=sozuzds&amp;r=sj&amp;f=dzdczouz&amp;ms=uz&amp;cd=pvedev1d7nclshpjgxgnppqngnkgjxgxg&amp;mw=hs&#13;" TargetMode="Externa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9436" y="785794"/>
            <a:ext cx="4504564" cy="35829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Числа не управляют миром, но показывают, как управляется мир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www.svevesti.com/images/sr/27601.jpg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3747663" cy="428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15074" y="4643446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600" i="1" dirty="0" smtClean="0">
                <a:solidFill>
                  <a:srgbClr val="C00000"/>
                </a:solidFill>
              </a:rPr>
              <a:t>И. Гёте </a:t>
            </a:r>
            <a:endParaRPr lang="ru-RU" sz="3600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" y="332740"/>
            <a:ext cx="9123045" cy="1368425"/>
          </a:xfrm>
        </p:spPr>
        <p:txBody>
          <a:bodyPr/>
          <a:p>
            <a:pPr algn="ctr"/>
            <a:r>
              <a:rPr lang="ru-RU" altLang="en-US" sz="3200"/>
              <a:t>Произведите арифметические действия и выпишите полученные буквы в порядке следования примеров</a:t>
            </a:r>
            <a:endParaRPr lang="ru-RU" altLang="en-US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orient="vert" idx="1"/>
          </p:nvPr>
        </p:nvSpPr>
        <p:spPr>
          <a:xfrm>
            <a:off x="36195" y="4038600"/>
            <a:ext cx="9063990" cy="2802255"/>
          </a:xfrm>
        </p:spPr>
        <p:txBody>
          <a:bodyPr vert="horz"/>
          <a:p>
            <a:pPr marL="109220" indent="0">
              <a:buNone/>
            </a:pPr>
            <a:endParaRPr lang="ru-RU" altLang="en-US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95" y="4004945"/>
            <a:ext cx="9107805" cy="286194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920"/>
            <a:ext cx="4342765" cy="231521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765" y="1772920"/>
            <a:ext cx="4801235" cy="23526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http://cdn01.ru/files/users/images/de/c8/dec853940bb74b1af73edfdc97f66f4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285860"/>
            <a:ext cx="4313914" cy="55721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1852" y="511364"/>
            <a:ext cx="6215106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4400" dirty="0" err="1" smtClean="0">
                <a:solidFill>
                  <a:srgbClr val="FF0000"/>
                </a:solidFill>
              </a:rPr>
              <a:t>Жозеф</a:t>
            </a:r>
            <a:r>
              <a:rPr lang="ru-RU" sz="4400" dirty="0" smtClean="0">
                <a:solidFill>
                  <a:srgbClr val="FF0000"/>
                </a:solidFill>
              </a:rPr>
              <a:t> Луи Лагранж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1714488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Французский математик, который в конце 18 века  смог сказать, что математический анализ уже не затрудняют мнимые величины </a:t>
            </a: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Найдите </a:t>
            </a:r>
            <a:r>
              <a:rPr lang="ru-RU" b="1" u="sng" dirty="0" smtClean="0">
                <a:solidFill>
                  <a:srgbClr val="00B0F0"/>
                </a:solidFill>
              </a:rPr>
              <a:t>сопряженные</a:t>
            </a:r>
            <a:r>
              <a:rPr lang="ru-RU" b="1" u="sng" dirty="0" smtClean="0">
                <a:solidFill>
                  <a:srgbClr val="C00000"/>
                </a:solidFill>
              </a:rPr>
              <a:t> данным числа: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885" y="1600200"/>
            <a:ext cx="7828915" cy="4526280"/>
          </a:xfrm>
        </p:spPr>
        <p:txBody>
          <a:bodyPr>
            <a:noAutofit/>
          </a:bodyPr>
          <a:lstStyle/>
          <a:p>
            <a:pPr marL="109220" indent="0">
              <a:buNone/>
            </a:pPr>
            <a:r>
              <a:rPr lang="ru-RU" sz="6600" b="1" dirty="0" smtClean="0">
                <a:latin typeface="Book Antiqua" panose="02040602050305030304" pitchFamily="18" charset="0"/>
              </a:rPr>
              <a:t>13</a:t>
            </a:r>
            <a:r>
              <a:rPr lang="ru-RU" sz="6600" b="1" dirty="0" smtClean="0"/>
              <a:t>+</a:t>
            </a:r>
            <a:r>
              <a:rPr lang="en-US" sz="6600" b="1" i="1" dirty="0" smtClean="0">
                <a:latin typeface="Book Antiqua" panose="02040602050305030304" pitchFamily="18" charset="0"/>
              </a:rPr>
              <a:t>2i              </a:t>
            </a:r>
            <a:r>
              <a:rPr lang="ru-RU" altLang="en-US" sz="6600" b="1" i="1" dirty="0" smtClean="0">
                <a:latin typeface="Book Antiqua" panose="02040602050305030304" pitchFamily="18" charset="0"/>
              </a:rPr>
              <a:t>-</a:t>
            </a:r>
            <a:r>
              <a:rPr lang="en-US" sz="6600" b="1" i="1" dirty="0" smtClean="0">
                <a:latin typeface="Book Antiqua" panose="02040602050305030304" pitchFamily="18" charset="0"/>
              </a:rPr>
              <a:t>21-i</a:t>
            </a:r>
            <a:endParaRPr lang="en-US" sz="6600" b="1" i="1" dirty="0" smtClean="0">
              <a:latin typeface="Book Antiqua" panose="02040602050305030304" pitchFamily="18" charset="0"/>
            </a:endParaRPr>
          </a:p>
          <a:p>
            <a:pPr marL="109220" indent="0">
              <a:buNone/>
            </a:pPr>
            <a:r>
              <a:rPr lang="en-US" sz="6600" b="1" i="1" dirty="0" smtClean="0">
                <a:latin typeface="Book Antiqua" panose="02040602050305030304" pitchFamily="18" charset="0"/>
              </a:rPr>
              <a:t> 1-23i               -i</a:t>
            </a:r>
            <a:r>
              <a:rPr lang="ru-RU" altLang="en-US" sz="6600" b="1" i="1" dirty="0" smtClean="0">
                <a:latin typeface="Book Antiqua" panose="02040602050305030304" pitchFamily="18" charset="0"/>
              </a:rPr>
              <a:t>+</a:t>
            </a:r>
            <a:r>
              <a:rPr lang="en-US" sz="6600" b="1" i="1" dirty="0" smtClean="0">
                <a:latin typeface="Book Antiqua" panose="02040602050305030304" pitchFamily="18" charset="0"/>
              </a:rPr>
              <a:t>1</a:t>
            </a:r>
            <a:endParaRPr lang="en-US" sz="6600" b="1" i="1" dirty="0" smtClean="0">
              <a:latin typeface="Book Antiqua" panose="02040602050305030304" pitchFamily="18" charset="0"/>
            </a:endParaRPr>
          </a:p>
          <a:p>
            <a:pPr marL="109220" indent="0">
              <a:buNone/>
            </a:pPr>
            <a:r>
              <a:rPr lang="en-US" sz="6600" b="1" i="1" dirty="0" smtClean="0">
                <a:latin typeface="Book Antiqua" panose="02040602050305030304" pitchFamily="18" charset="0"/>
              </a:rPr>
              <a:t>-3+2i</a:t>
            </a:r>
            <a:r>
              <a:rPr lang="ru-RU" altLang="en-US" sz="6600" b="1" i="1" dirty="0" smtClean="0">
                <a:latin typeface="Book Antiqua" panose="02040602050305030304" pitchFamily="18" charset="0"/>
              </a:rPr>
              <a:t>                </a:t>
            </a:r>
            <a:r>
              <a:rPr lang="en-US" sz="6600" b="1" i="1" dirty="0" smtClean="0">
                <a:latin typeface="Book Antiqua" panose="02040602050305030304" pitchFamily="18" charset="0"/>
                <a:sym typeface="+mn-ea"/>
              </a:rPr>
              <a:t>18i</a:t>
            </a:r>
            <a:endParaRPr lang="en-US" sz="6600" b="1" i="1" dirty="0" smtClean="0">
              <a:latin typeface="Book Antiqua" panose="02040602050305030304" pitchFamily="18" charset="0"/>
            </a:endParaRPr>
          </a:p>
          <a:p>
            <a:pPr marL="109220" indent="0">
              <a:buNone/>
            </a:pPr>
            <a:r>
              <a:rPr lang="en-US" sz="6600" b="1" i="1" dirty="0" smtClean="0">
                <a:latin typeface="Book Antiqua" panose="02040602050305030304" pitchFamily="18" charset="0"/>
              </a:rPr>
              <a:t>-5i+2               </a:t>
            </a:r>
            <a:endParaRPr lang="en-US" sz="6600" b="1" i="1" dirty="0" smtClean="0">
              <a:latin typeface="Book Antiqua" panose="02040602050305030304" pitchFamily="18" charset="0"/>
            </a:endParaRPr>
          </a:p>
          <a:p>
            <a:pPr marL="109220" indent="0">
              <a:buNone/>
            </a:pPr>
            <a:r>
              <a:rPr lang="en-US" sz="5400" b="1" i="1" dirty="0" smtClean="0">
                <a:latin typeface="Book Antiqua" panose="02040602050305030304" pitchFamily="18" charset="0"/>
              </a:rPr>
              <a:t>                    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/>
          <p:nvPr/>
        </p:nvPicPr>
        <p:blipFill>
          <a:blip r:embed="rId1"/>
        </p:blipFill>
        <p:spPr>
          <a:xfrm>
            <a:off x="179705" y="1628775"/>
            <a:ext cx="3546475" cy="50901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8130" y="548640"/>
            <a:ext cx="3889375" cy="768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p>
            <a:pPr>
              <a:defRPr/>
            </a:pPr>
            <a:r>
              <a:rPr lang="ru-RU" sz="4400" dirty="0" smtClean="0">
                <a:solidFill>
                  <a:srgbClr val="FF0000"/>
                </a:solidFill>
              </a:rPr>
              <a:t> Рене́ Дека́рт</a:t>
            </a:r>
            <a:endParaRPr lang="ru-RU" sz="4400" dirty="0" smtClean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1714488"/>
            <a:ext cx="4572000" cy="39693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ru-RU" sz="3600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В 1637 году французский математик Р.Декард назвал эти числа «мнимыми числами».</a:t>
            </a:r>
            <a:endParaRPr lang="ru-RU" altLang="en-US" sz="3600" kern="0" noProof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sym typeface="+mn-ea"/>
            </a:endParaRPr>
          </a:p>
          <a:p>
            <a:r>
              <a:rPr lang="ru-RU" sz="3600" dirty="0" smtClean="0"/>
              <a:t> </a:t>
            </a:r>
            <a:endParaRPr lang="ru-RU" sz="36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360" y="1484630"/>
            <a:ext cx="8229600" cy="3759200"/>
          </a:xfrm>
        </p:spPr>
        <p:txBody>
          <a:bodyPr/>
          <a:p>
            <a:pPr algn="ctr"/>
            <a:r>
              <a:rPr lang="ru-RU" altLang="en-US" sz="11500"/>
              <a:t>Работа по карточкам</a:t>
            </a:r>
            <a:endParaRPr lang="ru-RU" altLang="en-US" sz="11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Найдите </a:t>
            </a:r>
            <a:r>
              <a:rPr lang="ru-RU" b="1" u="sng" dirty="0" smtClean="0">
                <a:solidFill>
                  <a:srgbClr val="00B0F0"/>
                </a:solidFill>
              </a:rPr>
              <a:t>противополож</a:t>
            </a:r>
            <a:r>
              <a:rPr lang="ru-RU" b="1" u="sng" dirty="0" smtClean="0">
                <a:solidFill>
                  <a:srgbClr val="00B0F0"/>
                </a:solidFill>
              </a:rPr>
              <a:t>ные</a:t>
            </a:r>
            <a:r>
              <a:rPr lang="ru-RU" b="1" u="sng" dirty="0" smtClean="0">
                <a:solidFill>
                  <a:srgbClr val="C00000"/>
                </a:solidFill>
              </a:rPr>
              <a:t> данным числа: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600200"/>
            <a:ext cx="7472386" cy="4525963"/>
          </a:xfrm>
        </p:spPr>
        <p:txBody>
          <a:bodyPr>
            <a:noAutofit/>
          </a:bodyPr>
          <a:lstStyle/>
          <a:p>
            <a:pPr marL="109220" indent="0">
              <a:buNone/>
            </a:pPr>
            <a:r>
              <a:rPr lang="ru-RU" sz="6600" b="1" dirty="0" smtClean="0">
                <a:latin typeface="Book Antiqua" panose="02040602050305030304" pitchFamily="18" charset="0"/>
              </a:rPr>
              <a:t>13</a:t>
            </a:r>
            <a:r>
              <a:rPr lang="ru-RU" sz="6600" b="1" dirty="0" smtClean="0"/>
              <a:t>+</a:t>
            </a:r>
            <a:r>
              <a:rPr lang="en-US" sz="6600" b="1" i="1" dirty="0" smtClean="0">
                <a:latin typeface="Book Antiqua" panose="02040602050305030304" pitchFamily="18" charset="0"/>
              </a:rPr>
              <a:t>2i               1-23i               -i-1</a:t>
            </a:r>
            <a:r>
              <a:rPr lang="ru-RU" altLang="en-US" sz="6600" b="1" i="1" dirty="0" smtClean="0">
                <a:latin typeface="Book Antiqua" panose="02040602050305030304" pitchFamily="18" charset="0"/>
              </a:rPr>
              <a:t>                  </a:t>
            </a:r>
            <a:r>
              <a:rPr lang="en-US" sz="6600" b="1" i="1" dirty="0" smtClean="0">
                <a:latin typeface="Book Antiqua" panose="02040602050305030304" pitchFamily="18" charset="0"/>
              </a:rPr>
              <a:t>-3+2i</a:t>
            </a:r>
            <a:endParaRPr lang="en-US" sz="6600" b="1" i="1" dirty="0" smtClean="0">
              <a:latin typeface="Book Antiqua" panose="02040602050305030304" pitchFamily="18" charset="0"/>
            </a:endParaRPr>
          </a:p>
          <a:p>
            <a:pPr marL="109220" indent="0">
              <a:buNone/>
            </a:pPr>
            <a:r>
              <a:rPr lang="en-US" sz="6600" b="1" i="1" dirty="0" smtClean="0">
                <a:latin typeface="Book Antiqua" panose="02040602050305030304" pitchFamily="18" charset="0"/>
              </a:rPr>
              <a:t>-5i+2               4i+2</a:t>
            </a:r>
            <a:endParaRPr lang="en-US" sz="6600" b="1" i="1" dirty="0" smtClean="0">
              <a:latin typeface="Book Antiqua" panose="02040602050305030304" pitchFamily="18" charset="0"/>
            </a:endParaRPr>
          </a:p>
          <a:p>
            <a:pPr marL="109220" indent="0">
              <a:buNone/>
            </a:pPr>
            <a:r>
              <a:rPr lang="en-US" sz="6600" b="1" i="1" dirty="0" smtClean="0">
                <a:latin typeface="Book Antiqua" panose="02040602050305030304" pitchFamily="18" charset="0"/>
              </a:rPr>
              <a:t> 18i              </a:t>
            </a:r>
            <a:r>
              <a:rPr lang="en-US" sz="5400" b="1" i="1" dirty="0" smtClean="0">
                <a:latin typeface="Book Antiqua" panose="02040602050305030304" pitchFamily="18" charset="0"/>
              </a:rPr>
              <a:t>    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870" y="499745"/>
            <a:ext cx="8229600" cy="4909185"/>
          </a:xfrm>
        </p:spPr>
        <p:txBody>
          <a:bodyPr/>
          <a:lstStyle/>
          <a:p>
            <a:pPr algn="ctr"/>
            <a:r>
              <a:rPr lang="ru-RU" sz="7200" b="1" u="sng" dirty="0" smtClean="0">
                <a:solidFill>
                  <a:srgbClr val="C00000"/>
                </a:solidFill>
              </a:rPr>
              <a:t>Заполни пропуски</a:t>
            </a:r>
            <a:br>
              <a:rPr lang="en-US" sz="7200" b="1" u="sng" dirty="0" smtClean="0">
                <a:solidFill>
                  <a:srgbClr val="C00000"/>
                </a:solidFill>
              </a:rPr>
            </a:br>
            <a:r>
              <a:rPr lang="en-US" sz="7200" b="1" u="sng" dirty="0" smtClean="0">
                <a:solidFill>
                  <a:srgbClr val="C00000"/>
                </a:solidFill>
              </a:rPr>
              <a:t>(</a:t>
            </a:r>
            <a:r>
              <a:rPr lang="ru-RU" sz="7200" b="1" u="sng" dirty="0" smtClean="0">
                <a:solidFill>
                  <a:srgbClr val="C00000"/>
                </a:solidFill>
              </a:rPr>
              <a:t>перфокарта)</a:t>
            </a:r>
            <a:endParaRPr lang="ru-RU" sz="7200" b="1" u="sng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9"/>
            <a:ext cx="8229600" cy="36004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«</a:t>
            </a:r>
            <a:r>
              <a:rPr lang="ru-RU" sz="4800" b="1" dirty="0">
                <a:solidFill>
                  <a:srgbClr val="FF0000"/>
                </a:solidFill>
              </a:rPr>
              <a:t>ЛОВИ  ОШИБКУ</a:t>
            </a:r>
            <a:r>
              <a:rPr lang="en-US" b="1" dirty="0">
                <a:solidFill>
                  <a:srgbClr val="FF0000"/>
                </a:solidFill>
              </a:rPr>
              <a:t>»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35175"/>
            <a:ext cx="8229600" cy="4538345"/>
          </a:xfrm>
        </p:spPr>
        <p:txBody>
          <a:bodyPr/>
          <a:lstStyle/>
          <a:p>
            <a:pPr marL="109220" indent="0">
              <a:buNone/>
            </a:pPr>
            <a:r>
              <a:rPr lang="ru-RU" sz="6000" b="1" dirty="0" smtClean="0"/>
              <a:t>1) </a:t>
            </a:r>
            <a:r>
              <a:rPr lang="en-US" sz="8800" b="1" dirty="0" smtClean="0"/>
              <a:t>Re</a:t>
            </a:r>
            <a:r>
              <a:rPr lang="en-US" sz="8800" dirty="0" smtClean="0"/>
              <a:t>(6+5</a:t>
            </a:r>
            <a:r>
              <a:rPr lang="en-US" sz="8800" i="1" dirty="0" smtClean="0"/>
              <a:t>i</a:t>
            </a:r>
            <a:r>
              <a:rPr lang="en-US" sz="8800" dirty="0"/>
              <a:t>)=</a:t>
            </a:r>
            <a:r>
              <a:rPr lang="en-US" sz="8800" dirty="0" smtClean="0"/>
              <a:t>5</a:t>
            </a:r>
            <a:endParaRPr lang="ru-RU" sz="8800" dirty="0" smtClean="0"/>
          </a:p>
          <a:p>
            <a:pPr marL="109220" indent="0">
              <a:buNone/>
            </a:pPr>
            <a:endParaRPr lang="ru-RU" sz="6000" dirty="0"/>
          </a:p>
          <a:p>
            <a:pPr marL="109220" indent="0">
              <a:buNone/>
            </a:pPr>
            <a:endParaRPr lang="ru-RU" sz="6000" dirty="0"/>
          </a:p>
          <a:p>
            <a:pPr marL="109220" indent="0">
              <a:buNone/>
            </a:pPr>
            <a:r>
              <a:rPr lang="ru-RU" sz="6000" b="1" dirty="0" smtClean="0"/>
              <a:t>2) </a:t>
            </a:r>
            <a:r>
              <a:rPr lang="en-US" sz="8000" b="1" dirty="0" err="1" smtClean="0"/>
              <a:t>Im</a:t>
            </a:r>
            <a:r>
              <a:rPr lang="en-US" sz="8000" dirty="0"/>
              <a:t>(-2-</a:t>
            </a:r>
            <a:r>
              <a:rPr lang="en-US" sz="8000" i="1" dirty="0"/>
              <a:t>i</a:t>
            </a:r>
            <a:r>
              <a:rPr lang="en-US" sz="8000" dirty="0"/>
              <a:t>)=-1</a:t>
            </a:r>
            <a:endParaRPr lang="ru-RU" sz="8000" dirty="0"/>
          </a:p>
          <a:p>
            <a:pPr marL="109220" indent="0">
              <a:buNone/>
            </a:pPr>
            <a:endParaRPr lang="ru-RU" sz="60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849"/>
            <a:ext cx="8229600" cy="36004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«</a:t>
            </a:r>
            <a:r>
              <a:rPr lang="ru-RU" sz="4800" b="1" dirty="0">
                <a:solidFill>
                  <a:srgbClr val="FF0000"/>
                </a:solidFill>
              </a:rPr>
              <a:t>ЛОВИ  ОШИБКУ</a:t>
            </a:r>
            <a:r>
              <a:rPr lang="en-US" b="1" dirty="0">
                <a:solidFill>
                  <a:srgbClr val="FF0000"/>
                </a:solidFill>
              </a:rPr>
              <a:t>»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315" y="1357630"/>
                <a:ext cx="8579485" cy="5215890"/>
              </a:xfrm>
            </p:spPr>
            <p:txBody>
              <a:bodyPr/>
              <a:lstStyle/>
              <a:p>
                <a:pPr marL="109220" indent="0">
                  <a:buNone/>
                </a:pPr>
                <a:r>
                  <a:rPr lang="ru-RU" sz="6000" b="1" dirty="0" smtClean="0"/>
                  <a:t>3) </a:t>
                </a:r>
                <a:r>
                  <a:rPr lang="en-US" sz="8000" b="1" dirty="0" err="1" smtClean="0"/>
                  <a:t>Im</a:t>
                </a:r>
                <a:r>
                  <a:rPr lang="en-US" sz="8000" dirty="0" smtClean="0"/>
                  <a:t>(4+7</a:t>
                </a:r>
                <a:r>
                  <a:rPr lang="en-US" sz="8000" i="1" dirty="0" smtClean="0"/>
                  <a:t>i</a:t>
                </a:r>
                <a:r>
                  <a:rPr lang="en-US" sz="8000" dirty="0"/>
                  <a:t>)=</a:t>
                </a:r>
                <a:r>
                  <a:rPr lang="ro-RO" sz="8000" dirty="0" smtClean="0"/>
                  <a:t>7</a:t>
                </a:r>
                <a:r>
                  <a:rPr lang="ro-RO" sz="8000" i="1" dirty="0" smtClean="0"/>
                  <a:t>i</a:t>
                </a:r>
                <a:endParaRPr lang="ru-RU" sz="8000" i="1" dirty="0" smtClean="0"/>
              </a:p>
              <a:p>
                <a:pPr marL="109220" indent="0">
                  <a:buNone/>
                </a:pPr>
                <a:endParaRPr lang="ru-RU" sz="8000" dirty="0"/>
              </a:p>
              <a:p>
                <a:pPr marL="109220" algn="l">
                  <a:buSzTx/>
                  <a:buNone/>
                </a:pPr>
                <a:r>
                  <a:rPr lang="en-US" sz="8000" b="1" dirty="0" err="1" smtClean="0"/>
                  <a:t>4) </a:t>
                </a:r>
                <a:r>
                  <a:rPr lang="en-US" sz="8000" b="1" dirty="0" err="1" smtClean="0">
                    <a:sym typeface="+mn-ea"/>
                  </a:rPr>
                  <a:t>Re(</a:t>
                </a: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8000" b="1" dirty="0" err="1" smtClean="0"/>
                          </m:ctrlPr>
                        </m:accPr>
                        <m:e>
                          <m:r>
                            <a:rPr lang="en-US" sz="8000" b="1" dirty="0" err="1" smtClean="0"/>
                            <m:t>6</m:t>
                          </m:r>
                          <m:r>
                            <a:rPr lang="en-US" sz="8000" b="1" dirty="0" err="1" smtClean="0"/>
                            <m:t>−</m:t>
                          </m:r>
                          <m:r>
                            <a:rPr lang="en-US" sz="8000" b="1" dirty="0" err="1" smtClean="0"/>
                            <m:t>4</m:t>
                          </m:r>
                          <m:r>
                            <a:rPr lang="en-US" sz="8000" b="1" dirty="0" err="1" smtClean="0"/>
                            <m:t>𝑖</m:t>
                          </m:r>
                          <m:r>
                            <a:rPr lang="en-US" sz="8000" b="1" dirty="0" err="1" smtClean="0"/>
                            <m:t>)</m:t>
                          </m:r>
                        </m:e>
                      </m:acc>
                    </m:oMath>
                  </m:oMathPara>
                </a14:m>
                <a:r>
                  <a:rPr lang="en-US" sz="8000" b="1" dirty="0" err="1" smtClean="0">
                    <a:sym typeface="+mn-ea"/>
                  </a:rPr>
                  <a:t>=</a:t>
                </a:r>
                <a:r>
                  <a:rPr lang="en-US" sz="8000" dirty="0" err="1" smtClean="0">
                    <a:sym typeface="+mn-ea"/>
                  </a:rPr>
                  <a:t>6</a:t>
                </a:r>
                <a:endParaRPr lang="en-US" sz="8000" b="1" dirty="0" err="1" smtClean="0"/>
              </a:p>
              <a:p>
                <a:pPr marL="109220" indent="0">
                  <a:buNone/>
                </a:pPr>
                <a:endParaRPr lang="ru-RU" sz="6000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315" y="1357630"/>
                <a:ext cx="8579485" cy="5215890"/>
              </a:xfrm>
              <a:blipFill rotWithShape="1">
                <a:blip r:embed="rId1"/>
                <a:stretch>
                  <a:fillRect b="-2082"/>
                </a:stretch>
              </a:blipFill>
            </p:spPr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360" y="1052994"/>
            <a:ext cx="8229600" cy="36004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«</a:t>
            </a:r>
            <a:r>
              <a:rPr lang="ru-RU" sz="4800" b="1" dirty="0">
                <a:solidFill>
                  <a:srgbClr val="FF0000"/>
                </a:solidFill>
              </a:rPr>
              <a:t>ЛОВИ  ОШИБКУ</a:t>
            </a:r>
            <a:r>
              <a:rPr lang="en-US" b="1" dirty="0">
                <a:solidFill>
                  <a:srgbClr val="FF0000"/>
                </a:solidFill>
              </a:rPr>
              <a:t>»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39750" y="1703705"/>
                <a:ext cx="8229600" cy="4677410"/>
              </a:xfrm>
            </p:spPr>
            <p:txBody>
              <a:bodyPr/>
              <a:lstStyle/>
              <a:p>
                <a:pPr marL="109220" indent="0">
                  <a:buNone/>
                </a:pPr>
                <a:r>
                  <a:rPr lang="ru-RU" sz="6600" b="1" dirty="0"/>
                  <a:t>5</a:t>
                </a:r>
                <a:r>
                  <a:rPr lang="ru-RU" sz="6600" dirty="0"/>
                  <a:t>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8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8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8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80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8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8000" dirty="0"/>
                  <a:t>=-2+3</a:t>
                </a:r>
                <a:r>
                  <a:rPr lang="en-US" sz="8000" i="1" dirty="0"/>
                  <a:t>i</a:t>
                </a:r>
                <a:endParaRPr lang="ru-RU" sz="8000" dirty="0"/>
              </a:p>
              <a:p>
                <a:pPr marL="109220" indent="0">
                  <a:buNone/>
                </a:pPr>
                <a:endParaRPr lang="ru-RU" sz="6600" b="1" dirty="0" smtClean="0"/>
              </a:p>
              <a:p>
                <a:pPr marL="109220" indent="0">
                  <a:buNone/>
                </a:pPr>
                <a:r>
                  <a:rPr lang="ru-RU" sz="6600" b="1" dirty="0" smtClean="0"/>
                  <a:t>6) </a:t>
                </a:r>
                <a:r>
                  <a:rPr lang="en-US" sz="8800" b="1" dirty="0" smtClean="0"/>
                  <a:t>-</a:t>
                </a:r>
                <a:r>
                  <a:rPr lang="en-US" sz="8800" dirty="0" smtClean="0"/>
                  <a:t>(</a:t>
                </a:r>
                <a:r>
                  <a:rPr lang="en-US" sz="8800" dirty="0"/>
                  <a:t>5+7</a:t>
                </a:r>
                <a:r>
                  <a:rPr lang="en-US" sz="8800" i="1" dirty="0"/>
                  <a:t>i</a:t>
                </a:r>
                <a:r>
                  <a:rPr lang="en-US" sz="8800" dirty="0"/>
                  <a:t>)=5-7</a:t>
                </a:r>
                <a:r>
                  <a:rPr lang="en-US" sz="8800" i="1" dirty="0"/>
                  <a:t>i</a:t>
                </a:r>
                <a:endParaRPr lang="ru-RU" sz="8800" dirty="0"/>
              </a:p>
              <a:p>
                <a:pPr marL="109220" indent="0">
                  <a:buNone/>
                </a:pPr>
                <a:endParaRPr lang="ru-RU" sz="6600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750" y="1703705"/>
                <a:ext cx="8229600" cy="4677410"/>
              </a:xfrm>
              <a:blipFill rotWithShape="1">
                <a:blip r:embed="rId1"/>
                <a:stretch>
                  <a:fillRect b="-11702"/>
                </a:stretch>
              </a:blipFill>
            </p:spPr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500042"/>
            <a:ext cx="8076464" cy="408337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АРИФМЕТИЧЕСКИЕ ДЕЙСТВИЯ С КОМПЛЕКСНЫМИ ЧИСЛАМИ В АЛГЕБРАИЧЕСКОЙ ФОРМЕ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endParaRPr lang="ru-RU" b="1" i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4572008"/>
            <a:ext cx="5786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</a:rPr>
              <a:t>«Чем больше я знаю, тем больше умею».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72396" y="6143644"/>
            <a:ext cx="1224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3891A7">
                    <a:lumMod val="75000"/>
                  </a:srgbClr>
                </a:solidFill>
                <a:latin typeface="Georgia" panose="02040502050405020303" pitchFamily="18" charset="0"/>
              </a:rPr>
              <a:t>11.11.2024</a:t>
            </a:r>
            <a:endParaRPr lang="ru-RU" dirty="0">
              <a:solidFill>
                <a:srgbClr val="3891A7">
                  <a:lumMod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630" y="874395"/>
            <a:ext cx="7772400" cy="90170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algn="ctr"/>
            <a:r>
              <a:rPr lang="ru-RU" sz="3200" dirty="0">
                <a:solidFill>
                  <a:srgbClr val="FF0000"/>
                </a:solidFill>
              </a:rPr>
              <a:t>Применение сложения и вычитания комплексных чисел в биологии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idx="1"/>
          </p:nvPr>
        </p:nvSpPr>
        <p:spPr>
          <a:xfrm>
            <a:off x="285750" y="2134235"/>
            <a:ext cx="8742680" cy="4288155"/>
          </a:xfrm>
        </p:spPr>
        <p:txBody>
          <a:bodyPr/>
          <a:p>
            <a:pPr algn="ctr"/>
            <a:r>
              <a:rPr lang="ru-RU" altLang="en-US" sz="2400" b="1" i="1"/>
              <a:t>Задача 1: Анализ популяционной динамики с использованием комплексных чисел</a:t>
            </a:r>
            <a:endParaRPr lang="ru-RU" altLang="en-US" sz="2400" b="1" i="1"/>
          </a:p>
          <a:p>
            <a:r>
              <a:rPr lang="ru-RU" altLang="en-US"/>
              <a:t>Предположим, что </a:t>
            </a:r>
            <a:r>
              <a:rPr lang="ru-RU" altLang="en-US" i="1"/>
              <a:t>популяции двух видов в экосистеме</a:t>
            </a:r>
            <a:r>
              <a:rPr lang="ru-RU" altLang="en-US"/>
              <a:t> описываются комплексными числами </a:t>
            </a:r>
            <a:r>
              <a:rPr lang="ru-RU" altLang="en-US" b="1"/>
              <a:t>z</a:t>
            </a:r>
            <a:r>
              <a:rPr lang="ru-RU" altLang="en-US" b="1" baseline="-25000"/>
              <a:t>1</a:t>
            </a:r>
            <a:r>
              <a:rPr lang="ru-RU" altLang="en-US" b="1"/>
              <a:t>=3+2i    </a:t>
            </a:r>
            <a:r>
              <a:rPr lang="ru-RU" altLang="en-US"/>
              <a:t>и</a:t>
            </a:r>
            <a:r>
              <a:rPr lang="ru-RU" altLang="en-US" b="1"/>
              <a:t> z</a:t>
            </a:r>
            <a:r>
              <a:rPr lang="ru-RU" altLang="en-US" b="1" baseline="-25000"/>
              <a:t>2</a:t>
            </a:r>
            <a:r>
              <a:rPr lang="ru-RU" altLang="en-US" b="1"/>
              <a:t>=1−4i</a:t>
            </a:r>
            <a:r>
              <a:rPr lang="ru-RU" altLang="en-US"/>
              <a:t>    , где действительная часть числа представляет численность популяции, а мнимая часть — темп её изменения в зависимости от времени.</a:t>
            </a:r>
            <a:endParaRPr lang="ru-RU" altLang="en-US"/>
          </a:p>
          <a:p>
            <a:r>
              <a:rPr lang="ru-RU" altLang="en-US"/>
              <a:t>1.Найдите результирующую популяцию, когда оба вида взаимодействуют друг с другом.</a:t>
            </a:r>
            <a:endParaRPr lang="ru-RU" altLang="en-US"/>
          </a:p>
          <a:p>
            <a:r>
              <a:rPr lang="ru-RU" altLang="en-US"/>
              <a:t>2.Вычислите разность между этими популяциями и проанализируйте, какой вид имеет преимущество по численности и темпу изменения.</a:t>
            </a:r>
            <a:endParaRPr lang="ru-RU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630" y="874395"/>
            <a:ext cx="7772400" cy="90170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algn="ctr"/>
            <a:r>
              <a:rPr lang="ru-RU" sz="3200" dirty="0">
                <a:solidFill>
                  <a:srgbClr val="FF0000"/>
                </a:solidFill>
              </a:rPr>
              <a:t>Применение сложения и вычитания комплексных чисел в географии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idx="1"/>
          </p:nvPr>
        </p:nvSpPr>
        <p:spPr>
          <a:xfrm>
            <a:off x="285750" y="2147570"/>
            <a:ext cx="8742680" cy="4274820"/>
          </a:xfrm>
        </p:spPr>
        <p:txBody>
          <a:bodyPr/>
          <a:p>
            <a:pPr algn="ctr"/>
            <a:r>
              <a:rPr lang="ru-RU" altLang="en-US" sz="2400" b="1" i="1"/>
              <a:t>Задача 2: Моделирование изменения температуры в двух регионах</a:t>
            </a:r>
            <a:endParaRPr lang="ru-RU" altLang="en-US" sz="2400" b="1" i="1"/>
          </a:p>
          <a:p>
            <a:r>
              <a:rPr lang="ru-RU" altLang="en-US" sz="2200" i="1"/>
              <a:t>Температура в двух соседних регионах </a:t>
            </a:r>
            <a:r>
              <a:rPr lang="ru-RU" altLang="en-US" sz="2200"/>
              <a:t>может быть представлена комплексными числами, где действительная часть соответствует средней дневной температуре, а мнимая часть — ночной температуре. Например, </a:t>
            </a:r>
            <a:r>
              <a:rPr lang="ru-RU" altLang="en-US" sz="2200" b="1"/>
              <a:t>z</a:t>
            </a:r>
            <a:r>
              <a:rPr lang="ru-RU" altLang="en-US" sz="2200" b="1" baseline="-25000"/>
              <a:t>1</a:t>
            </a:r>
            <a:r>
              <a:rPr lang="ru-RU" altLang="en-US" sz="2200" b="1"/>
              <a:t>=25+10i</a:t>
            </a:r>
            <a:r>
              <a:rPr lang="ru-RU" altLang="en-US" sz="2200"/>
              <a:t>  и </a:t>
            </a:r>
            <a:r>
              <a:rPr lang="ru-RU" altLang="en-US" sz="2200" b="1"/>
              <a:t>z</a:t>
            </a:r>
            <a:r>
              <a:rPr lang="ru-RU" altLang="en-US" sz="2200" b="1" baseline="-25000"/>
              <a:t>2</a:t>
            </a:r>
            <a:r>
              <a:rPr lang="ru-RU" altLang="en-US" sz="2200" b="1"/>
              <a:t>=20−5i   </a:t>
            </a:r>
            <a:r>
              <a:rPr lang="ru-RU" altLang="en-US" sz="2200"/>
              <a:t>         — это температуры в двух разных регионах.</a:t>
            </a:r>
            <a:endParaRPr lang="ru-RU" altLang="en-US" sz="2200"/>
          </a:p>
          <a:p>
            <a:r>
              <a:rPr lang="ru-RU" altLang="en-US" sz="2200"/>
              <a:t>1.Найдите результирующую среднюю температуру (дневную и ночную), если рассматриваются оба региона вместе.</a:t>
            </a:r>
            <a:endParaRPr lang="ru-RU" altLang="en-US" sz="2200"/>
          </a:p>
          <a:p>
            <a:r>
              <a:rPr lang="ru-RU" altLang="en-US" sz="2200"/>
              <a:t>2.Определите разность температур между регионами</a:t>
            </a:r>
            <a:r>
              <a:rPr lang="ru-RU" altLang="en-US"/>
              <a:t>.</a:t>
            </a:r>
            <a:endParaRPr lang="ru-RU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630" y="874395"/>
            <a:ext cx="7772400" cy="90170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algn="ctr"/>
            <a:r>
              <a:rPr lang="ru-RU" sz="3200" dirty="0">
                <a:solidFill>
                  <a:srgbClr val="FF0000"/>
                </a:solidFill>
              </a:rPr>
              <a:t>Применение сложения и вычитания комплексных чисел в географии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idx="1"/>
          </p:nvPr>
        </p:nvSpPr>
        <p:spPr>
          <a:xfrm>
            <a:off x="285750" y="2147570"/>
            <a:ext cx="8742680" cy="4274820"/>
          </a:xfrm>
        </p:spPr>
        <p:txBody>
          <a:bodyPr/>
          <a:p>
            <a:pPr algn="ctr"/>
            <a:r>
              <a:rPr lang="ru-RU" altLang="en-US" sz="2400" b="1" i="1"/>
              <a:t>Задача 3: Моделирование роста населения в двух городах</a:t>
            </a:r>
            <a:endParaRPr lang="ru-RU" altLang="en-US" sz="2400" b="1" i="1"/>
          </a:p>
          <a:p>
            <a:r>
              <a:rPr lang="ru-RU" altLang="en-US" sz="2400"/>
              <a:t>Предположим, что прирост населения в двух городах описывается комплексными числами </a:t>
            </a:r>
            <a:r>
              <a:rPr lang="ru-RU" altLang="en-US" sz="2400" b="1"/>
              <a:t>z</a:t>
            </a:r>
            <a:r>
              <a:rPr lang="ru-RU" altLang="en-US" sz="2400" b="1" baseline="-25000"/>
              <a:t>1</a:t>
            </a:r>
            <a:r>
              <a:rPr lang="ru-RU" altLang="en-US" sz="2400" b="1"/>
              <a:t>=2000+500i </a:t>
            </a:r>
            <a:r>
              <a:rPr lang="ru-RU" altLang="en-US" sz="2400"/>
              <a:t>              и </a:t>
            </a:r>
            <a:r>
              <a:rPr lang="ru-RU" altLang="en-US" sz="2400" b="1"/>
              <a:t>z</a:t>
            </a:r>
            <a:r>
              <a:rPr lang="ru-RU" altLang="en-US" sz="2400" b="1" baseline="-25000"/>
              <a:t>2</a:t>
            </a:r>
            <a:r>
              <a:rPr lang="ru-RU" altLang="en-US" sz="2400" b="1"/>
              <a:t>=1500+700i  ,</a:t>
            </a:r>
            <a:r>
              <a:rPr lang="ru-RU" altLang="en-US" sz="2400"/>
              <a:t> где действительная часть представляет собой прирост численности населения в трудоспособном возрасте, а мнимая — прирост численности детей.</a:t>
            </a:r>
            <a:endParaRPr lang="ru-RU" altLang="en-US" sz="2400"/>
          </a:p>
          <a:p>
            <a:r>
              <a:rPr lang="ru-RU" altLang="en-US" sz="2400"/>
              <a:t>1.Найдите общий прирост населения в двух городах.</a:t>
            </a:r>
            <a:endParaRPr lang="ru-RU" altLang="en-US" sz="2400"/>
          </a:p>
          <a:p>
            <a:r>
              <a:rPr lang="ru-RU" altLang="en-US" sz="2400"/>
              <a:t>2.Определите разность прироста населения между городами.</a:t>
            </a:r>
            <a:endParaRPr lang="ru-RU" altLang="en-US"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605" y="382270"/>
            <a:ext cx="8229600" cy="814705"/>
          </a:xfrm>
        </p:spPr>
        <p:txBody>
          <a:bodyPr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  <a:sym typeface="+mn-ea"/>
              </a:rPr>
              <a:t>РЕФЛЕКСИЯ</a:t>
            </a:r>
            <a:endParaRPr lang="ru-RU" altLang="en-US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1196975"/>
            <a:ext cx="9117965" cy="562800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Домашнее задание: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060848"/>
            <a:ext cx="8229600" cy="432435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Читать §1 стр. 164-165</a:t>
            </a:r>
            <a:endParaRPr lang="ru-RU" sz="3600" b="1" dirty="0" smtClean="0"/>
          </a:p>
          <a:p>
            <a:r>
              <a:rPr lang="ru-RU" sz="3600" b="1" dirty="0" smtClean="0"/>
              <a:t>Стр.168  №1(</a:t>
            </a:r>
            <a:r>
              <a:rPr lang="ru-RU" sz="3600" b="1" dirty="0" err="1" smtClean="0"/>
              <a:t>абв</a:t>
            </a:r>
            <a:r>
              <a:rPr lang="ru-RU" sz="3600" b="1" dirty="0" smtClean="0"/>
              <a:t>),</a:t>
            </a:r>
            <a:endParaRPr lang="ru-RU" sz="3600" b="1" dirty="0" smtClean="0"/>
          </a:p>
          <a:p>
            <a:r>
              <a:rPr lang="ru-RU" sz="3600" b="1" dirty="0" smtClean="0"/>
              <a:t>Стр.181 №1(</a:t>
            </a:r>
            <a:r>
              <a:rPr lang="ru-RU" sz="3600" b="1" dirty="0" err="1" smtClean="0"/>
              <a:t>аб</a:t>
            </a:r>
            <a:r>
              <a:rPr lang="ru-RU" sz="3600" b="1" dirty="0" smtClean="0"/>
              <a:t>)</a:t>
            </a:r>
            <a:endParaRPr lang="ru-RU" sz="3600" b="1" dirty="0" smtClean="0"/>
          </a:p>
          <a:p>
            <a:r>
              <a:rPr lang="ru-RU" sz="3600" b="1" dirty="0" smtClean="0"/>
              <a:t>Составить карточки</a:t>
            </a:r>
            <a:endParaRPr lang="ru-RU" sz="3600" b="1" dirty="0" smtClean="0"/>
          </a:p>
          <a:p>
            <a:pPr marL="0" indent="0">
              <a:buNone/>
            </a:pPr>
            <a:r>
              <a:rPr lang="en-US" sz="3600" b="1" dirty="0" smtClean="0"/>
              <a:t>          </a:t>
            </a:r>
            <a:r>
              <a:rPr lang="ru-RU" sz="3600" b="1" dirty="0" smtClean="0"/>
              <a:t>по 6 различных</a:t>
            </a:r>
            <a:endParaRPr lang="ru-RU" sz="3600" b="1" dirty="0" smtClean="0"/>
          </a:p>
          <a:p>
            <a:pPr marL="0" indent="0">
              <a:buNone/>
            </a:pPr>
            <a:r>
              <a:rPr lang="en-US" sz="3600" b="1" dirty="0" smtClean="0"/>
              <a:t>                       </a:t>
            </a:r>
            <a:r>
              <a:rPr lang="ru-RU" sz="3600" b="1" dirty="0" smtClean="0"/>
              <a:t>заданий</a:t>
            </a:r>
            <a:endParaRPr lang="ru-RU" sz="3600" b="1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Mobilepriroda103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0152" y="1484784"/>
            <a:ext cx="3173558" cy="4191029"/>
          </a:xfrm>
          <a:prstGeom prst="rect">
            <a:avLst/>
          </a:prstGeom>
        </p:spPr>
      </p:pic>
      <p:pic>
        <p:nvPicPr>
          <p:cNvPr id="6" name="Picture 2" descr="http://static5.depositphotos.com/1001911/519/v/450/dep_5198058-Question-and-exclamation-mark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8" r="2344" b="2802"/>
          <a:stretch>
            <a:fillRect/>
          </a:stretch>
        </p:blipFill>
        <p:spPr bwMode="auto">
          <a:xfrm>
            <a:off x="0" y="4222009"/>
            <a:ext cx="1306587" cy="243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WordArt 2"/>
          <p:cNvSpPr>
            <a:spLocks noChangeArrowheads="1" noChangeShapeType="1" noTextEdit="1"/>
          </p:cNvSpPr>
          <p:nvPr/>
        </p:nvSpPr>
        <p:spPr bwMode="auto">
          <a:xfrm>
            <a:off x="1187450" y="620713"/>
            <a:ext cx="72580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1905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latin typeface="Georgia" panose="02040502050405020303"/>
                <a:cs typeface="Arial" panose="020B0604020202020204" pitchFamily="34" charset="0"/>
              </a:rPr>
              <a:t>Считай  несчастным  тот  день  или </a:t>
            </a:r>
            <a:endParaRPr lang="ru-RU" sz="3600" kern="10" dirty="0">
              <a:ln w="19050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Georgia" panose="02040502050405020303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1905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latin typeface="Georgia" panose="02040502050405020303"/>
                <a:cs typeface="Arial" panose="020B0604020202020204" pitchFamily="34" charset="0"/>
              </a:rPr>
              <a:t>тот  час,  в  который  ты </a:t>
            </a:r>
            <a:endParaRPr lang="ru-RU" sz="3600" kern="10" dirty="0">
              <a:ln w="19050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Georgia" panose="02040502050405020303"/>
              <a:cs typeface="Arial" panose="020B0604020202020204" pitchFamily="34" charset="0"/>
            </a:endParaRPr>
          </a:p>
        </p:txBody>
      </p:sp>
      <p:sp>
        <p:nvSpPr>
          <p:cNvPr id="65539" name="WordArt 3"/>
          <p:cNvSpPr>
            <a:spLocks noChangeArrowheads="1" noChangeShapeType="1" noTextEdit="1"/>
          </p:cNvSpPr>
          <p:nvPr/>
        </p:nvSpPr>
        <p:spPr bwMode="auto">
          <a:xfrm>
            <a:off x="982354" y="1916832"/>
            <a:ext cx="7724775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1905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 panose="02040502050405020303"/>
                <a:cs typeface="Arial" panose="020B0604020202020204" pitchFamily="34" charset="0"/>
              </a:rPr>
              <a:t>не  усвоил </a:t>
            </a:r>
            <a:endParaRPr lang="ru-RU" sz="3600" kern="10" dirty="0">
              <a:ln w="19050">
                <a:solidFill>
                  <a:srgbClr val="0000FF"/>
                </a:solidFill>
                <a:rou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eorgia" panose="02040502050405020303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1905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 panose="02040502050405020303"/>
                <a:cs typeface="Arial" panose="020B0604020202020204" pitchFamily="34" charset="0"/>
              </a:rPr>
              <a:t>ничего  нового,  ничего  не  прибавил  к </a:t>
            </a:r>
            <a:endParaRPr lang="ru-RU" sz="3600" kern="10" dirty="0">
              <a:ln w="19050">
                <a:solidFill>
                  <a:srgbClr val="0000FF"/>
                </a:solidFill>
                <a:rou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eorgia" panose="02040502050405020303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1905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 panose="02040502050405020303"/>
                <a:cs typeface="Arial" panose="020B0604020202020204" pitchFamily="34" charset="0"/>
              </a:rPr>
              <a:t>своему образованию. </a:t>
            </a:r>
            <a:endParaRPr lang="ru-RU" sz="3600" kern="10" dirty="0">
              <a:ln w="19050">
                <a:solidFill>
                  <a:srgbClr val="0000FF"/>
                </a:solidFill>
                <a:rou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eorgia" panose="02040502050405020303"/>
              <a:cs typeface="Arial" panose="020B0604020202020204" pitchFamily="34" charset="0"/>
            </a:endParaRPr>
          </a:p>
        </p:txBody>
      </p:sp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5738813" y="3631332"/>
            <a:ext cx="3009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19050">
                  <a:solidFill>
                    <a:srgbClr val="FFFF00"/>
                  </a:solidFill>
                  <a:round/>
                </a:ln>
                <a:solidFill>
                  <a:srgbClr val="CC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  <a:cs typeface="Arial" panose="020B0604020202020204" pitchFamily="34" charset="0"/>
              </a:rPr>
              <a:t>Ян  </a:t>
            </a:r>
            <a:r>
              <a:rPr lang="ru-RU" sz="3600" kern="10" dirty="0" err="1">
                <a:ln w="19050">
                  <a:solidFill>
                    <a:srgbClr val="FFFF00"/>
                  </a:solidFill>
                  <a:round/>
                </a:ln>
                <a:solidFill>
                  <a:srgbClr val="CC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  <a:cs typeface="Arial" panose="020B0604020202020204" pitchFamily="34" charset="0"/>
              </a:rPr>
              <a:t>Амос</a:t>
            </a:r>
            <a:r>
              <a:rPr lang="ru-RU" sz="3600" kern="10" dirty="0">
                <a:ln w="19050">
                  <a:solidFill>
                    <a:srgbClr val="FFFF00"/>
                  </a:solidFill>
                  <a:round/>
                </a:ln>
                <a:solidFill>
                  <a:srgbClr val="CC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  <a:cs typeface="Arial" panose="020B0604020202020204" pitchFamily="34" charset="0"/>
              </a:rPr>
              <a:t>  Коменский </a:t>
            </a:r>
            <a:endParaRPr lang="ru-RU" sz="3600" kern="10" dirty="0">
              <a:ln w="19050">
                <a:solidFill>
                  <a:srgbClr val="FFFF00"/>
                </a:solidFill>
                <a:round/>
              </a:ln>
              <a:solidFill>
                <a:srgbClr val="CC009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419" y="4220850"/>
            <a:ext cx="2222540" cy="250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en.ts-electro.ru/userfiles/IMG_4259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139952" y="2564904"/>
            <a:ext cx="4762500" cy="41044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360" y="76454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Применение в жизни.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115" y="1700213"/>
            <a:ext cx="8229600" cy="432435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Комплексные числа используются в приборах измерения переменного тока</a:t>
            </a:r>
            <a:endParaRPr lang="ru-RU" dirty="0"/>
          </a:p>
        </p:txBody>
      </p:sp>
      <p:pic>
        <p:nvPicPr>
          <p:cNvPr id="2052" name="Picture 4" descr="http://www.sea.com.ua/img/finder/images/kip/products/%D0%98%D0%A4%D0%9D-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4367141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3325"/>
            <a:ext cx="8229600" cy="53708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 Во многих материнских платах современного компьютера используются знания о комплексных чисел. </a:t>
            </a:r>
            <a:r>
              <a:rPr lang="ru-RU" sz="2400" smtClean="0"/>
              <a:t>Благодаря им </a:t>
            </a:r>
            <a:r>
              <a:rPr lang="ru-RU" sz="2400" dirty="0" smtClean="0"/>
              <a:t>существует ряд дополнительных возможностей в наших компьютерах.</a:t>
            </a:r>
            <a:endParaRPr lang="ru-RU" sz="2400" dirty="0"/>
          </a:p>
        </p:txBody>
      </p:sp>
      <p:pic>
        <p:nvPicPr>
          <p:cNvPr id="1028" name="Picture 4" descr="http://media.msi.com/main.php?g2_view=core.DownloadItem&amp;g2_itemId=67960&amp;g2_serialNumber=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3212976"/>
            <a:ext cx="4536504" cy="3473262"/>
          </a:xfrm>
          <a:prstGeom prst="rect">
            <a:avLst/>
          </a:prstGeom>
          <a:noFill/>
        </p:spPr>
      </p:pic>
      <p:pic>
        <p:nvPicPr>
          <p:cNvPr id="1030" name="Picture 6" descr="http://images.kakprosto.ru/articles/201107/article_351_31139eb7b0b818a2843ec3f3fbb5d8ea13098251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785" y="3212976"/>
            <a:ext cx="4973215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-180975" y="1557338"/>
            <a:ext cx="5616575" cy="4478338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Комплексные 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числа имеют 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прикладное значение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во многих областях науки, являются 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основным аппаратом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для расчетов 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 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электротехнике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и 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связи.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1923" name="Picture 3" descr="cosf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3438" y="765175"/>
            <a:ext cx="4105275" cy="224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24" name="Picture 4" descr="menu-3a"/>
          <p:cNvPicPr>
            <a:picLocks noChangeAspect="1"/>
          </p:cNvPicPr>
          <p:nvPr/>
        </p:nvPicPr>
        <p:blipFill>
          <a:blip r:embed="rId2"/>
          <a:srcRect l="22617" r="24640" b="17804"/>
          <a:stretch>
            <a:fillRect/>
          </a:stretch>
        </p:blipFill>
        <p:spPr>
          <a:xfrm>
            <a:off x="1692275" y="188913"/>
            <a:ext cx="1316038" cy="136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25" name="Picture 5" descr="4_4_telef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3573463"/>
            <a:ext cx="2089150" cy="2159000"/>
          </a:xfrm>
          <a:prstGeom prst="rect">
            <a:avLst/>
          </a:prstGeom>
          <a:noFill/>
          <a:ln w="76200" cap="flat" cmpd="tri">
            <a:solidFill>
              <a:srgbClr val="FF66CC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1926" name="Picture 6" descr="electricit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563" y="5373688"/>
            <a:ext cx="2305050" cy="1176337"/>
          </a:xfrm>
          <a:prstGeom prst="rect">
            <a:avLst/>
          </a:prstGeom>
          <a:noFill/>
          <a:ln w="38100" cap="flat" cmpd="dbl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76700"/>
            <a:ext cx="8713788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000" b="0" i="1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Применяются</a:t>
            </a:r>
            <a:br>
              <a:rPr kumimoji="0" lang="ru-RU" sz="4000" b="0" i="1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1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при </a:t>
            </a: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расчетах в</a:t>
            </a:r>
            <a:br>
              <a:rPr kumimoji="0" lang="ru-RU" sz="4000" b="0" i="1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1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конструировании</a:t>
            </a:r>
            <a:b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4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ru-RU" sz="4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ракет </a:t>
            </a:r>
            <a:r>
              <a:rPr kumimoji="0" lang="en-US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   </a:t>
            </a:r>
            <a:r>
              <a:rPr kumimoji="0" lang="ru-RU" sz="4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самолетов</a:t>
            </a:r>
            <a:endParaRPr kumimoji="0" lang="ru-RU" sz="4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2947" name="Picture 3" descr="http://www.vko.ru/pictures/2005_24/23_01.jpg"/>
          <p:cNvPicPr>
            <a:picLocks noChangeAspect="1"/>
          </p:cNvPicPr>
          <p:nvPr>
            <p:ph sz="half" idx="1"/>
          </p:nvPr>
        </p:nvPicPr>
        <p:blipFill>
          <a:blip r:embed="rId1" r:link="rId2"/>
          <a:srcRect/>
          <a:stretch>
            <a:fillRect/>
          </a:stretch>
        </p:blipFill>
        <p:spPr>
          <a:xfrm>
            <a:off x="5219700" y="2565400"/>
            <a:ext cx="3744913" cy="2495550"/>
          </a:xfrm>
          <a:ln w="76200" cmpd="tri">
            <a:solidFill>
              <a:srgbClr val="666633">
                <a:alpha val="100000"/>
              </a:srgbClr>
            </a:solidFill>
            <a:miter/>
          </a:ln>
        </p:spPr>
      </p:pic>
      <p:pic>
        <p:nvPicPr>
          <p:cNvPr id="82948" name="Picture 4" descr="http://www.fonetix.ru/img/japtalk/355820_20011122184105.jpg"/>
          <p:cNvPicPr>
            <a:picLocks noChangeAspect="1"/>
          </p:cNvPicPr>
          <p:nvPr>
            <p:ph sz="quarter" idx="3"/>
          </p:nvPr>
        </p:nvPicPr>
        <p:blipFill>
          <a:blip r:embed="rId3" r:link="rId2"/>
          <a:srcRect/>
          <a:stretch>
            <a:fillRect/>
          </a:stretch>
        </p:blipFill>
        <p:spPr>
          <a:xfrm>
            <a:off x="3563938" y="908050"/>
            <a:ext cx="2592387" cy="1936750"/>
          </a:xfrm>
          <a:ln w="76200" cmpd="tri">
            <a:solidFill>
              <a:srgbClr val="3399FF">
                <a:alpha val="100000"/>
              </a:srgbClr>
            </a:solidFill>
            <a:miter/>
          </a:ln>
        </p:spPr>
      </p:pic>
      <p:pic>
        <p:nvPicPr>
          <p:cNvPr id="82949" name="Picture 5" descr="http://www.nrs.com/aimages/05_05/290505_40828_93143_2.jpg"/>
          <p:cNvPicPr>
            <a:picLocks noChangeAspect="1"/>
          </p:cNvPicPr>
          <p:nvPr>
            <p:ph sz="quarter" idx="2"/>
          </p:nvPr>
        </p:nvPicPr>
        <p:blipFill>
          <a:blip r:embed="rId4" r:link="rId2"/>
          <a:srcRect/>
          <a:stretch>
            <a:fillRect/>
          </a:stretch>
        </p:blipFill>
        <p:spPr>
          <a:xfrm flipH="1">
            <a:off x="827088" y="333375"/>
            <a:ext cx="2879725" cy="1858963"/>
          </a:xfrm>
          <a:ln w="76200" cmpd="tri">
            <a:solidFill>
              <a:srgbClr val="0099FF">
                <a:alpha val="100000"/>
              </a:srgbClr>
            </a:solidFill>
            <a:miter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9226272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ПРОВЕРКА ДОМАШНЕГО ЗАДАНИЯ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effectLst/>
                <a:latin typeface="Georgia" panose="02040502050405020303" pitchFamily="18" charset="0"/>
              </a:rPr>
              <a:t>0    </a:t>
            </a:r>
            <a:r>
              <a:rPr lang="en-US" sz="3200" dirty="0">
                <a:effectLst/>
                <a:latin typeface="Georgia" panose="02040502050405020303" pitchFamily="18" charset="0"/>
              </a:rPr>
              <a:t>1+3i   2+2i      3+i    2+0i    2+i</a:t>
            </a:r>
            <a:r>
              <a:rPr lang="ru-RU" sz="3200" dirty="0">
                <a:effectLst/>
                <a:latin typeface="Georgia" panose="02040502050405020303" pitchFamily="18" charset="0"/>
              </a:rPr>
              <a:t>    </a:t>
            </a:r>
            <a:r>
              <a:rPr lang="en-US" sz="3200" dirty="0">
                <a:effectLst/>
                <a:latin typeface="Georgia" panose="02040502050405020303" pitchFamily="18" charset="0"/>
              </a:rPr>
              <a:t>1       3+3i   3i</a:t>
            </a:r>
            <a:br>
              <a:rPr lang="ru-RU" sz="3200" dirty="0">
                <a:effectLst/>
                <a:latin typeface="Georgia" panose="02040502050405020303" pitchFamily="18" charset="0"/>
              </a:rPr>
            </a:br>
            <a:r>
              <a:rPr lang="en-US" sz="3200" dirty="0">
                <a:effectLst/>
                <a:latin typeface="Georgia" panose="02040502050405020303" pitchFamily="18" charset="0"/>
              </a:rPr>
              <a:t>3    2+3i      2i      3+2i    1+i         </a:t>
            </a:r>
            <a:r>
              <a:rPr lang="en-US" sz="3200" dirty="0" err="1">
                <a:effectLst/>
                <a:latin typeface="Georgia" panose="02040502050405020303" pitchFamily="18" charset="0"/>
              </a:rPr>
              <a:t>i</a:t>
            </a:r>
            <a:r>
              <a:rPr lang="en-US" sz="3200" dirty="0">
                <a:effectLst/>
                <a:latin typeface="Georgia" panose="02040502050405020303" pitchFamily="18" charset="0"/>
              </a:rPr>
              <a:t>     1+2i     </a:t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599321"/>
          <a:ext cx="8106104" cy="507682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20230"/>
                <a:gridCol w="1667484"/>
                <a:gridCol w="1667484"/>
                <a:gridCol w="993114"/>
                <a:gridCol w="1178896"/>
                <a:gridCol w="1178896"/>
              </a:tblGrid>
              <a:tr h="650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43100" algn="l"/>
                        </a:tabLst>
                      </a:pPr>
                      <a:r>
                        <a:rPr lang="ru-RU" sz="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43100" algn="l"/>
                        </a:tabLst>
                      </a:pPr>
                      <a:r>
                        <a:rPr lang="ru-RU" sz="28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Действительная часть числа    </a:t>
                      </a:r>
                      <a:r>
                        <a:rPr lang="en-US" sz="4000" b="1" dirty="0" smtClean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</a:t>
                      </a:r>
                      <a:r>
                        <a:rPr lang="ru-RU" sz="4000" b="1" dirty="0" smtClean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753803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43100" algn="l"/>
                        </a:tabLst>
                      </a:pPr>
                      <a:r>
                        <a:rPr lang="ru-RU" sz="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Мнимая часть числа</a:t>
                      </a:r>
                      <a:r>
                        <a:rPr lang="ru-RU" sz="28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4400" dirty="0" err="1" smtClean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</a:t>
                      </a:r>
                      <a:r>
                        <a:rPr lang="ru-RU" sz="4400" dirty="0" smtClean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4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ru-RU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43100" algn="l"/>
                        </a:tabLst>
                      </a:pPr>
                      <a:r>
                        <a:rPr lang="ru-RU" sz="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7" marR="4549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43100" algn="l"/>
                        </a:tabLst>
                      </a:pPr>
                      <a:r>
                        <a:rPr lang="ru-RU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43100" algn="l"/>
                        </a:tabLst>
                      </a:pPr>
                      <a:r>
                        <a:rPr lang="ru-RU" sz="4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43100" algn="l"/>
                        </a:tabLst>
                      </a:pPr>
                      <a:r>
                        <a:rPr lang="ru-RU" sz="4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43100" algn="l"/>
                        </a:tabLst>
                      </a:pPr>
                      <a:r>
                        <a:rPr lang="ru-RU" sz="4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43100" algn="l"/>
                        </a:tabLst>
                      </a:pPr>
                      <a:r>
                        <a:rPr lang="ru-RU" sz="4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508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43100" algn="l"/>
                        </a:tabLst>
                      </a:pPr>
                      <a:r>
                        <a:rPr lang="ru-RU" sz="4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43100" algn="l"/>
                        </a:tabLst>
                      </a:pPr>
                      <a:r>
                        <a:rPr lang="ru-RU" sz="5400" dirty="0">
                          <a:effectLst/>
                          <a:highlight>
                            <a:srgbClr val="00FFFF"/>
                          </a:highlight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43100" algn="l"/>
                        </a:tabLst>
                      </a:pPr>
                      <a:r>
                        <a:rPr lang="ru-RU" sz="5400" dirty="0">
                          <a:effectLst/>
                          <a:highlight>
                            <a:srgbClr val="FF0000"/>
                          </a:highlight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43100" algn="l"/>
                        </a:tabLst>
                      </a:pPr>
                      <a:r>
                        <a:rPr lang="ru-RU" sz="5400" dirty="0">
                          <a:effectLst/>
                          <a:highlight>
                            <a:srgbClr val="FFFF00"/>
                          </a:highlight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43100" algn="l"/>
                        </a:tabLst>
                      </a:pPr>
                      <a:r>
                        <a:rPr lang="ru-RU" sz="5400" baseline="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5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813508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43100" algn="l"/>
                        </a:tabLst>
                      </a:pPr>
                      <a:r>
                        <a:rPr lang="ru-RU" sz="4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43100" algn="l"/>
                        </a:tabLst>
                      </a:pPr>
                      <a:r>
                        <a:rPr lang="ru-RU" sz="5400" dirty="0">
                          <a:effectLst/>
                          <a:highlight>
                            <a:srgbClr val="00FFFF"/>
                          </a:highlight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43100" algn="l"/>
                        </a:tabLst>
                      </a:pPr>
                      <a:r>
                        <a:rPr lang="ru-RU" sz="5400" dirty="0">
                          <a:effectLst/>
                          <a:highlight>
                            <a:srgbClr val="FF0000"/>
                          </a:highlight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43100" algn="l"/>
                        </a:tabLst>
                      </a:pPr>
                      <a:r>
                        <a:rPr lang="ru-RU" sz="5400" dirty="0">
                          <a:effectLst/>
                          <a:highlight>
                            <a:srgbClr val="FFFF00"/>
                          </a:highlight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43100" algn="l"/>
                        </a:tabLst>
                      </a:pPr>
                      <a:r>
                        <a:rPr lang="ru-RU" sz="5400" baseline="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5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813508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43100" algn="l"/>
                        </a:tabLst>
                      </a:pPr>
                      <a:r>
                        <a:rPr lang="ru-RU" sz="4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43100" algn="l"/>
                        </a:tabLst>
                      </a:pPr>
                      <a:r>
                        <a:rPr lang="ru-RU" sz="5400" dirty="0">
                          <a:effectLst/>
                          <a:highlight>
                            <a:srgbClr val="00FFFF"/>
                          </a:highlight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43100" algn="l"/>
                        </a:tabLst>
                      </a:pPr>
                      <a:r>
                        <a:rPr lang="ru-RU" sz="5400" dirty="0">
                          <a:effectLst/>
                          <a:highlight>
                            <a:srgbClr val="FF0000"/>
                          </a:highlight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43100" algn="l"/>
                        </a:tabLst>
                      </a:pPr>
                      <a:r>
                        <a:rPr lang="ru-RU" sz="5400" dirty="0">
                          <a:effectLst/>
                          <a:highlight>
                            <a:srgbClr val="FFFF00"/>
                          </a:highlight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43100" algn="l"/>
                        </a:tabLst>
                      </a:pPr>
                      <a:r>
                        <a:rPr lang="ru-RU" sz="5400" baseline="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5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813508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43100" algn="l"/>
                        </a:tabLst>
                      </a:pPr>
                      <a:r>
                        <a:rPr lang="ru-RU" sz="4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43100" algn="l"/>
                        </a:tabLst>
                      </a:pPr>
                      <a:r>
                        <a:rPr lang="en-US" sz="5400" dirty="0">
                          <a:effectLst/>
                          <a:highlight>
                            <a:srgbClr val="00FFFF"/>
                          </a:highlight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ru-RU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43100" algn="l"/>
                        </a:tabLst>
                      </a:pPr>
                      <a:r>
                        <a:rPr lang="ru-RU" sz="5400" dirty="0">
                          <a:effectLst/>
                          <a:highlight>
                            <a:srgbClr val="FF0000"/>
                          </a:highlight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endParaRPr lang="ru-RU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43100" algn="l"/>
                        </a:tabLst>
                      </a:pPr>
                      <a:r>
                        <a:rPr lang="ru-RU" sz="5400" dirty="0">
                          <a:effectLst/>
                          <a:highlight>
                            <a:srgbClr val="FFFF00"/>
                          </a:highlight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43100" algn="l"/>
                        </a:tabLst>
                      </a:pPr>
                      <a:r>
                        <a:rPr lang="ru-RU" sz="5400" baseline="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5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133600"/>
            <a:ext cx="5051425" cy="1200150"/>
          </a:xfrm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0" i="1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 вычерчивании</a:t>
            </a:r>
            <a:br>
              <a:rPr kumimoji="0" lang="ru-RU" sz="4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географических карт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3971" name="Picture 3" descr="http://www.tai-land.ru/maps/thailand_pol_2002.jpg"/>
          <p:cNvPicPr>
            <a:picLocks noChangeAspect="1"/>
          </p:cNvPicPr>
          <p:nvPr>
            <p:ph sz="half" idx="1"/>
          </p:nvPr>
        </p:nvPicPr>
        <p:blipFill>
          <a:blip r:embed="rId1" r:link="rId2"/>
          <a:srcRect r="-6" b="-21"/>
          <a:stretch>
            <a:fillRect/>
          </a:stretch>
        </p:blipFill>
        <p:spPr>
          <a:xfrm>
            <a:off x="5292725" y="549275"/>
            <a:ext cx="3079750" cy="4525963"/>
          </a:xfrm>
          <a:ln w="76200" cmpd="tri">
            <a:solidFill>
              <a:schemeClr val="accent1">
                <a:alpha val="100000"/>
              </a:schemeClr>
            </a:solidFill>
            <a:miter/>
          </a:ln>
        </p:spPr>
      </p:pic>
      <p:pic>
        <p:nvPicPr>
          <p:cNvPr id="83972" name="Picture 4" descr="http://students.russianplanet.ru/geography/images/mapeaster600-36k.jpg"/>
          <p:cNvPicPr>
            <a:picLocks noChangeAspect="1"/>
          </p:cNvPicPr>
          <p:nvPr>
            <p:ph sz="half" idx="2"/>
          </p:nvPr>
        </p:nvPicPr>
        <p:blipFill>
          <a:blip r:embed="rId3" r:link="rId2"/>
          <a:srcRect/>
          <a:stretch>
            <a:fillRect/>
          </a:stretch>
        </p:blipFill>
        <p:spPr>
          <a:xfrm>
            <a:off x="3851275" y="3933825"/>
            <a:ext cx="2876550" cy="2478088"/>
          </a:xfrm>
          <a:ln w="76200" cmpd="tri">
            <a:solidFill>
              <a:schemeClr val="accent1">
                <a:alpha val="100000"/>
              </a:schemeClr>
            </a:solidFill>
            <a:miter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4994" name="Picture 2" descr="http://travel.rin.ru/uni/images/pages/small/1584-6.jpg"/>
          <p:cNvPicPr>
            <a:picLocks noChangeAspect="1"/>
          </p:cNvPicPr>
          <p:nvPr>
            <p:ph sz="half" idx="1"/>
          </p:nvPr>
        </p:nvPicPr>
        <p:blipFill>
          <a:blip r:embed="rId1" r:link="rId2"/>
          <a:srcRect/>
          <a:stretch>
            <a:fillRect/>
          </a:stretch>
        </p:blipFill>
        <p:spPr>
          <a:xfrm>
            <a:off x="5940108" y="332740"/>
            <a:ext cx="3138487" cy="2219325"/>
          </a:xfrm>
          <a:ln w="76200" cmpd="tri">
            <a:solidFill>
              <a:srgbClr val="333300">
                <a:alpha val="100000"/>
              </a:srgbClr>
            </a:solidFill>
            <a:miter/>
          </a:ln>
        </p:spPr>
      </p:pic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9623425" cy="5257800"/>
          </a:xfrm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800" b="0" i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</a:t>
            </a:r>
            <a: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исследовании</a:t>
            </a:r>
            <a:br>
              <a:rPr kumimoji="0" lang="ru-RU" sz="4400" b="0" i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</a:t>
            </a:r>
            <a: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течения  жидкостей,</a:t>
            </a:r>
            <a: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4800" b="0" i="1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0" i="1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</a:t>
            </a:r>
            <a: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а </a:t>
            </a:r>
            <a:r>
              <a:rPr kumimoji="0" lang="ru-RU" sz="4800" b="0" i="1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также </a:t>
            </a:r>
            <a:br>
              <a:rPr kumimoji="0" lang="ru-RU" sz="4800" b="0" i="1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0" i="1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</a:t>
            </a:r>
            <a: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во </a:t>
            </a:r>
            <a:r>
              <a:rPr kumimoji="0" lang="ru-RU" sz="4800" b="0" i="1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многих </a:t>
            </a:r>
            <a:br>
              <a:rPr kumimoji="0" lang="ru-RU" sz="4800" b="0" i="1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0" i="1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</a:t>
            </a:r>
            <a: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других</a:t>
            </a:r>
            <a:b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</a:t>
            </a:r>
            <a:r>
              <a:rPr kumimoji="0" lang="ru-RU" sz="4800" b="0" i="1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науках.</a:t>
            </a:r>
            <a:endParaRPr kumimoji="0" lang="ru-RU" sz="4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4996" name="Picture 4" descr="http://avp.travel.ru/vodopad_niz_gril.jpg"/>
          <p:cNvPicPr>
            <a:picLocks noChangeAspect="1"/>
          </p:cNvPicPr>
          <p:nvPr>
            <p:ph sz="half" idx="2"/>
          </p:nvPr>
        </p:nvPicPr>
        <p:blipFill>
          <a:blip r:embed="rId3" r:link="rId2"/>
          <a:srcRect b="-89"/>
          <a:stretch>
            <a:fillRect/>
          </a:stretch>
        </p:blipFill>
        <p:spPr>
          <a:xfrm>
            <a:off x="107315" y="3213100"/>
            <a:ext cx="3184525" cy="3581400"/>
          </a:xfrm>
          <a:ln w="76200" cmpd="tri">
            <a:solidFill>
              <a:srgbClr val="333300">
                <a:alpha val="100000"/>
              </a:srgbClr>
            </a:solidFill>
            <a:miter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052736"/>
            <a:ext cx="5472608" cy="648072"/>
          </a:xfrm>
        </p:spPr>
        <p:txBody>
          <a:bodyPr>
            <a:noAutofit/>
          </a:bodyPr>
          <a:lstStyle/>
          <a:p>
            <a:r>
              <a:rPr lang="ru-RU" sz="5400" dirty="0"/>
              <a:t>ГДЕ ОШИБКА</a:t>
            </a:r>
            <a:r>
              <a:rPr lang="en-US" sz="5400" dirty="0"/>
              <a:t>?</a:t>
            </a:r>
            <a:br>
              <a:rPr lang="ru-RU" sz="5400" dirty="0"/>
            </a:br>
            <a:endParaRPr lang="ru-RU" sz="5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2249488"/>
                <a:ext cx="8928992" cy="4324350"/>
              </a:xfrm>
            </p:spPr>
            <p:txBody>
              <a:bodyPr/>
              <a:lstStyle/>
              <a:p>
                <a:pPr marL="109220" indent="0">
                  <a:buNone/>
                </a:pPr>
                <a:r>
                  <a:rPr lang="en-US" sz="6000" b="1" i="1" dirty="0" err="1" smtClean="0"/>
                  <a:t>i</a:t>
                </a:r>
                <a:r>
                  <a:rPr lang="ru-RU" sz="6000" b="1" i="1" baseline="30000" dirty="0"/>
                  <a:t>2</a:t>
                </a:r>
                <a:r>
                  <a:rPr lang="ru-RU" sz="6000" i="1" dirty="0"/>
                  <a:t> =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6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6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6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6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ru-RU" sz="6000" i="1" baseline="30000" dirty="0"/>
                  <a:t>2</a:t>
                </a:r>
                <a:r>
                  <a:rPr lang="ru-RU" sz="6000" i="1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6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6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6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ru-RU" sz="6000" i="1" dirty="0"/>
                  <a:t>*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6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6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6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ru-RU" sz="6000" i="1" dirty="0"/>
                  <a:t>=</a:t>
                </a:r>
                <a:endParaRPr lang="ru-RU" sz="6000" dirty="0"/>
              </a:p>
              <a:p>
                <a:pPr marL="109220" indent="0">
                  <a:buNone/>
                </a:pPr>
                <a:r>
                  <a:rPr lang="ru-RU" sz="6000" i="1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6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ru-RU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6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6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ru-RU" sz="6000" i="1">
                            <a:latin typeface="Cambria Math" panose="02040503050406030204" pitchFamily="18" charset="0"/>
                          </a:rPr>
                          <m:t>∗(−</m:t>
                        </m:r>
                        <m:r>
                          <a:rPr lang="ru-RU" sz="6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6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ru-RU" sz="6000" i="1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6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6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ru-RU" sz="6000" i="1" dirty="0"/>
                  <a:t>=</a:t>
                </a:r>
                <a:r>
                  <a:rPr lang="ru-RU" sz="6000" b="1" i="1" dirty="0"/>
                  <a:t>1</a:t>
                </a:r>
                <a:r>
                  <a:rPr lang="ru-RU" sz="6000" i="1" dirty="0"/>
                  <a:t>,</a:t>
                </a:r>
                <a:endParaRPr lang="ru-RU" sz="6000" dirty="0"/>
              </a:p>
              <a:p>
                <a:r>
                  <a:rPr lang="ru-RU" sz="6000" i="1" dirty="0"/>
                  <a:t>    т.е.  </a:t>
                </a:r>
                <a:r>
                  <a:rPr lang="en-US" sz="6000" b="1" i="1" dirty="0"/>
                  <a:t>i</a:t>
                </a:r>
                <a:r>
                  <a:rPr lang="en-US" sz="6000" b="1" i="1" baseline="30000" dirty="0"/>
                  <a:t>2</a:t>
                </a:r>
                <a:r>
                  <a:rPr lang="en-US" sz="6000" b="1" i="1" dirty="0"/>
                  <a:t> = 1</a:t>
                </a:r>
                <a:endParaRPr lang="ru-RU" sz="6000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2249488"/>
                <a:ext cx="8928992" cy="4324350"/>
              </a:xfrm>
              <a:blipFill rotWithShape="1">
                <a:blip r:embed="rId1"/>
                <a:stretch>
                  <a:fillRect l="-2" t="-3355" r="5" b="7"/>
                </a:stretch>
              </a:blipFill>
            </p:spPr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ydrangeas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2910" y="3143248"/>
            <a:ext cx="7850354" cy="120032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урок!</a:t>
            </a:r>
            <a:endParaRPr lang="ru-RU" sz="7200" b="1" spc="50" dirty="0">
              <a:ln w="11430"/>
              <a:gradFill>
                <a:gsLst>
                  <a:gs pos="25000">
                    <a:srgbClr val="EA157A">
                      <a:satMod val="155000"/>
                    </a:srgbClr>
                  </a:gs>
                  <a:gs pos="100000">
                    <a:srgbClr val="EA157A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/>
          <p:nvPr/>
        </p:nvPicPr>
        <p:blipFill>
          <a:blip r:embed="rId1"/>
          <a:stretch>
            <a:fillRect/>
          </a:stretch>
        </p:blipFill>
        <p:spPr>
          <a:xfrm>
            <a:off x="52070" y="3994785"/>
            <a:ext cx="3382010" cy="277558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92785"/>
            <a:ext cx="8229600" cy="1066800"/>
          </a:xfrm>
        </p:spPr>
        <p:txBody>
          <a:bodyPr/>
          <a:p>
            <a:pPr algn="ctr"/>
            <a:r>
              <a:rPr lang="en-US" sz="4000" b="1" dirty="0">
                <a:solidFill>
                  <a:srgbClr val="FF0000"/>
                </a:solidFill>
              </a:rPr>
              <a:t>ОЦЕНИВАНИЕ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idx="1"/>
          </p:nvPr>
        </p:nvSpPr>
        <p:spPr>
          <a:xfrm>
            <a:off x="457200" y="1988820"/>
            <a:ext cx="8229600" cy="3064510"/>
          </a:xfrm>
        </p:spPr>
        <p:txBody>
          <a:bodyPr/>
          <a:p>
            <a:pPr marL="109220" indent="0" algn="ctr">
              <a:buNone/>
            </a:pPr>
            <a:endParaRPr lang="ru-RU" altLang="en-US" sz="4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220" indent="0" algn="ctr">
              <a:buNone/>
            </a:pPr>
            <a:endParaRPr lang="ru-RU" altLang="en-US" sz="4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220" indent="0" algn="ctr">
              <a:buNone/>
            </a:pPr>
            <a:r>
              <a:rPr lang="ru-RU" altLang="en-US" sz="6600" b="1" i="1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Мишень</a:t>
            </a:r>
            <a:endParaRPr lang="ru-RU" altLang="en-US" sz="6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im3-tub-ru.yandex.net/i?id=96818754-59-72&amp;n=2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35585" y="621030"/>
            <a:ext cx="2339340" cy="2924175"/>
          </a:xfrm>
          <a:prstGeom prst="rect">
            <a:avLst/>
          </a:prstGeom>
          <a:noFill/>
        </p:spPr>
      </p:pic>
      <p:pic>
        <p:nvPicPr>
          <p:cNvPr id="21509" name="Picture 5" descr="C:\Users\Tamara\Desktop\Ж. Арг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585" y="3707765"/>
            <a:ext cx="2290445" cy="284416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642870" y="708660"/>
            <a:ext cx="6259830" cy="44907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  друг от друга, датчанин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Каспар Вессель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1797г.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француз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 Робер Арган в1806г.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редложили изображать комплексные числа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= a + bi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точкой     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М(а;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на координатной плоскости.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115" y="332740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Применение комплексных чисел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57" y="1269031"/>
            <a:ext cx="8777318" cy="500857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Начиная с </a:t>
            </a:r>
            <a:r>
              <a:rPr lang="en-US" sz="2400" dirty="0" smtClean="0"/>
              <a:t>XIX</a:t>
            </a:r>
            <a:r>
              <a:rPr lang="ru-RU" sz="2400" dirty="0" smtClean="0"/>
              <a:t> века, и позже, применение комплексных чисел возросло.</a:t>
            </a:r>
            <a:endParaRPr lang="ru-RU" sz="2400" dirty="0" smtClean="0"/>
          </a:p>
          <a:p>
            <a:r>
              <a:rPr lang="ru-RU" sz="2400" dirty="0" smtClean="0"/>
              <a:t>Софья Ковалевская решила, используя теорию функции комплексного переменного, задачу о вращении твердого тела вокруг неподвижной точки.</a:t>
            </a:r>
            <a:endParaRPr lang="ru-RU" sz="2400" dirty="0" smtClean="0"/>
          </a:p>
          <a:p>
            <a:r>
              <a:rPr lang="ru-RU" sz="2400" dirty="0" smtClean="0"/>
              <a:t>Русский ученый в области механики, основоположник современной гидродинамики Н. Е. Жуковский, вывел формулу для определения подъемной силы крыла, которая теперь носит его имя.</a:t>
            </a:r>
            <a:endParaRPr lang="ru-RU" sz="2400" dirty="0" smtClean="0"/>
          </a:p>
          <a:p>
            <a:r>
              <a:rPr lang="ru-RU" sz="2400" dirty="0" smtClean="0"/>
              <a:t>Большой вклад в развитие теории функций комплексного переменного внесли русские и советские ученные. Н.И. </a:t>
            </a:r>
            <a:r>
              <a:rPr lang="ru-RU" sz="2400" dirty="0" err="1" smtClean="0"/>
              <a:t>Мусхешвили</a:t>
            </a:r>
            <a:r>
              <a:rPr lang="ru-RU" sz="2400" dirty="0" smtClean="0"/>
              <a:t> занимался ее применениями к упругости, М.В. Келдыш и М.А. Лаврентьев к </a:t>
            </a:r>
            <a:r>
              <a:rPr lang="ru-RU" sz="2400" dirty="0" err="1" smtClean="0"/>
              <a:t>аэро</a:t>
            </a:r>
            <a:r>
              <a:rPr lang="ru-RU" sz="2400" dirty="0" smtClean="0"/>
              <a:t>- и гидродинамике, Н.Н. Богомолов и В.С. Владимиров – к проблемам квантовой теории поля.</a:t>
            </a:r>
            <a:endParaRPr lang="ru-RU" sz="2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544" y="28972"/>
            <a:ext cx="6896944" cy="1066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i="1" dirty="0" smtClean="0">
                <a:solidFill>
                  <a:srgbClr val="FF0000"/>
                </a:solidFill>
              </a:rPr>
              <a:t>Историческая справка</a:t>
            </a:r>
            <a:endParaRPr lang="ru-RU" i="1" dirty="0" smtClean="0">
              <a:solidFill>
                <a:srgbClr val="FF00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-108520" y="1095772"/>
            <a:ext cx="5688632" cy="4324350"/>
          </a:xfrm>
        </p:spPr>
        <p:txBody>
          <a:bodyPr>
            <a:noAutofit/>
          </a:bodyPr>
          <a:lstStyle/>
          <a:p>
            <a:pPr marL="457200" indent="-457200" algn="just"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XVI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веке при решении кубических уравнений математики столкнулись с проблемой извлечения квадратных корней из отрицательных чисел</a:t>
            </a:r>
            <a:endParaRPr lang="ru-R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1545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году в труде «Великое искусство» итальянский математик   </a:t>
            </a:r>
            <a:r>
              <a:rPr lang="ru-RU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3000" dirty="0" smtClean="0">
                <a:solidFill>
                  <a:srgbClr val="FF0000"/>
                </a:solidFill>
              </a:rPr>
              <a:t>ж</a:t>
            </a:r>
            <a:r>
              <a:rPr lang="ru-RU" sz="3000" dirty="0">
                <a:solidFill>
                  <a:srgbClr val="FF0000"/>
                </a:solidFill>
              </a:rPr>
              <a:t>и</a:t>
            </a:r>
            <a:r>
              <a:rPr lang="ru-RU" sz="3000" dirty="0" smtClean="0">
                <a:solidFill>
                  <a:srgbClr val="FF0000"/>
                </a:solidFill>
              </a:rPr>
              <a:t>роламо</a:t>
            </a:r>
            <a:r>
              <a:rPr lang="ru-RU" sz="3000" dirty="0" smtClean="0"/>
              <a:t> </a:t>
            </a:r>
            <a:r>
              <a:rPr lang="ru-RU" sz="3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Кардано</a:t>
            </a:r>
            <a:r>
              <a:rPr lang="ru-RU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ввел числа новой природы и назвал их «чисто отрицательными» или «софистически отрицательными» </a:t>
            </a:r>
            <a:endParaRPr lang="ru-R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6" name="Picture 4" descr="C:\Users\DNS\Desktop\Лилия новое\открытый урок 20.02. 12\Д. Кардано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364" y="1124744"/>
            <a:ext cx="2819125" cy="34319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65364" y="4941168"/>
            <a:ext cx="292895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B0F0"/>
                </a:solidFill>
              </a:rPr>
              <a:t>КАРДАНО</a:t>
            </a:r>
            <a:r>
              <a:rPr lang="ru-RU" dirty="0">
                <a:solidFill>
                  <a:srgbClr val="00B0F0"/>
                </a:solidFill>
              </a:rPr>
              <a:t> Джироламо 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850" y="620395"/>
            <a:ext cx="8701405" cy="575945"/>
          </a:xfrm>
        </p:spPr>
        <p:txBody>
          <a:bodyPr/>
          <a:p>
            <a:r>
              <a:rPr lang="ru-RU" b="1" dirty="0" smtClean="0">
                <a:solidFill>
                  <a:srgbClr val="FF0000"/>
                </a:solidFill>
                <a:sym typeface="+mn-ea"/>
              </a:rPr>
              <a:t>ПРОВЕРКА ДОМАШНЕГО ЗАДАНИЯ</a:t>
            </a:r>
            <a:br>
              <a:rPr lang="ru-RU" dirty="0" smtClean="0">
                <a:solidFill>
                  <a:srgbClr val="FF0000"/>
                </a:solidFill>
                <a:sym typeface="+mn-ea"/>
              </a:rPr>
            </a:br>
            <a:endParaRPr lang="ru-RU" altLang="en-US"/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orient="vert" idx="1"/>
          </p:nvPr>
        </p:nvSpPr>
        <p:spPr>
          <a:xfrm>
            <a:off x="457200" y="1120140"/>
            <a:ext cx="8229600" cy="5454015"/>
          </a:xfrm>
        </p:spPr>
        <p:txBody>
          <a:bodyPr/>
          <a:p>
            <a:endParaRPr lang="ru-RU" altLang="en-US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1078865"/>
            <a:ext cx="9184640" cy="57124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Рисунок 9"/>
          <p:cNvPicPr/>
          <p:nvPr/>
        </p:nvPicPr>
        <p:blipFill>
          <a:blip r:embed="rId1"/>
          <a:stretch>
            <a:fillRect/>
          </a:stretch>
        </p:blipFill>
        <p:spPr>
          <a:xfrm>
            <a:off x="35560" y="980440"/>
            <a:ext cx="4536440" cy="5791200"/>
          </a:xfrm>
          <a:prstGeom prst="rect">
            <a:avLst/>
          </a:prstGeom>
        </p:spPr>
      </p:pic>
      <p:pic>
        <p:nvPicPr>
          <p:cNvPr id="7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4396105" y="980440"/>
            <a:ext cx="4747895" cy="574929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295275" y="476885"/>
            <a:ext cx="85540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ru-RU" sz="2800" b="1" dirty="0" smtClean="0">
                <a:solidFill>
                  <a:srgbClr val="FF0000"/>
                </a:solidFill>
                <a:sym typeface="+mn-ea"/>
              </a:rPr>
              <a:t>ПРОВЕРКА ДОМАШНЕГО ЗАДАНИЯ</a:t>
            </a:r>
            <a:endParaRPr lang="ru-RU" altLang="en-US" sz="2800" b="1" dirty="0" smtClean="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Изображение 5"/>
          <p:cNvPicPr/>
          <p:nvPr/>
        </p:nvPicPr>
        <p:blipFill>
          <a:blip r:embed="rId1"/>
        </p:blipFill>
        <p:spPr>
          <a:xfrm>
            <a:off x="290195" y="606425"/>
            <a:ext cx="8663305" cy="60706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705" y="620395"/>
            <a:ext cx="7772400" cy="815975"/>
          </a:xfrm>
        </p:spPr>
        <p:txBody>
          <a:bodyPr/>
          <a:p>
            <a:pPr algn="ctr"/>
            <a:r>
              <a:rPr lang="ru-RU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sym typeface="+mn-ea"/>
                <a:hlinkClick r:id="rId2" action="ppaction://hlinkfile"/>
              </a:rPr>
              <a:t>«МОРСКОЙ БОЙ»</a:t>
            </a:r>
            <a:endParaRPr lang="ru-RU" altLang="en-US" sz="48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795" y="302895"/>
            <a:ext cx="7583170" cy="64554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94" name="Object 14"/>
          <p:cNvGraphicFramePr>
            <a:graphicFrameLocks noGrp="1" noChangeAspect="1"/>
          </p:cNvGraphicFramePr>
          <p:nvPr>
            <p:ph/>
          </p:nvPr>
        </p:nvGraphicFramePr>
        <p:xfrm>
          <a:off x="4427855" y="2058035"/>
          <a:ext cx="14033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Формула" r:id="rId1" imgW="532765" imgH="215900" progId="Equation.3">
                  <p:embed/>
                </p:oleObj>
              </mc:Choice>
              <mc:Fallback>
                <p:oleObj name="Формула" r:id="rId1" imgW="532765" imgH="215900" progId="Equation.3">
                  <p:embed/>
                  <p:pic>
                    <p:nvPicPr>
                      <p:cNvPr id="0" name="Изображение 103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855" y="2058035"/>
                        <a:ext cx="1403350" cy="568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2" name="Picture 4" descr="io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5500" y="836613"/>
            <a:ext cx="3238500" cy="4324350"/>
          </a:xfrm>
          <a:noFill/>
          <a:ln>
            <a:solidFill>
              <a:srgbClr val="666633"/>
            </a:solidFill>
            <a:miter lim="800000"/>
            <a:headEnd/>
            <a:tailEnd/>
          </a:ln>
        </p:spPr>
      </p:pic>
      <p:sp>
        <p:nvSpPr>
          <p:cNvPr id="20485" name="WordArt 13"/>
          <p:cNvSpPr>
            <a:spLocks noChangeArrowheads="1" noChangeShapeType="1" noTextEdit="1"/>
          </p:cNvSpPr>
          <p:nvPr/>
        </p:nvSpPr>
        <p:spPr bwMode="auto">
          <a:xfrm>
            <a:off x="5580063" y="5516563"/>
            <a:ext cx="2951162" cy="790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kern="10" spc="360" smtClean="0">
                <a:solidFill>
                  <a:srgbClr val="FF33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/>
              </a:rPr>
              <a:t>Л. Эйлер  </a:t>
            </a:r>
            <a:endParaRPr lang="ru-RU" b="1" kern="10" spc="360" smtClean="0">
              <a:solidFill>
                <a:srgbClr val="FF33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79070" y="620395"/>
            <a:ext cx="4572000" cy="25742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ru-RU" sz="2000" dirty="0" smtClean="0">
                <a:sym typeface="+mn-ea"/>
              </a:rPr>
              <a:t>В </a:t>
            </a:r>
            <a:r>
              <a:rPr lang="ru-RU" sz="2000" b="1" dirty="0" smtClean="0">
                <a:solidFill>
                  <a:srgbClr val="FF0000"/>
                </a:solidFill>
                <a:sym typeface="+mn-ea"/>
              </a:rPr>
              <a:t>1777г</a:t>
            </a:r>
            <a:r>
              <a:rPr lang="ru-RU" sz="2000" dirty="0" smtClean="0">
                <a:solidFill>
                  <a:srgbClr val="FF0000"/>
                </a:solidFill>
                <a:sym typeface="+mn-ea"/>
              </a:rPr>
              <a:t>.</a:t>
            </a:r>
            <a:r>
              <a:rPr lang="ru-RU" sz="2000" dirty="0" smtClean="0">
                <a:sym typeface="+mn-ea"/>
              </a:rPr>
              <a:t>  </a:t>
            </a:r>
            <a:r>
              <a:rPr lang="ru-RU" sz="2000" b="1" dirty="0" smtClean="0">
                <a:solidFill>
                  <a:srgbClr val="FF0000"/>
                </a:solidFill>
                <a:sym typeface="+mn-ea"/>
              </a:rPr>
              <a:t>Л. Эйлер</a:t>
            </a:r>
            <a:r>
              <a:rPr lang="ru-RU" sz="2000" dirty="0" smtClean="0">
                <a:sym typeface="+mn-ea"/>
              </a:rPr>
              <a:t>- русский математик, швейцарец по происхождению, предложил использовать первую букву французского слова </a:t>
            </a:r>
            <a:r>
              <a:rPr lang="en-US" sz="2000" b="1" dirty="0" smtClean="0">
                <a:solidFill>
                  <a:srgbClr val="FF0000"/>
                </a:solidFill>
                <a:sym typeface="+mn-ea"/>
              </a:rPr>
              <a:t>imaginare </a:t>
            </a:r>
            <a:r>
              <a:rPr lang="ru-RU" sz="2000" dirty="0" smtClean="0">
                <a:sym typeface="+mn-ea"/>
              </a:rPr>
              <a:t>(мнимый) для обозначения числа            (мнимой единицы), а в 1748г. нашел формулу, носящую теперь его имя    </a:t>
            </a:r>
            <a:r>
              <a:rPr lang="ru-RU" dirty="0" smtClean="0">
                <a:sym typeface="+mn-ea"/>
              </a:rPr>
              <a:t>                    </a:t>
            </a:r>
            <a:endParaRPr lang="ru-RU" dirty="0" smtClean="0"/>
          </a:p>
          <a:p>
            <a:endParaRPr lang="ru-RU" altLang="en-US" dirty="0" smtClean="0"/>
          </a:p>
        </p:txBody>
      </p:sp>
      <p:graphicFrame>
        <p:nvGraphicFramePr>
          <p:cNvPr id="3088" name="Object 16"/>
          <p:cNvGraphicFramePr>
            <a:graphicFrameLocks noChangeAspect="1"/>
          </p:cNvGraphicFramePr>
          <p:nvPr/>
        </p:nvGraphicFramePr>
        <p:xfrm>
          <a:off x="377825" y="3429000"/>
          <a:ext cx="522414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4" imgW="1651000" imgH="228600" progId="Equation.DSMT4">
                  <p:embed/>
                </p:oleObj>
              </mc:Choice>
              <mc:Fallback>
                <p:oleObj name="Equation" r:id="rId4" imgW="1651000" imgH="2286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3429000"/>
                        <a:ext cx="522414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овое поле 2"/>
          <p:cNvSpPr txBox="1"/>
          <p:nvPr/>
        </p:nvSpPr>
        <p:spPr>
          <a:xfrm>
            <a:off x="611505" y="4364990"/>
            <a:ext cx="4572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dirty="0" smtClean="0">
                <a:sym typeface="+mn-ea"/>
              </a:rPr>
              <a:t>Из  формулы получается таинственное равенство единения арифметики, алгебры, геометрии и анализа.</a:t>
            </a:r>
            <a:endParaRPr lang="ru-RU" altLang="en-US" dirty="0" smtClean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Город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B77C174CF193E439DFD00DEBBE7A19E" ma:contentTypeVersion="0" ma:contentTypeDescription="Создание документа." ma:contentTypeScope="" ma:versionID="1a04ff740466b1ac8eef0e68cd35c02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047E7A-FDD0-4A65-9CC8-B9F2B167F7F3}">
  <ds:schemaRefs/>
</ds:datastoreItem>
</file>

<file path=customXml/itemProps2.xml><?xml version="1.0" encoding="utf-8"?>
<ds:datastoreItem xmlns:ds="http://schemas.openxmlformats.org/officeDocument/2006/customXml" ds:itemID="{469FEA23-8D44-421F-A660-5B0029F59AB5}">
  <ds:schemaRefs/>
</ds:datastoreItem>
</file>

<file path=customXml/itemProps3.xml><?xml version="1.0" encoding="utf-8"?>
<ds:datastoreItem xmlns:ds="http://schemas.openxmlformats.org/officeDocument/2006/customXml" ds:itemID="{544D740C-5366-461A-A964-D0829C972E8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5875</Words>
  <Application>WPS Presentation</Application>
  <PresentationFormat>Экран (4:3)</PresentationFormat>
  <Paragraphs>251</Paragraphs>
  <Slides>36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57" baseType="lpstr">
      <vt:lpstr>Arial</vt:lpstr>
      <vt:lpstr>SimSun</vt:lpstr>
      <vt:lpstr>Wingdings</vt:lpstr>
      <vt:lpstr>Trebuchet MS</vt:lpstr>
      <vt:lpstr>Georgia</vt:lpstr>
      <vt:lpstr>Wingdings 2</vt:lpstr>
      <vt:lpstr>Georgia</vt:lpstr>
      <vt:lpstr>Calibri</vt:lpstr>
      <vt:lpstr>Wingdings 2</vt:lpstr>
      <vt:lpstr>Times New Roman</vt:lpstr>
      <vt:lpstr>Arial Black</vt:lpstr>
      <vt:lpstr>Microsoft YaHei</vt:lpstr>
      <vt:lpstr>Arial Unicode MS</vt:lpstr>
      <vt:lpstr>Book Antiqua</vt:lpstr>
      <vt:lpstr>Cambria Math</vt:lpstr>
      <vt:lpstr>Impact</vt:lpstr>
      <vt:lpstr>Constantia</vt:lpstr>
      <vt:lpstr>1_Городская</vt:lpstr>
      <vt:lpstr>6_Поток</vt:lpstr>
      <vt:lpstr>Equation.3</vt:lpstr>
      <vt:lpstr>Equation.DSMT4</vt:lpstr>
      <vt:lpstr>Числа не управляют миром, но показывают, как управляется мир</vt:lpstr>
      <vt:lpstr>АРИФМЕТИЧЕСКИЕ ДЕЙСТВИЯ С КОМПЛЕКСНЫМИ ЧИСЛАМИ В АЛГЕБРАИЧЕСКОЙ ФОРМЕ </vt:lpstr>
      <vt:lpstr>ПРОВЕРКА ДОМАШНЕГО ЗАДАНИЯ 0    1+3i   2+2i      3+i    2+0i    2+i    1       3+3i   3i 3    2+3i      2i      3+2i    1+i         i     1+2i      </vt:lpstr>
      <vt:lpstr>Историческая справка</vt:lpstr>
      <vt:lpstr>ПРОВЕРКА ДОМАШНЕГО ЗАДАНИЯ </vt:lpstr>
      <vt:lpstr>PowerPoint 演示文稿</vt:lpstr>
      <vt:lpstr>«МОРСКОЙ БОЙ»</vt:lpstr>
      <vt:lpstr>PowerPoint 演示文稿</vt:lpstr>
      <vt:lpstr>PowerPoint 演示文稿</vt:lpstr>
      <vt:lpstr>Произведите арифметические действия и выпишите полученные буквы в порядке следования примеров</vt:lpstr>
      <vt:lpstr>PowerPoint 演示文稿</vt:lpstr>
      <vt:lpstr>Найдите сопряженные данным числа:</vt:lpstr>
      <vt:lpstr>PowerPoint 演示文稿</vt:lpstr>
      <vt:lpstr>Работа по карточкам</vt:lpstr>
      <vt:lpstr>Найдите противоположные данным числа:</vt:lpstr>
      <vt:lpstr>Заполни пропуски (перфокарта)</vt:lpstr>
      <vt:lpstr>«ЛОВИ  ОШИБКУ» </vt:lpstr>
      <vt:lpstr>«ЛОВИ  ОШИБКУ» </vt:lpstr>
      <vt:lpstr>«ЛОВИ  ОШИБКУ» </vt:lpstr>
      <vt:lpstr>Применение сложения и вычитания комплексных чисел в биологии</vt:lpstr>
      <vt:lpstr>Применение сложения и вычитания комплексных чисел в географии</vt:lpstr>
      <vt:lpstr>Применение сложения и вычитания комплексных чисел в географии</vt:lpstr>
      <vt:lpstr>РЕФЛЕКСИЯ</vt:lpstr>
      <vt:lpstr>Домашнее задание:</vt:lpstr>
      <vt:lpstr>PowerPoint 演示文稿</vt:lpstr>
      <vt:lpstr>Применение в жизни. </vt:lpstr>
      <vt:lpstr>PowerPoint 演示文稿</vt:lpstr>
      <vt:lpstr>PowerPoint 演示文稿</vt:lpstr>
      <vt:lpstr>Применяются         при расчетах в конструировании           ракет     и    самолетов</vt:lpstr>
      <vt:lpstr>При вычерчивании географических карт</vt:lpstr>
      <vt:lpstr>В исследовании                    течения  жидкостей,                            а также                               во многих                                 других                                    науках.</vt:lpstr>
      <vt:lpstr>ГДЕ ОШИБКА? </vt:lpstr>
      <vt:lpstr>PowerPoint 演示文稿</vt:lpstr>
      <vt:lpstr>ОЦЕНИВАНИЕ</vt:lpstr>
      <vt:lpstr>PowerPoint 演示文稿</vt:lpstr>
      <vt:lpstr>Применение комплексных чисел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Комплескные числа</dc:title>
  <dc:creator>Людмила</dc:creator>
  <cp:lastModifiedBy>talic</cp:lastModifiedBy>
  <cp:revision>135</cp:revision>
  <cp:lastPrinted>2024-08-06T13:48:00Z</cp:lastPrinted>
  <dcterms:created xsi:type="dcterms:W3CDTF">2024-08-10T09:36:00Z</dcterms:created>
  <dcterms:modified xsi:type="dcterms:W3CDTF">2024-11-10T15:11:17Z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0x0101000B77C174CF193E439DFD00DEBBE7A19E</vt:lpwstr>
  </property>
  <property fmtid="{D5CDD505-2E9C-101B-9397-08002B2CF9AE}" pid="3" name="ICV">
    <vt:lpwstr>056F68E27C9B4CA8A9A4B0720BB6075C_13</vt:lpwstr>
  </property>
  <property fmtid="{D5CDD505-2E9C-101B-9397-08002B2CF9AE}" pid="4" name="KSOProductBuildVer">
    <vt:lpwstr>1049-12.2.0.18607</vt:lpwstr>
  </property>
</Properties>
</file>