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69" r:id="rId3"/>
    <p:sldId id="272" r:id="rId4"/>
    <p:sldId id="257" r:id="rId5"/>
    <p:sldId id="258" r:id="rId6"/>
    <p:sldId id="260" r:id="rId7"/>
    <p:sldId id="259" r:id="rId8"/>
    <p:sldId id="261" r:id="rId9"/>
    <p:sldId id="262" r:id="rId10"/>
    <p:sldId id="263" r:id="rId11"/>
    <p:sldId id="264" r:id="rId12"/>
    <p:sldId id="265" r:id="rId13"/>
    <p:sldId id="267" r:id="rId14"/>
    <p:sldId id="271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2578C-D625-4BE4-9DFC-B02215948F43}" type="datetimeFigureOut">
              <a:rPr lang="ru-RU" smtClean="0"/>
              <a:pPr/>
              <a:t>21.10.2013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7C36E0-8DF1-4047-887C-DD371357F5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437763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C0783-3A5B-4226-B234-D05999410053}" type="datetime1">
              <a:rPr lang="ru-RU" smtClean="0"/>
              <a:pPr/>
              <a:t>21.10.2013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D4CC2-7C0A-4ACD-B0F5-C00EC818C9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5E0D1-8C5E-45B1-B46E-E9F9B392B5B2}" type="datetime1">
              <a:rPr lang="ru-RU" smtClean="0"/>
              <a:pPr/>
              <a:t>21.10.2013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D4CC2-7C0A-4ACD-B0F5-C00EC818C9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3DF03-86F0-4A8C-B16D-9CEA358057E9}" type="datetime1">
              <a:rPr lang="ru-RU" smtClean="0"/>
              <a:pPr/>
              <a:t>21.10.2013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D4CC2-7C0A-4ACD-B0F5-C00EC818C999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BD471-60A9-4D45-98AB-9B6390552E32}" type="datetime1">
              <a:rPr lang="ru-RU" smtClean="0"/>
              <a:pPr/>
              <a:t>21.10.2013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D4CC2-7C0A-4ACD-B0F5-C00EC818C99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56F67-7231-4498-9698-38BE331A51D4}" type="datetime1">
              <a:rPr lang="ru-RU" smtClean="0"/>
              <a:pPr/>
              <a:t>21.10.2013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D4CC2-7C0A-4ACD-B0F5-C00EC818C9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2D90F-9D7F-4E05-A90D-2DDB5F96E677}" type="datetime1">
              <a:rPr lang="ru-RU" smtClean="0"/>
              <a:pPr/>
              <a:t>21.10.2013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D4CC2-7C0A-4ACD-B0F5-C00EC818C99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C7399-4116-4EF2-8E0D-7024225081C2}" type="datetime1">
              <a:rPr lang="ru-RU" smtClean="0"/>
              <a:pPr/>
              <a:t>21.10.2013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D4CC2-7C0A-4ACD-B0F5-C00EC818C9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CF8A3-1064-459D-B621-8AEBF1A4CC33}" type="datetime1">
              <a:rPr lang="ru-RU" smtClean="0"/>
              <a:pPr/>
              <a:t>21.10.2013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D4CC2-7C0A-4ACD-B0F5-C00EC818C9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6EFFC-CE34-46B5-8AF6-CBE085495EA1}" type="datetime1">
              <a:rPr lang="ru-RU" smtClean="0"/>
              <a:pPr/>
              <a:t>21.10.2013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D4CC2-7C0A-4ACD-B0F5-C00EC818C9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4090E-ECA2-44F1-8871-1AB6DC6A5D7C}" type="datetime1">
              <a:rPr lang="ru-RU" smtClean="0"/>
              <a:pPr/>
              <a:t>21.10.2013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D4CC2-7C0A-4ACD-B0F5-C00EC818C99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3EE97-6A79-44BF-99E3-1CC7C29B0B25}" type="datetime1">
              <a:rPr lang="ru-RU" smtClean="0"/>
              <a:pPr/>
              <a:t>21.10.2013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D4CC2-7C0A-4ACD-B0F5-C00EC818C99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21ACF42C-51E0-4560-BD96-225C06E65BFE}" type="datetime1">
              <a:rPr lang="ru-RU" smtClean="0"/>
              <a:pPr/>
              <a:t>21.10.2013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011D4CC2-7C0A-4ACD-B0F5-C00EC818C99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4211960" y="4636616"/>
            <a:ext cx="4104456" cy="1473200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 smtClean="0">
                <a:solidFill>
                  <a:schemeClr val="tx1"/>
                </a:solidFill>
              </a:rPr>
              <a:t>Подготовила учитель математики 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МКОУ СОШ п. </a:t>
            </a:r>
            <a:r>
              <a:rPr lang="ru-RU" dirty="0" err="1" smtClean="0">
                <a:solidFill>
                  <a:schemeClr val="tx1"/>
                </a:solidFill>
              </a:rPr>
              <a:t>Кашхатау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</a:p>
          <a:p>
            <a:pPr algn="just"/>
            <a:r>
              <a:rPr lang="ru-RU" dirty="0" err="1" smtClean="0">
                <a:solidFill>
                  <a:schemeClr val="tx1"/>
                </a:solidFill>
              </a:rPr>
              <a:t>Черекского</a:t>
            </a:r>
            <a:r>
              <a:rPr lang="ru-RU" dirty="0" smtClean="0">
                <a:solidFill>
                  <a:schemeClr val="tx1"/>
                </a:solidFill>
              </a:rPr>
              <a:t> р-на КБР</a:t>
            </a:r>
          </a:p>
          <a:p>
            <a:pPr algn="just"/>
            <a:r>
              <a:rPr lang="ru-RU" dirty="0" err="1" smtClean="0">
                <a:solidFill>
                  <a:schemeClr val="tx1"/>
                </a:solidFill>
              </a:rPr>
              <a:t>Кульбаева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Асият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Юсуповна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51419" y="1556792"/>
            <a:ext cx="8202888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Решение дробных</a:t>
            </a:r>
          </a:p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рациональных уравнений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07247" y="5235320"/>
            <a:ext cx="2066925" cy="163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D4CC2-7C0A-4ACD-B0F5-C00EC818C999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40623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xmlns="" Requires="a14">
          <p:sp>
            <p:nvSpPr>
              <p:cNvPr id="2" name="Объект 1"/>
              <p:cNvSpPr>
                <a:spLocks noGrp="1"/>
              </p:cNvSpPr>
              <p:nvPr>
                <p:ph idx="1"/>
              </p:nvPr>
            </p:nvSpPr>
            <p:spPr>
              <a:xfrm>
                <a:off x="872067" y="1484784"/>
                <a:ext cx="7408333" cy="5112568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ru-RU" dirty="0" smtClean="0"/>
                  <a:t>Решение: </a:t>
                </a:r>
                <a:r>
                  <a:rPr lang="en-US" dirty="0" smtClean="0"/>
                  <a:t>1.</a:t>
                </a:r>
                <a:r>
                  <a:rPr lang="ru-RU" dirty="0" smtClean="0"/>
                  <a:t> Находим наименьший общий знаменатель</a:t>
                </a:r>
                <a:r>
                  <a:rPr lang="en-US" dirty="0" smtClean="0"/>
                  <a:t>   -                       </a:t>
                </a:r>
                <a:r>
                  <a:rPr lang="ru-RU" dirty="0" smtClean="0"/>
                  <a:t/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(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−5)</m:t>
                    </m:r>
                  </m:oMath>
                </a14:m>
                <a:endParaRPr lang="en-US" dirty="0" smtClean="0"/>
              </a:p>
              <a:p>
                <a:pPr marL="0" indent="0">
                  <a:buNone/>
                </a:pPr>
                <a:r>
                  <a:rPr lang="en-US" dirty="0"/>
                  <a:t/>
                </a:r>
                <a:r>
                  <a:rPr lang="en-US" dirty="0" smtClean="0"/>
                  <a:t>2. </a:t>
                </a:r>
                <a:r>
                  <a:rPr lang="ru-RU" dirty="0" smtClean="0"/>
                  <a:t>Обе части умножаем на </a:t>
                </a:r>
                <a:r>
                  <a:rPr lang="ru-RU" dirty="0" err="1" smtClean="0"/>
                  <a:t>н.о.з</a:t>
                </a:r>
                <a:endParaRPr lang="ru-RU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−3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+1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−5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</a:rPr>
                        <m:t>+5</m:t>
                      </m:r>
                    </m:oMath>
                  </m:oMathPara>
                </a14:m>
                <a:endParaRPr lang="en-US" b="0" dirty="0" smtClean="0"/>
              </a:p>
              <a:p>
                <a:pPr marL="0" indent="0">
                  <a:buNone/>
                </a:pPr>
                <a:r>
                  <a:rPr lang="en-US" dirty="0" smtClean="0"/>
                  <a:t/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/>
                  <a:t>-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/>
                      </a:rPr>
                      <m:t>3</m:t>
                    </m:r>
                    <m:r>
                      <a:rPr lang="en-US" b="0" i="1" dirty="0" smtClean="0">
                        <a:latin typeface="Cambria Math"/>
                      </a:rPr>
                      <m:t>𝑥</m:t>
                    </m:r>
                    <m:r>
                      <a:rPr lang="en-US" b="0" i="1" dirty="0" smtClean="0">
                        <a:latin typeface="Cambria Math"/>
                      </a:rPr>
                      <m:t>+</m:t>
                    </m:r>
                    <m:r>
                      <a:rPr lang="en-US" b="0" i="1" dirty="0" smtClean="0">
                        <a:latin typeface="Cambria Math"/>
                      </a:rPr>
                      <m:t>𝑥</m:t>
                    </m:r>
                    <m:r>
                      <a:rPr lang="en-US" b="0" i="1" dirty="0" smtClean="0">
                        <a:latin typeface="Cambria Math"/>
                      </a:rPr>
                      <m:t>−5=</m:t>
                    </m:r>
                    <m:r>
                      <a:rPr lang="en-US" b="0" i="1" dirty="0" smtClean="0">
                        <a:latin typeface="Cambria Math"/>
                      </a:rPr>
                      <m:t>𝑥</m:t>
                    </m:r>
                    <m:r>
                      <a:rPr lang="en-US" b="0" i="1" dirty="0" smtClean="0">
                        <a:latin typeface="Cambria Math"/>
                      </a:rPr>
                      <m:t>+5</m:t>
                    </m:r>
                  </m:oMath>
                </a14:m>
                <a:endParaRPr lang="en-US" dirty="0" smtClean="0"/>
              </a:p>
              <a:p>
                <a:pPr marL="0" indent="0">
                  <a:buNone/>
                </a:pPr>
                <a:r>
                  <a:rPr lang="en-US" dirty="0" smtClean="0"/>
                  <a:t/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−3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+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−5−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−5=0</m:t>
                    </m:r>
                  </m:oMath>
                </a14:m>
                <a:endParaRPr lang="en-US" b="0" dirty="0" smtClean="0"/>
              </a:p>
              <a:p>
                <a:pPr marL="0" indent="0">
                  <a:buNone/>
                </a:pPr>
                <a:r>
                  <a:rPr lang="en-US" dirty="0" smtClean="0"/>
                  <a:t/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−3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−10=0</m:t>
                    </m:r>
                  </m:oMath>
                </a14:m>
                <a:endParaRPr lang="en-US" b="0" dirty="0" smtClean="0"/>
              </a:p>
              <a:p>
                <a:pPr marL="0" indent="0">
                  <a:buNone/>
                </a:pPr>
                <a:r>
                  <a:rPr lang="en-US" dirty="0" smtClean="0"/>
                  <a:t>                      D=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ru-RU" b="0" i="1" smtClean="0">
                            <a:latin typeface="Cambria Math"/>
                          </a:rPr>
                          <m:t>(−3)</m:t>
                        </m:r>
                      </m:e>
                      <m:sup>
                        <m:r>
                          <a:rPr lang="ru-RU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ru-RU" dirty="0" smtClean="0"/>
                  <a:t>-</a:t>
                </a:r>
                <a14:m>
                  <m:oMath xmlns:m="http://schemas.openxmlformats.org/officeDocument/2006/math">
                    <m:r>
                      <a:rPr lang="ru-RU" b="0" i="1" dirty="0" smtClean="0">
                        <a:latin typeface="Cambria Math"/>
                      </a:rPr>
                      <m:t>4</m:t>
                    </m:r>
                    <m:r>
                      <a:rPr lang="ru-RU" b="0" i="1" dirty="0" smtClean="0">
                        <a:latin typeface="Cambria Math"/>
                        <a:ea typeface="Cambria Math"/>
                      </a:rPr>
                      <m:t>∙</m:t>
                    </m:r>
                    <m:r>
                      <a:rPr lang="ru-RU" b="0" i="1" dirty="0" smtClean="0">
                        <a:latin typeface="Cambria Math"/>
                      </a:rPr>
                      <m:t>1</m:t>
                    </m:r>
                    <m:r>
                      <a:rPr lang="ru-RU" b="0" i="1" dirty="0" smtClean="0">
                        <a:latin typeface="Cambria Math"/>
                        <a:ea typeface="Cambria Math"/>
                      </a:rPr>
                      <m:t>∙</m:t>
                    </m:r>
                    <m:d>
                      <m:dPr>
                        <m:ctrlPr>
                          <a:rPr lang="ru-RU" b="0" i="1" dirty="0" smtClean="0">
                            <a:latin typeface="Cambria Math"/>
                          </a:rPr>
                        </m:ctrlPr>
                      </m:dPr>
                      <m:e>
                        <m:r>
                          <a:rPr lang="ru-RU" b="0" i="1" dirty="0" smtClean="0">
                            <a:latin typeface="Cambria Math"/>
                          </a:rPr>
                          <m:t>−10</m:t>
                        </m:r>
                      </m:e>
                    </m:d>
                    <m:r>
                      <a:rPr lang="ru-RU" b="0" i="1" dirty="0" smtClean="0">
                        <a:latin typeface="Cambria Math"/>
                      </a:rPr>
                      <m:t>=9+40=49</m:t>
                    </m:r>
                  </m:oMath>
                </a14:m>
                <a:endParaRPr lang="ru-RU" b="0" dirty="0" smtClean="0"/>
              </a:p>
              <a:p>
                <a:pPr marL="0" indent="0">
                  <a:buNone/>
                </a:pPr>
                <a:r>
                  <a:rPr lang="ru-RU" dirty="0" smtClean="0"/>
                  <a:t/>
                </a:r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/>
                      </a:rPr>
                      <m:t>𝑥</m:t>
                    </m:r>
                    <m:r>
                      <a:rPr lang="en-US" sz="1800" b="0" i="1" smtClean="0">
                        <a:latin typeface="Cambria Math"/>
                      </a:rPr>
                      <m:t>1=</m:t>
                    </m:r>
                    <m:f>
                      <m:fPr>
                        <m:ctrlPr>
                          <a:rPr lang="en-US" sz="18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1800" b="0" i="1" smtClean="0">
                            <a:latin typeface="Cambria Math"/>
                          </a:rPr>
                          <m:t>3+</m:t>
                        </m:r>
                        <m:rad>
                          <m:radPr>
                            <m:degHide m:val="on"/>
                            <m:ctrlPr>
                              <a:rPr lang="en-US" sz="1800" b="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1800" b="0" i="1" smtClean="0">
                                <a:latin typeface="Cambria Math"/>
                              </a:rPr>
                              <m:t>49</m:t>
                            </m:r>
                          </m:e>
                        </m:rad>
                      </m:num>
                      <m:den>
                        <m:r>
                          <a:rPr lang="en-US" sz="1800" b="0" i="1" smtClean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US" sz="1800" b="0" i="0" smtClean="0">
                        <a:latin typeface="Cambria Math"/>
                      </a:rPr>
                      <m:t>=5 </m:t>
                    </m:r>
                    <m:r>
                      <a:rPr lang="ru-RU" sz="1800" b="0" i="0" smtClean="0">
                        <a:latin typeface="Cambria Math"/>
                      </a:rPr>
                      <m:t>;</m:t>
                    </m:r>
                  </m:oMath>
                </a14:m>
                <a:r>
                  <a:rPr lang="en-US" dirty="0" smtClean="0"/>
                  <a:t/>
                </a:r>
                <a14:m>
                  <m:oMath xmlns:m="http://schemas.openxmlformats.org/officeDocument/2006/math">
                    <m:r>
                      <a:rPr lang="en-US" sz="1800" b="0" i="1" dirty="0" smtClean="0">
                        <a:latin typeface="Cambria Math"/>
                      </a:rPr>
                      <m:t>𝑥</m:t>
                    </m:r>
                    <m:r>
                      <a:rPr lang="en-US" sz="1800" b="0" i="1" dirty="0" smtClean="0">
                        <a:latin typeface="Cambria Math"/>
                      </a:rPr>
                      <m:t>2=</m:t>
                    </m:r>
                    <m:f>
                      <m:fPr>
                        <m:ctrlPr>
                          <a:rPr lang="en-US" sz="1800" b="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1800" b="0" i="1" dirty="0" smtClean="0">
                            <a:latin typeface="Cambria Math"/>
                          </a:rPr>
                          <m:t>3−</m:t>
                        </m:r>
                        <m:rad>
                          <m:radPr>
                            <m:degHide m:val="on"/>
                            <m:ctrlPr>
                              <a:rPr lang="en-US" sz="1800" b="0" i="1" dirty="0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1800" b="0" i="1" dirty="0" smtClean="0">
                                <a:latin typeface="Cambria Math"/>
                              </a:rPr>
                              <m:t>49</m:t>
                            </m:r>
                          </m:e>
                        </m:rad>
                      </m:num>
                      <m:den>
                        <m:r>
                          <a:rPr lang="en-US" sz="1800" b="0" i="1" dirty="0" smtClean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US" sz="1800" b="0" i="0" dirty="0" smtClean="0">
                        <a:latin typeface="Cambria Math"/>
                      </a:rPr>
                      <m:t>=−2</m:t>
                    </m:r>
                  </m:oMath>
                </a14:m>
                <a:endParaRPr lang="en-US" sz="1800" b="0" dirty="0" smtClean="0"/>
              </a:p>
              <a:p>
                <a:pPr marL="0" indent="0">
                  <a:buNone/>
                </a:pPr>
                <a:r>
                  <a:rPr lang="ru-RU" dirty="0" smtClean="0"/>
                  <a:t>Если </a:t>
                </a:r>
                <a:r>
                  <a:rPr lang="en-US" dirty="0" smtClean="0"/>
                  <a:t>x=5</a:t>
                </a:r>
                <a:r>
                  <a:rPr lang="ru-RU" dirty="0" smtClean="0"/>
                  <a:t>,   то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𝑥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</a:rPr>
                          <m:t>−5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=0</m:t>
                    </m:r>
                    <m:r>
                      <a:rPr lang="ru-RU" b="0" i="1" smtClean="0">
                        <a:latin typeface="Cambria Math"/>
                      </a:rPr>
                      <m:t>;</m:t>
                    </m:r>
                  </m:oMath>
                </a14:m>
                <a:endParaRPr lang="ru-RU" b="0" dirty="0" smtClean="0"/>
              </a:p>
              <a:p>
                <a:pPr marL="0" indent="0">
                  <a:buNone/>
                </a:pPr>
                <a:r>
                  <a:rPr lang="ru-RU" dirty="0" smtClean="0"/>
                  <a:t>Если </a:t>
                </a:r>
                <a:r>
                  <a:rPr lang="en-US" dirty="0" smtClean="0"/>
                  <a:t>x=-2</a:t>
                </a:r>
                <a:r>
                  <a:rPr lang="ru-RU" dirty="0" smtClean="0"/>
                  <a:t>,  </a:t>
                </a:r>
                <a:r>
                  <a:rPr lang="ru-RU" dirty="0"/>
                  <a:t>то 𝑥(𝑥−</a:t>
                </a:r>
                <a:r>
                  <a:rPr lang="ru-RU" dirty="0" smtClean="0"/>
                  <a:t>5)≠  </a:t>
                </a:r>
                <a:r>
                  <a:rPr lang="en-US" dirty="0" smtClean="0"/>
                  <a:t>0</a:t>
                </a:r>
                <a:r>
                  <a:rPr lang="ru-RU" dirty="0" smtClean="0"/>
                  <a:t/>
                </a:r>
                <a:r>
                  <a:rPr lang="en-US" dirty="0" smtClean="0"/>
                  <a:t/>
                </a:r>
                <a:r>
                  <a:rPr lang="ru-RU" dirty="0" smtClean="0"/>
                  <a:t> Ответ: </a:t>
                </a:r>
                <a:r>
                  <a:rPr lang="en-US" dirty="0" smtClean="0"/>
                  <a:t>x=-2.</a:t>
                </a:r>
                <a:endParaRPr lang="ru-RU" dirty="0"/>
              </a:p>
              <a:p>
                <a:pPr marL="0" indent="0">
                  <a:buNone/>
                </a:pPr>
                <a:endParaRPr lang="ru-RU" dirty="0" smtClean="0"/>
              </a:p>
            </p:txBody>
          </p:sp>
        </mc:Choice>
        <mc:Fallback>
          <p:sp>
            <p:nvSpPr>
              <p:cNvPr id="2" name="Объект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72067" y="1484784"/>
                <a:ext cx="7408333" cy="5112568"/>
              </a:xfrm>
              <a:blipFill rotWithShape="1">
                <a:blip r:embed="rId2"/>
                <a:stretch>
                  <a:fillRect l="-1235" t="-95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Заголовок 2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 fontScale="90000"/>
              </a:bodyPr>
              <a:lstStyle/>
              <a:p>
                <a:r>
                  <a:rPr lang="ru-RU" sz="2800" dirty="0" smtClean="0"/>
                  <a:t>Пример 1. Решим дробное рациональное  уравнение</a:t>
                </a:r>
                <a:r>
                  <a:rPr lang="en-US" sz="2800" dirty="0"/>
                  <a:t/>
                </a:r>
                <a:br>
                  <a:rPr lang="en-US" sz="2800" dirty="0"/>
                </a:br>
                <a:r>
                  <a:rPr lang="en-US" sz="2800" dirty="0"/>
                  <a:t/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/>
                          </a:rPr>
                          <m:t>𝑥</m:t>
                        </m:r>
                        <m:r>
                          <a:rPr lang="en-US" sz="2800" i="1">
                            <a:latin typeface="Cambria Math"/>
                          </a:rPr>
                          <m:t>−3</m:t>
                        </m:r>
                      </m:num>
                      <m:den>
                        <m:r>
                          <a:rPr lang="en-US" sz="2800" i="1">
                            <a:latin typeface="Cambria Math"/>
                          </a:rPr>
                          <m:t>𝑥</m:t>
                        </m:r>
                        <m:r>
                          <a:rPr lang="en-US" sz="2800" i="1">
                            <a:latin typeface="Cambria Math"/>
                          </a:rPr>
                          <m:t>−5</m:t>
                        </m:r>
                      </m:den>
                    </m:f>
                  </m:oMath>
                </a14:m>
                <a:r>
                  <a:rPr lang="en-US" sz="2800" dirty="0" smtClean="0"/>
                  <a:t>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dirty="0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800" b="0" i="1" dirty="0" smtClean="0">
                            <a:latin typeface="Cambria Math"/>
                          </a:rPr>
                          <m:t>𝑥</m:t>
                        </m:r>
                      </m:den>
                    </m:f>
                    <m:r>
                      <a:rPr lang="en-US" sz="2800" b="0" i="0" dirty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800" b="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i="1" dirty="0">
                            <a:latin typeface="Cambria Math"/>
                          </a:rPr>
                          <m:t>𝑥</m:t>
                        </m:r>
                        <m:r>
                          <a:rPr lang="en-US" sz="2800" i="1" dirty="0">
                            <a:latin typeface="Cambria Math"/>
                          </a:rPr>
                          <m:t>+5</m:t>
                        </m:r>
                      </m:num>
                      <m:den>
                        <m:r>
                          <a:rPr lang="en-US" sz="2800" i="1" dirty="0">
                            <a:latin typeface="Cambria Math"/>
                          </a:rPr>
                          <m:t>𝑥</m:t>
                        </m:r>
                        <m:r>
                          <a:rPr lang="en-US" sz="2800" i="1" dirty="0">
                            <a:latin typeface="Cambria Math"/>
                          </a:rPr>
                          <m:t>(</m:t>
                        </m:r>
                        <m:r>
                          <a:rPr lang="en-US" sz="2800" i="1" dirty="0">
                            <a:latin typeface="Cambria Math"/>
                          </a:rPr>
                          <m:t>𝑥</m:t>
                        </m:r>
                        <m:r>
                          <a:rPr lang="en-US" sz="2800" i="1" dirty="0">
                            <a:latin typeface="Cambria Math"/>
                          </a:rPr>
                          <m:t>−5)</m:t>
                        </m:r>
                      </m:den>
                    </m:f>
                  </m:oMath>
                </a14:m>
                <a:r>
                  <a:rPr lang="ru-RU" sz="2800" dirty="0"/>
                  <a:t/>
                </a:r>
                <a:br>
                  <a:rPr lang="ru-RU" sz="2800" dirty="0"/>
                </a:br>
                <a:endParaRPr lang="ru-RU" sz="2800" dirty="0"/>
              </a:p>
            </p:txBody>
          </p:sp>
        </mc:Choice>
        <mc:Fallback>
          <p:sp>
            <p:nvSpPr>
              <p:cNvPr id="3" name="Заголовок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3"/>
                <a:stretch>
                  <a:fillRect t="-117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732240" y="5013176"/>
            <a:ext cx="2066925" cy="163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D4CC2-7C0A-4ACD-B0F5-C00EC818C999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4866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1556792"/>
            <a:ext cx="8136903" cy="4569371"/>
          </a:xfrm>
        </p:spPr>
        <p:txBody>
          <a:bodyPr/>
          <a:lstStyle/>
          <a:p>
            <a:r>
              <a:rPr lang="ru-RU" dirty="0"/>
              <a:t>1) найти общий знаменатель дробей, входящих в уравнение;</a:t>
            </a:r>
          </a:p>
          <a:p>
            <a:r>
              <a:rPr lang="ru-RU" dirty="0"/>
              <a:t>2) умножить обе части уравнения на общий знаменатель;</a:t>
            </a:r>
          </a:p>
          <a:p>
            <a:r>
              <a:rPr lang="ru-RU" dirty="0"/>
              <a:t>3) решить получившееся целое уравнение;</a:t>
            </a:r>
          </a:p>
          <a:p>
            <a:r>
              <a:rPr lang="ru-RU" dirty="0"/>
              <a:t>4) исключить из его корней те, которые обращают в нуль общий </a:t>
            </a:r>
            <a:r>
              <a:rPr lang="ru-RU" dirty="0" smtClean="0"/>
              <a:t>знаменатель</a:t>
            </a:r>
            <a:r>
              <a:rPr lang="en-US" dirty="0"/>
              <a:t>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69565" y="332656"/>
            <a:ext cx="8229600" cy="1252728"/>
          </a:xfrm>
        </p:spPr>
        <p:txBody>
          <a:bodyPr>
            <a:normAutofit fontScale="90000"/>
          </a:bodyPr>
          <a:lstStyle/>
          <a:p>
            <a:r>
              <a:rPr lang="ru-RU" dirty="0"/>
              <a:t>Алгоритм решения дробно-рационального уравнения:</a:t>
            </a:r>
            <a:br>
              <a:rPr lang="ru-RU" dirty="0"/>
            </a:br>
            <a:endParaRPr lang="ru-RU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732240" y="4869160"/>
            <a:ext cx="2066925" cy="163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D4CC2-7C0A-4ACD-B0F5-C00EC818C999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53776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xmlns="" Requires="a14">
          <p:sp>
            <p:nvSpPr>
              <p:cNvPr id="2" name="Объект 1"/>
              <p:cNvSpPr>
                <a:spLocks noGrp="1"/>
              </p:cNvSpPr>
              <p:nvPr>
                <p:ph idx="1"/>
              </p:nvPr>
            </p:nvSpPr>
            <p:spPr>
              <a:xfrm>
                <a:off x="323528" y="1844824"/>
                <a:ext cx="8547645" cy="4729880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ru-RU" dirty="0" smtClean="0"/>
                  <a:t>1.Находим </a:t>
                </a:r>
                <a:r>
                  <a:rPr lang="ru-RU" dirty="0" err="1" smtClean="0"/>
                  <a:t>н.о.з</a:t>
                </a:r>
                <a:r>
                  <a:rPr lang="ru-RU" dirty="0" smtClean="0"/>
                  <a:t>. , разложим знаменатели на множители </a:t>
                </a:r>
                <a:endParaRPr lang="en-US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(</m:t>
                        </m:r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</a:rPr>
                          <m:t>−2)(</m:t>
                        </m:r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</a:rPr>
                          <m:t>+2)</m:t>
                        </m:r>
                      </m:den>
                    </m:f>
                    <m:r>
                      <a:rPr lang="en-US" b="0" i="0" smtClean="0">
                        <a:latin typeface="Cambria Math"/>
                      </a:rPr>
                      <m:t> −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</a:rPr>
                          <m:t>(</m:t>
                        </m:r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</a:rPr>
                          <m:t>−2)</m:t>
                        </m:r>
                      </m:den>
                    </m:f>
                  </m:oMath>
                </a14:m>
                <a:r>
                  <a:rPr lang="en-US" dirty="0" smtClean="0"/>
                  <a:t>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/>
                          </a:rPr>
                          <m:t>4−</m:t>
                        </m:r>
                        <m:r>
                          <a:rPr lang="en-US" b="0" i="1" dirty="0" smtClean="0">
                            <a:latin typeface="Cambria Math"/>
                          </a:rPr>
                          <m:t>𝑥</m:t>
                        </m:r>
                      </m:num>
                      <m:den>
                        <m:r>
                          <a:rPr lang="en-US" b="0" i="1" dirty="0" smtClean="0">
                            <a:latin typeface="Cambria Math"/>
                          </a:rPr>
                          <m:t>𝑥</m:t>
                        </m:r>
                        <m:r>
                          <a:rPr lang="en-US" b="0" i="1" dirty="0" smtClean="0">
                            <a:latin typeface="Cambria Math"/>
                          </a:rPr>
                          <m:t>(</m:t>
                        </m:r>
                        <m:r>
                          <a:rPr lang="en-US" b="0" i="1" dirty="0" smtClean="0">
                            <a:latin typeface="Cambria Math"/>
                          </a:rPr>
                          <m:t>𝑥</m:t>
                        </m:r>
                        <m:r>
                          <a:rPr lang="en-US" b="0" i="1" dirty="0" smtClean="0">
                            <a:latin typeface="Cambria Math"/>
                          </a:rPr>
                          <m:t>+2)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marL="0" indent="0">
                  <a:buNone/>
                </a:pPr>
                <a:r>
                  <a:rPr lang="ru-RU" dirty="0" smtClean="0"/>
                  <a:t>2</a:t>
                </a:r>
                <a:r>
                  <a:rPr lang="ru-RU" dirty="0"/>
                  <a:t>. Обе части умножаем на </a:t>
                </a:r>
                <a:r>
                  <a:rPr lang="ru-RU" dirty="0" err="1" smtClean="0"/>
                  <a:t>н.о.з</a:t>
                </a:r>
                <a:r>
                  <a:rPr lang="en-US" dirty="0" smtClean="0"/>
                  <a:t>    x(x+2)(x+2)</a:t>
                </a:r>
              </a:p>
              <a:p>
                <a:pPr marL="0" indent="0">
                  <a:buNone/>
                </a:pPr>
                <a:r>
                  <a:rPr lang="en-US" dirty="0" smtClean="0"/>
                  <a:t>2x-1(x+2)=(4-x)(x-2)</a:t>
                </a:r>
              </a:p>
              <a:p>
                <a:pPr marL="0" indent="0">
                  <a:buNone/>
                </a:pPr>
                <a:r>
                  <a:rPr lang="en-US" dirty="0" smtClean="0"/>
                  <a:t>2x-x-2=4x-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0" smtClean="0">
                        <a:latin typeface="Cambria Math"/>
                      </a:rPr>
                      <m:t>−8+2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</a:rPr>
                      <m:t>x</m:t>
                    </m:r>
                  </m:oMath>
                </a14:m>
                <a:endParaRPr lang="en-US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ru-RU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/>
                  <a:t>+2x-x-4x-2x-2+8=0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ru-RU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/>
                  <a:t>-5x+6=0</a:t>
                </a:r>
              </a:p>
              <a:p>
                <a:pPr marL="0" indent="0">
                  <a:buNone/>
                </a:pPr>
                <a:r>
                  <a:rPr lang="en-US" dirty="0" smtClean="0"/>
                  <a:t>D=1</a:t>
                </a:r>
                <a:r>
                  <a:rPr lang="ru-RU" dirty="0" smtClean="0"/>
                  <a:t>; </a:t>
                </a:r>
                <a:r>
                  <a:rPr lang="en-US" dirty="0" smtClean="0"/>
                  <a:t>x1=3   </a:t>
                </a:r>
                <a:r>
                  <a:rPr lang="ru-RU" dirty="0" smtClean="0"/>
                  <a:t>и  </a:t>
                </a:r>
                <a:r>
                  <a:rPr lang="en-US" dirty="0" smtClean="0"/>
                  <a:t>x2=2</a:t>
                </a:r>
                <a:endParaRPr lang="ru-RU" dirty="0" smtClean="0"/>
              </a:p>
              <a:p>
                <a:pPr marL="0" indent="0">
                  <a:buNone/>
                </a:pPr>
                <a:r>
                  <a:rPr lang="ru-RU" dirty="0" smtClean="0"/>
                  <a:t>Если </a:t>
                </a:r>
                <a:r>
                  <a:rPr lang="en-US" dirty="0" smtClean="0"/>
                  <a:t>x=3</a:t>
                </a:r>
                <a:r>
                  <a:rPr lang="ru-RU" dirty="0" smtClean="0"/>
                  <a:t>, то </a:t>
                </a:r>
                <a:r>
                  <a:rPr lang="en-US" dirty="0" smtClean="0"/>
                  <a:t>x(x+2)(x-2)≠0</a:t>
                </a:r>
                <a:r>
                  <a:rPr lang="ru-RU" dirty="0" smtClean="0"/>
                  <a:t>;</a:t>
                </a:r>
              </a:p>
              <a:p>
                <a:pPr marL="0" indent="0">
                  <a:buNone/>
                </a:pPr>
                <a:r>
                  <a:rPr lang="ru-RU" dirty="0" smtClean="0"/>
                  <a:t>Если </a:t>
                </a:r>
                <a:r>
                  <a:rPr lang="en-US" dirty="0" smtClean="0"/>
                  <a:t>x=2</a:t>
                </a:r>
                <a:r>
                  <a:rPr lang="ru-RU" dirty="0" smtClean="0"/>
                  <a:t>, то </a:t>
                </a:r>
                <a:r>
                  <a:rPr lang="en-US" dirty="0" smtClean="0"/>
                  <a:t> x(x+2)(x-2)=0               </a:t>
                </a:r>
                <a:r>
                  <a:rPr lang="ru-RU" dirty="0" smtClean="0"/>
                  <a:t>Ответ:</a:t>
                </a:r>
                <a:r>
                  <a:rPr lang="en-US" dirty="0" smtClean="0"/>
                  <a:t>x=3.</a:t>
                </a:r>
              </a:p>
              <a:p>
                <a:pPr marL="0" indent="0">
                  <a:buNone/>
                </a:pPr>
                <a:endParaRPr lang="ru-RU" dirty="0"/>
              </a:p>
            </p:txBody>
          </p:sp>
        </mc:Choice>
        <mc:Fallback>
          <p:sp>
            <p:nvSpPr>
              <p:cNvPr id="2" name="Объект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23528" y="1844824"/>
                <a:ext cx="8547645" cy="4729880"/>
              </a:xfrm>
              <a:blipFill rotWithShape="1">
                <a:blip r:embed="rId2"/>
                <a:stretch>
                  <a:fillRect l="-1070" t="-1031" b="-116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Заголовок 2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 fontScale="90000"/>
              </a:bodyPr>
              <a:lstStyle/>
              <a:p>
                <a:r>
                  <a:rPr lang="ru-RU" dirty="0" smtClean="0"/>
                  <a:t>Пример 2 . Решить уравнение </a:t>
                </a:r>
                <a:br>
                  <a:rPr lang="ru-RU" dirty="0" smtClean="0"/>
                </a:br>
                <a14:m>
                  <m:oMath xmlns:m="http://schemas.openxmlformats.org/officeDocument/2006/math">
                    <m:f>
                      <m:fPr>
                        <m:ctrlPr>
                          <a:rPr lang="ru-RU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sSup>
                          <m:sSupPr>
                            <m:ctrlPr>
                              <a:rPr lang="ru-RU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/>
                          </a:rPr>
                          <m:t>−4</m:t>
                        </m:r>
                      </m:den>
                    </m:f>
                    <m:r>
                      <a:rPr lang="en-US" b="0" i="0" smtClean="0">
                        <a:latin typeface="Cambria Math"/>
                      </a:rPr>
                      <m:t> −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/>
                          </a:rPr>
                          <m:t>−2</m:t>
                        </m:r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dirty="0" smtClean="0"/>
                  <a:t>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/>
                          </a:rPr>
                          <m:t>4−</m:t>
                        </m:r>
                        <m:r>
                          <a:rPr lang="en-US" b="0" i="1" dirty="0" smtClean="0">
                            <a:latin typeface="Cambria Math"/>
                          </a:rPr>
                          <m:t>𝑥</m:t>
                        </m:r>
                      </m:num>
                      <m:den>
                        <m:sSup>
                          <m:sSupPr>
                            <m:ctrlPr>
                              <a:rPr lang="en-US" i="1" dirty="0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dirty="0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dirty="0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b="0" i="1" dirty="0" smtClean="0">
                            <a:latin typeface="Cambria Math"/>
                          </a:rPr>
                          <m:t>+2</m:t>
                        </m:r>
                        <m:r>
                          <a:rPr lang="en-US" b="0" i="1" dirty="0" smtClean="0">
                            <a:latin typeface="Cambria Math"/>
                          </a:rPr>
                          <m:t>𝑥</m:t>
                        </m:r>
                      </m:den>
                    </m:f>
                  </m:oMath>
                </a14:m>
                <a:endParaRPr lang="ru-RU" dirty="0"/>
              </a:p>
            </p:txBody>
          </p:sp>
        </mc:Choice>
        <mc:Fallback>
          <p:sp>
            <p:nvSpPr>
              <p:cNvPr id="3" name="Заголовок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3"/>
                <a:stretch>
                  <a:fillRect t="-21463" b="-2390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732239" y="4869160"/>
            <a:ext cx="2066925" cy="163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D4CC2-7C0A-4ACD-B0F5-C00EC818C999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3898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11560" y="1484784"/>
            <a:ext cx="8064895" cy="5112568"/>
          </a:xfrm>
        </p:spPr>
        <p:txBody>
          <a:bodyPr/>
          <a:lstStyle/>
          <a:p>
            <a:r>
              <a:rPr lang="ru-RU" dirty="0" smtClean="0"/>
              <a:t>Сегодня я узнал…</a:t>
            </a:r>
          </a:p>
          <a:p>
            <a:r>
              <a:rPr lang="ru-RU" dirty="0" smtClean="0"/>
              <a:t>Было интересно…</a:t>
            </a:r>
          </a:p>
          <a:p>
            <a:r>
              <a:rPr lang="ru-RU" dirty="0" smtClean="0"/>
              <a:t>Я понял, что…</a:t>
            </a:r>
          </a:p>
          <a:p>
            <a:r>
              <a:rPr lang="ru-RU" dirty="0" smtClean="0"/>
              <a:t>Мне осталось непонятным…</a:t>
            </a:r>
          </a:p>
          <a:p>
            <a:r>
              <a:rPr lang="ru-RU" dirty="0" smtClean="0"/>
              <a:t>Я попробую…</a:t>
            </a:r>
          </a:p>
          <a:p>
            <a:r>
              <a:rPr lang="ru-RU" dirty="0" smtClean="0"/>
              <a:t>Я научился…</a:t>
            </a:r>
          </a:p>
          <a:p>
            <a:r>
              <a:rPr lang="ru-RU" dirty="0" smtClean="0"/>
              <a:t>Мне захотелось…</a:t>
            </a:r>
          </a:p>
          <a:p>
            <a:r>
              <a:rPr lang="ru-RU" dirty="0" smtClean="0"/>
              <a:t>Теперь я могу…</a:t>
            </a:r>
          </a:p>
          <a:p>
            <a:r>
              <a:rPr lang="ru-RU" dirty="0" smtClean="0"/>
              <a:t>Мне не понравилось…</a:t>
            </a:r>
          </a:p>
          <a:p>
            <a:r>
              <a:rPr lang="ru-RU" dirty="0" smtClean="0"/>
              <a:t>Я бы хотел еще…</a:t>
            </a:r>
          </a:p>
          <a:p>
            <a:r>
              <a:rPr lang="ru-RU" dirty="0" smtClean="0"/>
              <a:t>Урок дал мне для жизни…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Подведение итогов</a:t>
            </a:r>
            <a:br>
              <a:rPr lang="ru-RU" dirty="0" smtClean="0"/>
            </a:br>
            <a:endParaRPr lang="ru-RU" sz="31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04248" y="4725144"/>
            <a:ext cx="2066925" cy="163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D4CC2-7C0A-4ACD-B0F5-C00EC818C999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01600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76256" y="5085184"/>
            <a:ext cx="2066925" cy="163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683568" y="1988840"/>
            <a:ext cx="792088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Научился сам-</a:t>
            </a:r>
          </a:p>
          <a:p>
            <a:pPr algn="ctr"/>
            <a:r>
              <a:rPr lang="ru-RU" sz="5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                   научи другого.</a:t>
            </a:r>
            <a:endParaRPr lang="ru-RU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D4CC2-7C0A-4ACD-B0F5-C00EC818C999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78954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4294967295"/>
          </p:nvPr>
        </p:nvSpPr>
        <p:spPr>
          <a:xfrm>
            <a:off x="1763688" y="1484784"/>
            <a:ext cx="5400600" cy="4137025"/>
          </a:xfrm>
        </p:spPr>
        <p:txBody>
          <a:bodyPr/>
          <a:lstStyle/>
          <a:p>
            <a:r>
              <a:rPr lang="ru-RU" dirty="0"/>
              <a:t>В класс вошел – не хмурь лица,</a:t>
            </a:r>
          </a:p>
          <a:p>
            <a:r>
              <a:rPr lang="ru-RU" dirty="0"/>
              <a:t>Будь разумным до конца.</a:t>
            </a:r>
          </a:p>
          <a:p>
            <a:r>
              <a:rPr lang="ru-RU" dirty="0"/>
              <a:t>Ты не зритель и не гость – </a:t>
            </a:r>
          </a:p>
          <a:p>
            <a:r>
              <a:rPr lang="ru-RU" dirty="0"/>
              <a:t>Ты программы нашей гвоздь.</a:t>
            </a:r>
          </a:p>
          <a:p>
            <a:r>
              <a:rPr lang="ru-RU" dirty="0"/>
              <a:t>Не ломайся, не смущайся,</a:t>
            </a:r>
          </a:p>
          <a:p>
            <a:r>
              <a:rPr lang="ru-RU" dirty="0"/>
              <a:t>Всем законам подчиняйся.</a:t>
            </a:r>
          </a:p>
          <a:p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04248" y="5013176"/>
            <a:ext cx="2066925" cy="163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D4CC2-7C0A-4ACD-B0F5-C00EC818C999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88207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45743" y="2090172"/>
            <a:ext cx="8052204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Решение дробных </a:t>
            </a:r>
          </a:p>
          <a:p>
            <a:pPr algn="ctr"/>
            <a:r>
              <a:rPr lang="ru-RU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рациональных уравнений</a:t>
            </a:r>
            <a:endParaRPr lang="ru-RU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61027" y="4869160"/>
            <a:ext cx="2066925" cy="163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D4CC2-7C0A-4ACD-B0F5-C00EC818C999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84812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836712"/>
            <a:ext cx="8424936" cy="5289451"/>
          </a:xfrm>
        </p:spPr>
        <p:txBody>
          <a:bodyPr>
            <a:normAutofit/>
          </a:bodyPr>
          <a:lstStyle/>
          <a:p>
            <a:r>
              <a:rPr lang="ru-RU" sz="2800" dirty="0" smtClean="0"/>
              <a:t>1.Формирование понятия дробных рациональных уравнений, рассмотреть  метод решени</a:t>
            </a:r>
            <a:r>
              <a:rPr lang="ru-RU" sz="2800" dirty="0"/>
              <a:t>я</a:t>
            </a:r>
            <a:r>
              <a:rPr lang="ru-RU" sz="2800" dirty="0" smtClean="0"/>
              <a:t> дробных рациональных уравнений.</a:t>
            </a:r>
          </a:p>
          <a:p>
            <a:endParaRPr lang="ru-RU" sz="2800" dirty="0" smtClean="0"/>
          </a:p>
          <a:p>
            <a:r>
              <a:rPr lang="ru-RU" sz="2800" dirty="0" smtClean="0"/>
              <a:t>2. Развитие умения правильно оперировать полученными знаниями , логически мыслить.</a:t>
            </a:r>
          </a:p>
          <a:p>
            <a:endParaRPr lang="ru-RU" sz="2800" dirty="0" smtClean="0"/>
          </a:p>
          <a:p>
            <a:r>
              <a:rPr lang="ru-RU" sz="2800" dirty="0" smtClean="0"/>
              <a:t>3. Воспитание познавательного интереса к предмету, воспитание самостоятельности при решении учебных задач.</a:t>
            </a:r>
            <a:endParaRPr lang="ru-RU" sz="2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63236"/>
            <a:ext cx="8229600" cy="64548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Цели:</a:t>
            </a:r>
            <a:endParaRPr lang="ru-RU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04248" y="5013176"/>
            <a:ext cx="2066925" cy="163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D4CC2-7C0A-4ACD-B0F5-C00EC818C999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2609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Устная работа</a:t>
            </a:r>
            <a:endParaRPr lang="ru-RU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2" name="Объект 1"/>
              <p:cNvSpPr>
                <a:spLocks noGrp="1"/>
              </p:cNvSpPr>
              <p:nvPr>
                <p:ph sz="quarter" idx="13"/>
              </p:nvPr>
            </p:nvSpPr>
            <p:spPr>
              <a:xfrm>
                <a:off x="676655" y="2204864"/>
                <a:ext cx="3822192" cy="3921616"/>
              </a:xfrm>
            </p:spPr>
            <p:txBody>
              <a:bodyPr>
                <a:normAutofit/>
              </a:bodyPr>
              <a:lstStyle/>
              <a:p>
                <a:r>
                  <a:rPr lang="ru-RU" dirty="0" smtClean="0"/>
                  <a:t>1. Раскройте скобки:</a:t>
                </a:r>
                <a:endParaRPr lang="en-US" dirty="0" smtClean="0"/>
              </a:p>
              <a:p>
                <a:endParaRPr lang="en-US" dirty="0" smtClean="0"/>
              </a:p>
              <a:p>
                <a:pPr marL="0" indent="0">
                  <a:buNone/>
                </a:pPr>
                <a:r>
                  <a:rPr lang="en-US" dirty="0" smtClean="0"/>
                  <a:t/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ru-RU" b="0" i="1" smtClean="0">
                            <a:latin typeface="Cambria Math"/>
                          </a:rPr>
                          <m:t>а</m:t>
                        </m:r>
                        <m:r>
                          <a:rPr lang="en-US" b="0" i="1" smtClean="0">
                            <a:latin typeface="Cambria Math"/>
                          </a:rPr>
                          <m:t>)5(</m:t>
                        </m:r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0" smtClean="0">
                        <a:latin typeface="Cambria Math"/>
                      </a:rPr>
                      <m:t>−4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</a:rPr>
                      <m:t>x</m:t>
                    </m:r>
                    <m:r>
                      <a:rPr lang="en-US" b="0" i="0" smtClean="0">
                        <a:latin typeface="Cambria Math"/>
                      </a:rPr>
                      <m:t>+12)</m:t>
                    </m:r>
                  </m:oMath>
                </a14:m>
                <a:r>
                  <a:rPr lang="en-US" dirty="0" smtClean="0"/>
                  <a:t/>
                </a:r>
                <a:endParaRPr lang="ru-RU" dirty="0" smtClean="0"/>
              </a:p>
              <a:p>
                <a:pPr marL="0" indent="0">
                  <a:buNone/>
                </a:pPr>
                <a:r>
                  <a:rPr lang="ru-RU" dirty="0" smtClean="0"/>
                  <a:t>б)</a:t>
                </a:r>
                <a14:m>
                  <m:oMath xmlns:m="http://schemas.openxmlformats.org/officeDocument/2006/math">
                    <m:r>
                      <a:rPr lang="ru-RU" b="0" i="1" smtClean="0">
                        <a:latin typeface="Cambria Math"/>
                      </a:rPr>
                      <m:t>−3</m:t>
                    </m:r>
                    <m:d>
                      <m:dPr>
                        <m:ctrlPr>
                          <a:rPr lang="ru-RU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ru-RU" b="0" i="1" smtClean="0">
                            <a:latin typeface="Cambria Math"/>
                          </a:rPr>
                          <m:t>5</m:t>
                        </m:r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</a:rPr>
                          <m:t>−3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−(7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+2)</m:t>
                    </m:r>
                  </m:oMath>
                </a14:m>
                <a:r>
                  <a:rPr lang="en-US" dirty="0" smtClean="0"/>
                  <a:t/>
                </a:r>
                <a:endParaRPr lang="ru-RU" dirty="0" smtClean="0"/>
              </a:p>
              <a:p>
                <a:pPr marL="0" indent="0">
                  <a:buNone/>
                </a:pPr>
                <a:r>
                  <a:rPr lang="ru-RU" dirty="0" smtClean="0"/>
                  <a:t>в)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</a:rPr>
                          <m:t>−4</m:t>
                        </m:r>
                      </m:e>
                    </m:d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</a:rPr>
                          <m:t>+4</m:t>
                        </m:r>
                      </m:e>
                    </m:d>
                  </m:oMath>
                </a14:m>
                <a:r>
                  <a:rPr lang="en-US" b="0" dirty="0" smtClean="0"/>
                  <a:t/>
                </a:r>
                <a:endParaRPr lang="ru-RU" b="0" dirty="0" smtClean="0"/>
              </a:p>
              <a:p>
                <a:pPr marL="0" indent="0">
                  <a:buNone/>
                </a:pPr>
                <a:r>
                  <a:rPr lang="ru-RU" dirty="0" smtClean="0"/>
                  <a:t>г) </a:t>
                </a:r>
                <a14:m>
                  <m:oMath xmlns:m="http://schemas.openxmlformats.org/officeDocument/2006/math">
                    <m:r>
                      <a:rPr lang="ru-RU" b="0" i="1" smtClean="0">
                        <a:latin typeface="Cambria Math"/>
                      </a:rPr>
                      <m:t>(8−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)(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+5)</m:t>
                    </m:r>
                  </m:oMath>
                </a14:m>
                <a:endParaRPr lang="ru-RU" dirty="0" smtClean="0"/>
              </a:p>
            </p:txBody>
          </p:sp>
        </mc:Choice>
        <mc:Fallback>
          <p:sp>
            <p:nvSpPr>
              <p:cNvPr id="2" name="Объект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3"/>
              </p:nvPr>
            </p:nvSpPr>
            <p:spPr>
              <a:xfrm>
                <a:off x="676655" y="2204864"/>
                <a:ext cx="3822192" cy="3921616"/>
              </a:xfrm>
              <a:blipFill rotWithShape="1">
                <a:blip r:embed="rId2"/>
                <a:stretch>
                  <a:fillRect l="-2392" t="-17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4" name="Объект 3"/>
              <p:cNvSpPr>
                <a:spLocks noGrp="1"/>
              </p:cNvSpPr>
              <p:nvPr>
                <p:ph sz="quarter" idx="14"/>
              </p:nvPr>
            </p:nvSpPr>
            <p:spPr/>
            <p:txBody>
              <a:bodyPr/>
              <a:lstStyle/>
              <a:p>
                <a:endParaRPr lang="ru-RU" dirty="0" smtClean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5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0" smtClean="0">
                        <a:latin typeface="Cambria Math"/>
                      </a:rPr>
                      <m:t>−20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</a:rPr>
                      <m:t>x</m:t>
                    </m:r>
                    <m:r>
                      <a:rPr lang="en-US" b="0" i="0" smtClean="0">
                        <a:latin typeface="Cambria Math"/>
                      </a:rPr>
                      <m:t>+60</m:t>
                    </m:r>
                  </m:oMath>
                </a14:m>
                <a:endParaRPr lang="en-US" b="0" dirty="0" smtClean="0"/>
              </a:p>
              <a:p>
                <a:r>
                  <a:rPr lang="ru-RU" dirty="0"/>
                  <a:t>−15𝑥+9−7𝑥−2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0" smtClean="0">
                        <a:latin typeface="Cambria Math"/>
                      </a:rPr>
                      <m:t> −16</m:t>
                    </m:r>
                  </m:oMath>
                </a14:m>
                <a:r>
                  <a:rPr lang="en-US" dirty="0" smtClean="0"/>
                  <a:t/>
                </a:r>
                <a:endParaRPr lang="ru-RU" dirty="0"/>
              </a:p>
              <a:p>
                <a:r>
                  <a:rPr lang="ru-RU" dirty="0"/>
                  <a:t>8𝑥+40</a:t>
                </a:r>
                <a:r>
                  <a:rPr lang="ru-RU" dirty="0" smtClean="0"/>
                  <a:t>−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ru-RU" dirty="0" smtClean="0"/>
                  <a:t>−</a:t>
                </a:r>
                <a:r>
                  <a:rPr lang="ru-RU" dirty="0"/>
                  <a:t>5𝑥</a:t>
                </a:r>
              </a:p>
              <a:p>
                <a:endParaRPr lang="ru-RU" dirty="0"/>
              </a:p>
            </p:txBody>
          </p:sp>
        </mc:Choice>
        <mc:Fallback>
          <p:sp>
            <p:nvSpPr>
              <p:cNvPr id="4" name="Объект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4"/>
              </p:nvPr>
            </p:nvSpPr>
            <p:spPr>
              <a:blipFill rotWithShape="1">
                <a:blip r:embed="rId3"/>
                <a:stretch>
                  <a:fillRect l="-239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04248" y="4941168"/>
            <a:ext cx="2073275" cy="163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D4CC2-7C0A-4ACD-B0F5-C00EC818C999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35431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2.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Найдите наименьший общий знаменатель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4" name="Объект 3"/>
              <p:cNvSpPr>
                <a:spLocks noGrp="1"/>
              </p:cNvSpPr>
              <p:nvPr>
                <p:ph sz="quarter" idx="13"/>
              </p:nvPr>
            </p:nvSpPr>
            <p:spPr/>
            <p:txBody>
              <a:bodyPr/>
              <a:lstStyle/>
              <a:p>
                <a:r>
                  <a:rPr lang="ru-RU" dirty="0" smtClean="0"/>
                  <a:t>а)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</a:rPr>
                          <m:t>+2</m:t>
                        </m:r>
                      </m:den>
                    </m:f>
                  </m:oMath>
                </a14:m>
                <a:r>
                  <a:rPr lang="en-US" dirty="0" smtClean="0"/>
                  <a:t>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</a:rPr>
                          <m:t>−4</m:t>
                        </m:r>
                      </m:den>
                    </m:f>
                  </m:oMath>
                </a14:m>
                <a:endParaRPr lang="ru-RU" dirty="0" smtClean="0"/>
              </a:p>
              <a:p>
                <a:pPr marL="0" indent="0">
                  <a:buNone/>
                </a:pPr>
                <a:endParaRPr lang="en-US" dirty="0" smtClean="0"/>
              </a:p>
              <a:p>
                <a:r>
                  <a:rPr lang="ru-RU" dirty="0"/>
                  <a:t>б</a:t>
                </a:r>
                <a:r>
                  <a:rPr lang="ru-RU" dirty="0" smtClean="0"/>
                  <a:t>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b="0" i="1" smtClean="0">
                            <a:latin typeface="Cambria Math"/>
                          </a:rPr>
                          <m:t>8</m:t>
                        </m:r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num>
                      <m:den>
                        <m:sSup>
                          <m:sSupPr>
                            <m:ctrlPr>
                              <a:rPr lang="ru-RU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/>
                          </a:rPr>
                          <m:t>−4</m:t>
                        </m:r>
                      </m:den>
                    </m:f>
                  </m:oMath>
                </a14:m>
                <a:r>
                  <a:rPr lang="en-US" dirty="0" smtClean="0"/>
                  <a:t>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dirty="0" smtClean="0">
                            <a:latin typeface="Cambria Math"/>
                          </a:rPr>
                          <m:t>𝑥</m:t>
                        </m:r>
                        <m:r>
                          <a:rPr lang="en-US" b="0" i="1" dirty="0" smtClean="0">
                            <a:latin typeface="Cambria Math"/>
                          </a:rPr>
                          <m:t>+2</m:t>
                        </m:r>
                      </m:den>
                    </m:f>
                  </m:oMath>
                </a14:m>
                <a:endParaRPr lang="en-US" dirty="0" smtClean="0"/>
              </a:p>
              <a:p>
                <a:endParaRPr lang="en-US" dirty="0"/>
              </a:p>
              <a:p>
                <a:r>
                  <a:rPr lang="ru-RU" dirty="0"/>
                  <a:t>в</a:t>
                </a:r>
                <a:r>
                  <a:rPr lang="ru-RU" dirty="0" smtClean="0"/>
                  <a:t>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den>
                    </m:f>
                    <m:r>
                      <a:rPr lang="en-US" b="0" i="0" smtClean="0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</a:rPr>
                          <m:t>+8</m:t>
                        </m:r>
                      </m:den>
                    </m:f>
                  </m:oMath>
                </a14:m>
                <a:endParaRPr lang="ru-RU" dirty="0"/>
              </a:p>
            </p:txBody>
          </p:sp>
        </mc:Choice>
        <mc:Fallback>
          <p:sp>
            <p:nvSpPr>
              <p:cNvPr id="4" name="Объект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3"/>
              </p:nvPr>
            </p:nvSpPr>
            <p:spPr>
              <a:blipFill rotWithShape="1">
                <a:blip r:embed="rId2"/>
                <a:stretch>
                  <a:fillRect l="-239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5" name="Объект 4"/>
              <p:cNvSpPr>
                <a:spLocks noGrp="1"/>
              </p:cNvSpPr>
              <p:nvPr>
                <p:ph sz="quarter" idx="14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−2</m:t>
                          </m:r>
                        </m:e>
                      </m:d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−4</m:t>
                          </m:r>
                        </m:e>
                      </m:d>
                    </m:oMath>
                  </m:oMathPara>
                </a14:m>
                <a:endParaRPr lang="en-US" b="0" dirty="0" smtClean="0"/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endParaRPr lang="en-US" b="0" i="1" dirty="0" smtClean="0">
                  <a:latin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(</m:t>
                      </m:r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</a:rPr>
                        <m:t>−2)(</m:t>
                      </m:r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</a:rPr>
                        <m:t>+2)</m:t>
                      </m:r>
                    </m:oMath>
                  </m:oMathPara>
                </a14:m>
                <a:endParaRPr lang="en-US" dirty="0" smtClean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 smtClean="0"/>
                  <a:t/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(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+8)</m:t>
                    </m:r>
                  </m:oMath>
                </a14:m>
                <a:endParaRPr lang="en-US" dirty="0" smtClean="0"/>
              </a:p>
            </p:txBody>
          </p:sp>
        </mc:Choice>
        <mc:Fallback>
          <p:sp>
            <p:nvSpPr>
              <p:cNvPr id="5" name="Объект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4"/>
              </p:nvPr>
            </p:nvSpPr>
            <p:spPr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732240" y="5013176"/>
            <a:ext cx="2066925" cy="163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D4CC2-7C0A-4ACD-B0F5-C00EC818C999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54556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3. </a:t>
            </a:r>
            <a:r>
              <a:rPr lang="ru-RU" dirty="0" smtClean="0"/>
              <a:t>Вспомним  несколько определений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sz="quarter" idx="13"/>
          </p:nvPr>
        </p:nvSpPr>
        <p:spPr>
          <a:xfrm>
            <a:off x="676655" y="1916832"/>
            <a:ext cx="3822192" cy="4209648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а</a:t>
            </a:r>
            <a:r>
              <a:rPr lang="ru-RU" dirty="0" smtClean="0"/>
              <a:t>) Какие выражения называются целыми?             ( а уравнения?)</a:t>
            </a:r>
          </a:p>
          <a:p>
            <a:endParaRPr lang="ru-RU" dirty="0" smtClean="0"/>
          </a:p>
          <a:p>
            <a:r>
              <a:rPr lang="ru-RU" dirty="0" smtClean="0"/>
              <a:t>б)Какие выражения называются </a:t>
            </a:r>
            <a:r>
              <a:rPr lang="ru-RU" dirty="0"/>
              <a:t>дробными</a:t>
            </a:r>
            <a:r>
              <a:rPr lang="ru-RU" dirty="0" smtClean="0"/>
              <a:t>?        ( </a:t>
            </a:r>
            <a:r>
              <a:rPr lang="ru-RU" dirty="0"/>
              <a:t>а уравнения?)</a:t>
            </a:r>
            <a:endParaRPr lang="ru-RU" dirty="0" smtClean="0"/>
          </a:p>
          <a:p>
            <a:endParaRPr lang="ru-RU" dirty="0"/>
          </a:p>
          <a:p>
            <a:r>
              <a:rPr lang="ru-RU" dirty="0" smtClean="0"/>
              <a:t>в)Какие выражения называются </a:t>
            </a:r>
            <a:r>
              <a:rPr lang="ru-RU" dirty="0"/>
              <a:t>рациональными? </a:t>
            </a:r>
            <a:r>
              <a:rPr lang="ru-RU" dirty="0" smtClean="0"/>
              <a:t>                    ( </a:t>
            </a:r>
            <a:r>
              <a:rPr lang="ru-RU" dirty="0"/>
              <a:t>а уравнения?)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14"/>
          </p:nvPr>
        </p:nvSpPr>
        <p:spPr>
          <a:xfrm>
            <a:off x="4645152" y="1916832"/>
            <a:ext cx="3822192" cy="4209648"/>
          </a:xfrm>
        </p:spPr>
        <p:txBody>
          <a:bodyPr>
            <a:normAutofit/>
          </a:bodyPr>
          <a:lstStyle/>
          <a:p>
            <a:r>
              <a:rPr lang="ru-RU" sz="1400" dirty="0"/>
              <a:t>Целые выражения – это выражения из чисел и переменных, которые составлены с помощью действий сложения, вычитания и умножения, а также деления на число, отличное от нуля</a:t>
            </a:r>
            <a:r>
              <a:rPr lang="ru-RU" sz="1400" dirty="0" smtClean="0"/>
              <a:t>.</a:t>
            </a:r>
            <a:endParaRPr lang="ru-RU" sz="1400" dirty="0"/>
          </a:p>
          <a:p>
            <a:endParaRPr lang="ru-RU" sz="1400" dirty="0" smtClean="0"/>
          </a:p>
          <a:p>
            <a:endParaRPr lang="ru-RU" sz="1400" dirty="0" smtClean="0"/>
          </a:p>
          <a:p>
            <a:r>
              <a:rPr lang="ru-RU" sz="1400" dirty="0" smtClean="0"/>
              <a:t>Дробные </a:t>
            </a:r>
            <a:r>
              <a:rPr lang="ru-RU" sz="1400" dirty="0"/>
              <a:t>выражения – это частное двух чисел или выражений, в котором знак </a:t>
            </a:r>
            <a:r>
              <a:rPr lang="ru-RU" sz="1400" dirty="0" smtClean="0"/>
              <a:t>деления </a:t>
            </a:r>
            <a:r>
              <a:rPr lang="ru-RU" sz="1400" dirty="0"/>
              <a:t>обозначен чертой</a:t>
            </a:r>
            <a:r>
              <a:rPr lang="ru-RU" sz="1400" dirty="0" smtClean="0"/>
              <a:t>.</a:t>
            </a:r>
          </a:p>
          <a:p>
            <a:endParaRPr lang="ru-RU" sz="1400" dirty="0"/>
          </a:p>
          <a:p>
            <a:endParaRPr lang="ru-RU" sz="1400" dirty="0" smtClean="0"/>
          </a:p>
          <a:p>
            <a:r>
              <a:rPr lang="ru-RU" sz="1400" dirty="0"/>
              <a:t>Рациональные выражения - это все целые и дробные выражения.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04248" y="5013176"/>
            <a:ext cx="2066925" cy="163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D4CC2-7C0A-4ACD-B0F5-C00EC818C999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6378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260648"/>
            <a:ext cx="7772400" cy="122413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Сформулируем понятие дробно рационального уравнения</a:t>
            </a: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371600" y="2132856"/>
            <a:ext cx="6400800" cy="3600400"/>
          </a:xfrm>
        </p:spPr>
        <p:txBody>
          <a:bodyPr/>
          <a:lstStyle/>
          <a:p>
            <a:pPr algn="just"/>
            <a:r>
              <a:rPr lang="ru-RU" sz="2800" dirty="0" smtClean="0"/>
              <a:t>Дробным рациональным уравнением называется уравнение, </a:t>
            </a:r>
            <a:r>
              <a:rPr lang="ru-RU" sz="2800" dirty="0"/>
              <a:t>о</a:t>
            </a:r>
            <a:r>
              <a:rPr lang="ru-RU" sz="2800" dirty="0" smtClean="0"/>
              <a:t>бе части которого являются рациональными выражениями, причем хотя бы одно из них- дробным выражением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732240" y="4653136"/>
            <a:ext cx="2066925" cy="163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D4CC2-7C0A-4ACD-B0F5-C00EC818C999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89500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xmlns="" Requires="a14">
          <p:sp>
            <p:nvSpPr>
              <p:cNvPr id="2" name="Объект 1"/>
              <p:cNvSpPr>
                <a:spLocks noGrp="1"/>
              </p:cNvSpPr>
              <p:nvPr>
                <p:ph idx="1"/>
              </p:nvPr>
            </p:nvSpPr>
            <p:spPr>
              <a:xfrm>
                <a:off x="872067" y="2060848"/>
                <a:ext cx="7408333" cy="4065315"/>
              </a:xfrm>
            </p:spPr>
            <p:txBody>
              <a:bodyPr/>
              <a:lstStyle/>
              <a:p>
                <a:r>
                  <a:rPr lang="ru-RU" dirty="0" smtClean="0"/>
                  <a:t>а) </a:t>
                </a:r>
                <a14:m>
                  <m:oMath xmlns:m="http://schemas.openxmlformats.org/officeDocument/2006/math">
                    <m:r>
                      <a:rPr lang="ru-RU" b="0" i="1" smtClean="0">
                        <a:latin typeface="Cambria Math"/>
                      </a:rPr>
                      <m:t>6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−4=−3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+2</m:t>
                    </m:r>
                  </m:oMath>
                </a14:m>
                <a:endParaRPr lang="en-US" b="0" dirty="0" smtClean="0"/>
              </a:p>
              <a:p>
                <a:endParaRPr lang="en-US" dirty="0" smtClean="0"/>
              </a:p>
              <a:p>
                <a:r>
                  <a:rPr lang="ru-RU" dirty="0" smtClean="0"/>
                  <a:t>б)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</a:rPr>
                          <m:t>−6</m:t>
                        </m:r>
                      </m:den>
                    </m:f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</a:rPr>
                          <m:t>+1</m:t>
                        </m:r>
                      </m:den>
                    </m:f>
                  </m:oMath>
                </a14:m>
                <a:endParaRPr lang="en-US" dirty="0" smtClean="0"/>
              </a:p>
              <a:p>
                <a:endParaRPr lang="en-US" dirty="0" smtClean="0"/>
              </a:p>
              <a:p>
                <a:r>
                  <a:rPr lang="ru-RU" dirty="0"/>
                  <a:t>в</a:t>
                </a:r>
                <a:r>
                  <a:rPr lang="ru-RU" dirty="0" smtClean="0"/>
                  <a:t>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 smtClean="0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4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/>
                          </a:rPr>
                          <m:t>−3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en-US" b="0" i="0" smtClean="0">
                        <a:latin typeface="Cambria Math"/>
                      </a:rPr>
                      <m:t>=6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0" smtClean="0">
                        <a:latin typeface="Cambria Math"/>
                      </a:rPr>
                      <m:t>−2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</a:rPr>
                      <m:t>x</m:t>
                    </m:r>
                  </m:oMath>
                </a14:m>
                <a:endParaRPr lang="en-US" dirty="0" smtClean="0"/>
              </a:p>
              <a:p>
                <a:endParaRPr lang="en-US" dirty="0" smtClean="0"/>
              </a:p>
              <a:p>
                <a:r>
                  <a:rPr lang="ru-RU" dirty="0"/>
                  <a:t>г</a:t>
                </a:r>
                <a:r>
                  <a:rPr lang="ru-RU" dirty="0" smtClean="0"/>
                  <a:t>)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12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−1=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</a:rPr>
                          <m:t>+2</m:t>
                        </m:r>
                      </m:den>
                    </m:f>
                  </m:oMath>
                </a14:m>
                <a:endParaRPr lang="ru-RU" dirty="0"/>
              </a:p>
            </p:txBody>
          </p:sp>
        </mc:Choice>
        <mc:Fallback>
          <p:sp>
            <p:nvSpPr>
              <p:cNvPr id="2" name="Объект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72067" y="2060848"/>
                <a:ext cx="7408333" cy="4065315"/>
              </a:xfrm>
              <a:blipFill rotWithShape="1">
                <a:blip r:embed="rId2"/>
                <a:stretch>
                  <a:fillRect l="-1235" t="-164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Назовите вид уравнений:</a:t>
            </a:r>
            <a:endParaRPr lang="ru-RU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732240" y="5013176"/>
            <a:ext cx="2066925" cy="163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D4CC2-7C0A-4ACD-B0F5-C00EC818C999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93660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339</TotalTime>
  <Words>344</Words>
  <Application>Microsoft Office PowerPoint</Application>
  <PresentationFormat>Экран (4:3)</PresentationFormat>
  <Paragraphs>80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Волна</vt:lpstr>
      <vt:lpstr>Слайд 1</vt:lpstr>
      <vt:lpstr>Слайд 2</vt:lpstr>
      <vt:lpstr>Слайд 3</vt:lpstr>
      <vt:lpstr>Цели:</vt:lpstr>
      <vt:lpstr>Устная работа</vt:lpstr>
      <vt:lpstr>2.Найдите наименьший общий знаменатель</vt:lpstr>
      <vt:lpstr>3. Вспомним  несколько определений</vt:lpstr>
      <vt:lpstr>Сформулируем понятие дробно рационального уравнения</vt:lpstr>
      <vt:lpstr>Назовите вид уравнений:</vt:lpstr>
      <vt:lpstr> </vt:lpstr>
      <vt:lpstr>Алгоритм решения дробно-рационального уравнения: </vt:lpstr>
      <vt:lpstr> </vt:lpstr>
      <vt:lpstr>Подведение итогов </vt:lpstr>
      <vt:lpstr>Слайд 14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Библиотека</dc:creator>
  <cp:lastModifiedBy>Admin</cp:lastModifiedBy>
  <cp:revision>31</cp:revision>
  <dcterms:created xsi:type="dcterms:W3CDTF">2013-05-13T11:53:32Z</dcterms:created>
  <dcterms:modified xsi:type="dcterms:W3CDTF">2013-10-21T18:17:05Z</dcterms:modified>
</cp:coreProperties>
</file>