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51" d="100"/>
          <a:sy n="51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93969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4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187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025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768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880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678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177331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74830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632801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995471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720441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55844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768483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686586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36412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32139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10714-66E9-4BB0-9D83-22165116F658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954CF-66BD-4B0C-8672-9A23EE9097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301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ransition>
    <p:dissolv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24744"/>
            <a:ext cx="7918025" cy="3375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1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Устный счет</a:t>
            </a:r>
            <a:br>
              <a:rPr lang="ru-RU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574032"/>
            <a:ext cx="4283968" cy="4283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7584" y="188640"/>
            <a:ext cx="7560840" cy="1422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ru-RU" sz="5400" b="1" dirty="0">
                <a:solidFill>
                  <a:srgbClr val="FF0000"/>
                </a:solidFill>
                <a:latin typeface="Monotype Corsiva" pitchFamily="66" charset="0"/>
              </a:rPr>
              <a:t>Найдите число, которое нужно вставить в рамку</a:t>
            </a:r>
          </a:p>
        </p:txBody>
      </p:sp>
      <p:sp>
        <p:nvSpPr>
          <p:cNvPr id="7" name="Овал 6"/>
          <p:cNvSpPr/>
          <p:nvPr/>
        </p:nvSpPr>
        <p:spPr>
          <a:xfrm>
            <a:off x="179512" y="1700808"/>
            <a:ext cx="4067944" cy="13681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80 :    = 20</a:t>
            </a:r>
          </a:p>
        </p:txBody>
      </p:sp>
      <p:sp>
        <p:nvSpPr>
          <p:cNvPr id="8" name="Овал 7"/>
          <p:cNvSpPr/>
          <p:nvPr/>
        </p:nvSpPr>
        <p:spPr>
          <a:xfrm>
            <a:off x="179512" y="3212976"/>
            <a:ext cx="4320480" cy="13681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 + 59 = 72</a:t>
            </a:r>
          </a:p>
        </p:txBody>
      </p:sp>
      <p:sp>
        <p:nvSpPr>
          <p:cNvPr id="9" name="Овал 8"/>
          <p:cNvSpPr/>
          <p:nvPr/>
        </p:nvSpPr>
        <p:spPr>
          <a:xfrm>
            <a:off x="4572000" y="1628800"/>
            <a:ext cx="4067944" cy="13681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66 –    = 49</a:t>
            </a:r>
          </a:p>
        </p:txBody>
      </p:sp>
      <p:sp>
        <p:nvSpPr>
          <p:cNvPr id="10" name="Овал 9"/>
          <p:cNvSpPr/>
          <p:nvPr/>
        </p:nvSpPr>
        <p:spPr>
          <a:xfrm>
            <a:off x="179512" y="4797152"/>
            <a:ext cx="4067944" cy="13681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00FF"/>
                </a:solidFill>
                <a:latin typeface="Arial Black" pitchFamily="34" charset="0"/>
              </a:rPr>
              <a:t>15 </a:t>
            </a:r>
            <a:r>
              <a:rPr lang="en-US" sz="3600" dirty="0">
                <a:solidFill>
                  <a:srgbClr val="0000FF"/>
                </a:solidFill>
                <a:latin typeface="Arial Black" pitchFamily="34" charset="0"/>
                <a:sym typeface="Symbol"/>
              </a:rPr>
              <a:t></a:t>
            </a:r>
            <a:r>
              <a:rPr lang="en-US" sz="3600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  </a:t>
            </a:r>
            <a:r>
              <a:rPr lang="en-US" sz="3600" dirty="0">
                <a:solidFill>
                  <a:srgbClr val="0000FF"/>
                </a:solidFill>
                <a:latin typeface="Arial Black" pitchFamily="34" charset="0"/>
              </a:rPr>
              <a:t> = 60</a:t>
            </a:r>
            <a:endParaRPr lang="ru-RU" sz="3600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07704" y="213285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372200" y="2060848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3645024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07704" y="522920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0"/>
            <a:ext cx="4490486" cy="362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6-конечная звезда 4"/>
          <p:cNvSpPr/>
          <p:nvPr/>
        </p:nvSpPr>
        <p:spPr>
          <a:xfrm>
            <a:off x="179512" y="260648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00FF"/>
                </a:solidFill>
                <a:latin typeface="Arial Black" pitchFamily="34" charset="0"/>
              </a:rPr>
              <a:t>48 + 33</a:t>
            </a:r>
          </a:p>
        </p:txBody>
      </p:sp>
      <p:sp>
        <p:nvSpPr>
          <p:cNvPr id="6" name="16-конечная звезда 5"/>
          <p:cNvSpPr/>
          <p:nvPr/>
        </p:nvSpPr>
        <p:spPr>
          <a:xfrm>
            <a:off x="2699792" y="2204864"/>
            <a:ext cx="4536504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38 + 39</a:t>
            </a:r>
          </a:p>
        </p:txBody>
      </p:sp>
      <p:sp>
        <p:nvSpPr>
          <p:cNvPr id="7" name="16-конечная звезда 6"/>
          <p:cNvSpPr/>
          <p:nvPr/>
        </p:nvSpPr>
        <p:spPr>
          <a:xfrm>
            <a:off x="4788024" y="260648"/>
            <a:ext cx="403244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61 – 27</a:t>
            </a:r>
          </a:p>
        </p:txBody>
      </p:sp>
      <p:sp>
        <p:nvSpPr>
          <p:cNvPr id="8" name="16-конечная звезда 7"/>
          <p:cNvSpPr/>
          <p:nvPr/>
        </p:nvSpPr>
        <p:spPr>
          <a:xfrm>
            <a:off x="4716016" y="4293096"/>
            <a:ext cx="403244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81 – 43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14650"/>
            <a:ext cx="237172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16-конечная звезда 2"/>
          <p:cNvSpPr/>
          <p:nvPr/>
        </p:nvSpPr>
        <p:spPr>
          <a:xfrm>
            <a:off x="0" y="188640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19 </a:t>
            </a:r>
            <a:r>
              <a:rPr lang="ru-RU" sz="4000" dirty="0">
                <a:solidFill>
                  <a:srgbClr val="0000FF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 5</a:t>
            </a:r>
            <a:endParaRPr lang="ru-RU" sz="40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4" name="16-конечная звезда 3"/>
          <p:cNvSpPr/>
          <p:nvPr/>
        </p:nvSpPr>
        <p:spPr>
          <a:xfrm>
            <a:off x="2339752" y="4437112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96 : 6</a:t>
            </a:r>
            <a:endParaRPr lang="ru-RU" sz="40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5" name="16-конечная звезда 4"/>
          <p:cNvSpPr/>
          <p:nvPr/>
        </p:nvSpPr>
        <p:spPr>
          <a:xfrm>
            <a:off x="4211960" y="188640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16 </a:t>
            </a:r>
            <a:r>
              <a:rPr lang="ru-RU" sz="4000" dirty="0">
                <a:solidFill>
                  <a:srgbClr val="0000FF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 4</a:t>
            </a:r>
            <a:endParaRPr lang="ru-RU" sz="40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6" name="16-конечная звезда 5"/>
          <p:cNvSpPr/>
          <p:nvPr/>
        </p:nvSpPr>
        <p:spPr>
          <a:xfrm>
            <a:off x="1187624" y="2060848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84 : 14</a:t>
            </a:r>
            <a:endParaRPr lang="ru-RU" sz="40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7" name="16-конечная звезда 6"/>
          <p:cNvSpPr/>
          <p:nvPr/>
        </p:nvSpPr>
        <p:spPr>
          <a:xfrm>
            <a:off x="4751512" y="2780928"/>
            <a:ext cx="4392488" cy="2160240"/>
          </a:xfrm>
          <a:prstGeom prst="star1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rgbClr val="0000FF"/>
                </a:solidFill>
                <a:latin typeface="Arial Black" pitchFamily="34" charset="0"/>
              </a:rPr>
              <a:t>70 : 14</a:t>
            </a:r>
            <a:endParaRPr lang="ru-RU" sz="4000" b="1" dirty="0">
              <a:solidFill>
                <a:srgbClr val="0000FF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7000" y="1866900"/>
            <a:ext cx="39370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Вертикальный свиток 6"/>
          <p:cNvSpPr/>
          <p:nvPr/>
        </p:nvSpPr>
        <p:spPr>
          <a:xfrm>
            <a:off x="0" y="0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19 + 69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 : 11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 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12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2987824" y="0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12 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6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– 20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: 13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-180528" y="3356992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68 : 17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21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+ 26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10" name="Вертикальный свиток 9"/>
          <p:cNvSpPr/>
          <p:nvPr/>
        </p:nvSpPr>
        <p:spPr>
          <a:xfrm>
            <a:off x="2699792" y="3356992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87 – 36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: 17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23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0"/>
            <a:ext cx="32004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Вертикальный свиток 2"/>
          <p:cNvSpPr/>
          <p:nvPr/>
        </p:nvSpPr>
        <p:spPr>
          <a:xfrm>
            <a:off x="323528" y="0"/>
            <a:ext cx="3096344" cy="31409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4 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13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+ 23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: 15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059832" y="0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37 + 43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 : 16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 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14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5868144" y="0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62 – 28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: 17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29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2699792" y="3545632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49 + 29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 : 13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 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11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5580112" y="3545632"/>
            <a:ext cx="3096344" cy="3312368"/>
          </a:xfrm>
          <a:prstGeom prst="vertic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100 : 10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      + 90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u="sng" dirty="0">
                <a:solidFill>
                  <a:srgbClr val="FF0000"/>
                </a:solidFill>
                <a:latin typeface="Arial Black" pitchFamily="34" charset="0"/>
              </a:rPr>
              <a:t>      – 60</a:t>
            </a:r>
            <a:br>
              <a:rPr lang="ru-RU" sz="3600" dirty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dirty="0">
                <a:solidFill>
                  <a:srgbClr val="FF0000"/>
                </a:solidFill>
                <a:latin typeface="Arial Black" pitchFamily="34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08921"/>
            <a:ext cx="3374585" cy="414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7584" y="33265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latin typeface="Monotype Corsiva" pitchFamily="66" charset="0"/>
              </a:rPr>
              <a:t>Выразите в сантиметрах</a:t>
            </a: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23528" y="1268760"/>
            <a:ext cx="2952328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 дм 3 см</a:t>
            </a: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6156176" y="4293096"/>
            <a:ext cx="2664296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 м 1</a:t>
            </a:r>
            <a:r>
              <a:rPr lang="en-US" sz="3600" dirty="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 Black" pitchFamily="34" charset="0"/>
              </a:rPr>
              <a:t>см</a:t>
            </a:r>
            <a:endParaRPr lang="ru-RU" sz="3600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084168" y="2708920"/>
            <a:ext cx="2736304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800 мм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6084168" y="1124744"/>
            <a:ext cx="2664296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 м 2 дм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347864" y="1196752"/>
            <a:ext cx="2664296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16 дм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3347864" y="4437112"/>
            <a:ext cx="2664296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140 мм</a:t>
            </a:r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3347864" y="2852936"/>
            <a:ext cx="2664296" cy="1512168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 м 1 дм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3" y="2398991"/>
            <a:ext cx="3923928" cy="4459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27584" y="188640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latin typeface="Monotype Corsiva" pitchFamily="66" charset="0"/>
              </a:rPr>
              <a:t>Выразите в метрах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51520" y="1268760"/>
            <a:ext cx="252028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30 дм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419872" y="2564904"/>
            <a:ext cx="288032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 км 70 м</a:t>
            </a: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2843808" y="1196752"/>
            <a:ext cx="252028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600 см</a:t>
            </a: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5508104" y="1124744"/>
            <a:ext cx="3347864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 км 300 м</a:t>
            </a: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23528" y="2636912"/>
            <a:ext cx="288032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3000 мм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323528" y="4005064"/>
            <a:ext cx="288032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3 км 30 м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491880" y="3933056"/>
            <a:ext cx="252028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25 км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1475656" y="5301208"/>
            <a:ext cx="3240360" cy="1368152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10 000 мм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3816906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27584" y="332656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latin typeface="Monotype Corsiva" pitchFamily="66" charset="0"/>
              </a:rPr>
              <a:t>Выразите в килограммах</a:t>
            </a:r>
          </a:p>
        </p:txBody>
      </p:sp>
      <p:sp>
        <p:nvSpPr>
          <p:cNvPr id="5" name="Выноска-облако 4"/>
          <p:cNvSpPr/>
          <p:nvPr/>
        </p:nvSpPr>
        <p:spPr>
          <a:xfrm>
            <a:off x="827584" y="1196752"/>
            <a:ext cx="3024336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3 т 4 </a:t>
            </a:r>
            <a:r>
              <a:rPr lang="ru-RU" sz="3600" dirty="0" err="1">
                <a:solidFill>
                  <a:srgbClr val="0000FF"/>
                </a:solidFill>
                <a:latin typeface="Arial Black" pitchFamily="34" charset="0"/>
              </a:rPr>
              <a:t>ц</a:t>
            </a:r>
            <a:endParaRPr lang="ru-RU" sz="3600" dirty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4211960" y="1196752"/>
            <a:ext cx="3888432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4 </a:t>
            </a:r>
            <a:r>
              <a:rPr lang="ru-RU" sz="3600" dirty="0" err="1">
                <a:solidFill>
                  <a:srgbClr val="0000FF"/>
                </a:solidFill>
                <a:latin typeface="Arial Black" pitchFamily="34" charset="0"/>
              </a:rPr>
              <a:t>ц</a:t>
            </a:r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 20 кг</a:t>
            </a:r>
          </a:p>
        </p:txBody>
      </p:sp>
      <p:sp>
        <p:nvSpPr>
          <p:cNvPr id="7" name="Выноска-облако 6"/>
          <p:cNvSpPr/>
          <p:nvPr/>
        </p:nvSpPr>
        <p:spPr>
          <a:xfrm>
            <a:off x="1907704" y="2708920"/>
            <a:ext cx="4104456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5 т 100 кг</a:t>
            </a:r>
          </a:p>
        </p:txBody>
      </p:sp>
      <p:sp>
        <p:nvSpPr>
          <p:cNvPr id="8" name="Выноска-облако 7"/>
          <p:cNvSpPr/>
          <p:nvPr/>
        </p:nvSpPr>
        <p:spPr>
          <a:xfrm>
            <a:off x="6119664" y="2492896"/>
            <a:ext cx="3024336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3000 г</a:t>
            </a:r>
          </a:p>
        </p:txBody>
      </p:sp>
      <p:sp>
        <p:nvSpPr>
          <p:cNvPr id="9" name="Выноска-облако 8"/>
          <p:cNvSpPr/>
          <p:nvPr/>
        </p:nvSpPr>
        <p:spPr>
          <a:xfrm>
            <a:off x="3491880" y="3933056"/>
            <a:ext cx="3600400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 т 40 кг</a:t>
            </a:r>
          </a:p>
        </p:txBody>
      </p:sp>
      <p:sp>
        <p:nvSpPr>
          <p:cNvPr id="10" name="Выноска-облако 9"/>
          <p:cNvSpPr/>
          <p:nvPr/>
        </p:nvSpPr>
        <p:spPr>
          <a:xfrm>
            <a:off x="5004048" y="5157192"/>
            <a:ext cx="3816424" cy="1368152"/>
          </a:xfrm>
          <a:prstGeom prst="cloud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20 000 г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700808"/>
            <a:ext cx="4080057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27584" y="188640"/>
            <a:ext cx="7560840" cy="1422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ru-RU" sz="5400" b="1" dirty="0">
                <a:solidFill>
                  <a:srgbClr val="FF0000"/>
                </a:solidFill>
                <a:latin typeface="Monotype Corsiva" pitchFamily="66" charset="0"/>
              </a:rPr>
              <a:t>Найдите число, которое нужно вставить в рамку</a:t>
            </a:r>
          </a:p>
        </p:txBody>
      </p:sp>
      <p:sp>
        <p:nvSpPr>
          <p:cNvPr id="5" name="Волна 4"/>
          <p:cNvSpPr/>
          <p:nvPr/>
        </p:nvSpPr>
        <p:spPr>
          <a:xfrm>
            <a:off x="467544" y="1628800"/>
            <a:ext cx="3240360" cy="122413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    – 27 = 39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98884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олна 6"/>
          <p:cNvSpPr/>
          <p:nvPr/>
        </p:nvSpPr>
        <p:spPr>
          <a:xfrm>
            <a:off x="467544" y="2780928"/>
            <a:ext cx="3240360" cy="122413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     </a:t>
            </a:r>
            <a:r>
              <a:rPr lang="ru-RU" sz="3600" dirty="0">
                <a:solidFill>
                  <a:srgbClr val="0000FF"/>
                </a:solidFill>
                <a:latin typeface="Arial Black" pitchFamily="34" charset="0"/>
                <a:sym typeface="Symbol"/>
              </a:rPr>
              <a:t></a:t>
            </a:r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 19 = 57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06896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олна 8"/>
          <p:cNvSpPr/>
          <p:nvPr/>
        </p:nvSpPr>
        <p:spPr>
          <a:xfrm>
            <a:off x="395536" y="3933056"/>
            <a:ext cx="3240360" cy="122413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85 :      = 5</a:t>
            </a:r>
          </a:p>
        </p:txBody>
      </p:sp>
      <p:sp>
        <p:nvSpPr>
          <p:cNvPr id="10" name="Волна 9"/>
          <p:cNvSpPr/>
          <p:nvPr/>
        </p:nvSpPr>
        <p:spPr>
          <a:xfrm>
            <a:off x="4067944" y="1628800"/>
            <a:ext cx="3240360" cy="122413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76 +     = 92</a:t>
            </a:r>
          </a:p>
        </p:txBody>
      </p:sp>
      <p:sp>
        <p:nvSpPr>
          <p:cNvPr id="11" name="Волна 10"/>
          <p:cNvSpPr/>
          <p:nvPr/>
        </p:nvSpPr>
        <p:spPr>
          <a:xfrm>
            <a:off x="395536" y="5085184"/>
            <a:ext cx="3240360" cy="1224136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     </a:t>
            </a:r>
            <a:r>
              <a:rPr lang="ru-RU" sz="3600" dirty="0">
                <a:solidFill>
                  <a:srgbClr val="0000FF"/>
                </a:solidFill>
                <a:latin typeface="Arial Black" pitchFamily="34" charset="0"/>
              </a:rPr>
              <a:t>+ 32 = 81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835696" y="429309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5373216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436096" y="1988840"/>
            <a:ext cx="43204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103</TotalTime>
  <Words>278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Monotype Corsiva</vt:lpstr>
      <vt:lpstr>Times New Roman</vt:lpstr>
      <vt:lpstr>Tw Cen MT</vt:lpstr>
      <vt:lpstr>Контур</vt:lpstr>
      <vt:lpstr>Устный счет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-L-</dc:creator>
  <cp:lastModifiedBy>Пользователь</cp:lastModifiedBy>
  <cp:revision>21</cp:revision>
  <dcterms:created xsi:type="dcterms:W3CDTF">2011-09-07T18:16:43Z</dcterms:created>
  <dcterms:modified xsi:type="dcterms:W3CDTF">2024-11-01T09:19:54Z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346508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