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</p:sldIdLst>
  <p:sldSz cx="9144000" cy="6858000" type="screen4x3"/>
  <p:notesSz cx="6858000" cy="9144000"/>
  <p:custDataLst>
    <p:tags r:id="rId12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AC3CB-657E-4260-A26E-E138B51BD696}" type="datetimeFigureOut">
              <a:rPr lang="ru-RU"/>
              <a:pPr>
                <a:defRPr/>
              </a:pPr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252F8-3F7E-4A9C-B094-F80FC771C2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495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5BECD-9466-43AC-9546-3595582406B2}" type="datetimeFigureOut">
              <a:rPr lang="ru-RU"/>
              <a:pPr>
                <a:defRPr/>
              </a:pPr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3D68F-FE4A-46AA-B334-58E619C3C3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690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90302-E2A2-4689-B194-443786D45464}" type="datetimeFigureOut">
              <a:rPr lang="ru-RU"/>
              <a:pPr>
                <a:defRPr/>
              </a:pPr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B89A8-6F6D-4A5C-9CD0-55746D96B9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13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C0A59-9717-41A6-885A-FCF9AB7F5808}" type="datetimeFigureOut">
              <a:rPr lang="ru-RU"/>
              <a:pPr>
                <a:defRPr/>
              </a:pPr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FB687-3522-4511-B3AD-304DE114CD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16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64EB0-8A0A-46D8-BD26-57EF33A5E2B2}" type="datetimeFigureOut">
              <a:rPr lang="ru-RU"/>
              <a:pPr>
                <a:defRPr/>
              </a:pPr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A583B-A9A0-4C45-A11C-A616A5E105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369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C98B2-1731-4BEC-8D30-83A91A105B44}" type="datetimeFigureOut">
              <a:rPr lang="ru-RU"/>
              <a:pPr>
                <a:defRPr/>
              </a:pPr>
              <a:t>01.11.2024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C3A00-727A-4C86-BE24-DF97F4439E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209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1B2C7-B24C-4770-83EA-3AD6CB42CBB6}" type="datetimeFigureOut">
              <a:rPr lang="ru-RU"/>
              <a:pPr>
                <a:defRPr/>
              </a:pPr>
              <a:t>01.11.2024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29ED4-7B08-47BD-9961-F49CF95316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103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795EC-3518-4987-885C-B94383999F93}" type="datetimeFigureOut">
              <a:rPr lang="ru-RU"/>
              <a:pPr>
                <a:defRPr/>
              </a:pPr>
              <a:t>01.11.2024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136CE-B70A-417D-98FC-F54D7A6CF1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521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43A55-8F00-4F5F-9047-185135555A29}" type="datetimeFigureOut">
              <a:rPr lang="ru-RU"/>
              <a:pPr>
                <a:defRPr/>
              </a:pPr>
              <a:t>01.11.2024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5FE61-C932-4542-AFBB-40235178FB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261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08A6B-D09B-415D-8557-72B8147253A4}" type="datetimeFigureOut">
              <a:rPr lang="ru-RU"/>
              <a:pPr>
                <a:defRPr/>
              </a:pPr>
              <a:t>01.11.2024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2771F-DA98-4542-9384-C2C55C35FD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49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C0590-FDBE-4C5E-BBD7-E5F896C96929}" type="datetimeFigureOut">
              <a:rPr lang="ru-RU"/>
              <a:pPr>
                <a:defRPr/>
              </a:pPr>
              <a:t>01.11.2024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E365D-DC6F-4D6E-94F7-A7F98D61EC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911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12019B-94A9-4A67-B810-2AC8A738ED91}" type="datetimeFigureOut">
              <a:rPr lang="ru-RU"/>
              <a:pPr>
                <a:defRPr/>
              </a:pPr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399CDC6-3166-481A-B236-2F4101939C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6600" b="1">
                <a:solidFill>
                  <a:srgbClr val="003300"/>
                </a:solidFill>
              </a:rPr>
              <a:t>Пропорция</a:t>
            </a:r>
          </a:p>
        </p:txBody>
      </p:sp>
      <p:sp>
        <p:nvSpPr>
          <p:cNvPr id="2" name="Подзаголовок 1">
            <a:extLst>
              <a:ext uri="{FF2B5EF4-FFF2-40B4-BE49-F238E27FC236}">
                <a16:creationId xmlns:a16="http://schemas.microsoft.com/office/drawing/2014/main" id="{24A7F1DF-4809-40FB-BD90-AC48B33A1A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Блиц-опрос</a:t>
            </a:r>
          </a:p>
        </p:txBody>
      </p:sp>
      <p:sp>
        <p:nvSpPr>
          <p:cNvPr id="12291" name="Объект 2"/>
          <p:cNvSpPr>
            <a:spLocks noGrp="1"/>
          </p:cNvSpPr>
          <p:nvPr>
            <p:ph idx="1"/>
          </p:nvPr>
        </p:nvSpPr>
        <p:spPr>
          <a:xfrm>
            <a:off x="539750" y="1484313"/>
            <a:ext cx="8229600" cy="4525962"/>
          </a:xfrm>
        </p:spPr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ru-RU" b="1">
                <a:solidFill>
                  <a:srgbClr val="002060"/>
                </a:solidFill>
              </a:rPr>
              <a:t>Что называется пропорцией?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ru-RU" b="1">
                <a:solidFill>
                  <a:srgbClr val="002060"/>
                </a:solidFill>
              </a:rPr>
              <a:t>Закончи фразу: в верной пропорции 49 относится к 7, как число 21 относится к …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ru-RU" b="1">
                <a:solidFill>
                  <a:srgbClr val="002060"/>
                </a:solidFill>
              </a:rPr>
              <a:t>В пропорции 28:7=16:4 произведение крайних членов … , а произведение средних членов …. 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ru-RU" b="1">
                <a:solidFill>
                  <a:srgbClr val="002060"/>
                </a:solidFill>
              </a:rPr>
              <a:t>В пропорции 18:6=12:4 средними членами являются… , а крайними … 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Теоретические сведения</a:t>
            </a:r>
          </a:p>
        </p:txBody>
      </p:sp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755650" y="1196975"/>
            <a:ext cx="7704138" cy="1368425"/>
          </a:xfrm>
          <a:prstGeom prst="snip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3300"/>
                </a:solidFill>
              </a:rPr>
              <a:t>Пропорция 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3300"/>
                </a:solidFill>
              </a:rPr>
              <a:t>равенство двух отношений.</a:t>
            </a:r>
          </a:p>
        </p:txBody>
      </p:sp>
      <p:pic>
        <p:nvPicPr>
          <p:cNvPr id="4100" name="Picture 2" descr="http://festival.1september.ru/articles/511984/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781300"/>
            <a:ext cx="381000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4" descr="http://festival.1september.ru/articles/511984/img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781300"/>
            <a:ext cx="2808287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 descr="http://festival.1september.ru/articles/511984/img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075" y="5157788"/>
            <a:ext cx="38100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Заполни таблицу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1196752"/>
          <a:ext cx="7272808" cy="449230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32828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rgbClr val="003300"/>
                          </a:solidFill>
                        </a:rPr>
                        <a:t>Пропорция</a:t>
                      </a: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6675" marR="66675" marT="66675" marB="66675" anchor="ctr">
                    <a:blipFill rotWithShape="1">
                      <a:blip r:embed="rId2"/>
                      <a:stretch>
                        <a:fillRect l="-193651" r="-338095" b="-347929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rgbClr val="C00000"/>
                          </a:solidFill>
                        </a:rPr>
                        <a:t>64 : 8 = 32 : 4</a:t>
                      </a: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</a:rPr>
                        <a:t>n : v = x : z</a:t>
                      </a:r>
                    </a:p>
                  </a:txBody>
                  <a:tcPr marL="66675" marR="66675" marT="66675" marB="6667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110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rgbClr val="003300"/>
                          </a:solidFill>
                        </a:rPr>
                        <a:t>Крайние члены</a:t>
                      </a: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 </a:t>
                      </a:r>
                    </a:p>
                  </a:txBody>
                  <a:tcPr marL="66675" marR="66675" marT="66675" marB="6667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110">
                <a:tc>
                  <a:txBody>
                    <a:bodyPr/>
                    <a:lstStyle/>
                    <a:p>
                      <a:r>
                        <a:rPr lang="ru-RU" sz="2400" b="1">
                          <a:solidFill>
                            <a:srgbClr val="003300"/>
                          </a:solidFill>
                        </a:rPr>
                        <a:t>Средние члены</a:t>
                      </a: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 </a:t>
                      </a:r>
                    </a:p>
                  </a:txBody>
                  <a:tcPr marL="66675" marR="66675" marT="66675" marB="6667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0630">
                <a:tc>
                  <a:txBody>
                    <a:bodyPr/>
                    <a:lstStyle/>
                    <a:p>
                      <a:r>
                        <a:rPr lang="ru-RU" sz="2400" b="1">
                          <a:solidFill>
                            <a:srgbClr val="003300"/>
                          </a:solidFill>
                        </a:rPr>
                        <a:t>Произведение крайних членов</a:t>
                      </a: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 </a:t>
                      </a:r>
                    </a:p>
                  </a:txBody>
                  <a:tcPr marL="66675" marR="66675" marT="66675" marB="6667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0630">
                <a:tc>
                  <a:txBody>
                    <a:bodyPr/>
                    <a:lstStyle/>
                    <a:p>
                      <a:r>
                        <a:rPr lang="ru-RU" sz="2400" b="1" dirty="0">
                          <a:solidFill>
                            <a:srgbClr val="003300"/>
                          </a:solidFill>
                        </a:rPr>
                        <a:t>Произведение средних членов</a:t>
                      </a: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marL="66675" marR="66675" marT="66675" marB="6667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60675" y="2205038"/>
            <a:ext cx="1150938" cy="503237"/>
          </a:xfrm>
          <a:prstGeom prst="rect">
            <a:avLst/>
          </a:prstGeom>
          <a:ln>
            <a:solidFill>
              <a:srgbClr val="00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5, 42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60675" y="2708275"/>
            <a:ext cx="1150938" cy="504825"/>
          </a:xfrm>
          <a:prstGeom prst="rect">
            <a:avLst/>
          </a:prstGeom>
          <a:ln>
            <a:solidFill>
              <a:srgbClr val="00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6, 35</a:t>
            </a:r>
            <a:endParaRPr lang="ru-RU" sz="2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60675" y="3213100"/>
            <a:ext cx="1150938" cy="1223963"/>
          </a:xfrm>
          <a:prstGeom prst="rect">
            <a:avLst/>
          </a:prstGeom>
          <a:ln>
            <a:solidFill>
              <a:srgbClr val="00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210</a:t>
            </a:r>
            <a:endParaRPr lang="ru-RU" sz="2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60675" y="4419600"/>
            <a:ext cx="1150938" cy="1169988"/>
          </a:xfrm>
          <a:prstGeom prst="rect">
            <a:avLst/>
          </a:prstGeom>
          <a:ln>
            <a:solidFill>
              <a:srgbClr val="00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210</a:t>
            </a:r>
            <a:endParaRPr lang="ru-RU" sz="28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044950" y="2205038"/>
            <a:ext cx="1822450" cy="50323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64, 4</a:t>
            </a:r>
            <a:endParaRPr lang="ru-RU" sz="28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044950" y="2708275"/>
            <a:ext cx="1822450" cy="50482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8, 32</a:t>
            </a:r>
            <a:endParaRPr lang="ru-RU" sz="28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044950" y="3213100"/>
            <a:ext cx="1822450" cy="12065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256</a:t>
            </a:r>
            <a:endParaRPr lang="ru-RU" sz="28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044950" y="4419600"/>
            <a:ext cx="1822450" cy="116998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256</a:t>
            </a:r>
            <a:endParaRPr lang="ru-RU" sz="28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884863" y="2235200"/>
            <a:ext cx="2000250" cy="503238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n, z</a:t>
            </a:r>
            <a:endParaRPr lang="ru-RU" sz="28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888038" y="2751138"/>
            <a:ext cx="1998662" cy="504825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v, x</a:t>
            </a:r>
            <a:endParaRPr lang="ru-RU" sz="28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864225" y="3243263"/>
            <a:ext cx="2022475" cy="1223962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/>
              <a:t>nz</a:t>
            </a:r>
            <a:endParaRPr lang="ru-RU" sz="6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888038" y="4437063"/>
            <a:ext cx="1998662" cy="1152525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/>
              <a:t>vx</a:t>
            </a:r>
            <a:endParaRPr lang="ru-RU" sz="5400" b="1" dirty="0"/>
          </a:p>
        </p:txBody>
      </p:sp>
      <p:sp>
        <p:nvSpPr>
          <p:cNvPr id="17" name="Десятиугольник 16"/>
          <p:cNvSpPr/>
          <p:nvPr/>
        </p:nvSpPr>
        <p:spPr>
          <a:xfrm>
            <a:off x="2860675" y="5732463"/>
            <a:ext cx="1063625" cy="792162"/>
          </a:xfrm>
          <a:prstGeom prst="decagon">
            <a:avLst/>
          </a:prstGeom>
          <a:ln>
            <a:solidFill>
              <a:srgbClr val="00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3300"/>
                </a:solidFill>
              </a:rPr>
              <a:t>ответ</a:t>
            </a:r>
          </a:p>
        </p:txBody>
      </p:sp>
      <p:sp>
        <p:nvSpPr>
          <p:cNvPr id="18" name="Десятиугольник 17"/>
          <p:cNvSpPr/>
          <p:nvPr/>
        </p:nvSpPr>
        <p:spPr>
          <a:xfrm>
            <a:off x="4424363" y="5748338"/>
            <a:ext cx="1063625" cy="792162"/>
          </a:xfrm>
          <a:prstGeom prst="decagon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3300"/>
                </a:solidFill>
              </a:rPr>
              <a:t>ответ</a:t>
            </a:r>
          </a:p>
        </p:txBody>
      </p:sp>
      <p:sp>
        <p:nvSpPr>
          <p:cNvPr id="19" name="Десятиугольник 18"/>
          <p:cNvSpPr/>
          <p:nvPr/>
        </p:nvSpPr>
        <p:spPr>
          <a:xfrm>
            <a:off x="6354763" y="5732463"/>
            <a:ext cx="1063625" cy="792162"/>
          </a:xfrm>
          <a:prstGeom prst="decagon">
            <a:avLst/>
          </a:prstGeom>
          <a:solidFill>
            <a:srgbClr val="00B050"/>
          </a:solidFill>
          <a:ln>
            <a:solidFill>
              <a:srgbClr val="00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3300"/>
                </a:solidFill>
              </a:rPr>
              <a:t>ответ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Проверь правильность пропорции</a:t>
            </a:r>
          </a:p>
        </p:txBody>
      </p:sp>
      <p:sp>
        <p:nvSpPr>
          <p:cNvPr id="4" name="Прямоугольник с двумя вырезанными противолежащими углами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39552" y="1268760"/>
            <a:ext cx="4536504" cy="1152128"/>
          </a:xfrm>
          <a:prstGeom prst="snip2DiagRect">
            <a:avLst/>
          </a:prstGeom>
          <a:blipFill rotWithShape="1">
            <a:blip r:embed="rId2"/>
            <a:stretch>
              <a:fillRect/>
            </a:stretch>
          </a:blipFill>
          <a:ln w="57150">
            <a:solidFill>
              <a:schemeClr val="accent3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5" name="Прямоугольник с двумя вырезанными противолежащими углами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1266" y="2636912"/>
            <a:ext cx="4536504" cy="1152128"/>
          </a:xfrm>
          <a:prstGeom prst="snip2DiagRect">
            <a:avLst/>
          </a:prstGeom>
          <a:blipFill rotWithShape="1">
            <a:blip r:embed="rId3"/>
            <a:stretch>
              <a:fillRect/>
            </a:stretch>
          </a:blipFill>
          <a:ln w="57150">
            <a:solidFill>
              <a:schemeClr val="accent3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6" name="Прямоугольник с двумя вырезанными противолежащими углами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1266" y="4013315"/>
            <a:ext cx="4536504" cy="1152128"/>
          </a:xfrm>
          <a:prstGeom prst="snip2DiagRect">
            <a:avLst/>
          </a:prstGeom>
          <a:blipFill rotWithShape="1">
            <a:blip r:embed="rId4"/>
            <a:stretch>
              <a:fillRect/>
            </a:stretch>
          </a:blipFill>
          <a:ln w="57150">
            <a:solidFill>
              <a:schemeClr val="accent3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7" name="Прямоугольник с двумя вырезанными противолежащими углами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1266" y="5301208"/>
            <a:ext cx="4536504" cy="1152128"/>
          </a:xfrm>
          <a:prstGeom prst="snip2DiagRect">
            <a:avLst/>
          </a:prstGeom>
          <a:blipFill rotWithShape="1">
            <a:blip r:embed="rId5"/>
            <a:stretch>
              <a:fillRect/>
            </a:stretch>
          </a:blipFill>
          <a:ln w="57150">
            <a:solidFill>
              <a:schemeClr val="accent3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8" name="Двенадцатиугольник 7"/>
          <p:cNvSpPr/>
          <p:nvPr/>
        </p:nvSpPr>
        <p:spPr>
          <a:xfrm>
            <a:off x="5651500" y="1268413"/>
            <a:ext cx="1441450" cy="1152525"/>
          </a:xfrm>
          <a:prstGeom prst="dodec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2060"/>
                </a:solidFill>
              </a:rPr>
              <a:t>нет</a:t>
            </a:r>
          </a:p>
        </p:txBody>
      </p:sp>
      <p:sp>
        <p:nvSpPr>
          <p:cNvPr id="9" name="Двенадцатиугольник 8"/>
          <p:cNvSpPr/>
          <p:nvPr/>
        </p:nvSpPr>
        <p:spPr>
          <a:xfrm>
            <a:off x="5741988" y="2641600"/>
            <a:ext cx="1439862" cy="1152525"/>
          </a:xfrm>
          <a:prstGeom prst="dodec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C00000"/>
                </a:solidFill>
              </a:rPr>
              <a:t>да</a:t>
            </a:r>
          </a:p>
        </p:txBody>
      </p:sp>
      <p:sp>
        <p:nvSpPr>
          <p:cNvPr id="10" name="Двенадцатиугольник 9"/>
          <p:cNvSpPr/>
          <p:nvPr/>
        </p:nvSpPr>
        <p:spPr>
          <a:xfrm>
            <a:off x="5773738" y="3989388"/>
            <a:ext cx="1439862" cy="1152525"/>
          </a:xfrm>
          <a:prstGeom prst="dodec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</a:rPr>
              <a:t>да</a:t>
            </a:r>
          </a:p>
        </p:txBody>
      </p:sp>
      <p:sp>
        <p:nvSpPr>
          <p:cNvPr id="11" name="Двенадцатиугольник 10"/>
          <p:cNvSpPr/>
          <p:nvPr/>
        </p:nvSpPr>
        <p:spPr>
          <a:xfrm>
            <a:off x="5803900" y="5276850"/>
            <a:ext cx="1441450" cy="1152525"/>
          </a:xfrm>
          <a:prstGeom prst="dodecag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2060"/>
                </a:solidFill>
              </a:rPr>
              <a:t>нет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Из данных отношений выбери равные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9750" y="1628775"/>
            <a:ext cx="1728788" cy="792163"/>
          </a:xfrm>
          <a:prstGeom prst="roundRect">
            <a:avLst/>
          </a:prstGeom>
          <a:ln>
            <a:solidFill>
              <a:srgbClr val="0033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3300"/>
                </a:solidFill>
              </a:rPr>
              <a:t>2 : 5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00338" y="1628775"/>
            <a:ext cx="1727200" cy="792163"/>
          </a:xfrm>
          <a:prstGeom prst="roundRect">
            <a:avLst/>
          </a:prstGeom>
          <a:ln>
            <a:solidFill>
              <a:srgbClr val="0033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3300"/>
                </a:solidFill>
              </a:rPr>
              <a:t>24 : 6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57763" y="1635125"/>
            <a:ext cx="1728787" cy="792163"/>
          </a:xfrm>
          <a:prstGeom prst="roundRect">
            <a:avLst/>
          </a:prstGeom>
          <a:ln>
            <a:solidFill>
              <a:srgbClr val="0033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3300"/>
                </a:solidFill>
              </a:rPr>
              <a:t>3 : 1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948488" y="1635125"/>
            <a:ext cx="1728787" cy="792163"/>
          </a:xfrm>
          <a:prstGeom prst="roundRect">
            <a:avLst/>
          </a:prstGeom>
          <a:ln>
            <a:solidFill>
              <a:srgbClr val="0033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3300"/>
                </a:solidFill>
              </a:rPr>
              <a:t>1 : 1,6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47688" y="2584450"/>
            <a:ext cx="1728787" cy="792163"/>
          </a:xfrm>
          <a:prstGeom prst="roundRect">
            <a:avLst/>
          </a:prstGeom>
          <a:ln>
            <a:solidFill>
              <a:srgbClr val="0033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3300"/>
                </a:solidFill>
              </a:rPr>
              <a:t>20 : 50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00338" y="2628900"/>
            <a:ext cx="1727200" cy="792163"/>
          </a:xfrm>
          <a:prstGeom prst="roundRect">
            <a:avLst/>
          </a:prstGeom>
          <a:ln>
            <a:solidFill>
              <a:srgbClr val="0033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3300"/>
                </a:solidFill>
              </a:rPr>
              <a:t>8,1: 2,7</a:t>
            </a:r>
          </a:p>
        </p:txBody>
      </p:sp>
      <p:sp>
        <p:nvSpPr>
          <p:cNvPr id="10" name="Скругленный прямоугольник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958089" y="2640321"/>
            <a:ext cx="1728192" cy="792088"/>
          </a:xfrm>
          <a:prstGeom prst="roundRect">
            <a:avLst/>
          </a:prstGeom>
          <a:blipFill rotWithShape="1">
            <a:blip r:embed="rId2"/>
            <a:stretch>
              <a:fillRect/>
            </a:stretch>
          </a:blipFill>
          <a:ln>
            <a:solidFill>
              <a:srgbClr val="003300"/>
            </a:solidFill>
          </a:ln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1" name="Скругленный прямоугольник 1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949181" y="2640321"/>
            <a:ext cx="1728192" cy="792088"/>
          </a:xfrm>
          <a:prstGeom prst="roundRect">
            <a:avLst/>
          </a:prstGeom>
          <a:blipFill rotWithShape="1">
            <a:blip r:embed="rId3"/>
            <a:stretch>
              <a:fillRect/>
            </a:stretch>
          </a:blipFill>
          <a:ln>
            <a:solidFill>
              <a:srgbClr val="003300"/>
            </a:solidFill>
          </a:ln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5288" y="4437063"/>
            <a:ext cx="1728787" cy="792162"/>
          </a:xfrm>
          <a:prstGeom prst="roundRect">
            <a:avLst/>
          </a:prstGeom>
          <a:ln w="38100">
            <a:solidFill>
              <a:srgbClr val="00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3300"/>
                </a:solidFill>
              </a:rPr>
              <a:t>2 : 5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487613" y="4437063"/>
            <a:ext cx="1728787" cy="792162"/>
          </a:xfrm>
          <a:prstGeom prst="roundRect">
            <a:avLst/>
          </a:prstGeom>
          <a:ln w="38100">
            <a:solidFill>
              <a:srgbClr val="00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3300"/>
                </a:solidFill>
              </a:rPr>
              <a:t>20 : 50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124075" y="4652963"/>
            <a:ext cx="363538" cy="360362"/>
          </a:xfrm>
          <a:prstGeom prst="rect">
            <a:avLst/>
          </a:prstGeom>
          <a:ln w="38100">
            <a:solidFill>
              <a:srgbClr val="00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4" name="Стрелка вправо 13"/>
          <p:cNvSpPr/>
          <p:nvPr/>
        </p:nvSpPr>
        <p:spPr>
          <a:xfrm>
            <a:off x="481013" y="3573463"/>
            <a:ext cx="2003425" cy="93503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</a:rPr>
              <a:t>Ответ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527550" y="4437063"/>
            <a:ext cx="1728788" cy="792162"/>
          </a:xfrm>
          <a:prstGeom prst="roundRect">
            <a:avLst/>
          </a:prstGeom>
          <a:ln w="38100">
            <a:solidFill>
              <a:srgbClr val="00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3300"/>
                </a:solidFill>
              </a:rPr>
              <a:t>3 : 1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256338" y="4652963"/>
            <a:ext cx="363537" cy="360362"/>
          </a:xfrm>
          <a:prstGeom prst="rect">
            <a:avLst/>
          </a:prstGeom>
          <a:ln w="38100">
            <a:solidFill>
              <a:srgbClr val="00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619875" y="4430713"/>
            <a:ext cx="1728788" cy="792162"/>
          </a:xfrm>
          <a:prstGeom prst="roundRect">
            <a:avLst/>
          </a:prstGeom>
          <a:ln w="38100">
            <a:solidFill>
              <a:srgbClr val="00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3300"/>
                </a:solidFill>
              </a:rPr>
              <a:t>8,1: 2,7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475038" y="5534025"/>
            <a:ext cx="1728787" cy="792163"/>
          </a:xfrm>
          <a:prstGeom prst="roundRect">
            <a:avLst/>
          </a:prstGeom>
          <a:ln w="38100">
            <a:solidFill>
              <a:srgbClr val="00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3300"/>
                </a:solidFill>
              </a:rPr>
              <a:t>24 : 6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210175" y="5749925"/>
            <a:ext cx="363538" cy="358775"/>
          </a:xfrm>
          <a:prstGeom prst="rect">
            <a:avLst/>
          </a:prstGeom>
          <a:ln w="38100">
            <a:solidFill>
              <a:srgbClr val="00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20" name="Скругленный прямоугольник 1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573891" y="5533316"/>
            <a:ext cx="1728192" cy="792088"/>
          </a:xfrm>
          <a:prstGeom prst="roundRect">
            <a:avLst/>
          </a:prstGeom>
          <a:blipFill rotWithShape="1">
            <a:blip r:embed="rId4"/>
            <a:stretch>
              <a:fillRect/>
            </a:stretch>
          </a:blipFill>
          <a:ln w="38100">
            <a:solidFill>
              <a:srgbClr val="003300"/>
            </a:solidFill>
          </a:ln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2" grpId="0" animBg="1"/>
      <p:bldP spid="13" grpId="0" animBg="1"/>
      <p:bldP spid="3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Из каких чисел можно составить пропорции,  и составь их</a:t>
            </a:r>
          </a:p>
        </p:txBody>
      </p:sp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395288" y="1628775"/>
            <a:ext cx="3671887" cy="863600"/>
          </a:xfrm>
          <a:prstGeom prst="snip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002060"/>
                </a:solidFill>
              </a:rPr>
              <a:t>18, 6, 42, 7</a:t>
            </a: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395288" y="2635250"/>
            <a:ext cx="3671887" cy="865188"/>
          </a:xfrm>
          <a:prstGeom prst="snip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002060"/>
                </a:solidFill>
              </a:rPr>
              <a:t>60, 100, 3, 5</a:t>
            </a:r>
          </a:p>
        </p:txBody>
      </p:sp>
      <p:sp>
        <p:nvSpPr>
          <p:cNvPr id="6" name="Прямоугольник с двумя вырезанными противолежащими углами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6353" y="3645024"/>
            <a:ext cx="3672408" cy="864096"/>
          </a:xfrm>
          <a:prstGeom prst="snip2Diag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407988" y="4724400"/>
            <a:ext cx="3673475" cy="865188"/>
          </a:xfrm>
          <a:prstGeom prst="snip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002060"/>
                </a:solidFill>
              </a:rPr>
              <a:t>45, 35, 9, 7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56100" y="1628775"/>
            <a:ext cx="4103688" cy="86360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</a:rPr>
              <a:t>нельзя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362450" y="2644775"/>
            <a:ext cx="4105275" cy="865188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</a:rPr>
              <a:t>60:100=3:5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87850" y="3656013"/>
            <a:ext cx="4105275" cy="865187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</a:rPr>
              <a:t>нельзя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467225" y="4724400"/>
            <a:ext cx="4103688" cy="865188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</a:rPr>
              <a:t>9:45=7:35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Решите уравнения, применяя основное свойство пропорции</a:t>
            </a:r>
          </a:p>
        </p:txBody>
      </p:sp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395288" y="1628775"/>
            <a:ext cx="3529012" cy="863600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a</a:t>
            </a:r>
            <a:r>
              <a:rPr lang="ru-RU" sz="2800" b="1" dirty="0">
                <a:solidFill>
                  <a:srgbClr val="002060"/>
                </a:solidFill>
              </a:rPr>
              <a:t> :</a:t>
            </a:r>
            <a:r>
              <a:rPr lang="en-US" sz="2800" b="1" dirty="0">
                <a:solidFill>
                  <a:srgbClr val="002060"/>
                </a:solidFill>
              </a:rPr>
              <a:t>5,2 = 22,1:1,69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441325" y="2701925"/>
            <a:ext cx="3527425" cy="865188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2060"/>
                </a:solidFill>
              </a:rPr>
              <a:t>2, 57 : </a:t>
            </a:r>
            <a:r>
              <a:rPr lang="en-US" sz="2800" b="1" dirty="0">
                <a:solidFill>
                  <a:srgbClr val="002060"/>
                </a:solidFill>
              </a:rPr>
              <a:t>x = 28,27:15,4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471488" y="3773488"/>
            <a:ext cx="3529012" cy="863600"/>
          </a:xfrm>
          <a:prstGeom prst="snip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4</a:t>
            </a:r>
            <a:r>
              <a:rPr lang="ru-RU" sz="2800" b="1" dirty="0">
                <a:solidFill>
                  <a:srgbClr val="002060"/>
                </a:solidFill>
              </a:rPr>
              <a:t>2, </a:t>
            </a:r>
            <a:r>
              <a:rPr lang="en-US" sz="2800" b="1" dirty="0">
                <a:solidFill>
                  <a:srgbClr val="002060"/>
                </a:solidFill>
              </a:rPr>
              <a:t>6</a:t>
            </a:r>
            <a:r>
              <a:rPr lang="ru-RU" sz="2800" b="1" dirty="0">
                <a:solidFill>
                  <a:srgbClr val="002060"/>
                </a:solidFill>
              </a:rPr>
              <a:t> :</a:t>
            </a:r>
            <a:r>
              <a:rPr lang="en-US" sz="2800" b="1" dirty="0">
                <a:solidFill>
                  <a:srgbClr val="002060"/>
                </a:solidFill>
              </a:rPr>
              <a:t>20,59 = y:7,83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с двумя вырезанными противолежащими углами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11960" y="1628800"/>
            <a:ext cx="3528392" cy="864096"/>
          </a:xfrm>
          <a:prstGeom prst="snip2Diag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8" name="Прямоугольник с двумя вырезанными противолежащими углами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28422" y="2702384"/>
            <a:ext cx="3528392" cy="864096"/>
          </a:xfrm>
          <a:prstGeom prst="snip2Diag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9" name="Прямоугольник с двумя вырезанными противолежащими углами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55976" y="3772996"/>
            <a:ext cx="3528392" cy="864096"/>
          </a:xfrm>
          <a:prstGeom prst="snip2Diag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0" name="Стрелка вправо 9"/>
          <p:cNvSpPr/>
          <p:nvPr/>
        </p:nvSpPr>
        <p:spPr>
          <a:xfrm>
            <a:off x="390525" y="4637088"/>
            <a:ext cx="2003425" cy="936625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</a:rPr>
              <a:t>Ответ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Десятиугольник 2"/>
          <p:cNvSpPr/>
          <p:nvPr/>
        </p:nvSpPr>
        <p:spPr>
          <a:xfrm>
            <a:off x="1866900" y="5573713"/>
            <a:ext cx="1079500" cy="950912"/>
          </a:xfrm>
          <a:prstGeom prst="decagon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002060"/>
                </a:solidFill>
              </a:rPr>
              <a:t>68</a:t>
            </a:r>
          </a:p>
        </p:txBody>
      </p:sp>
      <p:sp>
        <p:nvSpPr>
          <p:cNvPr id="11" name="Десятиугольник 10"/>
          <p:cNvSpPr/>
          <p:nvPr/>
        </p:nvSpPr>
        <p:spPr>
          <a:xfrm>
            <a:off x="2973388" y="5573713"/>
            <a:ext cx="1081087" cy="950912"/>
          </a:xfrm>
          <a:prstGeom prst="decagon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2060"/>
                </a:solidFill>
              </a:rPr>
              <a:t>1,4</a:t>
            </a:r>
          </a:p>
        </p:txBody>
      </p:sp>
      <p:sp>
        <p:nvSpPr>
          <p:cNvPr id="12" name="Десятиугольник 11"/>
          <p:cNvSpPr/>
          <p:nvPr/>
        </p:nvSpPr>
        <p:spPr>
          <a:xfrm>
            <a:off x="4054475" y="5573713"/>
            <a:ext cx="1079500" cy="950912"/>
          </a:xfrm>
          <a:prstGeom prst="decagon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2060"/>
                </a:solidFill>
              </a:rPr>
              <a:t>16,2</a:t>
            </a:r>
          </a:p>
        </p:txBody>
      </p:sp>
      <p:sp>
        <p:nvSpPr>
          <p:cNvPr id="13" name="Десятиугольник 12"/>
          <p:cNvSpPr/>
          <p:nvPr/>
        </p:nvSpPr>
        <p:spPr>
          <a:xfrm>
            <a:off x="5133975" y="5573713"/>
            <a:ext cx="1079500" cy="950912"/>
          </a:xfrm>
          <a:prstGeom prst="decagon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2060"/>
                </a:solidFill>
              </a:rPr>
              <a:t>1,44</a:t>
            </a:r>
          </a:p>
        </p:txBody>
      </p:sp>
      <p:sp>
        <p:nvSpPr>
          <p:cNvPr id="14" name="Десятиугольник 13"/>
          <p:cNvSpPr/>
          <p:nvPr/>
        </p:nvSpPr>
        <p:spPr>
          <a:xfrm>
            <a:off x="6213475" y="5573713"/>
            <a:ext cx="1081088" cy="950912"/>
          </a:xfrm>
          <a:prstGeom prst="decagon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5" name="Десятиугольник 14"/>
          <p:cNvSpPr/>
          <p:nvPr/>
        </p:nvSpPr>
        <p:spPr>
          <a:xfrm>
            <a:off x="7200900" y="5573713"/>
            <a:ext cx="1079500" cy="950912"/>
          </a:xfrm>
          <a:prstGeom prst="decagon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002060"/>
                </a:solidFill>
              </a:rPr>
              <a:t>40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Решите задачу</a:t>
            </a:r>
          </a:p>
        </p:txBody>
      </p:sp>
      <p:sp>
        <p:nvSpPr>
          <p:cNvPr id="3" name="Прямоугольник с двумя вырезанными противолежащими углами 2"/>
          <p:cNvSpPr/>
          <p:nvPr/>
        </p:nvSpPr>
        <p:spPr>
          <a:xfrm>
            <a:off x="481013" y="1341438"/>
            <a:ext cx="7920037" cy="1943100"/>
          </a:xfrm>
          <a:prstGeom prst="snip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2060"/>
                </a:solidFill>
              </a:rPr>
              <a:t>8 однотипных деталей весят 18 кг. Сколько весят 28 таких же деталей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481013" y="3573463"/>
            <a:ext cx="2003425" cy="93503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</a:rPr>
              <a:t>Решение</a:t>
            </a:r>
            <a:r>
              <a:rPr lang="ru-RU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5" name="Скругленный прямоугольник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15816" y="3284984"/>
            <a:ext cx="2742781" cy="3168352"/>
          </a:xfrm>
          <a:prstGeom prst="roundRect">
            <a:avLst/>
          </a:prstGeom>
          <a:blipFill rotWithShape="1">
            <a:blip r:embed="rId2"/>
            <a:stretch>
              <a:fillRect/>
            </a:stretch>
          </a:blipFill>
          <a:ln w="57150">
            <a:solidFill>
              <a:srgbClr val="C00000"/>
            </a:solidFill>
          </a:ln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Решите задачу</a:t>
            </a:r>
          </a:p>
        </p:txBody>
      </p:sp>
      <p:sp>
        <p:nvSpPr>
          <p:cNvPr id="3" name="Прямоугольник с двумя вырезанными противолежащими углами 2"/>
          <p:cNvSpPr/>
          <p:nvPr/>
        </p:nvSpPr>
        <p:spPr>
          <a:xfrm>
            <a:off x="481013" y="1341438"/>
            <a:ext cx="7920037" cy="1943100"/>
          </a:xfrm>
          <a:prstGeom prst="snip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2060"/>
                </a:solidFill>
              </a:rPr>
              <a:t>За 3 часа велосипедист проехал 43,5км.  Какое расстояние он проедет за 8 часов, двигаясь с той же скоростью?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481013" y="3573463"/>
            <a:ext cx="2003425" cy="93503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</a:rPr>
              <a:t>Решение</a:t>
            </a:r>
            <a:r>
              <a:rPr lang="ru-RU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5" name="Скругленный прямоугольник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15816" y="3284984"/>
            <a:ext cx="2742781" cy="3168352"/>
          </a:xfrm>
          <a:prstGeom prst="roundRect">
            <a:avLst/>
          </a:prstGeom>
          <a:blipFill rotWithShape="1">
            <a:blip r:embed="rId2"/>
            <a:stretch>
              <a:fillRect/>
            </a:stretch>
          </a:blipFill>
          <a:ln w="57150">
            <a:solidFill>
              <a:srgbClr val="C00000"/>
            </a:solidFill>
          </a:ln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997b667110d1539959a5d46e1961ea7d9fb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287</Words>
  <Application>Microsoft Office PowerPoint</Application>
  <PresentationFormat>Экран (4:3)</PresentationFormat>
  <Paragraphs>94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Пропорция</vt:lpstr>
      <vt:lpstr>Теоретические сведения</vt:lpstr>
      <vt:lpstr>Заполни таблицу</vt:lpstr>
      <vt:lpstr>Проверь правильность пропорции</vt:lpstr>
      <vt:lpstr>Из данных отношений выбери равные</vt:lpstr>
      <vt:lpstr>Из каких чисел можно составить пропорции,  и составь их</vt:lpstr>
      <vt:lpstr>Решите уравнения, применяя основное свойство пропорции</vt:lpstr>
      <vt:lpstr>Решите задачу</vt:lpstr>
      <vt:lpstr>Решите задачу</vt:lpstr>
      <vt:lpstr>Блиц-опрос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Пропорция</dc:title>
  <dc:creator>User</dc:creator>
  <cp:lastModifiedBy>Пользователь</cp:lastModifiedBy>
  <cp:revision>21</cp:revision>
  <dcterms:created xsi:type="dcterms:W3CDTF">2012-05-01T09:19:42Z</dcterms:created>
  <dcterms:modified xsi:type="dcterms:W3CDTF">2024-11-01T09:59:54Z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336894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  <property fmtid="{D5CDD505-2E9C-101B-9397-08002B2CF9AE}" pid="5" name="NXTAG2">
    <vt:lpwstr>000800b20e0000000000010250300207f7000400038000</vt:lpwstr>
  </property>
</Properties>
</file>