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97" autoAdjust="0"/>
    <p:restoredTop sz="94660"/>
  </p:normalViewPr>
  <p:slideViewPr>
    <p:cSldViewPr snapToGrid="0">
      <p:cViewPr>
        <p:scale>
          <a:sx n="50" d="100"/>
          <a:sy n="50" d="100"/>
        </p:scale>
        <p:origin x="682" y="173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8364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1025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3521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8334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3050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1164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43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7725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355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9116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712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1654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3836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2724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audio" Target="../media/audio1.bin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audio" Target="../media/audio1.bin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20104101" cy="1163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33107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lvl="0"/>
            <a:r>
              <a:rPr lang="en-US" sz="5400" dirty="0">
                <a:latin typeface="Corbel" panose="020B0503020204020204" pitchFamily="34" charset="0"/>
              </a:rPr>
              <a:t>Din </a:t>
            </a:r>
            <a:r>
              <a:rPr lang="en-US" sz="5400" dirty="0" err="1">
                <a:latin typeface="Corbel" panose="020B0503020204020204" pitchFamily="34" charset="0"/>
              </a:rPr>
              <a:t>cauza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pandemiei</a:t>
            </a:r>
            <a:r>
              <a:rPr lang="en-US" sz="5400" dirty="0">
                <a:latin typeface="Corbel" panose="020B0503020204020204" pitchFamily="34" charset="0"/>
              </a:rPr>
              <a:t> COVID-19 </a:t>
            </a:r>
            <a:r>
              <a:rPr lang="en-US" sz="5400" dirty="0" err="1">
                <a:latin typeface="Corbel" panose="020B0503020204020204" pitchFamily="34" charset="0"/>
              </a:rPr>
              <a:t>mai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multe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evenimente</a:t>
            </a:r>
            <a:r>
              <a:rPr lang="en-US" sz="5400" dirty="0">
                <a:latin typeface="Corbel" panose="020B0503020204020204" pitchFamily="34" charset="0"/>
              </a:rPr>
              <a:t> sportive </a:t>
            </a:r>
            <a:endParaRPr lang="ro-MD" sz="5400" dirty="0" smtClean="0">
              <a:latin typeface="Corbel" panose="020B0503020204020204" pitchFamily="34" charset="0"/>
            </a:endParaRPr>
          </a:p>
          <a:p>
            <a:pPr lvl="0"/>
            <a:r>
              <a:rPr lang="en-US" sz="5400" dirty="0" err="1" smtClean="0">
                <a:latin typeface="Corbel" panose="020B0503020204020204" pitchFamily="34" charset="0"/>
              </a:rPr>
              <a:t>internaționale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>
                <a:latin typeface="Corbel" panose="020B0503020204020204" pitchFamily="34" charset="0"/>
              </a:rPr>
              <a:t>au </a:t>
            </a:r>
            <a:r>
              <a:rPr lang="en-US" sz="5400" dirty="0" err="1">
                <a:latin typeface="Corbel" panose="020B0503020204020204" pitchFamily="34" charset="0"/>
              </a:rPr>
              <a:t>fost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amânate</a:t>
            </a:r>
            <a:r>
              <a:rPr lang="en-US" sz="5400" dirty="0">
                <a:latin typeface="Corbel" panose="020B0503020204020204" pitchFamily="34" charset="0"/>
              </a:rPr>
              <a:t>, </a:t>
            </a:r>
            <a:r>
              <a:rPr lang="en-US" sz="5400" dirty="0" err="1">
                <a:latin typeface="Corbel" panose="020B0503020204020204" pitchFamily="34" charset="0"/>
              </a:rPr>
              <a:t>chiar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și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Jocurile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Olimpice</a:t>
            </a:r>
            <a:r>
              <a:rPr lang="en-US" sz="5400" dirty="0">
                <a:latin typeface="Corbel" panose="020B0503020204020204" pitchFamily="34" charset="0"/>
              </a:rPr>
              <a:t>. </a:t>
            </a:r>
            <a:endParaRPr lang="ro-MD" sz="5400" dirty="0" smtClean="0">
              <a:latin typeface="Corbel" panose="020B0503020204020204" pitchFamily="34" charset="0"/>
            </a:endParaRPr>
          </a:p>
          <a:p>
            <a:pPr lvl="0"/>
            <a:r>
              <a:rPr lang="en-US" sz="5400" b="1" dirty="0" smtClean="0">
                <a:latin typeface="Corbel" panose="020B0503020204020204" pitchFamily="34" charset="0"/>
              </a:rPr>
              <a:t>Ce </a:t>
            </a:r>
            <a:r>
              <a:rPr lang="en-US" sz="5400" b="1" dirty="0" err="1">
                <a:latin typeface="Corbel" panose="020B0503020204020204" pitchFamily="34" charset="0"/>
              </a:rPr>
              <a:t>eveniment</a:t>
            </a:r>
            <a:r>
              <a:rPr lang="en-US" sz="5400" b="1" dirty="0">
                <a:latin typeface="Corbel" panose="020B0503020204020204" pitchFamily="34" charset="0"/>
              </a:rPr>
              <a:t> a </a:t>
            </a:r>
            <a:r>
              <a:rPr lang="en-US" sz="5400" b="1" dirty="0" err="1">
                <a:latin typeface="Corbel" panose="020B0503020204020204" pitchFamily="34" charset="0"/>
              </a:rPr>
              <a:t>forțat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anularea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Jocurilor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Olimpice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în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secolul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endParaRPr lang="ro-MD" sz="5400" b="1" dirty="0" smtClean="0">
              <a:latin typeface="Corbel" panose="020B0503020204020204" pitchFamily="34" charset="0"/>
            </a:endParaRPr>
          </a:p>
          <a:p>
            <a:pPr lvl="0"/>
            <a:r>
              <a:rPr lang="en-US" sz="5400" b="1" dirty="0" err="1" smtClean="0">
                <a:latin typeface="Corbel" panose="020B0503020204020204" pitchFamily="34" charset="0"/>
              </a:rPr>
              <a:t>trecut</a:t>
            </a:r>
            <a:r>
              <a:rPr lang="en-US" sz="5400" b="1" dirty="0" smtClean="0">
                <a:latin typeface="Corbel" panose="020B0503020204020204" pitchFamily="34" charset="0"/>
              </a:rPr>
              <a:t>?</a:t>
            </a:r>
            <a:endParaRPr lang="ro-MD" sz="5400" b="1" dirty="0" smtClean="0">
              <a:latin typeface="Corbel" panose="020B0503020204020204" pitchFamily="34" charset="0"/>
            </a:endParaRPr>
          </a:p>
          <a:p>
            <a:pPr lvl="0"/>
            <a:endParaRPr lang="ro-MD" sz="5400" dirty="0" smtClean="0">
              <a:latin typeface="Corbel" panose="020B0503020204020204" pitchFamily="34" charset="0"/>
            </a:endParaRPr>
          </a:p>
          <a:p>
            <a:pPr lvl="0"/>
            <a:r>
              <a:rPr lang="ru-RU" sz="5400" dirty="0" smtClean="0">
                <a:latin typeface="Corbel" panose="020B0503020204020204" pitchFamily="34" charset="0"/>
              </a:rPr>
              <a:t>Из-за </a:t>
            </a:r>
            <a:r>
              <a:rPr lang="ru-RU" sz="5400" dirty="0">
                <a:latin typeface="Corbel" panose="020B0503020204020204" pitchFamily="34" charset="0"/>
              </a:rPr>
              <a:t>пандемии COVID-19 перенесли множество </a:t>
            </a:r>
            <a:endParaRPr lang="ro-MD" sz="5400" dirty="0" smtClean="0">
              <a:latin typeface="Corbel" panose="020B0503020204020204" pitchFamily="34" charset="0"/>
            </a:endParaRPr>
          </a:p>
          <a:p>
            <a:pPr lvl="0"/>
            <a:r>
              <a:rPr lang="ru-RU" sz="5400" dirty="0" smtClean="0">
                <a:latin typeface="Corbel" panose="020B0503020204020204" pitchFamily="34" charset="0"/>
              </a:rPr>
              <a:t>международных </a:t>
            </a:r>
            <a:r>
              <a:rPr lang="ru-RU" sz="5400" dirty="0">
                <a:latin typeface="Corbel" panose="020B0503020204020204" pitchFamily="34" charset="0"/>
              </a:rPr>
              <a:t>спортивных мероприятий, даже Олимпийские </a:t>
            </a:r>
            <a:endParaRPr lang="ro-MD" sz="5400" dirty="0" smtClean="0">
              <a:latin typeface="Corbel" panose="020B0503020204020204" pitchFamily="34" charset="0"/>
            </a:endParaRPr>
          </a:p>
          <a:p>
            <a:pPr lvl="0"/>
            <a:r>
              <a:rPr lang="ru-RU" sz="5400" dirty="0" smtClean="0">
                <a:latin typeface="Corbel" panose="020B0503020204020204" pitchFamily="34" charset="0"/>
              </a:rPr>
              <a:t>игры</a:t>
            </a:r>
            <a:r>
              <a:rPr lang="ru-RU" sz="5400" dirty="0">
                <a:latin typeface="Corbel" panose="020B0503020204020204" pitchFamily="34" charset="0"/>
              </a:rPr>
              <a:t>. </a:t>
            </a:r>
            <a:r>
              <a:rPr lang="ru-RU" sz="5400" b="1" dirty="0">
                <a:latin typeface="Corbel" panose="020B0503020204020204" pitchFamily="34" charset="0"/>
              </a:rPr>
              <a:t>Какое событие в прошлый раз вынудило не перенести, </a:t>
            </a:r>
            <a:endParaRPr lang="ro-MD" sz="5400" b="1" dirty="0" smtClean="0">
              <a:latin typeface="Corbel" panose="020B0503020204020204" pitchFamily="34" charset="0"/>
            </a:endParaRPr>
          </a:p>
          <a:p>
            <a:pPr lvl="0"/>
            <a:r>
              <a:rPr lang="ru-RU" sz="5400" b="1" dirty="0" smtClean="0">
                <a:latin typeface="Corbel" panose="020B0503020204020204" pitchFamily="34" charset="0"/>
              </a:rPr>
              <a:t>а </a:t>
            </a:r>
            <a:r>
              <a:rPr lang="ru-RU" sz="5400" b="1" dirty="0">
                <a:latin typeface="Corbel" panose="020B0503020204020204" pitchFamily="34" charset="0"/>
              </a:rPr>
              <a:t>вовсе отменить Олимпийские игры? </a:t>
            </a:r>
            <a:r>
              <a:rPr lang="en-US" sz="5400" b="1" dirty="0" smtClean="0">
                <a:latin typeface="Corbel" panose="020B0503020204020204" pitchFamily="34" charset="0"/>
              </a:rPr>
              <a:t> </a:t>
            </a:r>
            <a:endParaRPr lang="en-US" sz="5400" b="1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sp>
        <p:nvSpPr>
          <p:cNvPr id="20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0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56520" y="3868810"/>
            <a:ext cx="9847580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o-MD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Al Doilea Război Mondial</a:t>
            </a: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o-MD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</a:p>
          <a:p>
            <a:pPr algn="ctr" fontAlgn="base"/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Вторая мировая война</a:t>
            </a:r>
            <a:endParaRPr lang="en-US" sz="5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5" y="607905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sp>
        <p:nvSpPr>
          <p:cNvPr id="22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3" y="2454413"/>
            <a:ext cx="9896414" cy="755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4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7200" b="1" dirty="0">
                <a:latin typeface="Corbel" panose="020B0503020204020204" pitchFamily="34" charset="0"/>
              </a:rPr>
              <a:t>Care </a:t>
            </a:r>
            <a:r>
              <a:rPr lang="en-US" sz="7200" b="1" dirty="0" err="1">
                <a:latin typeface="Corbel" panose="020B0503020204020204" pitchFamily="34" charset="0"/>
              </a:rPr>
              <a:t>două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culori</a:t>
            </a:r>
            <a:r>
              <a:rPr lang="en-US" sz="7200" b="1" dirty="0">
                <a:latin typeface="Corbel" panose="020B0503020204020204" pitchFamily="34" charset="0"/>
              </a:rPr>
              <a:t> se </a:t>
            </a:r>
            <a:r>
              <a:rPr lang="en-US" sz="7200" b="1" dirty="0" err="1">
                <a:latin typeface="Corbel" panose="020B0503020204020204" pitchFamily="34" charset="0"/>
              </a:rPr>
              <a:t>interschimbă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pe</a:t>
            </a:r>
            <a:r>
              <a:rPr lang="en-US" sz="7200" b="1" dirty="0">
                <a:latin typeface="Corbel" panose="020B0503020204020204" pitchFamily="34" charset="0"/>
              </a:rPr>
              <a:t> tot </a:t>
            </a:r>
            <a:endParaRPr lang="ro-MD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err="1" smtClean="0">
                <a:latin typeface="Corbel" panose="020B0503020204020204" pitchFamily="34" charset="0"/>
              </a:rPr>
              <a:t>parcursul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unui</a:t>
            </a:r>
            <a:r>
              <a:rPr lang="en-US" sz="7200" b="1" dirty="0">
                <a:latin typeface="Corbel" panose="020B0503020204020204" pitchFamily="34" charset="0"/>
              </a:rPr>
              <a:t> video </a:t>
            </a:r>
            <a:r>
              <a:rPr lang="en-US" sz="7200" b="1" dirty="0" err="1">
                <a:latin typeface="Corbel" panose="020B0503020204020204" pitchFamily="34" charset="0"/>
              </a:rPr>
              <a:t>dedicat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comportamentului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endParaRPr lang="ro-MD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err="1" smtClean="0">
                <a:latin typeface="Corbel" panose="020B0503020204020204" pitchFamily="34" charset="0"/>
              </a:rPr>
              <a:t>responsabil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>
                <a:latin typeface="Corbel" panose="020B0503020204020204" pitchFamily="34" charset="0"/>
              </a:rPr>
              <a:t>al </a:t>
            </a:r>
            <a:r>
              <a:rPr lang="en-US" sz="7200" b="1" dirty="0" err="1">
                <a:latin typeface="Corbel" panose="020B0503020204020204" pitchFamily="34" charset="0"/>
              </a:rPr>
              <a:t>șoferilor</a:t>
            </a:r>
            <a:r>
              <a:rPr lang="en-US" sz="7200" b="1" dirty="0">
                <a:latin typeface="Corbel" panose="020B0503020204020204" pitchFamily="34" charset="0"/>
              </a:rPr>
              <a:t>? </a:t>
            </a:r>
            <a:endParaRPr lang="ro-MD" sz="7200" b="1" dirty="0" smtClean="0">
              <a:latin typeface="Corbel" panose="020B0503020204020204" pitchFamily="34" charset="0"/>
            </a:endParaRPr>
          </a:p>
          <a:p>
            <a:pPr fontAlgn="base"/>
            <a:endParaRPr lang="ro-MD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Какие </a:t>
            </a:r>
            <a:r>
              <a:rPr lang="ru-RU" sz="7200" b="1" dirty="0">
                <a:latin typeface="Corbel" panose="020B0503020204020204" pitchFamily="34" charset="0"/>
              </a:rPr>
              <a:t>два цвета мерцают в видео об </a:t>
            </a:r>
            <a:endParaRPr lang="ro-MD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ответственном </a:t>
            </a:r>
            <a:r>
              <a:rPr lang="ru-RU" sz="7200" b="1" dirty="0">
                <a:latin typeface="Corbel" panose="020B0503020204020204" pitchFamily="34" charset="0"/>
              </a:rPr>
              <a:t>поведении </a:t>
            </a:r>
            <a:r>
              <a:rPr lang="ru-RU" sz="7200" b="1" dirty="0" smtClean="0">
                <a:latin typeface="Corbel" panose="020B0503020204020204" pitchFamily="34" charset="0"/>
              </a:rPr>
              <a:t>водителей</a:t>
            </a:r>
            <a:r>
              <a:rPr lang="ro-MD" sz="7200" b="1" dirty="0" smtClean="0">
                <a:latin typeface="Corbel" panose="020B0503020204020204" pitchFamily="34" charset="0"/>
              </a:rPr>
              <a:t>?</a:t>
            </a:r>
            <a:endParaRPr lang="en-US" sz="8800" b="1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sp>
        <p:nvSpPr>
          <p:cNvPr id="18" name="Google Shape;253;p20"/>
          <p:cNvSpPr txBox="1"/>
          <p:nvPr/>
        </p:nvSpPr>
        <p:spPr>
          <a:xfrm>
            <a:off x="212989" y="10511686"/>
            <a:ext cx="106226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ro-MD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URI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o-MD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MD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/PUNCTE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9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41280" y="3868810"/>
            <a:ext cx="9862820" cy="386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fontAlgn="base"/>
            <a:r>
              <a:rPr lang="ru-RU" sz="4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  </a:t>
            </a:r>
            <a:r>
              <a:rPr lang="ro-MD" sz="4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Roșu / </a:t>
            </a:r>
            <a:r>
              <a:rPr lang="ru-RU" sz="4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Красный – 1 </a:t>
            </a:r>
            <a:r>
              <a:rPr lang="ro-MD" sz="4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punct/</a:t>
            </a:r>
            <a:r>
              <a:rPr lang="ru-RU" sz="4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балл.</a:t>
            </a:r>
          </a:p>
          <a:p>
            <a:pPr fontAlgn="base"/>
            <a:r>
              <a:rPr lang="ru-RU" sz="48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  </a:t>
            </a:r>
            <a:r>
              <a:rPr lang="ro-MD" sz="4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Indigo / </a:t>
            </a:r>
            <a:r>
              <a:rPr lang="ru-RU" sz="4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Синий – 1 </a:t>
            </a:r>
            <a:r>
              <a:rPr lang="ro-MD" sz="4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punct/</a:t>
            </a:r>
            <a:r>
              <a:rPr lang="ru-RU" sz="4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балл.</a:t>
            </a:r>
            <a:endParaRPr lang="en-US" sz="48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5" y="607905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12989" y="10511686"/>
            <a:ext cx="106226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ro-MD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URI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o-MD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MD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/PUNCTE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9" y="2905760"/>
            <a:ext cx="9880291" cy="610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8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5400" dirty="0" err="1">
                <a:latin typeface="Corbel" panose="020B0503020204020204" pitchFamily="34" charset="0"/>
              </a:rPr>
              <a:t>Pe</a:t>
            </a:r>
            <a:r>
              <a:rPr lang="en-US" sz="5400" dirty="0">
                <a:latin typeface="Corbel" panose="020B0503020204020204" pitchFamily="34" charset="0"/>
              </a:rPr>
              <a:t> un poster social </a:t>
            </a:r>
            <a:r>
              <a:rPr lang="en-US" sz="5400" dirty="0" err="1">
                <a:latin typeface="Corbel" panose="020B0503020204020204" pitchFamily="34" charset="0"/>
              </a:rPr>
              <a:t>dedicat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măsurilor</a:t>
            </a:r>
            <a:r>
              <a:rPr lang="en-US" sz="5400" dirty="0">
                <a:latin typeface="Corbel" panose="020B0503020204020204" pitchFamily="34" charset="0"/>
              </a:rPr>
              <a:t> de </a:t>
            </a:r>
            <a:r>
              <a:rPr lang="en-US" sz="5400" dirty="0" err="1">
                <a:latin typeface="Corbel" panose="020B0503020204020204" pitchFamily="34" charset="0"/>
              </a:rPr>
              <a:t>precauție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în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timpul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endParaRPr lang="ro-MD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pandemiei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>
                <a:latin typeface="Corbel" panose="020B0503020204020204" pitchFamily="34" charset="0"/>
              </a:rPr>
              <a:t>COVID-19 </a:t>
            </a:r>
            <a:r>
              <a:rPr lang="en-US" sz="5400" dirty="0" err="1">
                <a:latin typeface="Corbel" panose="020B0503020204020204" pitchFamily="34" charset="0"/>
              </a:rPr>
              <a:t>sunt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reprezentate</a:t>
            </a:r>
            <a:r>
              <a:rPr lang="en-US" sz="5400" dirty="0">
                <a:latin typeface="Corbel" panose="020B0503020204020204" pitchFamily="34" charset="0"/>
              </a:rPr>
              <a:t> 2 </a:t>
            </a:r>
            <a:r>
              <a:rPr lang="en-US" sz="5400" dirty="0" err="1">
                <a:latin typeface="Corbel" panose="020B0503020204020204" pitchFamily="34" charset="0"/>
              </a:rPr>
              <a:t>tuneluri</a:t>
            </a:r>
            <a:r>
              <a:rPr lang="en-US" sz="5400" dirty="0">
                <a:latin typeface="Corbel" panose="020B0503020204020204" pitchFamily="34" charset="0"/>
              </a:rPr>
              <a:t>. </a:t>
            </a:r>
            <a:r>
              <a:rPr lang="en-US" sz="5400" dirty="0" err="1">
                <a:latin typeface="Corbel" panose="020B0503020204020204" pitchFamily="34" charset="0"/>
              </a:rPr>
              <a:t>Mașina</a:t>
            </a:r>
            <a:r>
              <a:rPr lang="en-US" sz="5400" dirty="0">
                <a:latin typeface="Corbel" panose="020B0503020204020204" pitchFamily="34" charset="0"/>
              </a:rPr>
              <a:t>, la </a:t>
            </a:r>
            <a:endParaRPr lang="ro-MD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volanul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căreia</a:t>
            </a:r>
            <a:r>
              <a:rPr lang="en-US" sz="5400" dirty="0">
                <a:latin typeface="Corbel" panose="020B0503020204020204" pitchFamily="34" charset="0"/>
              </a:rPr>
              <a:t> se </a:t>
            </a:r>
            <a:r>
              <a:rPr lang="en-US" sz="5400" dirty="0" err="1">
                <a:latin typeface="Corbel" panose="020B0503020204020204" pitchFamily="34" charset="0"/>
              </a:rPr>
              <a:t>află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coronavirusul</a:t>
            </a:r>
            <a:r>
              <a:rPr lang="en-US" sz="5400" dirty="0">
                <a:latin typeface="Corbel" panose="020B0503020204020204" pitchFamily="34" charset="0"/>
              </a:rPr>
              <a:t> COVID-19 </a:t>
            </a:r>
            <a:r>
              <a:rPr lang="en-US" sz="5400" dirty="0" err="1">
                <a:latin typeface="Corbel" panose="020B0503020204020204" pitchFamily="34" charset="0"/>
              </a:rPr>
              <a:t>intră</a:t>
            </a:r>
            <a:r>
              <a:rPr lang="en-US" sz="5400" dirty="0">
                <a:latin typeface="Corbel" panose="020B0503020204020204" pitchFamily="34" charset="0"/>
              </a:rPr>
              <a:t> cu </a:t>
            </a:r>
            <a:r>
              <a:rPr lang="en-US" sz="5400" dirty="0" err="1">
                <a:latin typeface="Corbel" panose="020B0503020204020204" pitchFamily="34" charset="0"/>
              </a:rPr>
              <a:t>ușurință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în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endParaRPr lang="ro-MD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primul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tunel</a:t>
            </a:r>
            <a:r>
              <a:rPr lang="en-US" sz="5400" dirty="0">
                <a:latin typeface="Corbel" panose="020B0503020204020204" pitchFamily="34" charset="0"/>
              </a:rPr>
              <a:t>, </a:t>
            </a:r>
            <a:r>
              <a:rPr lang="en-US" sz="5400" dirty="0" err="1">
                <a:latin typeface="Corbel" panose="020B0503020204020204" pitchFamily="34" charset="0"/>
              </a:rPr>
              <a:t>însă</a:t>
            </a:r>
            <a:r>
              <a:rPr lang="en-US" sz="5400" dirty="0">
                <a:latin typeface="Corbel" panose="020B0503020204020204" pitchFamily="34" charset="0"/>
              </a:rPr>
              <a:t> nu </a:t>
            </a:r>
            <a:r>
              <a:rPr lang="en-US" sz="5400" dirty="0" err="1">
                <a:latin typeface="Corbel" panose="020B0503020204020204" pitchFamily="34" charset="0"/>
              </a:rPr>
              <a:t>poate</a:t>
            </a:r>
            <a:r>
              <a:rPr lang="en-US" sz="5400" dirty="0">
                <a:latin typeface="Corbel" panose="020B0503020204020204" pitchFamily="34" charset="0"/>
              </a:rPr>
              <a:t> accede </a:t>
            </a:r>
            <a:r>
              <a:rPr lang="en-US" sz="5400" dirty="0" err="1">
                <a:latin typeface="Corbel" panose="020B0503020204020204" pitchFamily="34" charset="0"/>
              </a:rPr>
              <a:t>într</a:t>
            </a:r>
            <a:r>
              <a:rPr lang="en-US" sz="5400" dirty="0">
                <a:latin typeface="Corbel" panose="020B0503020204020204" pitchFamily="34" charset="0"/>
              </a:rPr>
              <a:t>-al </a:t>
            </a:r>
            <a:r>
              <a:rPr lang="en-US" sz="5400" dirty="0" err="1">
                <a:latin typeface="Corbel" panose="020B0503020204020204" pitchFamily="34" charset="0"/>
              </a:rPr>
              <a:t>doilea</a:t>
            </a:r>
            <a:r>
              <a:rPr lang="en-US" sz="5400" dirty="0">
                <a:latin typeface="Corbel" panose="020B0503020204020204" pitchFamily="34" charset="0"/>
              </a:rPr>
              <a:t>, </a:t>
            </a:r>
            <a:r>
              <a:rPr lang="en-US" sz="5400" dirty="0" err="1">
                <a:latin typeface="Corbel" panose="020B0503020204020204" pitchFamily="34" charset="0"/>
              </a:rPr>
              <a:t>acesta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fiind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endParaRPr lang="ro-MD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protejat</a:t>
            </a:r>
            <a:r>
              <a:rPr lang="en-US" sz="5400" dirty="0">
                <a:latin typeface="Corbel" panose="020B0503020204020204" pitchFamily="34" charset="0"/>
              </a:rPr>
              <a:t>. </a:t>
            </a:r>
            <a:r>
              <a:rPr lang="ru-RU" sz="5400" b="1" dirty="0" err="1">
                <a:latin typeface="Corbel" panose="020B0503020204020204" pitchFamily="34" charset="0"/>
              </a:rPr>
              <a:t>Ce</a:t>
            </a:r>
            <a:r>
              <a:rPr lang="ru-RU" sz="5400" b="1" dirty="0">
                <a:latin typeface="Corbel" panose="020B0503020204020204" pitchFamily="34" charset="0"/>
              </a:rPr>
              <a:t> </a:t>
            </a:r>
            <a:r>
              <a:rPr lang="ru-RU" sz="5400" b="1" dirty="0" err="1">
                <a:latin typeface="Corbel" panose="020B0503020204020204" pitchFamily="34" charset="0"/>
              </a:rPr>
              <a:t>reprezintă</a:t>
            </a:r>
            <a:r>
              <a:rPr lang="ru-RU" sz="5400" b="1" dirty="0">
                <a:latin typeface="Corbel" panose="020B0503020204020204" pitchFamily="34" charset="0"/>
              </a:rPr>
              <a:t> </a:t>
            </a:r>
            <a:r>
              <a:rPr lang="ru-RU" sz="5400" b="1" dirty="0" err="1">
                <a:latin typeface="Corbel" panose="020B0503020204020204" pitchFamily="34" charset="0"/>
              </a:rPr>
              <a:t>aceste</a:t>
            </a:r>
            <a:r>
              <a:rPr lang="ru-RU" sz="5400" b="1" dirty="0">
                <a:latin typeface="Corbel" panose="020B0503020204020204" pitchFamily="34" charset="0"/>
              </a:rPr>
              <a:t> </a:t>
            </a:r>
            <a:r>
              <a:rPr lang="ru-RU" sz="5400" b="1" dirty="0" err="1">
                <a:latin typeface="Corbel" panose="020B0503020204020204" pitchFamily="34" charset="0"/>
              </a:rPr>
              <a:t>tunele</a:t>
            </a:r>
            <a:r>
              <a:rPr lang="ru-RU" sz="5400" b="1" dirty="0">
                <a:latin typeface="Corbel" panose="020B0503020204020204" pitchFamily="34" charset="0"/>
              </a:rPr>
              <a:t>? </a:t>
            </a:r>
            <a:endParaRPr lang="ro-MD" sz="5400" b="1" dirty="0" smtClean="0">
              <a:latin typeface="Corbel" panose="020B0503020204020204" pitchFamily="34" charset="0"/>
            </a:endParaRPr>
          </a:p>
          <a:p>
            <a:pPr fontAlgn="base"/>
            <a:endParaRPr lang="ro-MD" sz="1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На </a:t>
            </a:r>
            <a:r>
              <a:rPr lang="ru-RU" sz="5400" dirty="0">
                <a:latin typeface="Corbel" panose="020B0503020204020204" pitchFamily="34" charset="0"/>
              </a:rPr>
              <a:t>постере о правильном соблюдении мер предосторожности </a:t>
            </a:r>
            <a:endParaRPr lang="ro-MD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от </a:t>
            </a:r>
            <a:r>
              <a:rPr lang="ru-RU" sz="5400" dirty="0">
                <a:latin typeface="Corbel" panose="020B0503020204020204" pitchFamily="34" charset="0"/>
              </a:rPr>
              <a:t>COVID-19 изображены два тоннеля. В один въезжает </a:t>
            </a:r>
            <a:endParaRPr lang="ro-MD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машина </a:t>
            </a:r>
            <a:r>
              <a:rPr lang="ru-RU" sz="5400" dirty="0">
                <a:latin typeface="Corbel" panose="020B0503020204020204" pitchFamily="34" charset="0"/>
              </a:rPr>
              <a:t>с коронавирусом, а во второй – не может, так как есть </a:t>
            </a:r>
            <a:endParaRPr lang="ro-MD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защита</a:t>
            </a:r>
            <a:r>
              <a:rPr lang="ru-RU" sz="5400" dirty="0">
                <a:latin typeface="Corbel" panose="020B0503020204020204" pitchFamily="34" charset="0"/>
              </a:rPr>
              <a:t>. </a:t>
            </a:r>
            <a:r>
              <a:rPr lang="ru-RU" sz="5400" b="1" dirty="0">
                <a:latin typeface="Corbel" panose="020B0503020204020204" pitchFamily="34" charset="0"/>
              </a:rPr>
              <a:t>Что это за тоннель? </a:t>
            </a:r>
            <a:endParaRPr lang="en-US" sz="7200" b="1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sp>
        <p:nvSpPr>
          <p:cNvPr id="20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6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450560" y="3990865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o-MD" sz="8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Nasul / </a:t>
            </a:r>
            <a:r>
              <a:rPr lang="ru-RU" sz="8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Нос</a:t>
            </a:r>
            <a:endParaRPr lang="en-US" sz="88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5" y="607905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sp>
        <p:nvSpPr>
          <p:cNvPr id="22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9" y="2817774"/>
            <a:ext cx="10016329" cy="570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6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405"/>
            <a:ext cx="20104100" cy="979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4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5400" dirty="0" err="1">
                <a:latin typeface="Corbel" panose="020B0503020204020204" pitchFamily="34" charset="0"/>
              </a:rPr>
              <a:t>Personajele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unui</a:t>
            </a:r>
            <a:r>
              <a:rPr lang="en-US" sz="5400" dirty="0">
                <a:latin typeface="Corbel" panose="020B0503020204020204" pitchFamily="34" charset="0"/>
              </a:rPr>
              <a:t> video </a:t>
            </a:r>
            <a:r>
              <a:rPr lang="en-US" sz="5400" dirty="0" err="1">
                <a:latin typeface="Corbel" panose="020B0503020204020204" pitchFamily="34" charset="0"/>
              </a:rPr>
              <a:t>despre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măsurile</a:t>
            </a:r>
            <a:r>
              <a:rPr lang="en-US" sz="5400" dirty="0">
                <a:latin typeface="Corbel" panose="020B0503020204020204" pitchFamily="34" charset="0"/>
              </a:rPr>
              <a:t> de </a:t>
            </a:r>
            <a:r>
              <a:rPr lang="en-US" sz="5400" dirty="0" err="1">
                <a:latin typeface="Corbel" panose="020B0503020204020204" pitchFamily="34" charset="0"/>
              </a:rPr>
              <a:t>siguranță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îți</a:t>
            </a:r>
            <a:r>
              <a:rPr lang="en-US" sz="5400" dirty="0">
                <a:latin typeface="Corbel" panose="020B0503020204020204" pitchFamily="34" charset="0"/>
              </a:rPr>
              <a:t> pun </a:t>
            </a:r>
            <a:r>
              <a:rPr lang="en-US" sz="5400" dirty="0" err="1">
                <a:latin typeface="Corbel" panose="020B0503020204020204" pitchFamily="34" charset="0"/>
              </a:rPr>
              <a:t>masca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endParaRPr lang="ro-MD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de </a:t>
            </a:r>
            <a:r>
              <a:rPr lang="en-US" sz="5400" dirty="0" err="1">
                <a:latin typeface="Corbel" panose="020B0503020204020204" pitchFamily="34" charset="0"/>
              </a:rPr>
              <a:t>protecție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înainte</a:t>
            </a:r>
            <a:r>
              <a:rPr lang="en-US" sz="5400" dirty="0">
                <a:latin typeface="Corbel" panose="020B0503020204020204" pitchFamily="34" charset="0"/>
              </a:rPr>
              <a:t> de a intra </a:t>
            </a:r>
            <a:r>
              <a:rPr lang="en-US" sz="5400" dirty="0" err="1">
                <a:latin typeface="Corbel" panose="020B0503020204020204" pitchFamily="34" charset="0"/>
              </a:rPr>
              <a:t>în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încăpere</a:t>
            </a:r>
            <a:r>
              <a:rPr lang="en-US" sz="5400" dirty="0">
                <a:latin typeface="Corbel" panose="020B0503020204020204" pitchFamily="34" charset="0"/>
              </a:rPr>
              <a:t>. </a:t>
            </a:r>
            <a:r>
              <a:rPr lang="en-US" sz="5400" dirty="0" err="1">
                <a:latin typeface="Corbel" panose="020B0503020204020204" pitchFamily="34" charset="0"/>
              </a:rPr>
              <a:t>Sloganul</a:t>
            </a:r>
            <a:r>
              <a:rPr lang="en-US" sz="5400" dirty="0">
                <a:latin typeface="Corbel" panose="020B0503020204020204" pitchFamily="34" charset="0"/>
              </a:rPr>
              <a:t> video-</a:t>
            </a:r>
            <a:r>
              <a:rPr lang="en-US" sz="5400" dirty="0" err="1">
                <a:latin typeface="Corbel" panose="020B0503020204020204" pitchFamily="34" charset="0"/>
              </a:rPr>
              <a:t>ului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este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endParaRPr lang="ro-MD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”</a:t>
            </a:r>
            <a:r>
              <a:rPr lang="en-US" sz="5400" dirty="0" err="1">
                <a:latin typeface="Corbel" panose="020B0503020204020204" pitchFamily="34" charset="0"/>
              </a:rPr>
              <a:t>Fii</a:t>
            </a:r>
            <a:r>
              <a:rPr lang="en-US" sz="5400" dirty="0">
                <a:latin typeface="Corbel" panose="020B0503020204020204" pitchFamily="34" charset="0"/>
              </a:rPr>
              <a:t> un </a:t>
            </a:r>
            <a:r>
              <a:rPr lang="en-US" sz="5400" dirty="0" err="1">
                <a:latin typeface="Corbel" panose="020B0503020204020204" pitchFamily="34" charset="0"/>
              </a:rPr>
              <a:t>exemplu</a:t>
            </a:r>
            <a:r>
              <a:rPr lang="en-US" sz="5400" dirty="0">
                <a:latin typeface="Corbel" panose="020B0503020204020204" pitchFamily="34" charset="0"/>
              </a:rPr>
              <a:t>! </a:t>
            </a:r>
            <a:r>
              <a:rPr lang="en-US" sz="5400" dirty="0" err="1">
                <a:latin typeface="Corbel" panose="020B0503020204020204" pitchFamily="34" charset="0"/>
              </a:rPr>
              <a:t>Fii</a:t>
            </a:r>
            <a:r>
              <a:rPr lang="en-US" sz="5400" dirty="0">
                <a:latin typeface="Corbel" panose="020B0503020204020204" pitchFamily="34" charset="0"/>
              </a:rPr>
              <a:t> X!”. Conform DEX-</a:t>
            </a:r>
            <a:r>
              <a:rPr lang="en-US" sz="5400" dirty="0" err="1">
                <a:latin typeface="Corbel" panose="020B0503020204020204" pitchFamily="34" charset="0"/>
              </a:rPr>
              <a:t>ului</a:t>
            </a:r>
            <a:r>
              <a:rPr lang="en-US" sz="5400" dirty="0">
                <a:latin typeface="Corbel" panose="020B0503020204020204" pitchFamily="34" charset="0"/>
              </a:rPr>
              <a:t>, X se </a:t>
            </a:r>
            <a:r>
              <a:rPr lang="en-US" sz="5400" dirty="0" err="1">
                <a:latin typeface="Corbel" panose="020B0503020204020204" pitchFamily="34" charset="0"/>
              </a:rPr>
              <a:t>distinge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prin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endParaRPr lang="ro-MD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vitejie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și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curaj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excepțional</a:t>
            </a:r>
            <a:r>
              <a:rPr lang="en-US" sz="5400" dirty="0">
                <a:latin typeface="Corbel" panose="020B0503020204020204" pitchFamily="34" charset="0"/>
              </a:rPr>
              <a:t>. </a:t>
            </a:r>
            <a:r>
              <a:rPr lang="ru-RU" sz="5400" b="1" dirty="0" err="1">
                <a:latin typeface="Corbel" panose="020B0503020204020204" pitchFamily="34" charset="0"/>
              </a:rPr>
              <a:t>Cine</a:t>
            </a:r>
            <a:r>
              <a:rPr lang="ru-RU" sz="5400" b="1" dirty="0">
                <a:latin typeface="Corbel" panose="020B0503020204020204" pitchFamily="34" charset="0"/>
              </a:rPr>
              <a:t> </a:t>
            </a:r>
            <a:r>
              <a:rPr lang="ru-RU" sz="5400" b="1" dirty="0" err="1">
                <a:latin typeface="Corbel" panose="020B0503020204020204" pitchFamily="34" charset="0"/>
              </a:rPr>
              <a:t>este</a:t>
            </a:r>
            <a:r>
              <a:rPr lang="ru-RU" sz="5400" b="1" dirty="0">
                <a:latin typeface="Corbel" panose="020B0503020204020204" pitchFamily="34" charset="0"/>
              </a:rPr>
              <a:t> X? </a:t>
            </a:r>
            <a:endParaRPr lang="ro-MD" sz="5400" b="1" dirty="0" smtClean="0">
              <a:latin typeface="Corbel" panose="020B0503020204020204" pitchFamily="34" charset="0"/>
            </a:endParaRPr>
          </a:p>
          <a:p>
            <a:pPr fontAlgn="base"/>
            <a:endParaRPr lang="ro-MD" sz="1700" dirty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Персонажи </a:t>
            </a:r>
            <a:r>
              <a:rPr lang="ru-RU" sz="5400" dirty="0">
                <a:latin typeface="Corbel" panose="020B0503020204020204" pitchFamily="34" charset="0"/>
              </a:rPr>
              <a:t>ролика о мерах предосторожности надевают </a:t>
            </a:r>
            <a:endParaRPr lang="ro-MD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защитную </a:t>
            </a:r>
            <a:r>
              <a:rPr lang="ru-RU" sz="5400" dirty="0">
                <a:latin typeface="Corbel" panose="020B0503020204020204" pitchFamily="34" charset="0"/>
              </a:rPr>
              <a:t>маску, прежде чем войти в помещение. Слоган </a:t>
            </a:r>
            <a:endParaRPr lang="ro-MD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ролика</a:t>
            </a:r>
            <a:r>
              <a:rPr lang="ru-RU" sz="5400" dirty="0">
                <a:latin typeface="Corbel" panose="020B0503020204020204" pitchFamily="34" charset="0"/>
              </a:rPr>
              <a:t>: «Будь примером – стань ИМ». Согласно словарю, </a:t>
            </a:r>
            <a:endParaRPr lang="ro-MD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ОНИ </a:t>
            </a:r>
            <a:r>
              <a:rPr lang="ru-RU" sz="5400" dirty="0">
                <a:latin typeface="Corbel" panose="020B0503020204020204" pitchFamily="34" charset="0"/>
              </a:rPr>
              <a:t>обладают исключительной смелостью и доблестью. </a:t>
            </a:r>
            <a:endParaRPr lang="ro-MD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b="1" dirty="0" smtClean="0">
                <a:latin typeface="Corbel" panose="020B0503020204020204" pitchFamily="34" charset="0"/>
              </a:rPr>
              <a:t>Назовите </a:t>
            </a:r>
            <a:r>
              <a:rPr lang="ru-RU" sz="5400" b="1" dirty="0">
                <a:latin typeface="Corbel" panose="020B0503020204020204" pitchFamily="34" charset="0"/>
              </a:rPr>
              <a:t>ИХ. </a:t>
            </a:r>
            <a:endParaRPr lang="en-US" sz="6000" b="1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5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32571" y="3868611"/>
            <a:ext cx="9869714" cy="386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o-MD" sz="8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Erou / </a:t>
            </a:r>
            <a:r>
              <a:rPr lang="ru-RU" sz="8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Герои</a:t>
            </a:r>
            <a:endParaRPr lang="en-US" sz="88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5" y="607905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sp>
        <p:nvSpPr>
          <p:cNvPr id="22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92" y="2543455"/>
            <a:ext cx="9640947" cy="722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33107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5400" dirty="0" err="1">
                <a:latin typeface="Corbel" panose="020B0503020204020204" pitchFamily="34" charset="0"/>
              </a:rPr>
              <a:t>În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timpul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pandemiei</a:t>
            </a:r>
            <a:r>
              <a:rPr lang="en-US" sz="5400" dirty="0">
                <a:latin typeface="Corbel" panose="020B0503020204020204" pitchFamily="34" charset="0"/>
              </a:rPr>
              <a:t> COVID-19 a </a:t>
            </a:r>
            <a:r>
              <a:rPr lang="en-US" sz="5400" dirty="0" err="1">
                <a:latin typeface="Corbel" panose="020B0503020204020204" pitchFamily="34" charset="0"/>
              </a:rPr>
              <a:t>crescut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cererea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pentru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endParaRPr lang="ro-MD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dezinfectanți</a:t>
            </a:r>
            <a:r>
              <a:rPr lang="en-US" sz="5400" dirty="0">
                <a:latin typeface="Corbel" panose="020B0503020204020204" pitchFamily="34" charset="0"/>
              </a:rPr>
              <a:t>, </a:t>
            </a:r>
            <a:r>
              <a:rPr lang="en-US" sz="5400" dirty="0" err="1">
                <a:latin typeface="Corbel" panose="020B0503020204020204" pitchFamily="34" charset="0"/>
              </a:rPr>
              <a:t>și</a:t>
            </a:r>
            <a:r>
              <a:rPr lang="en-US" sz="5400" dirty="0">
                <a:latin typeface="Corbel" panose="020B0503020204020204" pitchFamily="34" charset="0"/>
              </a:rPr>
              <a:t>, </a:t>
            </a:r>
            <a:r>
              <a:rPr lang="en-US" sz="5400" dirty="0" err="1">
                <a:latin typeface="Corbel" panose="020B0503020204020204" pitchFamily="34" charset="0"/>
              </a:rPr>
              <a:t>prin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urmare</a:t>
            </a:r>
            <a:r>
              <a:rPr lang="en-US" sz="5400" dirty="0">
                <a:latin typeface="Corbel" panose="020B0503020204020204" pitchFamily="34" charset="0"/>
              </a:rPr>
              <a:t>, </a:t>
            </a:r>
            <a:r>
              <a:rPr lang="en-US" sz="5400" dirty="0" err="1">
                <a:latin typeface="Corbel" panose="020B0503020204020204" pitchFamily="34" charset="0"/>
              </a:rPr>
              <a:t>pentru</a:t>
            </a:r>
            <a:r>
              <a:rPr lang="en-US" sz="5400" dirty="0">
                <a:latin typeface="Corbel" panose="020B0503020204020204" pitchFamily="34" charset="0"/>
              </a:rPr>
              <a:t> X. </a:t>
            </a:r>
            <a:r>
              <a:rPr lang="en-US" sz="5400" dirty="0" err="1">
                <a:latin typeface="Corbel" panose="020B0503020204020204" pitchFamily="34" charset="0"/>
              </a:rPr>
              <a:t>În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Republica</a:t>
            </a:r>
            <a:r>
              <a:rPr lang="en-US" sz="5400" dirty="0">
                <a:latin typeface="Corbel" panose="020B0503020204020204" pitchFamily="34" charset="0"/>
              </a:rPr>
              <a:t> Moldova, </a:t>
            </a:r>
            <a:endParaRPr lang="ro-MD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responsabil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pentru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monopolul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statului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asupra</a:t>
            </a:r>
            <a:r>
              <a:rPr lang="en-US" sz="5400" dirty="0">
                <a:latin typeface="Corbel" panose="020B0503020204020204" pitchFamily="34" charset="0"/>
              </a:rPr>
              <a:t> X-</a:t>
            </a:r>
            <a:r>
              <a:rPr lang="en-US" sz="5400" dirty="0" err="1">
                <a:latin typeface="Corbel" panose="020B0503020204020204" pitchFamily="34" charset="0"/>
              </a:rPr>
              <a:t>ului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este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Ministerul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endParaRPr lang="ro-MD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Agriculturii</a:t>
            </a:r>
            <a:r>
              <a:rPr lang="en-US" sz="5400" dirty="0">
                <a:latin typeface="Corbel" panose="020B0503020204020204" pitchFamily="34" charset="0"/>
              </a:rPr>
              <a:t>, </a:t>
            </a:r>
            <a:r>
              <a:rPr lang="en-US" sz="5400" dirty="0" err="1">
                <a:latin typeface="Corbel" panose="020B0503020204020204" pitchFamily="34" charset="0"/>
              </a:rPr>
              <a:t>Dezvoltării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Regionale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și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Mediului</a:t>
            </a:r>
            <a:r>
              <a:rPr lang="en-US" sz="5400" dirty="0">
                <a:latin typeface="Corbel" panose="020B0503020204020204" pitchFamily="34" charset="0"/>
              </a:rPr>
              <a:t>. </a:t>
            </a:r>
            <a:r>
              <a:rPr lang="ru-RU" sz="5400" b="1" dirty="0" err="1">
                <a:latin typeface="Corbel" panose="020B0503020204020204" pitchFamily="34" charset="0"/>
              </a:rPr>
              <a:t>Ce</a:t>
            </a:r>
            <a:r>
              <a:rPr lang="ru-RU" sz="5400" b="1" dirty="0">
                <a:latin typeface="Corbel" panose="020B0503020204020204" pitchFamily="34" charset="0"/>
              </a:rPr>
              <a:t> </a:t>
            </a:r>
            <a:r>
              <a:rPr lang="ru-RU" sz="5400" b="1" dirty="0" err="1">
                <a:latin typeface="Corbel" panose="020B0503020204020204" pitchFamily="34" charset="0"/>
              </a:rPr>
              <a:t>este</a:t>
            </a:r>
            <a:r>
              <a:rPr lang="ru-RU" sz="5400" b="1" dirty="0">
                <a:latin typeface="Corbel" panose="020B0503020204020204" pitchFamily="34" charset="0"/>
              </a:rPr>
              <a:t> X? </a:t>
            </a:r>
            <a:endParaRPr lang="ro-MD" sz="5400" b="1" dirty="0" smtClean="0">
              <a:latin typeface="Corbel" panose="020B0503020204020204" pitchFamily="34" charset="0"/>
            </a:endParaRPr>
          </a:p>
          <a:p>
            <a:pPr fontAlgn="base"/>
            <a:endParaRPr lang="ro-MD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Во </a:t>
            </a:r>
            <a:r>
              <a:rPr lang="ru-RU" sz="5400" dirty="0">
                <a:latin typeface="Corbel" panose="020B0503020204020204" pitchFamily="34" charset="0"/>
              </a:rPr>
              <a:t>время пандемии COVID-19 вырос спрос на дезинфектанты, </a:t>
            </a:r>
            <a:endParaRPr lang="ro-MD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а</a:t>
            </a:r>
            <a:r>
              <a:rPr lang="ru-RU" sz="5400" dirty="0">
                <a:latin typeface="Corbel" panose="020B0503020204020204" pitchFamily="34" charset="0"/>
              </a:rPr>
              <a:t>, </a:t>
            </a:r>
            <a:r>
              <a:rPr lang="ru-RU" sz="5400" dirty="0" smtClean="0">
                <a:latin typeface="Corbel" panose="020B0503020204020204" pitchFamily="34" charset="0"/>
              </a:rPr>
              <a:t>следовательно</a:t>
            </a:r>
            <a:r>
              <a:rPr lang="ru-RU" sz="5400" dirty="0">
                <a:latin typeface="Corbel" panose="020B0503020204020204" pitchFamily="34" charset="0"/>
              </a:rPr>
              <a:t>, и на НЕГО. В Молдове за монополию </a:t>
            </a:r>
            <a:endParaRPr lang="ro-MD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государства </a:t>
            </a:r>
            <a:r>
              <a:rPr lang="ru-RU" sz="5400" dirty="0">
                <a:latin typeface="Corbel" panose="020B0503020204020204" pitchFamily="34" charset="0"/>
              </a:rPr>
              <a:t>на НЕГО отвечает Министерство сельского </a:t>
            </a:r>
            <a:endParaRPr lang="ro-MD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хозяйства </a:t>
            </a:r>
            <a:r>
              <a:rPr lang="ru-RU" sz="5400" dirty="0">
                <a:latin typeface="Corbel" panose="020B0503020204020204" pitchFamily="34" charset="0"/>
              </a:rPr>
              <a:t>и пищевой промышленности. </a:t>
            </a:r>
            <a:r>
              <a:rPr lang="ru-RU" sz="5400" b="1" dirty="0">
                <a:latin typeface="Corbel" panose="020B0503020204020204" pitchFamily="34" charset="0"/>
              </a:rPr>
              <a:t>О чём речь? </a:t>
            </a:r>
            <a:endParaRPr lang="en-US" sz="6600" b="1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sp>
        <p:nvSpPr>
          <p:cNvPr id="18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9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64922" y="3868810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o-MD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Spirtul / </a:t>
            </a:r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Спирт</a:t>
            </a:r>
            <a:endParaRPr lang="en-US" sz="8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5" y="607905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sp>
        <p:nvSpPr>
          <p:cNvPr id="22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24" y="3432922"/>
            <a:ext cx="9929420" cy="491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3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5700" dirty="0" err="1">
                <a:latin typeface="Corbel" panose="020B0503020204020204" pitchFamily="34" charset="0"/>
              </a:rPr>
              <a:t>Pe</a:t>
            </a:r>
            <a:r>
              <a:rPr lang="en-US" sz="5700" dirty="0">
                <a:latin typeface="Corbel" panose="020B0503020204020204" pitchFamily="34" charset="0"/>
              </a:rPr>
              <a:t> data de 1 </a:t>
            </a:r>
            <a:r>
              <a:rPr lang="en-US" sz="5700" dirty="0" err="1">
                <a:latin typeface="Corbel" panose="020B0503020204020204" pitchFamily="34" charset="0"/>
              </a:rPr>
              <a:t>iunie</a:t>
            </a:r>
            <a:r>
              <a:rPr lang="en-US" sz="5700" dirty="0">
                <a:latin typeface="Corbel" panose="020B0503020204020204" pitchFamily="34" charset="0"/>
              </a:rPr>
              <a:t> 2020, site-</a:t>
            </a:r>
            <a:r>
              <a:rPr lang="en-US" sz="5700" dirty="0" err="1">
                <a:latin typeface="Corbel" panose="020B0503020204020204" pitchFamily="34" charset="0"/>
              </a:rPr>
              <a:t>ul</a:t>
            </a:r>
            <a:r>
              <a:rPr lang="en-US" sz="5700" dirty="0">
                <a:latin typeface="Corbel" panose="020B0503020204020204" pitchFamily="34" charset="0"/>
              </a:rPr>
              <a:t> UNICEF Moldova a </a:t>
            </a:r>
            <a:r>
              <a:rPr lang="en-US" sz="5700" dirty="0" err="1">
                <a:latin typeface="Corbel" panose="020B0503020204020204" pitchFamily="34" charset="0"/>
              </a:rPr>
              <a:t>lansat</a:t>
            </a:r>
            <a:r>
              <a:rPr lang="en-US" sz="5700" dirty="0">
                <a:latin typeface="Corbel" panose="020B0503020204020204" pitchFamily="34" charset="0"/>
              </a:rPr>
              <a:t> un </a:t>
            </a:r>
            <a:endParaRPr lang="ro-MD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dirty="0" err="1" smtClean="0">
                <a:latin typeface="Corbel" panose="020B0503020204020204" pitchFamily="34" charset="0"/>
              </a:rPr>
              <a:t>comunicat</a:t>
            </a:r>
            <a:r>
              <a:rPr lang="en-US" sz="5700" dirty="0" smtClean="0">
                <a:latin typeface="Corbel" panose="020B0503020204020204" pitchFamily="34" charset="0"/>
              </a:rPr>
              <a:t> </a:t>
            </a:r>
            <a:r>
              <a:rPr lang="en-US" sz="5700" dirty="0">
                <a:latin typeface="Corbel" panose="020B0503020204020204" pitchFamily="34" charset="0"/>
              </a:rPr>
              <a:t>de </a:t>
            </a:r>
            <a:r>
              <a:rPr lang="en-US" sz="5700" dirty="0" err="1">
                <a:latin typeface="Corbel" panose="020B0503020204020204" pitchFamily="34" charset="0"/>
              </a:rPr>
              <a:t>presă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întitulat</a:t>
            </a:r>
            <a:r>
              <a:rPr lang="en-US" sz="5700" dirty="0">
                <a:latin typeface="Corbel" panose="020B0503020204020204" pitchFamily="34" charset="0"/>
              </a:rPr>
              <a:t> ”EA </a:t>
            </a:r>
            <a:r>
              <a:rPr lang="en-US" sz="5700" dirty="0" err="1">
                <a:latin typeface="Corbel" panose="020B0503020204020204" pitchFamily="34" charset="0"/>
              </a:rPr>
              <a:t>pe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timp</a:t>
            </a:r>
            <a:r>
              <a:rPr lang="en-US" sz="5700" dirty="0">
                <a:latin typeface="Corbel" panose="020B0503020204020204" pitchFamily="34" charset="0"/>
              </a:rPr>
              <a:t> de COVID-19: de </a:t>
            </a:r>
            <a:r>
              <a:rPr lang="en-US" sz="5700" dirty="0" err="1">
                <a:latin typeface="Corbel" panose="020B0503020204020204" pitchFamily="34" charset="0"/>
              </a:rPr>
              <a:t>ce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endParaRPr lang="ro-MD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dirty="0" smtClean="0">
                <a:latin typeface="Corbel" panose="020B0503020204020204" pitchFamily="34" charset="0"/>
              </a:rPr>
              <a:t>nu </a:t>
            </a:r>
            <a:r>
              <a:rPr lang="en-US" sz="5700" dirty="0">
                <a:latin typeface="Corbel" panose="020B0503020204020204" pitchFamily="34" charset="0"/>
              </a:rPr>
              <a:t>e bine </a:t>
            </a:r>
            <a:r>
              <a:rPr lang="en-US" sz="5700" dirty="0" err="1">
                <a:latin typeface="Corbel" panose="020B0503020204020204" pitchFamily="34" charset="0"/>
              </a:rPr>
              <a:t>să-ți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pierzi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prudența</a:t>
            </a:r>
            <a:r>
              <a:rPr lang="en-US" sz="5700" dirty="0">
                <a:latin typeface="Corbel" panose="020B0503020204020204" pitchFamily="34" charset="0"/>
              </a:rPr>
              <a:t>”. </a:t>
            </a:r>
            <a:r>
              <a:rPr lang="en-US" sz="5700" dirty="0" err="1">
                <a:latin typeface="Corbel" panose="020B0503020204020204" pitchFamily="34" charset="0"/>
              </a:rPr>
              <a:t>În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etimologia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cuvântului</a:t>
            </a:r>
            <a:r>
              <a:rPr lang="en-US" sz="5700" dirty="0">
                <a:latin typeface="Corbel" panose="020B0503020204020204" pitchFamily="34" charset="0"/>
              </a:rPr>
              <a:t> ”EA” </a:t>
            </a:r>
            <a:endParaRPr lang="ro-MD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700" dirty="0" smtClean="0">
                <a:latin typeface="Corbel" panose="020B0503020204020204" pitchFamily="34" charset="0"/>
              </a:rPr>
              <a:t>nu </a:t>
            </a:r>
            <a:r>
              <a:rPr lang="en-US" sz="5700" dirty="0" err="1">
                <a:latin typeface="Corbel" panose="020B0503020204020204" pitchFamily="34" charset="0"/>
              </a:rPr>
              <a:t>este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menționat</a:t>
            </a:r>
            <a:r>
              <a:rPr lang="en-US" sz="5700" dirty="0">
                <a:latin typeface="Corbel" panose="020B0503020204020204" pitchFamily="34" charset="0"/>
              </a:rPr>
              <a:t> </a:t>
            </a:r>
            <a:r>
              <a:rPr lang="en-US" sz="5700" dirty="0" err="1">
                <a:latin typeface="Corbel" panose="020B0503020204020204" pitchFamily="34" charset="0"/>
              </a:rPr>
              <a:t>nici</a:t>
            </a:r>
            <a:r>
              <a:rPr lang="en-US" sz="5700" dirty="0">
                <a:latin typeface="Corbel" panose="020B0503020204020204" pitchFamily="34" charset="0"/>
              </a:rPr>
              <a:t> un animal domestic. </a:t>
            </a:r>
            <a:r>
              <a:rPr lang="ru-RU" sz="5700" b="1" dirty="0" err="1">
                <a:latin typeface="Corbel" panose="020B0503020204020204" pitchFamily="34" charset="0"/>
              </a:rPr>
              <a:t>Numiți</a:t>
            </a:r>
            <a:r>
              <a:rPr lang="ru-RU" sz="5700" b="1" dirty="0">
                <a:latin typeface="Corbel" panose="020B0503020204020204" pitchFamily="34" charset="0"/>
              </a:rPr>
              <a:t>-O! </a:t>
            </a:r>
            <a:endParaRPr lang="ro-MD" sz="5700" b="1" dirty="0" smtClean="0">
              <a:latin typeface="Corbel" panose="020B0503020204020204" pitchFamily="34" charset="0"/>
            </a:endParaRPr>
          </a:p>
          <a:p>
            <a:pPr fontAlgn="base"/>
            <a:endParaRPr lang="ro-MD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1 </a:t>
            </a:r>
            <a:r>
              <a:rPr lang="ru-RU" sz="5700" dirty="0">
                <a:latin typeface="Corbel" panose="020B0503020204020204" pitchFamily="34" charset="0"/>
              </a:rPr>
              <a:t>июня 2020 года на сайте ЮНИСЕФ вышел пресс-релиз </a:t>
            </a:r>
            <a:endParaRPr lang="ro-MD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«</a:t>
            </a:r>
            <a:r>
              <a:rPr lang="ru-RU" sz="5700" dirty="0">
                <a:latin typeface="Corbel" panose="020B0503020204020204" pitchFamily="34" charset="0"/>
              </a:rPr>
              <a:t>ОНИ во время COVID-19: почему не стоит терять </a:t>
            </a:r>
            <a:endParaRPr lang="ro-MD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бдительность</a:t>
            </a:r>
            <a:r>
              <a:rPr lang="ru-RU" sz="5700" dirty="0">
                <a:latin typeface="Corbel" panose="020B0503020204020204" pitchFamily="34" charset="0"/>
              </a:rPr>
              <a:t>». В этимологии слова «ОНИ» упоминается </a:t>
            </a:r>
            <a:endParaRPr lang="ro-MD" sz="57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700" dirty="0" smtClean="0">
                <a:latin typeface="Corbel" panose="020B0503020204020204" pitchFamily="34" charset="0"/>
              </a:rPr>
              <a:t>жара</a:t>
            </a:r>
            <a:r>
              <a:rPr lang="ru-RU" sz="5700" dirty="0">
                <a:latin typeface="Corbel" panose="020B0503020204020204" pitchFamily="34" charset="0"/>
              </a:rPr>
              <a:t>. </a:t>
            </a:r>
            <a:r>
              <a:rPr lang="ru-RU" sz="5700" b="1" dirty="0">
                <a:latin typeface="Corbel" panose="020B0503020204020204" pitchFamily="34" charset="0"/>
              </a:rPr>
              <a:t>Назовите ИХ. </a:t>
            </a:r>
            <a:endParaRPr lang="en-US" sz="5700" b="1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sp>
        <p:nvSpPr>
          <p:cNvPr id="18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6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49174" y="3868810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o-MD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Vacanța / </a:t>
            </a:r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Каникулы</a:t>
            </a:r>
            <a:endParaRPr lang="ru-RU" sz="72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5" y="607905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sp>
        <p:nvSpPr>
          <p:cNvPr id="22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8" y="2646306"/>
            <a:ext cx="10058886" cy="668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5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7040880"/>
            <a:ext cx="18874943" cy="3427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lvl="0"/>
            <a:r>
              <a:rPr lang="en-US" sz="4800" b="1" dirty="0">
                <a:latin typeface="Corbel" panose="020B0503020204020204" pitchFamily="34" charset="0"/>
              </a:rPr>
              <a:t>Ce </a:t>
            </a:r>
            <a:r>
              <a:rPr lang="en-US" sz="4800" b="1" dirty="0" err="1">
                <a:latin typeface="Corbel" panose="020B0503020204020204" pitchFamily="34" charset="0"/>
              </a:rPr>
              <a:t>mesaj</a:t>
            </a:r>
            <a:r>
              <a:rPr lang="en-US" sz="4800" b="1" dirty="0">
                <a:latin typeface="Corbel" panose="020B0503020204020204" pitchFamily="34" charset="0"/>
              </a:rPr>
              <a:t> din </a:t>
            </a:r>
            <a:r>
              <a:rPr lang="en-US" sz="4800" b="1" dirty="0" err="1">
                <a:latin typeface="Corbel" panose="020B0503020204020204" pitchFamily="34" charset="0"/>
              </a:rPr>
              <a:t>două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cuvinte</a:t>
            </a:r>
            <a:r>
              <a:rPr lang="en-US" sz="4800" b="1" dirty="0">
                <a:latin typeface="Corbel" panose="020B0503020204020204" pitchFamily="34" charset="0"/>
              </a:rPr>
              <a:t> am </a:t>
            </a:r>
            <a:r>
              <a:rPr lang="en-US" sz="4800" b="1" dirty="0" err="1">
                <a:latin typeface="Corbel" panose="020B0503020204020204" pitchFamily="34" charset="0"/>
              </a:rPr>
              <a:t>ascuns</a:t>
            </a:r>
            <a:r>
              <a:rPr lang="en-US" sz="4800" b="1" dirty="0">
                <a:latin typeface="Corbel" panose="020B0503020204020204" pitchFamily="34" charset="0"/>
              </a:rPr>
              <a:t> de </a:t>
            </a:r>
            <a:r>
              <a:rPr lang="en-US" sz="4800" b="1" dirty="0" err="1">
                <a:latin typeface="Corbel" panose="020B0503020204020204" pitchFamily="34" charset="0"/>
              </a:rPr>
              <a:t>pe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 smtClean="0">
                <a:latin typeface="Corbel" panose="020B0503020204020204" pitchFamily="34" charset="0"/>
              </a:rPr>
              <a:t>aceste</a:t>
            </a:r>
            <a:r>
              <a:rPr lang="en-US" sz="4800" b="1" dirty="0" smtClean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imagini</a:t>
            </a:r>
            <a:r>
              <a:rPr lang="en-US" sz="4800" b="1" dirty="0">
                <a:latin typeface="Corbel" panose="020B0503020204020204" pitchFamily="34" charset="0"/>
              </a:rPr>
              <a:t>, </a:t>
            </a:r>
            <a:r>
              <a:rPr lang="en-US" sz="4800" b="1" dirty="0" err="1">
                <a:latin typeface="Corbel" panose="020B0503020204020204" pitchFamily="34" charset="0"/>
              </a:rPr>
              <a:t>postate</a:t>
            </a:r>
            <a:r>
              <a:rPr lang="en-US" sz="4800" b="1" dirty="0">
                <a:latin typeface="Corbel" panose="020B0503020204020204" pitchFamily="34" charset="0"/>
              </a:rPr>
              <a:t> la </a:t>
            </a:r>
            <a:endParaRPr lang="ro-MD" sz="4800" b="1" dirty="0" smtClean="0">
              <a:latin typeface="Corbel" panose="020B0503020204020204" pitchFamily="34" charset="0"/>
            </a:endParaRPr>
          </a:p>
          <a:p>
            <a:pPr lvl="0"/>
            <a:r>
              <a:rPr lang="en-US" sz="4800" b="1" dirty="0" err="1" smtClean="0">
                <a:latin typeface="Corbel" panose="020B0503020204020204" pitchFamily="34" charset="0"/>
              </a:rPr>
              <a:t>începutul</a:t>
            </a:r>
            <a:r>
              <a:rPr lang="en-US" sz="4800" b="1" dirty="0" smtClean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pandemiei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smtClean="0">
                <a:latin typeface="Corbel" panose="020B0503020204020204" pitchFamily="34" charset="0"/>
              </a:rPr>
              <a:t>COVID-19</a:t>
            </a:r>
            <a:r>
              <a:rPr lang="en-US" sz="4800" b="1" dirty="0">
                <a:latin typeface="Corbel" panose="020B0503020204020204" pitchFamily="34" charset="0"/>
              </a:rPr>
              <a:t>? </a:t>
            </a:r>
            <a:endParaRPr lang="ro-MD" sz="4800" b="1" dirty="0" smtClean="0">
              <a:latin typeface="Corbel" panose="020B0503020204020204" pitchFamily="34" charset="0"/>
            </a:endParaRPr>
          </a:p>
          <a:p>
            <a:pPr lvl="0"/>
            <a:r>
              <a:rPr lang="ru-RU" sz="4800" b="1" dirty="0" smtClean="0">
                <a:latin typeface="Corbel" panose="020B0503020204020204" pitchFamily="34" charset="0"/>
              </a:rPr>
              <a:t>Какой </a:t>
            </a:r>
            <a:r>
              <a:rPr lang="ru-RU" sz="4800" b="1" dirty="0">
                <a:latin typeface="Corbel" panose="020B0503020204020204" pitchFamily="34" charset="0"/>
              </a:rPr>
              <a:t>призыв из двух слов скрыт на </a:t>
            </a:r>
            <a:r>
              <a:rPr lang="ru-RU" sz="4800" b="1" dirty="0" smtClean="0">
                <a:latin typeface="Corbel" panose="020B0503020204020204" pitchFamily="34" charset="0"/>
              </a:rPr>
              <a:t>постерах</a:t>
            </a:r>
            <a:r>
              <a:rPr lang="ru-RU" sz="4800" b="1" dirty="0">
                <a:latin typeface="Corbel" panose="020B0503020204020204" pitchFamily="34" charset="0"/>
              </a:rPr>
              <a:t>, опубликованных в </a:t>
            </a:r>
            <a:endParaRPr lang="ro-MD" sz="4800" b="1" dirty="0" smtClean="0">
              <a:latin typeface="Corbel" panose="020B0503020204020204" pitchFamily="34" charset="0"/>
            </a:endParaRPr>
          </a:p>
          <a:p>
            <a:pPr lvl="0"/>
            <a:r>
              <a:rPr lang="ru-RU" sz="4800" b="1" dirty="0" smtClean="0">
                <a:latin typeface="Corbel" panose="020B0503020204020204" pitchFamily="34" charset="0"/>
              </a:rPr>
              <a:t>начале пандемии </a:t>
            </a:r>
            <a:r>
              <a:rPr lang="ru-RU" sz="4800" b="1" dirty="0">
                <a:latin typeface="Corbel" panose="020B0503020204020204" pitchFamily="34" charset="0"/>
              </a:rPr>
              <a:t>COVID-19? </a:t>
            </a:r>
            <a:endParaRPr lang="en-US" sz="4800" b="1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4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sp>
        <p:nvSpPr>
          <p:cNvPr id="20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76" y="1964051"/>
            <a:ext cx="14792749" cy="488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8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3861"/>
            <a:ext cx="1518131" cy="18448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38" y="3868810"/>
            <a:ext cx="10229248" cy="3864609"/>
          </a:xfrm>
          <a:prstGeom prst="rect">
            <a:avLst/>
          </a:prstGeom>
        </p:spPr>
      </p:pic>
      <p:sp>
        <p:nvSpPr>
          <p:cNvPr id="15" name="Google Shape;117;p9"/>
          <p:cNvSpPr txBox="1"/>
          <p:nvPr/>
        </p:nvSpPr>
        <p:spPr>
          <a:xfrm>
            <a:off x="10276114" y="3868611"/>
            <a:ext cx="9246326" cy="386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o-MD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Stai acasă / </a:t>
            </a:r>
          </a:p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Оставайтесь дома</a:t>
            </a:r>
            <a:endParaRPr lang="ru-RU" sz="72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5" y="607905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7"/>
            <a:ext cx="20104100" cy="112032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20" y="1119705"/>
            <a:ext cx="11219180" cy="85724"/>
          </a:xfrm>
          <a:prstGeom prst="rect">
            <a:avLst/>
          </a:prstGeom>
        </p:spPr>
      </p:pic>
      <p:sp>
        <p:nvSpPr>
          <p:cNvPr id="22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927" y="10265631"/>
            <a:ext cx="980472" cy="9804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" y="4139291"/>
            <a:ext cx="10058400" cy="332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2933</TotalTime>
  <Words>619</Words>
  <Application>Microsoft Office PowerPoint</Application>
  <PresentationFormat>Произвольный</PresentationFormat>
  <Paragraphs>96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421</cp:revision>
  <dcterms:modified xsi:type="dcterms:W3CDTF">2021-10-01T09:36:27Z</dcterms:modified>
</cp:coreProperties>
</file>