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8" r:id="rId10"/>
    <p:sldId id="269" r:id="rId11"/>
    <p:sldId id="264" r:id="rId12"/>
    <p:sldId id="263" r:id="rId13"/>
    <p:sldId id="270" r:id="rId14"/>
    <p:sldId id="265" r:id="rId15"/>
    <p:sldId id="267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666" y="-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0.png"/><Relationship Id="rId1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1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9.png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1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5.png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Параллельные прямые. Признаки параллельных прямых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429000"/>
            <a:ext cx="3053301" cy="3429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332656"/>
            <a:ext cx="8686800" cy="990600"/>
          </a:xfrm>
        </p:spPr>
        <p:txBody>
          <a:bodyPr>
            <a:noAutofit/>
          </a:bodyPr>
          <a:lstStyle/>
          <a:p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Практическое задание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5" name="Группа 24"/>
          <p:cNvGrpSpPr/>
          <p:nvPr/>
        </p:nvGrpSpPr>
        <p:grpSpPr>
          <a:xfrm>
            <a:off x="385860" y="1525434"/>
            <a:ext cx="3528392" cy="2520280"/>
            <a:chOff x="2197690" y="3420284"/>
            <a:chExt cx="3528392" cy="2520280"/>
          </a:xfrm>
        </p:grpSpPr>
        <p:grpSp>
          <p:nvGrpSpPr>
            <p:cNvPr id="26" name="Группа 25"/>
            <p:cNvGrpSpPr/>
            <p:nvPr/>
          </p:nvGrpSpPr>
          <p:grpSpPr>
            <a:xfrm>
              <a:off x="2197690" y="3861048"/>
              <a:ext cx="3528392" cy="1986300"/>
              <a:chOff x="539552" y="1484784"/>
              <a:chExt cx="3528392" cy="1986300"/>
            </a:xfrm>
          </p:grpSpPr>
          <p:grpSp>
            <p:nvGrpSpPr>
              <p:cNvPr id="35" name="Группа 34"/>
              <p:cNvGrpSpPr/>
              <p:nvPr/>
            </p:nvGrpSpPr>
            <p:grpSpPr>
              <a:xfrm>
                <a:off x="575556" y="1484784"/>
                <a:ext cx="3348372" cy="369332"/>
                <a:chOff x="575556" y="1484784"/>
                <a:chExt cx="3348372" cy="369332"/>
              </a:xfrm>
            </p:grpSpPr>
            <p:cxnSp>
              <p:nvCxnSpPr>
                <p:cNvPr id="39" name="Прямая соединительная линия 38"/>
                <p:cNvCxnSpPr/>
                <p:nvPr/>
              </p:nvCxnSpPr>
              <p:spPr>
                <a:xfrm>
                  <a:off x="755576" y="1484784"/>
                  <a:ext cx="3168352" cy="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40" name="TextBox 39"/>
                <p:cNvSpPr txBox="1"/>
                <p:nvPr/>
              </p:nvSpPr>
              <p:spPr>
                <a:xfrm>
                  <a:off x="575556" y="1484784"/>
                  <a:ext cx="36004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a</a:t>
                  </a:r>
                  <a:endParaRPr lang="ru-RU" dirty="0"/>
                </a:p>
              </p:txBody>
            </p:sp>
          </p:grpSp>
          <p:grpSp>
            <p:nvGrpSpPr>
              <p:cNvPr id="36" name="Группа 35"/>
              <p:cNvGrpSpPr/>
              <p:nvPr/>
            </p:nvGrpSpPr>
            <p:grpSpPr>
              <a:xfrm>
                <a:off x="539552" y="3068960"/>
                <a:ext cx="3528392" cy="402124"/>
                <a:chOff x="539552" y="3068960"/>
                <a:chExt cx="3528392" cy="402124"/>
              </a:xfrm>
            </p:grpSpPr>
            <p:cxnSp>
              <p:nvCxnSpPr>
                <p:cNvPr id="37" name="Прямая соединительная линия 36"/>
                <p:cNvCxnSpPr/>
                <p:nvPr/>
              </p:nvCxnSpPr>
              <p:spPr>
                <a:xfrm>
                  <a:off x="755576" y="3068960"/>
                  <a:ext cx="3312368" cy="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38" name="TextBox 37"/>
                <p:cNvSpPr txBox="1"/>
                <p:nvPr/>
              </p:nvSpPr>
              <p:spPr>
                <a:xfrm>
                  <a:off x="539552" y="3101752"/>
                  <a:ext cx="36004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b</a:t>
                  </a:r>
                  <a:endParaRPr lang="ru-RU" dirty="0"/>
                </a:p>
              </p:txBody>
            </p:sp>
          </p:grpSp>
        </p:grpSp>
        <p:grpSp>
          <p:nvGrpSpPr>
            <p:cNvPr id="27" name="Группа 26"/>
            <p:cNvGrpSpPr/>
            <p:nvPr/>
          </p:nvGrpSpPr>
          <p:grpSpPr>
            <a:xfrm>
              <a:off x="3409622" y="3420284"/>
              <a:ext cx="2172444" cy="2520280"/>
              <a:chOff x="1691680" y="1196752"/>
              <a:chExt cx="2172444" cy="2520280"/>
            </a:xfrm>
          </p:grpSpPr>
          <p:cxnSp>
            <p:nvCxnSpPr>
              <p:cNvPr id="33" name="Прямая соединительная линия 32"/>
              <p:cNvCxnSpPr/>
              <p:nvPr/>
            </p:nvCxnSpPr>
            <p:spPr>
              <a:xfrm flipH="1">
                <a:off x="1691680" y="1196752"/>
                <a:ext cx="1512168" cy="2520280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4" name="TextBox 33"/>
              <p:cNvSpPr txBox="1"/>
              <p:nvPr/>
            </p:nvSpPr>
            <p:spPr>
              <a:xfrm>
                <a:off x="3288060" y="1196752"/>
                <a:ext cx="5760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ru-RU" dirty="0"/>
              </a:p>
            </p:txBody>
          </p:sp>
        </p:grpSp>
        <p:grpSp>
          <p:nvGrpSpPr>
            <p:cNvPr id="28" name="Группа 27"/>
            <p:cNvGrpSpPr/>
            <p:nvPr/>
          </p:nvGrpSpPr>
          <p:grpSpPr>
            <a:xfrm>
              <a:off x="3446812" y="3856210"/>
              <a:ext cx="1567204" cy="1562864"/>
              <a:chOff x="1817484" y="1895491"/>
              <a:chExt cx="1300900" cy="958683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2334693" y="1898459"/>
                <a:ext cx="396044" cy="226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FF0000"/>
                    </a:solidFill>
                  </a:rPr>
                  <a:t>3</a:t>
                </a:r>
                <a:endParaRPr lang="ru-RU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2722340" y="1895491"/>
                <a:ext cx="396044" cy="226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92D050"/>
                    </a:solidFill>
                  </a:rPr>
                  <a:t>4</a:t>
                </a:r>
                <a:endParaRPr lang="ru-RU" dirty="0">
                  <a:solidFill>
                    <a:srgbClr val="92D050"/>
                  </a:solidFill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1817484" y="2627620"/>
                <a:ext cx="396044" cy="226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FF0000"/>
                    </a:solidFill>
                  </a:rPr>
                  <a:t>5</a:t>
                </a:r>
                <a:endParaRPr lang="ru-RU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2213527" y="2623358"/>
                <a:ext cx="396044" cy="226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92D050"/>
                    </a:solidFill>
                  </a:rPr>
                  <a:t>6</a:t>
                </a:r>
                <a:endParaRPr lang="ru-RU" dirty="0">
                  <a:solidFill>
                    <a:srgbClr val="92D050"/>
                  </a:solidFill>
                </a:endParaRPr>
              </a:p>
            </p:txBody>
          </p:sp>
        </p:grpSp>
      </p:grpSp>
      <p:sp>
        <p:nvSpPr>
          <p:cNvPr id="45" name="TextBox 44"/>
          <p:cNvSpPr txBox="1"/>
          <p:nvPr/>
        </p:nvSpPr>
        <p:spPr>
          <a:xfrm>
            <a:off x="4067944" y="1257790"/>
            <a:ext cx="50760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Будут ли прямые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параллельны, если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6" name="TextBox 45"/>
              <p:cNvSpPr txBox="1"/>
              <p:nvPr/>
            </p:nvSpPr>
            <p:spPr>
              <a:xfrm>
                <a:off x="4211960" y="2420888"/>
                <a:ext cx="337303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1) </a:t>
                </a:r>
                <a14:m>
                  <m:oMath xmlns:m="http://schemas.openxmlformats.org/officeDocument/2006/math">
                    <m:r>
                      <a:rPr lang="ru-RU" sz="2400" i="1" smtClean="0">
                        <a:solidFill>
                          <a:schemeClr val="tx1"/>
                        </a:solidFill>
                        <a:latin typeface="Cambria Math" panose="02040503050406030204"/>
                        <a:ea typeface="Cambria Math" panose="02040503050406030204"/>
                      </a:rPr>
                      <m:t>∠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 = 25° и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 panose="02040503050406030204"/>
                        <a:ea typeface="Cambria Math" panose="02040503050406030204"/>
                      </a:rPr>
                      <m:t>∠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5 = 125°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1960" y="2420888"/>
                <a:ext cx="3373039" cy="461665"/>
              </a:xfrm>
              <a:prstGeom prst="rect">
                <a:avLst/>
              </a:prstGeom>
              <a:blipFill rotWithShape="1">
                <a:blip r:embed="rId2"/>
                <a:stretch>
                  <a:fillRect t="-58" r="17" b="62"/>
                </a:stretch>
              </a:blipFill>
            </p:spPr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TextBox 46"/>
          <p:cNvSpPr txBox="1"/>
          <p:nvPr/>
        </p:nvSpPr>
        <p:spPr>
          <a:xfrm>
            <a:off x="7524535" y="2420887"/>
            <a:ext cx="6206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8" name="TextBox 47"/>
              <p:cNvSpPr txBox="1"/>
              <p:nvPr/>
            </p:nvSpPr>
            <p:spPr>
              <a:xfrm>
                <a:off x="4211959" y="2967335"/>
                <a:ext cx="337303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2) </a:t>
                </a:r>
                <a14:m>
                  <m:oMath xmlns:m="http://schemas.openxmlformats.org/officeDocument/2006/math">
                    <m:r>
                      <a:rPr lang="ru-RU" sz="2400" i="1" smtClean="0">
                        <a:solidFill>
                          <a:schemeClr val="tx1"/>
                        </a:solidFill>
                        <a:latin typeface="Cambria Math" panose="02040503050406030204"/>
                        <a:ea typeface="Cambria Math" panose="02040503050406030204"/>
                      </a:rPr>
                      <m:t>∠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4 = 147° и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 panose="02040503050406030204"/>
                        <a:ea typeface="Cambria Math" panose="02040503050406030204"/>
                      </a:rPr>
                      <m:t>∠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6 = 33°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1959" y="2967335"/>
                <a:ext cx="3373039" cy="461665"/>
              </a:xfrm>
              <a:prstGeom prst="rect">
                <a:avLst/>
              </a:prstGeom>
              <a:blipFill rotWithShape="1">
                <a:blip r:embed="rId3"/>
                <a:stretch>
                  <a:fillRect t="-133" r="17"/>
                </a:stretch>
              </a:blipFill>
            </p:spPr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TextBox 48"/>
          <p:cNvSpPr txBox="1"/>
          <p:nvPr/>
        </p:nvSpPr>
        <p:spPr>
          <a:xfrm>
            <a:off x="7716060" y="2967335"/>
            <a:ext cx="4780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0" name="TextBox 49"/>
              <p:cNvSpPr txBox="1"/>
              <p:nvPr/>
            </p:nvSpPr>
            <p:spPr>
              <a:xfrm>
                <a:off x="4213736" y="3522910"/>
                <a:ext cx="337303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3) </a:t>
                </a:r>
                <a14:m>
                  <m:oMath xmlns:m="http://schemas.openxmlformats.org/officeDocument/2006/math">
                    <m:r>
                      <a:rPr lang="ru-RU" sz="2400" i="1" smtClean="0">
                        <a:solidFill>
                          <a:schemeClr val="tx1"/>
                        </a:solidFill>
                        <a:latin typeface="Cambria Math" panose="02040503050406030204"/>
                        <a:ea typeface="Cambria Math" panose="02040503050406030204"/>
                      </a:rPr>
                      <m:t>∠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4 = 124° и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 panose="02040503050406030204"/>
                        <a:ea typeface="Cambria Math" panose="02040503050406030204"/>
                      </a:rPr>
                      <m:t>∠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6 = 36°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3736" y="3522910"/>
                <a:ext cx="3373039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15" t="-122" r="13" b="127"/>
                </a:stretch>
              </a:blipFill>
            </p:spPr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TextBox 50"/>
          <p:cNvSpPr txBox="1"/>
          <p:nvPr/>
        </p:nvSpPr>
        <p:spPr>
          <a:xfrm>
            <a:off x="7716060" y="3535877"/>
            <a:ext cx="6206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2" name="TextBox 51"/>
              <p:cNvSpPr txBox="1"/>
              <p:nvPr/>
            </p:nvSpPr>
            <p:spPr>
              <a:xfrm>
                <a:off x="4254584" y="4077072"/>
                <a:ext cx="337303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4) </a:t>
                </a:r>
                <a14:m>
                  <m:oMath xmlns:m="http://schemas.openxmlformats.org/officeDocument/2006/math">
                    <m:r>
                      <a:rPr lang="ru-RU" sz="2400" i="1" smtClean="0">
                        <a:solidFill>
                          <a:schemeClr val="tx1"/>
                        </a:solidFill>
                        <a:latin typeface="Cambria Math" panose="02040503050406030204"/>
                        <a:ea typeface="Cambria Math" panose="02040503050406030204"/>
                      </a:rPr>
                      <m:t>∠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 = 72° и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 panose="02040503050406030204"/>
                        <a:ea typeface="Cambria Math" panose="02040503050406030204"/>
                      </a:rPr>
                      <m:t>∠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5 = 108°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4584" y="4077072"/>
                <a:ext cx="3373039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2" t="-81" b="85"/>
                </a:stretch>
              </a:blipFill>
            </p:spPr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TextBox 52"/>
          <p:cNvSpPr txBox="1"/>
          <p:nvPr/>
        </p:nvSpPr>
        <p:spPr>
          <a:xfrm>
            <a:off x="7671822" y="4045714"/>
            <a:ext cx="4780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9100" y="332656"/>
            <a:ext cx="8686800" cy="990600"/>
          </a:xfrm>
        </p:spPr>
        <p:txBody>
          <a:bodyPr>
            <a:noAutofit/>
          </a:bodyPr>
          <a:lstStyle/>
          <a:p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 параллельности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3" name="Группа 32"/>
          <p:cNvGrpSpPr/>
          <p:nvPr/>
        </p:nvGrpSpPr>
        <p:grpSpPr>
          <a:xfrm>
            <a:off x="520670" y="1387168"/>
            <a:ext cx="3528392" cy="2520280"/>
            <a:chOff x="539552" y="1196752"/>
            <a:chExt cx="3528392" cy="2520280"/>
          </a:xfrm>
        </p:grpSpPr>
        <p:grpSp>
          <p:nvGrpSpPr>
            <p:cNvPr id="6" name="Группа 5"/>
            <p:cNvGrpSpPr/>
            <p:nvPr/>
          </p:nvGrpSpPr>
          <p:grpSpPr>
            <a:xfrm>
              <a:off x="539552" y="1484784"/>
              <a:ext cx="3528392" cy="1986300"/>
              <a:chOff x="539552" y="1484784"/>
              <a:chExt cx="3528392" cy="1986300"/>
            </a:xfrm>
          </p:grpSpPr>
          <p:grpSp>
            <p:nvGrpSpPr>
              <p:cNvPr id="7" name="Группа 6"/>
              <p:cNvGrpSpPr/>
              <p:nvPr/>
            </p:nvGrpSpPr>
            <p:grpSpPr>
              <a:xfrm>
                <a:off x="575556" y="1484784"/>
                <a:ext cx="3348372" cy="601216"/>
                <a:chOff x="575556" y="1484784"/>
                <a:chExt cx="3348372" cy="601216"/>
              </a:xfrm>
            </p:grpSpPr>
            <p:cxnSp>
              <p:nvCxnSpPr>
                <p:cNvPr id="11" name="Прямая соединительная линия 10"/>
                <p:cNvCxnSpPr/>
                <p:nvPr/>
              </p:nvCxnSpPr>
              <p:spPr>
                <a:xfrm>
                  <a:off x="755576" y="1484784"/>
                  <a:ext cx="3168352" cy="601216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2" name="TextBox 11"/>
                <p:cNvSpPr txBox="1"/>
                <p:nvPr/>
              </p:nvSpPr>
              <p:spPr>
                <a:xfrm>
                  <a:off x="575556" y="1484784"/>
                  <a:ext cx="36004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a</a:t>
                  </a:r>
                  <a:endParaRPr lang="ru-RU" dirty="0"/>
                </a:p>
              </p:txBody>
            </p:sp>
          </p:grpSp>
          <p:grpSp>
            <p:nvGrpSpPr>
              <p:cNvPr id="8" name="Группа 7"/>
              <p:cNvGrpSpPr/>
              <p:nvPr/>
            </p:nvGrpSpPr>
            <p:grpSpPr>
              <a:xfrm>
                <a:off x="539552" y="2924944"/>
                <a:ext cx="3528392" cy="546140"/>
                <a:chOff x="539552" y="2924944"/>
                <a:chExt cx="3528392" cy="546140"/>
              </a:xfrm>
            </p:grpSpPr>
            <p:cxnSp>
              <p:nvCxnSpPr>
                <p:cNvPr id="9" name="Прямая соединительная линия 8"/>
                <p:cNvCxnSpPr/>
                <p:nvPr/>
              </p:nvCxnSpPr>
              <p:spPr>
                <a:xfrm flipV="1">
                  <a:off x="755576" y="2924944"/>
                  <a:ext cx="3312368" cy="144016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0" name="TextBox 9"/>
                <p:cNvSpPr txBox="1"/>
                <p:nvPr/>
              </p:nvSpPr>
              <p:spPr>
                <a:xfrm>
                  <a:off x="539552" y="3101752"/>
                  <a:ext cx="36004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b</a:t>
                  </a:r>
                  <a:endParaRPr lang="ru-RU" dirty="0"/>
                </a:p>
              </p:txBody>
            </p:sp>
          </p:grpSp>
        </p:grpSp>
        <p:grpSp>
          <p:nvGrpSpPr>
            <p:cNvPr id="13" name="Группа 12"/>
            <p:cNvGrpSpPr/>
            <p:nvPr/>
          </p:nvGrpSpPr>
          <p:grpSpPr>
            <a:xfrm>
              <a:off x="1691680" y="1196752"/>
              <a:ext cx="2172444" cy="2520280"/>
              <a:chOff x="1691680" y="1196752"/>
              <a:chExt cx="2172444" cy="2520280"/>
            </a:xfrm>
          </p:grpSpPr>
          <p:cxnSp>
            <p:nvCxnSpPr>
              <p:cNvPr id="14" name="Прямая соединительная линия 13"/>
              <p:cNvCxnSpPr/>
              <p:nvPr/>
            </p:nvCxnSpPr>
            <p:spPr>
              <a:xfrm flipH="1">
                <a:off x="1691680" y="1196752"/>
                <a:ext cx="1512168" cy="2520280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5" name="TextBox 14"/>
              <p:cNvSpPr txBox="1"/>
              <p:nvPr/>
            </p:nvSpPr>
            <p:spPr>
              <a:xfrm>
                <a:off x="3288060" y="1196752"/>
                <a:ext cx="5760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ru-RU" dirty="0"/>
              </a:p>
            </p:txBody>
          </p:sp>
        </p:grpSp>
        <p:grpSp>
          <p:nvGrpSpPr>
            <p:cNvPr id="16" name="Группа 15"/>
            <p:cNvGrpSpPr/>
            <p:nvPr/>
          </p:nvGrpSpPr>
          <p:grpSpPr>
            <a:xfrm>
              <a:off x="1588592" y="1484784"/>
              <a:ext cx="1699468" cy="1944216"/>
              <a:chOff x="1588592" y="1484784"/>
              <a:chExt cx="1699468" cy="1944216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2447764" y="1484784"/>
                <a:ext cx="3960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0070C0"/>
                    </a:solidFill>
                  </a:rPr>
                  <a:t>1</a:t>
                </a:r>
                <a:endParaRPr lang="ru-RU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2892016" y="1600726"/>
                <a:ext cx="3960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00B050"/>
                    </a:solidFill>
                  </a:rPr>
                  <a:t>2</a:t>
                </a:r>
                <a:endParaRPr lang="ru-RU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2249742" y="1854642"/>
                <a:ext cx="3960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FF0000"/>
                    </a:solidFill>
                  </a:rPr>
                  <a:t>3</a:t>
                </a:r>
                <a:endParaRPr lang="ru-RU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2645786" y="1970058"/>
                <a:ext cx="3960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7030A0"/>
                    </a:solidFill>
                  </a:rPr>
                  <a:t>4</a:t>
                </a:r>
                <a:endParaRPr lang="ru-RU" dirty="0">
                  <a:solidFill>
                    <a:srgbClr val="7030A0"/>
                  </a:solidFill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1786614" y="2627620"/>
                <a:ext cx="3960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0070C0"/>
                    </a:solidFill>
                  </a:rPr>
                  <a:t>5</a:t>
                </a:r>
                <a:endParaRPr lang="ru-RU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2326296" y="2626340"/>
                <a:ext cx="3960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00B050"/>
                    </a:solidFill>
                  </a:rPr>
                  <a:t>6</a:t>
                </a:r>
                <a:endParaRPr lang="ru-RU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1588592" y="3059668"/>
                <a:ext cx="3960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FF0000"/>
                    </a:solidFill>
                  </a:rPr>
                  <a:t>7</a:t>
                </a:r>
                <a:endParaRPr lang="ru-RU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2067124" y="2996952"/>
                <a:ext cx="3960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7030A0"/>
                    </a:solidFill>
                  </a:rPr>
                  <a:t>8</a:t>
                </a:r>
                <a:endParaRPr lang="ru-RU" dirty="0">
                  <a:solidFill>
                    <a:srgbClr val="7030A0"/>
                  </a:solidFill>
                </a:endParaRPr>
              </a:p>
            </p:txBody>
          </p: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/>
              <p:cNvSpPr/>
              <p:nvPr/>
            </p:nvSpPr>
            <p:spPr>
              <a:xfrm>
                <a:off x="718784" y="4318794"/>
                <a:ext cx="4157998" cy="14320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eqArr>
                      <m:eqArrPr>
                        <m:ctrlPr>
                          <a:rPr lang="ru-RU" sz="2400" i="1" smtClean="0">
                            <a:solidFill>
                              <a:srgbClr val="0070C0"/>
                            </a:solidFill>
                            <a:latin typeface="Cambria Math" panose="02040503050406030204"/>
                            <a:ea typeface="Cambria Math" panose="02040503050406030204"/>
                          </a:rPr>
                        </m:ctrlPr>
                      </m:eqArrPr>
                      <m:e>
                        <m:r>
                          <a:rPr lang="ru-RU" sz="2400" i="1">
                            <a:solidFill>
                              <a:srgbClr val="0070C0"/>
                            </a:solidFill>
                            <a:latin typeface="Cambria Math" panose="02040503050406030204"/>
                            <a:ea typeface="Cambria Math" panose="02040503050406030204"/>
                          </a:rPr>
                          <m:t>∠</m:t>
                        </m:r>
                        <m:r>
                          <m:rPr>
                            <m:nor/>
                          </m:rPr>
                          <a:rPr lang="ru-RU" sz="2400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ru-RU" sz="2400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ru-RU" sz="2400" b="0" i="0" dirty="0" smtClean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m:rPr>
                            <m:nor/>
                          </m:rPr>
                          <a:rPr lang="ru-RU" sz="2400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ru-RU" sz="2400" i="1">
                            <a:solidFill>
                              <a:srgbClr val="0070C0"/>
                            </a:solidFill>
                            <a:latin typeface="Cambria Math" panose="02040503050406030204"/>
                            <a:ea typeface="Cambria Math" panose="02040503050406030204"/>
                          </a:rPr>
                          <m:t>∠</m:t>
                        </m:r>
                        <m:r>
                          <m:rPr>
                            <m:nor/>
                          </m:rPr>
                          <a:rPr lang="ru-RU" sz="2400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  <m:r>
                          <m:rPr>
                            <m:nor/>
                          </m:rPr>
                          <a:rPr lang="ru-RU" sz="2400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  <m:e>
                        <m:r>
                          <a:rPr lang="ru-RU" sz="2400" i="1">
                            <a:solidFill>
                              <a:srgbClr val="0070C0"/>
                            </a:solidFill>
                            <a:latin typeface="Cambria Math" panose="02040503050406030204"/>
                            <a:ea typeface="Cambria Math" panose="02040503050406030204"/>
                          </a:rPr>
                          <m:t>∠</m:t>
                        </m:r>
                        <m:r>
                          <m:rPr>
                            <m:nor/>
                          </m:rPr>
                          <a:rPr lang="ru-RU" sz="2400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ru-RU" sz="2400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ru-RU" sz="2400" b="0" i="0" dirty="0" smtClean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m:rPr>
                            <m:nor/>
                          </m:rPr>
                          <a:rPr lang="ru-RU" sz="2400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ru-RU" sz="2400" i="1">
                            <a:solidFill>
                              <a:srgbClr val="0070C0"/>
                            </a:solidFill>
                            <a:latin typeface="Cambria Math" panose="02040503050406030204"/>
                            <a:ea typeface="Cambria Math" panose="02040503050406030204"/>
                          </a:rPr>
                          <m:t>∠</m:t>
                        </m:r>
                        <m:r>
                          <m:rPr>
                            <m:nor/>
                          </m:rPr>
                          <a:rPr lang="ru-RU" sz="2400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6</m:t>
                        </m:r>
                        <m:r>
                          <m:rPr>
                            <m:nor/>
                          </m:rPr>
                          <a:rPr lang="ru-RU" sz="2400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  <m:e>
                        <m:r>
                          <a:rPr lang="ru-RU" sz="2400" i="1">
                            <a:solidFill>
                              <a:srgbClr val="0070C0"/>
                            </a:solidFill>
                            <a:latin typeface="Cambria Math" panose="02040503050406030204"/>
                            <a:ea typeface="Cambria Math" panose="02040503050406030204"/>
                          </a:rPr>
                          <m:t>∠</m:t>
                        </m:r>
                        <m:r>
                          <m:rPr>
                            <m:nor/>
                          </m:rPr>
                          <a:rPr lang="ru-RU" sz="2400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  <m:r>
                          <m:rPr>
                            <m:nor/>
                          </m:rPr>
                          <a:rPr lang="ru-RU" sz="2400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ru-RU" sz="2400" b="0" i="0" dirty="0" smtClean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m:rPr>
                            <m:nor/>
                          </m:rPr>
                          <a:rPr lang="ru-RU" sz="2400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ru-RU" sz="2400" i="1">
                            <a:solidFill>
                              <a:srgbClr val="0070C0"/>
                            </a:solidFill>
                            <a:latin typeface="Cambria Math" panose="02040503050406030204"/>
                            <a:ea typeface="Cambria Math" panose="02040503050406030204"/>
                          </a:rPr>
                          <m:t>∠</m:t>
                        </m:r>
                        <m:r>
                          <m:rPr>
                            <m:nor/>
                          </m:rPr>
                          <a:rPr lang="ru-RU" sz="2400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8</m:t>
                        </m:r>
                        <m:r>
                          <m:rPr>
                            <m:nor/>
                          </m:rPr>
                          <a:rPr lang="ru-RU" sz="2400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  <m:e>
                        <m:r>
                          <a:rPr lang="ru-RU" sz="2400" i="1">
                            <a:solidFill>
                              <a:srgbClr val="0070C0"/>
                            </a:solidFill>
                            <a:latin typeface="Cambria Math" panose="02040503050406030204"/>
                            <a:ea typeface="Cambria Math" panose="02040503050406030204"/>
                          </a:rPr>
                          <m:t>∠</m:t>
                        </m:r>
                        <m:r>
                          <m:rPr>
                            <m:nor/>
                          </m:rPr>
                          <a:rPr lang="ru-RU" sz="2400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ru-RU" sz="2400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ru-RU" sz="2400" b="0" i="0" dirty="0" smtClean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m:rPr>
                            <m:nor/>
                          </m:rPr>
                          <a:rPr lang="ru-RU" sz="2400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ru-RU" sz="2400" i="1">
                            <a:solidFill>
                              <a:srgbClr val="0070C0"/>
                            </a:solidFill>
                            <a:latin typeface="Cambria Math" panose="02040503050406030204"/>
                            <a:ea typeface="Cambria Math" panose="02040503050406030204"/>
                          </a:rPr>
                          <m:t>∠</m:t>
                        </m:r>
                        <m:r>
                          <m:rPr>
                            <m:nor/>
                          </m:rPr>
                          <a:rPr lang="ru-RU" sz="2400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7</m:t>
                        </m:r>
                        <m:r>
                          <m:rPr>
                            <m:nor/>
                          </m:rPr>
                          <a:rPr lang="ru-RU" sz="2400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</m:eqArr>
                  </m:oMath>
                </a14:m>
                <a:r>
                  <a:rPr lang="ru-RU" sz="2400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прямые параллельны</a:t>
                </a:r>
                <a:endParaRPr lang="ru-RU" sz="24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784" y="4318794"/>
                <a:ext cx="4157998" cy="1432059"/>
              </a:xfrm>
              <a:prstGeom prst="rect">
                <a:avLst/>
              </a:prstGeom>
              <a:blipFill rotWithShape="1">
                <a:blip r:embed="rId2"/>
                <a:stretch>
                  <a:fillRect l="-14" t="-11" r="15" b="20"/>
                </a:stretch>
              </a:blipFill>
            </p:spPr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4337100" y="2229724"/>
            <a:ext cx="457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соответственные углы, </a:t>
            </a:r>
            <a:endParaRPr lang="ru-RU" sz="2400" i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образующиеся при пересечении двух прямых секущей, равны, то прямые параллельны</a:t>
            </a:r>
            <a:endParaRPr lang="ru-RU" sz="2400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4" name="Группа 33"/>
          <p:cNvGrpSpPr/>
          <p:nvPr/>
        </p:nvGrpSpPr>
        <p:grpSpPr>
          <a:xfrm>
            <a:off x="654926" y="1246048"/>
            <a:ext cx="3528392" cy="2704946"/>
            <a:chOff x="539552" y="1012086"/>
            <a:chExt cx="3528392" cy="2704946"/>
          </a:xfrm>
        </p:grpSpPr>
        <p:grpSp>
          <p:nvGrpSpPr>
            <p:cNvPr id="35" name="Группа 34"/>
            <p:cNvGrpSpPr/>
            <p:nvPr/>
          </p:nvGrpSpPr>
          <p:grpSpPr>
            <a:xfrm>
              <a:off x="539552" y="1484784"/>
              <a:ext cx="3528392" cy="1986300"/>
              <a:chOff x="539552" y="1484784"/>
              <a:chExt cx="3528392" cy="1986300"/>
            </a:xfrm>
          </p:grpSpPr>
          <p:grpSp>
            <p:nvGrpSpPr>
              <p:cNvPr id="48" name="Группа 47"/>
              <p:cNvGrpSpPr/>
              <p:nvPr/>
            </p:nvGrpSpPr>
            <p:grpSpPr>
              <a:xfrm>
                <a:off x="575556" y="1484784"/>
                <a:ext cx="3492388" cy="369332"/>
                <a:chOff x="575556" y="1484784"/>
                <a:chExt cx="3492388" cy="369332"/>
              </a:xfrm>
            </p:grpSpPr>
            <p:cxnSp>
              <p:nvCxnSpPr>
                <p:cNvPr id="52" name="Прямая соединительная линия 51"/>
                <p:cNvCxnSpPr/>
                <p:nvPr/>
              </p:nvCxnSpPr>
              <p:spPr>
                <a:xfrm>
                  <a:off x="755576" y="1484784"/>
                  <a:ext cx="3312368" cy="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53" name="TextBox 52"/>
                <p:cNvSpPr txBox="1"/>
                <p:nvPr/>
              </p:nvSpPr>
              <p:spPr>
                <a:xfrm>
                  <a:off x="575556" y="1484784"/>
                  <a:ext cx="36004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a</a:t>
                  </a:r>
                  <a:endParaRPr lang="ru-RU" dirty="0"/>
                </a:p>
              </p:txBody>
            </p:sp>
          </p:grpSp>
          <p:grpSp>
            <p:nvGrpSpPr>
              <p:cNvPr id="49" name="Группа 48"/>
              <p:cNvGrpSpPr/>
              <p:nvPr/>
            </p:nvGrpSpPr>
            <p:grpSpPr>
              <a:xfrm>
                <a:off x="539552" y="3068960"/>
                <a:ext cx="3528392" cy="402124"/>
                <a:chOff x="539552" y="3068960"/>
                <a:chExt cx="3528392" cy="402124"/>
              </a:xfrm>
            </p:grpSpPr>
            <p:cxnSp>
              <p:nvCxnSpPr>
                <p:cNvPr id="50" name="Прямая соединительная линия 49"/>
                <p:cNvCxnSpPr/>
                <p:nvPr/>
              </p:nvCxnSpPr>
              <p:spPr>
                <a:xfrm>
                  <a:off x="755576" y="3068960"/>
                  <a:ext cx="3312368" cy="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51" name="TextBox 50"/>
                <p:cNvSpPr txBox="1"/>
                <p:nvPr/>
              </p:nvSpPr>
              <p:spPr>
                <a:xfrm>
                  <a:off x="539552" y="3101752"/>
                  <a:ext cx="36004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b</a:t>
                  </a:r>
                  <a:endParaRPr lang="ru-RU" dirty="0"/>
                </a:p>
              </p:txBody>
            </p:sp>
          </p:grpSp>
        </p:grpSp>
        <p:grpSp>
          <p:nvGrpSpPr>
            <p:cNvPr id="36" name="Группа 35"/>
            <p:cNvGrpSpPr/>
            <p:nvPr/>
          </p:nvGrpSpPr>
          <p:grpSpPr>
            <a:xfrm>
              <a:off x="1691680" y="1012086"/>
              <a:ext cx="2297720" cy="2704946"/>
              <a:chOff x="1691680" y="1012086"/>
              <a:chExt cx="2297720" cy="2704946"/>
            </a:xfrm>
          </p:grpSpPr>
          <p:cxnSp>
            <p:nvCxnSpPr>
              <p:cNvPr id="46" name="Прямая соединительная линия 45"/>
              <p:cNvCxnSpPr/>
              <p:nvPr/>
            </p:nvCxnSpPr>
            <p:spPr>
              <a:xfrm flipH="1">
                <a:off x="1691680" y="1196752"/>
                <a:ext cx="1512168" cy="2520280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7" name="TextBox 46"/>
              <p:cNvSpPr txBox="1"/>
              <p:nvPr/>
            </p:nvSpPr>
            <p:spPr>
              <a:xfrm>
                <a:off x="3413336" y="1012086"/>
                <a:ext cx="5760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ru-RU" dirty="0"/>
              </a:p>
            </p:txBody>
          </p:sp>
        </p:grpSp>
        <p:grpSp>
          <p:nvGrpSpPr>
            <p:cNvPr id="37" name="Группа 36"/>
            <p:cNvGrpSpPr/>
            <p:nvPr/>
          </p:nvGrpSpPr>
          <p:grpSpPr>
            <a:xfrm>
              <a:off x="1588592" y="1196752"/>
              <a:ext cx="1897490" cy="2232248"/>
              <a:chOff x="1588592" y="1196752"/>
              <a:chExt cx="1897490" cy="2232248"/>
            </a:xfrm>
          </p:grpSpPr>
          <p:sp>
            <p:nvSpPr>
              <p:cNvPr id="38" name="TextBox 37"/>
              <p:cNvSpPr txBox="1"/>
              <p:nvPr/>
            </p:nvSpPr>
            <p:spPr>
              <a:xfrm>
                <a:off x="2645786" y="1196752"/>
                <a:ext cx="3960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0070C0"/>
                    </a:solidFill>
                  </a:rPr>
                  <a:t>1</a:t>
                </a:r>
                <a:endParaRPr lang="ru-RU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3090038" y="1202190"/>
                <a:ext cx="3960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00B050"/>
                    </a:solidFill>
                  </a:rPr>
                  <a:t>2</a:t>
                </a:r>
                <a:endParaRPr lang="ru-RU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2475850" y="1562810"/>
                <a:ext cx="3960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FF0000"/>
                    </a:solidFill>
                  </a:rPr>
                  <a:t>3</a:t>
                </a:r>
                <a:endParaRPr lang="ru-RU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2982026" y="1524618"/>
                <a:ext cx="3960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7030A0"/>
                    </a:solidFill>
                  </a:rPr>
                  <a:t>4</a:t>
                </a:r>
                <a:endParaRPr lang="ru-RU" dirty="0">
                  <a:solidFill>
                    <a:srgbClr val="7030A0"/>
                  </a:solidFill>
                </a:endParaRP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1786614" y="2627620"/>
                <a:ext cx="3960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0070C0"/>
                    </a:solidFill>
                  </a:rPr>
                  <a:t>5</a:t>
                </a:r>
                <a:endParaRPr lang="ru-RU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2326296" y="2626340"/>
                <a:ext cx="3960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00B050"/>
                    </a:solidFill>
                  </a:rPr>
                  <a:t>6</a:t>
                </a:r>
                <a:endParaRPr lang="ru-RU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1588592" y="3059668"/>
                <a:ext cx="3960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FF0000"/>
                    </a:solidFill>
                  </a:rPr>
                  <a:t>7</a:t>
                </a:r>
                <a:endParaRPr lang="ru-RU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2067124" y="2996952"/>
                <a:ext cx="3960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7030A0"/>
                    </a:solidFill>
                  </a:rPr>
                  <a:t>8</a:t>
                </a:r>
                <a:endParaRPr lang="ru-RU" dirty="0">
                  <a:solidFill>
                    <a:srgbClr val="7030A0"/>
                  </a:solidFill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9100" y="332656"/>
            <a:ext cx="8686800" cy="990600"/>
          </a:xfrm>
        </p:spPr>
        <p:txBody>
          <a:bodyPr>
            <a:noAutofit/>
          </a:bodyPr>
          <a:lstStyle/>
          <a:p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Практическое задание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4" name="Группа 33"/>
          <p:cNvGrpSpPr/>
          <p:nvPr/>
        </p:nvGrpSpPr>
        <p:grpSpPr>
          <a:xfrm>
            <a:off x="272334" y="1338381"/>
            <a:ext cx="3528392" cy="2704946"/>
            <a:chOff x="539552" y="1012086"/>
            <a:chExt cx="3528392" cy="2704946"/>
          </a:xfrm>
        </p:grpSpPr>
        <p:grpSp>
          <p:nvGrpSpPr>
            <p:cNvPr id="35" name="Группа 34"/>
            <p:cNvGrpSpPr/>
            <p:nvPr/>
          </p:nvGrpSpPr>
          <p:grpSpPr>
            <a:xfrm>
              <a:off x="539552" y="1484784"/>
              <a:ext cx="3528392" cy="1986300"/>
              <a:chOff x="539552" y="1484784"/>
              <a:chExt cx="3528392" cy="1986300"/>
            </a:xfrm>
          </p:grpSpPr>
          <p:grpSp>
            <p:nvGrpSpPr>
              <p:cNvPr id="48" name="Группа 47"/>
              <p:cNvGrpSpPr/>
              <p:nvPr/>
            </p:nvGrpSpPr>
            <p:grpSpPr>
              <a:xfrm>
                <a:off x="575556" y="1484784"/>
                <a:ext cx="3492388" cy="369332"/>
                <a:chOff x="575556" y="1484784"/>
                <a:chExt cx="3492388" cy="369332"/>
              </a:xfrm>
            </p:grpSpPr>
            <p:cxnSp>
              <p:nvCxnSpPr>
                <p:cNvPr id="52" name="Прямая соединительная линия 51"/>
                <p:cNvCxnSpPr/>
                <p:nvPr/>
              </p:nvCxnSpPr>
              <p:spPr>
                <a:xfrm>
                  <a:off x="755576" y="1484784"/>
                  <a:ext cx="3312368" cy="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53" name="TextBox 52"/>
                <p:cNvSpPr txBox="1"/>
                <p:nvPr/>
              </p:nvSpPr>
              <p:spPr>
                <a:xfrm>
                  <a:off x="575556" y="1484784"/>
                  <a:ext cx="36004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a</a:t>
                  </a:r>
                  <a:endParaRPr lang="ru-RU" dirty="0"/>
                </a:p>
              </p:txBody>
            </p:sp>
          </p:grpSp>
          <p:grpSp>
            <p:nvGrpSpPr>
              <p:cNvPr id="49" name="Группа 48"/>
              <p:cNvGrpSpPr/>
              <p:nvPr/>
            </p:nvGrpSpPr>
            <p:grpSpPr>
              <a:xfrm>
                <a:off x="539552" y="3068960"/>
                <a:ext cx="3528392" cy="402124"/>
                <a:chOff x="539552" y="3068960"/>
                <a:chExt cx="3528392" cy="402124"/>
              </a:xfrm>
            </p:grpSpPr>
            <p:cxnSp>
              <p:nvCxnSpPr>
                <p:cNvPr id="50" name="Прямая соединительная линия 49"/>
                <p:cNvCxnSpPr/>
                <p:nvPr/>
              </p:nvCxnSpPr>
              <p:spPr>
                <a:xfrm>
                  <a:off x="755576" y="3068960"/>
                  <a:ext cx="3312368" cy="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51" name="TextBox 50"/>
                <p:cNvSpPr txBox="1"/>
                <p:nvPr/>
              </p:nvSpPr>
              <p:spPr>
                <a:xfrm>
                  <a:off x="539552" y="3101752"/>
                  <a:ext cx="36004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b</a:t>
                  </a:r>
                  <a:endParaRPr lang="ru-RU" dirty="0"/>
                </a:p>
              </p:txBody>
            </p:sp>
          </p:grpSp>
        </p:grpSp>
        <p:grpSp>
          <p:nvGrpSpPr>
            <p:cNvPr id="36" name="Группа 35"/>
            <p:cNvGrpSpPr/>
            <p:nvPr/>
          </p:nvGrpSpPr>
          <p:grpSpPr>
            <a:xfrm>
              <a:off x="1691680" y="1012086"/>
              <a:ext cx="2297720" cy="2704946"/>
              <a:chOff x="1691680" y="1012086"/>
              <a:chExt cx="2297720" cy="2704946"/>
            </a:xfrm>
          </p:grpSpPr>
          <p:cxnSp>
            <p:nvCxnSpPr>
              <p:cNvPr id="46" name="Прямая соединительная линия 45"/>
              <p:cNvCxnSpPr/>
              <p:nvPr/>
            </p:nvCxnSpPr>
            <p:spPr>
              <a:xfrm flipH="1">
                <a:off x="1691680" y="1196752"/>
                <a:ext cx="1512168" cy="2520280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7" name="TextBox 46"/>
              <p:cNvSpPr txBox="1"/>
              <p:nvPr/>
            </p:nvSpPr>
            <p:spPr>
              <a:xfrm>
                <a:off x="3413336" y="1012086"/>
                <a:ext cx="5760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ru-RU" dirty="0"/>
              </a:p>
            </p:txBody>
          </p:sp>
        </p:grpSp>
        <p:grpSp>
          <p:nvGrpSpPr>
            <p:cNvPr id="37" name="Группа 36"/>
            <p:cNvGrpSpPr/>
            <p:nvPr/>
          </p:nvGrpSpPr>
          <p:grpSpPr>
            <a:xfrm>
              <a:off x="1588592" y="1196752"/>
              <a:ext cx="1897490" cy="2232248"/>
              <a:chOff x="1588592" y="1196752"/>
              <a:chExt cx="1897490" cy="2232248"/>
            </a:xfrm>
          </p:grpSpPr>
          <p:sp>
            <p:nvSpPr>
              <p:cNvPr id="38" name="TextBox 37"/>
              <p:cNvSpPr txBox="1"/>
              <p:nvPr/>
            </p:nvSpPr>
            <p:spPr>
              <a:xfrm>
                <a:off x="2645786" y="1196752"/>
                <a:ext cx="3960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0070C0"/>
                    </a:solidFill>
                  </a:rPr>
                  <a:t>1</a:t>
                </a:r>
                <a:endParaRPr lang="ru-RU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3090038" y="1202190"/>
                <a:ext cx="3960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00B050"/>
                    </a:solidFill>
                  </a:rPr>
                  <a:t>2</a:t>
                </a:r>
                <a:endParaRPr lang="ru-RU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2475850" y="1562810"/>
                <a:ext cx="3960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FF0000"/>
                    </a:solidFill>
                  </a:rPr>
                  <a:t>3</a:t>
                </a:r>
                <a:endParaRPr lang="ru-RU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2982026" y="1524618"/>
                <a:ext cx="3960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7030A0"/>
                    </a:solidFill>
                  </a:rPr>
                  <a:t>4</a:t>
                </a:r>
                <a:endParaRPr lang="ru-RU" dirty="0">
                  <a:solidFill>
                    <a:srgbClr val="7030A0"/>
                  </a:solidFill>
                </a:endParaRP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1786614" y="2627620"/>
                <a:ext cx="3960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0070C0"/>
                    </a:solidFill>
                  </a:rPr>
                  <a:t>5</a:t>
                </a:r>
                <a:endParaRPr lang="ru-RU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2326296" y="2626340"/>
                <a:ext cx="3960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00B050"/>
                    </a:solidFill>
                  </a:rPr>
                  <a:t>6</a:t>
                </a:r>
                <a:endParaRPr lang="ru-RU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1588592" y="3059668"/>
                <a:ext cx="3960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FF0000"/>
                    </a:solidFill>
                  </a:rPr>
                  <a:t>7</a:t>
                </a:r>
                <a:endParaRPr lang="ru-RU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2067124" y="2996952"/>
                <a:ext cx="3960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7030A0"/>
                    </a:solidFill>
                  </a:rPr>
                  <a:t>8</a:t>
                </a:r>
                <a:endParaRPr lang="ru-RU" dirty="0">
                  <a:solidFill>
                    <a:srgbClr val="7030A0"/>
                  </a:solidFill>
                </a:endParaRPr>
              </a:p>
            </p:txBody>
          </p: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4" name="TextBox 53"/>
              <p:cNvSpPr txBox="1"/>
              <p:nvPr/>
            </p:nvSpPr>
            <p:spPr>
              <a:xfrm>
                <a:off x="4211960" y="2420888"/>
                <a:ext cx="3515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1) </a:t>
                </a:r>
                <a14:m>
                  <m:oMath xmlns:m="http://schemas.openxmlformats.org/officeDocument/2006/math">
                    <m:r>
                      <a:rPr lang="ru-RU" sz="2400" i="1" smtClean="0">
                        <a:solidFill>
                          <a:schemeClr val="tx1"/>
                        </a:solidFill>
                        <a:latin typeface="Cambria Math" panose="02040503050406030204"/>
                        <a:ea typeface="Cambria Math" panose="02040503050406030204"/>
                      </a:rPr>
                      <m:t>∠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 = 129° и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 panose="02040503050406030204"/>
                        <a:ea typeface="Cambria Math" panose="02040503050406030204"/>
                      </a:rPr>
                      <m:t>∠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5 = 119°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1960" y="2420888"/>
                <a:ext cx="3515514" cy="461665"/>
              </a:xfrm>
              <a:prstGeom prst="rect">
                <a:avLst/>
              </a:prstGeom>
              <a:blipFill rotWithShape="1">
                <a:blip r:embed="rId2"/>
                <a:stretch>
                  <a:fillRect t="-58" r="5" b="62"/>
                </a:stretch>
              </a:blipFill>
            </p:spPr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TextBox 54"/>
          <p:cNvSpPr txBox="1"/>
          <p:nvPr/>
        </p:nvSpPr>
        <p:spPr>
          <a:xfrm>
            <a:off x="7524535" y="2420887"/>
            <a:ext cx="6206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6" name="TextBox 55"/>
              <p:cNvSpPr txBox="1"/>
              <p:nvPr/>
            </p:nvSpPr>
            <p:spPr>
              <a:xfrm>
                <a:off x="4211959" y="2967335"/>
                <a:ext cx="352692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2) </a:t>
                </a:r>
                <a14:m>
                  <m:oMath xmlns:m="http://schemas.openxmlformats.org/officeDocument/2006/math">
                    <m:r>
                      <a:rPr lang="ru-RU" sz="2400" i="1" smtClean="0">
                        <a:solidFill>
                          <a:schemeClr val="tx1"/>
                        </a:solidFill>
                        <a:latin typeface="Cambria Math" panose="02040503050406030204"/>
                        <a:ea typeface="Cambria Math" panose="02040503050406030204"/>
                      </a:rPr>
                      <m:t>∠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4 = 163° и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 panose="02040503050406030204"/>
                        <a:ea typeface="Cambria Math" panose="02040503050406030204"/>
                      </a:rPr>
                      <m:t>∠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8 = 163°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1959" y="2967335"/>
                <a:ext cx="3526928" cy="461665"/>
              </a:xfrm>
              <a:prstGeom prst="rect">
                <a:avLst/>
              </a:prstGeom>
              <a:blipFill rotWithShape="1">
                <a:blip r:embed="rId3"/>
                <a:stretch>
                  <a:fillRect t="-133" r="4"/>
                </a:stretch>
              </a:blipFill>
            </p:spPr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TextBox 56"/>
          <p:cNvSpPr txBox="1"/>
          <p:nvPr/>
        </p:nvSpPr>
        <p:spPr>
          <a:xfrm>
            <a:off x="7716060" y="2967335"/>
            <a:ext cx="4780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8" name="TextBox 57"/>
              <p:cNvSpPr txBox="1"/>
              <p:nvPr/>
            </p:nvSpPr>
            <p:spPr>
              <a:xfrm>
                <a:off x="4213736" y="3522910"/>
                <a:ext cx="321915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3) </a:t>
                </a:r>
                <a14:m>
                  <m:oMath xmlns:m="http://schemas.openxmlformats.org/officeDocument/2006/math">
                    <m:r>
                      <a:rPr lang="ru-RU" sz="2400" i="1" smtClean="0">
                        <a:solidFill>
                          <a:schemeClr val="tx1"/>
                        </a:solidFill>
                        <a:latin typeface="Cambria Math" panose="02040503050406030204"/>
                        <a:ea typeface="Cambria Math" panose="02040503050406030204"/>
                      </a:rPr>
                      <m:t>∠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 = 65° и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 panose="02040503050406030204"/>
                        <a:ea typeface="Cambria Math" panose="02040503050406030204"/>
                      </a:rPr>
                      <m:t>∠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6 = 75°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3736" y="3522910"/>
                <a:ext cx="3219151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16" t="-122" r="7" b="127"/>
                </a:stretch>
              </a:blipFill>
            </p:spPr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extBox 58"/>
          <p:cNvSpPr txBox="1"/>
          <p:nvPr/>
        </p:nvSpPr>
        <p:spPr>
          <a:xfrm>
            <a:off x="7716060" y="3535877"/>
            <a:ext cx="6206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0" name="TextBox 59"/>
              <p:cNvSpPr txBox="1"/>
              <p:nvPr/>
            </p:nvSpPr>
            <p:spPr>
              <a:xfrm>
                <a:off x="4254584" y="4077072"/>
                <a:ext cx="314220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4) </a:t>
                </a:r>
                <a14:m>
                  <m:oMath xmlns:m="http://schemas.openxmlformats.org/officeDocument/2006/math">
                    <m:r>
                      <a:rPr lang="ru-RU" sz="2400" i="1" smtClean="0">
                        <a:solidFill>
                          <a:schemeClr val="tx1"/>
                        </a:solidFill>
                        <a:latin typeface="Cambria Math" panose="02040503050406030204"/>
                        <a:ea typeface="Cambria Math" panose="02040503050406030204"/>
                      </a:rPr>
                      <m:t>∠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 = 58° и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 panose="02040503050406030204"/>
                        <a:ea typeface="Cambria Math" panose="02040503050406030204"/>
                      </a:rPr>
                      <m:t>∠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7= 58°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4584" y="4077072"/>
                <a:ext cx="3142207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3" t="-81" r="10" b="85"/>
                </a:stretch>
              </a:blipFill>
            </p:spPr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TextBox 60"/>
          <p:cNvSpPr txBox="1"/>
          <p:nvPr/>
        </p:nvSpPr>
        <p:spPr>
          <a:xfrm>
            <a:off x="7368536" y="4077071"/>
            <a:ext cx="4780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067944" y="1257790"/>
            <a:ext cx="50760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Будут ли прямые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параллельны, если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229600" cy="990600"/>
          </a:xfrm>
        </p:spPr>
        <p:txBody>
          <a:bodyPr>
            <a:noAutofit/>
          </a:bodyPr>
          <a:lstStyle/>
          <a:p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Практические задания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46" y="1383159"/>
            <a:ext cx="9140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Указать, на каких рисунках изображены параллельные прямые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5" name="Группа 24"/>
          <p:cNvGrpSpPr/>
          <p:nvPr/>
        </p:nvGrpSpPr>
        <p:grpSpPr>
          <a:xfrm>
            <a:off x="258612" y="1851604"/>
            <a:ext cx="2943708" cy="2039983"/>
            <a:chOff x="539552" y="1041584"/>
            <a:chExt cx="3528392" cy="2855975"/>
          </a:xfrm>
        </p:grpSpPr>
        <p:grpSp>
          <p:nvGrpSpPr>
            <p:cNvPr id="6" name="Группа 5"/>
            <p:cNvGrpSpPr/>
            <p:nvPr/>
          </p:nvGrpSpPr>
          <p:grpSpPr>
            <a:xfrm>
              <a:off x="539552" y="1484784"/>
              <a:ext cx="3528392" cy="1986300"/>
              <a:chOff x="539552" y="1484784"/>
              <a:chExt cx="3528392" cy="1986300"/>
            </a:xfrm>
          </p:grpSpPr>
          <p:grpSp>
            <p:nvGrpSpPr>
              <p:cNvPr id="7" name="Группа 6"/>
              <p:cNvGrpSpPr/>
              <p:nvPr/>
            </p:nvGrpSpPr>
            <p:grpSpPr>
              <a:xfrm>
                <a:off x="575556" y="1484784"/>
                <a:ext cx="3348372" cy="369332"/>
                <a:chOff x="575556" y="1484784"/>
                <a:chExt cx="3348372" cy="369332"/>
              </a:xfrm>
            </p:grpSpPr>
            <p:cxnSp>
              <p:nvCxnSpPr>
                <p:cNvPr id="11" name="Прямая соединительная линия 10"/>
                <p:cNvCxnSpPr/>
                <p:nvPr/>
              </p:nvCxnSpPr>
              <p:spPr>
                <a:xfrm>
                  <a:off x="755576" y="1484784"/>
                  <a:ext cx="3168352" cy="257125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2" name="TextBox 11"/>
                <p:cNvSpPr txBox="1"/>
                <p:nvPr/>
              </p:nvSpPr>
              <p:spPr>
                <a:xfrm>
                  <a:off x="575556" y="1484784"/>
                  <a:ext cx="36004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a</a:t>
                  </a:r>
                  <a:endParaRPr lang="ru-RU" dirty="0"/>
                </a:p>
              </p:txBody>
            </p:sp>
          </p:grpSp>
          <p:grpSp>
            <p:nvGrpSpPr>
              <p:cNvPr id="8" name="Группа 7"/>
              <p:cNvGrpSpPr/>
              <p:nvPr/>
            </p:nvGrpSpPr>
            <p:grpSpPr>
              <a:xfrm>
                <a:off x="539552" y="2924944"/>
                <a:ext cx="3528392" cy="546140"/>
                <a:chOff x="539552" y="2924944"/>
                <a:chExt cx="3528392" cy="546140"/>
              </a:xfrm>
            </p:grpSpPr>
            <p:cxnSp>
              <p:nvCxnSpPr>
                <p:cNvPr id="9" name="Прямая соединительная линия 8"/>
                <p:cNvCxnSpPr/>
                <p:nvPr/>
              </p:nvCxnSpPr>
              <p:spPr>
                <a:xfrm flipV="1">
                  <a:off x="755576" y="2924944"/>
                  <a:ext cx="3312368" cy="144016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0" name="TextBox 9"/>
                <p:cNvSpPr txBox="1"/>
                <p:nvPr/>
              </p:nvSpPr>
              <p:spPr>
                <a:xfrm>
                  <a:off x="539552" y="3101752"/>
                  <a:ext cx="36004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b</a:t>
                  </a:r>
                  <a:endParaRPr lang="ru-RU" dirty="0"/>
                </a:p>
              </p:txBody>
            </p:sp>
          </p:grpSp>
        </p:grpSp>
        <p:grpSp>
          <p:nvGrpSpPr>
            <p:cNvPr id="13" name="Группа 12"/>
            <p:cNvGrpSpPr/>
            <p:nvPr/>
          </p:nvGrpSpPr>
          <p:grpSpPr>
            <a:xfrm>
              <a:off x="1691680" y="1041584"/>
              <a:ext cx="2088232" cy="2675448"/>
              <a:chOff x="1691680" y="1041584"/>
              <a:chExt cx="2088232" cy="2675448"/>
            </a:xfrm>
          </p:grpSpPr>
          <p:cxnSp>
            <p:nvCxnSpPr>
              <p:cNvPr id="14" name="Прямая соединительная линия 13"/>
              <p:cNvCxnSpPr/>
              <p:nvPr/>
            </p:nvCxnSpPr>
            <p:spPr>
              <a:xfrm flipH="1">
                <a:off x="1691680" y="1196752"/>
                <a:ext cx="1512168" cy="2520280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5" name="TextBox 14"/>
              <p:cNvSpPr txBox="1"/>
              <p:nvPr/>
            </p:nvSpPr>
            <p:spPr>
              <a:xfrm>
                <a:off x="3203848" y="1041584"/>
                <a:ext cx="576064" cy="3693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ru-RU" dirty="0"/>
              </a:p>
            </p:txBody>
          </p:sp>
        </p:grpSp>
        <p:grpSp>
          <p:nvGrpSpPr>
            <p:cNvPr id="16" name="Группа 15"/>
            <p:cNvGrpSpPr/>
            <p:nvPr/>
          </p:nvGrpSpPr>
          <p:grpSpPr>
            <a:xfrm>
              <a:off x="1392323" y="1152385"/>
              <a:ext cx="1895737" cy="2745174"/>
              <a:chOff x="1392323" y="1152385"/>
              <a:chExt cx="1895737" cy="2745174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2288171" y="1152385"/>
                <a:ext cx="897674" cy="5170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105</a:t>
                </a:r>
                <a:r>
                  <a:rPr lang="ru-RU" dirty="0" smtClean="0">
                    <a:latin typeface="Courier New" panose="02070309020205020404"/>
                    <a:cs typeface="Courier New" panose="02070309020205020404"/>
                  </a:rPr>
                  <a:t>°</a:t>
                </a:r>
                <a:endParaRPr lang="ru-RU" dirty="0"/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2006779" y="3380494"/>
                <a:ext cx="1281281" cy="5170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рис. 1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1392323" y="2627621"/>
                <a:ext cx="1083399" cy="5170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105</a:t>
                </a:r>
                <a:r>
                  <a:rPr lang="ru-RU" dirty="0" smtClean="0">
                    <a:latin typeface="Courier New" panose="02070309020205020404"/>
                    <a:cs typeface="Courier New" panose="02070309020205020404"/>
                  </a:rPr>
                  <a:t>°</a:t>
                </a:r>
                <a:endParaRPr lang="ru-RU" dirty="0"/>
              </a:p>
            </p:txBody>
          </p:sp>
        </p:grpSp>
      </p:grpSp>
      <p:grpSp>
        <p:nvGrpSpPr>
          <p:cNvPr id="26" name="Группа 25"/>
          <p:cNvGrpSpPr/>
          <p:nvPr/>
        </p:nvGrpSpPr>
        <p:grpSpPr>
          <a:xfrm>
            <a:off x="4374585" y="1998375"/>
            <a:ext cx="2943708" cy="1878335"/>
            <a:chOff x="539552" y="1196752"/>
            <a:chExt cx="3528392" cy="2629669"/>
          </a:xfrm>
        </p:grpSpPr>
        <p:grpSp>
          <p:nvGrpSpPr>
            <p:cNvPr id="27" name="Группа 26"/>
            <p:cNvGrpSpPr/>
            <p:nvPr/>
          </p:nvGrpSpPr>
          <p:grpSpPr>
            <a:xfrm>
              <a:off x="539552" y="1484784"/>
              <a:ext cx="3528392" cy="1986300"/>
              <a:chOff x="539552" y="1484784"/>
              <a:chExt cx="3528392" cy="1986300"/>
            </a:xfrm>
          </p:grpSpPr>
          <p:grpSp>
            <p:nvGrpSpPr>
              <p:cNvPr id="40" name="Группа 39"/>
              <p:cNvGrpSpPr/>
              <p:nvPr/>
            </p:nvGrpSpPr>
            <p:grpSpPr>
              <a:xfrm>
                <a:off x="575556" y="1484784"/>
                <a:ext cx="3348372" cy="601216"/>
                <a:chOff x="575556" y="1484784"/>
                <a:chExt cx="3348372" cy="601216"/>
              </a:xfrm>
            </p:grpSpPr>
            <p:cxnSp>
              <p:nvCxnSpPr>
                <p:cNvPr id="44" name="Прямая соединительная линия 43"/>
                <p:cNvCxnSpPr/>
                <p:nvPr/>
              </p:nvCxnSpPr>
              <p:spPr>
                <a:xfrm>
                  <a:off x="755576" y="1484784"/>
                  <a:ext cx="3168352" cy="601216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45" name="TextBox 44"/>
                <p:cNvSpPr txBox="1"/>
                <p:nvPr/>
              </p:nvSpPr>
              <p:spPr>
                <a:xfrm>
                  <a:off x="575556" y="1484784"/>
                  <a:ext cx="36004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a</a:t>
                  </a:r>
                  <a:endParaRPr lang="ru-RU" dirty="0"/>
                </a:p>
              </p:txBody>
            </p:sp>
          </p:grpSp>
          <p:grpSp>
            <p:nvGrpSpPr>
              <p:cNvPr id="41" name="Группа 40"/>
              <p:cNvGrpSpPr/>
              <p:nvPr/>
            </p:nvGrpSpPr>
            <p:grpSpPr>
              <a:xfrm>
                <a:off x="539552" y="2924944"/>
                <a:ext cx="3528392" cy="546140"/>
                <a:chOff x="539552" y="2924944"/>
                <a:chExt cx="3528392" cy="546140"/>
              </a:xfrm>
            </p:grpSpPr>
            <p:cxnSp>
              <p:nvCxnSpPr>
                <p:cNvPr id="42" name="Прямая соединительная линия 41"/>
                <p:cNvCxnSpPr/>
                <p:nvPr/>
              </p:nvCxnSpPr>
              <p:spPr>
                <a:xfrm flipV="1">
                  <a:off x="755576" y="2924944"/>
                  <a:ext cx="3312368" cy="144016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43" name="TextBox 42"/>
                <p:cNvSpPr txBox="1"/>
                <p:nvPr/>
              </p:nvSpPr>
              <p:spPr>
                <a:xfrm>
                  <a:off x="539552" y="3101752"/>
                  <a:ext cx="36004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b</a:t>
                  </a:r>
                  <a:endParaRPr lang="ru-RU" dirty="0"/>
                </a:p>
              </p:txBody>
            </p:sp>
          </p:grpSp>
        </p:grpSp>
        <p:grpSp>
          <p:nvGrpSpPr>
            <p:cNvPr id="28" name="Группа 27"/>
            <p:cNvGrpSpPr/>
            <p:nvPr/>
          </p:nvGrpSpPr>
          <p:grpSpPr>
            <a:xfrm>
              <a:off x="1691680" y="1196752"/>
              <a:ext cx="2172444" cy="2520280"/>
              <a:chOff x="1691680" y="1196752"/>
              <a:chExt cx="2172444" cy="2520280"/>
            </a:xfrm>
          </p:grpSpPr>
          <p:cxnSp>
            <p:nvCxnSpPr>
              <p:cNvPr id="38" name="Прямая соединительная линия 37"/>
              <p:cNvCxnSpPr/>
              <p:nvPr/>
            </p:nvCxnSpPr>
            <p:spPr>
              <a:xfrm flipH="1">
                <a:off x="1691680" y="1196752"/>
                <a:ext cx="1512168" cy="2520280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9" name="TextBox 38"/>
              <p:cNvSpPr txBox="1"/>
              <p:nvPr/>
            </p:nvSpPr>
            <p:spPr>
              <a:xfrm>
                <a:off x="3288060" y="1196752"/>
                <a:ext cx="5760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ru-RU" dirty="0"/>
              </a:p>
            </p:txBody>
          </p:sp>
        </p:grpSp>
        <p:grpSp>
          <p:nvGrpSpPr>
            <p:cNvPr id="29" name="Группа 28"/>
            <p:cNvGrpSpPr/>
            <p:nvPr/>
          </p:nvGrpSpPr>
          <p:grpSpPr>
            <a:xfrm>
              <a:off x="2009782" y="1805386"/>
              <a:ext cx="1538703" cy="2021035"/>
              <a:chOff x="2009782" y="1805386"/>
              <a:chExt cx="1538703" cy="2021035"/>
            </a:xfrm>
          </p:grpSpPr>
          <p:sp>
            <p:nvSpPr>
              <p:cNvPr id="31" name="TextBox 30"/>
              <p:cNvSpPr txBox="1"/>
              <p:nvPr/>
            </p:nvSpPr>
            <p:spPr>
              <a:xfrm>
                <a:off x="2131250" y="3309356"/>
                <a:ext cx="1417235" cy="5170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рис. 2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2009782" y="1805386"/>
                <a:ext cx="859172" cy="5170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78</a:t>
                </a:r>
                <a:r>
                  <a:rPr lang="ru-RU" dirty="0" smtClean="0">
                    <a:latin typeface="Courier New" panose="02070309020205020404"/>
                    <a:cs typeface="Courier New" panose="02070309020205020404"/>
                  </a:rPr>
                  <a:t>°</a:t>
                </a:r>
                <a:endParaRPr lang="ru-RU" dirty="0"/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2067123" y="2996953"/>
                <a:ext cx="999851" cy="5170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78</a:t>
                </a:r>
                <a:r>
                  <a:rPr lang="ru-RU" dirty="0" smtClean="0">
                    <a:latin typeface="Courier New" panose="02070309020205020404"/>
                    <a:cs typeface="Courier New" panose="02070309020205020404"/>
                  </a:rPr>
                  <a:t>°</a:t>
                </a:r>
                <a:endParaRPr lang="ru-RU" dirty="0"/>
              </a:p>
            </p:txBody>
          </p:sp>
        </p:grpSp>
      </p:grpSp>
      <p:grpSp>
        <p:nvGrpSpPr>
          <p:cNvPr id="46" name="Группа 45"/>
          <p:cNvGrpSpPr/>
          <p:nvPr/>
        </p:nvGrpSpPr>
        <p:grpSpPr>
          <a:xfrm>
            <a:off x="668323" y="4509120"/>
            <a:ext cx="2943708" cy="1963794"/>
            <a:chOff x="539552" y="1196752"/>
            <a:chExt cx="3528392" cy="2749312"/>
          </a:xfrm>
        </p:grpSpPr>
        <p:grpSp>
          <p:nvGrpSpPr>
            <p:cNvPr id="47" name="Группа 46"/>
            <p:cNvGrpSpPr/>
            <p:nvPr/>
          </p:nvGrpSpPr>
          <p:grpSpPr>
            <a:xfrm>
              <a:off x="539552" y="1484784"/>
              <a:ext cx="3528392" cy="1986300"/>
              <a:chOff x="539552" y="1484784"/>
              <a:chExt cx="3528392" cy="1986300"/>
            </a:xfrm>
          </p:grpSpPr>
          <p:grpSp>
            <p:nvGrpSpPr>
              <p:cNvPr id="60" name="Группа 59"/>
              <p:cNvGrpSpPr/>
              <p:nvPr/>
            </p:nvGrpSpPr>
            <p:grpSpPr>
              <a:xfrm>
                <a:off x="575556" y="1484784"/>
                <a:ext cx="3348372" cy="601216"/>
                <a:chOff x="575556" y="1484784"/>
                <a:chExt cx="3348372" cy="601216"/>
              </a:xfrm>
            </p:grpSpPr>
            <p:cxnSp>
              <p:nvCxnSpPr>
                <p:cNvPr id="64" name="Прямая соединительная линия 63"/>
                <p:cNvCxnSpPr/>
                <p:nvPr/>
              </p:nvCxnSpPr>
              <p:spPr>
                <a:xfrm>
                  <a:off x="755576" y="1484784"/>
                  <a:ext cx="3168352" cy="601216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65" name="TextBox 64"/>
                <p:cNvSpPr txBox="1"/>
                <p:nvPr/>
              </p:nvSpPr>
              <p:spPr>
                <a:xfrm>
                  <a:off x="575556" y="1484784"/>
                  <a:ext cx="36004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a</a:t>
                  </a:r>
                  <a:endParaRPr lang="ru-RU" dirty="0"/>
                </a:p>
              </p:txBody>
            </p:sp>
          </p:grpSp>
          <p:grpSp>
            <p:nvGrpSpPr>
              <p:cNvPr id="61" name="Группа 60"/>
              <p:cNvGrpSpPr/>
              <p:nvPr/>
            </p:nvGrpSpPr>
            <p:grpSpPr>
              <a:xfrm>
                <a:off x="539552" y="2924944"/>
                <a:ext cx="3528392" cy="546140"/>
                <a:chOff x="539552" y="2924944"/>
                <a:chExt cx="3528392" cy="546140"/>
              </a:xfrm>
            </p:grpSpPr>
            <p:cxnSp>
              <p:nvCxnSpPr>
                <p:cNvPr id="62" name="Прямая соединительная линия 61"/>
                <p:cNvCxnSpPr/>
                <p:nvPr/>
              </p:nvCxnSpPr>
              <p:spPr>
                <a:xfrm flipV="1">
                  <a:off x="755576" y="2924944"/>
                  <a:ext cx="3312368" cy="144016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63" name="TextBox 62"/>
                <p:cNvSpPr txBox="1"/>
                <p:nvPr/>
              </p:nvSpPr>
              <p:spPr>
                <a:xfrm>
                  <a:off x="539552" y="3101752"/>
                  <a:ext cx="36004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b</a:t>
                  </a:r>
                  <a:endParaRPr lang="ru-RU" dirty="0"/>
                </a:p>
              </p:txBody>
            </p:sp>
          </p:grpSp>
        </p:grpSp>
        <p:grpSp>
          <p:nvGrpSpPr>
            <p:cNvPr id="48" name="Группа 47"/>
            <p:cNvGrpSpPr/>
            <p:nvPr/>
          </p:nvGrpSpPr>
          <p:grpSpPr>
            <a:xfrm>
              <a:off x="1691680" y="1196752"/>
              <a:ext cx="2172444" cy="2520280"/>
              <a:chOff x="1691680" y="1196752"/>
              <a:chExt cx="2172444" cy="2520280"/>
            </a:xfrm>
          </p:grpSpPr>
          <p:cxnSp>
            <p:nvCxnSpPr>
              <p:cNvPr id="58" name="Прямая соединительная линия 57"/>
              <p:cNvCxnSpPr/>
              <p:nvPr/>
            </p:nvCxnSpPr>
            <p:spPr>
              <a:xfrm flipH="1">
                <a:off x="1691680" y="1196752"/>
                <a:ext cx="1512168" cy="2520280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9" name="TextBox 58"/>
              <p:cNvSpPr txBox="1"/>
              <p:nvPr/>
            </p:nvSpPr>
            <p:spPr>
              <a:xfrm>
                <a:off x="3288060" y="1196752"/>
                <a:ext cx="5760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ru-RU" dirty="0"/>
              </a:p>
            </p:txBody>
          </p:sp>
        </p:grpSp>
        <p:grpSp>
          <p:nvGrpSpPr>
            <p:cNvPr id="49" name="Группа 48"/>
            <p:cNvGrpSpPr/>
            <p:nvPr/>
          </p:nvGrpSpPr>
          <p:grpSpPr>
            <a:xfrm>
              <a:off x="2326296" y="1970058"/>
              <a:ext cx="1597630" cy="1976006"/>
              <a:chOff x="2326296" y="1970058"/>
              <a:chExt cx="1597630" cy="1976006"/>
            </a:xfrm>
          </p:grpSpPr>
          <p:sp>
            <p:nvSpPr>
              <p:cNvPr id="52" name="TextBox 51"/>
              <p:cNvSpPr txBox="1"/>
              <p:nvPr/>
            </p:nvSpPr>
            <p:spPr>
              <a:xfrm>
                <a:off x="2648816" y="3428999"/>
                <a:ext cx="1102492" cy="5170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рис.3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2645785" y="1970058"/>
                <a:ext cx="1278141" cy="5170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134</a:t>
                </a:r>
                <a:r>
                  <a:rPr lang="ru-RU" dirty="0" smtClean="0">
                    <a:latin typeface="Courier New" panose="02070309020205020404"/>
                    <a:cs typeface="Courier New" panose="02070309020205020404"/>
                  </a:rPr>
                  <a:t>°</a:t>
                </a:r>
                <a:endParaRPr lang="ru-RU" dirty="0"/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2326296" y="2626340"/>
                <a:ext cx="961764" cy="5170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56</a:t>
                </a:r>
                <a:r>
                  <a:rPr lang="ru-RU" dirty="0" smtClean="0">
                    <a:latin typeface="Courier New" panose="02070309020205020404"/>
                    <a:cs typeface="Courier New" panose="02070309020205020404"/>
                  </a:rPr>
                  <a:t>°</a:t>
                </a:r>
                <a:endParaRPr lang="ru-RU" dirty="0"/>
              </a:p>
            </p:txBody>
          </p:sp>
        </p:grpSp>
      </p:grpSp>
      <p:grpSp>
        <p:nvGrpSpPr>
          <p:cNvPr id="66" name="Группа 65"/>
          <p:cNvGrpSpPr/>
          <p:nvPr/>
        </p:nvGrpSpPr>
        <p:grpSpPr>
          <a:xfrm>
            <a:off x="4662112" y="4122985"/>
            <a:ext cx="2943708" cy="2248085"/>
            <a:chOff x="539552" y="1196752"/>
            <a:chExt cx="3528392" cy="3147320"/>
          </a:xfrm>
        </p:grpSpPr>
        <p:grpSp>
          <p:nvGrpSpPr>
            <p:cNvPr id="67" name="Группа 66"/>
            <p:cNvGrpSpPr/>
            <p:nvPr/>
          </p:nvGrpSpPr>
          <p:grpSpPr>
            <a:xfrm>
              <a:off x="539552" y="1484784"/>
              <a:ext cx="3528392" cy="1986300"/>
              <a:chOff x="539552" y="1484784"/>
              <a:chExt cx="3528392" cy="1986300"/>
            </a:xfrm>
          </p:grpSpPr>
          <p:grpSp>
            <p:nvGrpSpPr>
              <p:cNvPr id="80" name="Группа 79"/>
              <p:cNvGrpSpPr/>
              <p:nvPr/>
            </p:nvGrpSpPr>
            <p:grpSpPr>
              <a:xfrm>
                <a:off x="575556" y="1484784"/>
                <a:ext cx="3348372" cy="601216"/>
                <a:chOff x="575556" y="1484784"/>
                <a:chExt cx="3348372" cy="601216"/>
              </a:xfrm>
            </p:grpSpPr>
            <p:cxnSp>
              <p:nvCxnSpPr>
                <p:cNvPr id="84" name="Прямая соединительная линия 83"/>
                <p:cNvCxnSpPr/>
                <p:nvPr/>
              </p:nvCxnSpPr>
              <p:spPr>
                <a:xfrm>
                  <a:off x="755576" y="1484784"/>
                  <a:ext cx="3168352" cy="601216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85" name="TextBox 84"/>
                <p:cNvSpPr txBox="1"/>
                <p:nvPr/>
              </p:nvSpPr>
              <p:spPr>
                <a:xfrm>
                  <a:off x="575556" y="1484784"/>
                  <a:ext cx="36004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a</a:t>
                  </a:r>
                  <a:endParaRPr lang="ru-RU" dirty="0"/>
                </a:p>
              </p:txBody>
            </p:sp>
          </p:grpSp>
          <p:grpSp>
            <p:nvGrpSpPr>
              <p:cNvPr id="81" name="Группа 80"/>
              <p:cNvGrpSpPr/>
              <p:nvPr/>
            </p:nvGrpSpPr>
            <p:grpSpPr>
              <a:xfrm>
                <a:off x="539552" y="2924944"/>
                <a:ext cx="3528392" cy="546140"/>
                <a:chOff x="539552" y="2924944"/>
                <a:chExt cx="3528392" cy="546140"/>
              </a:xfrm>
            </p:grpSpPr>
            <p:cxnSp>
              <p:nvCxnSpPr>
                <p:cNvPr id="82" name="Прямая соединительная линия 81"/>
                <p:cNvCxnSpPr/>
                <p:nvPr/>
              </p:nvCxnSpPr>
              <p:spPr>
                <a:xfrm flipV="1">
                  <a:off x="755576" y="2924944"/>
                  <a:ext cx="3312368" cy="144016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83" name="TextBox 82"/>
                <p:cNvSpPr txBox="1"/>
                <p:nvPr/>
              </p:nvSpPr>
              <p:spPr>
                <a:xfrm>
                  <a:off x="539552" y="3101752"/>
                  <a:ext cx="36004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b</a:t>
                  </a:r>
                  <a:endParaRPr lang="ru-RU" dirty="0"/>
                </a:p>
              </p:txBody>
            </p:sp>
          </p:grpSp>
        </p:grpSp>
        <p:grpSp>
          <p:nvGrpSpPr>
            <p:cNvPr id="68" name="Группа 67"/>
            <p:cNvGrpSpPr/>
            <p:nvPr/>
          </p:nvGrpSpPr>
          <p:grpSpPr>
            <a:xfrm>
              <a:off x="1691680" y="1196752"/>
              <a:ext cx="2172444" cy="2520280"/>
              <a:chOff x="1691680" y="1196752"/>
              <a:chExt cx="2172444" cy="2520280"/>
            </a:xfrm>
          </p:grpSpPr>
          <p:cxnSp>
            <p:nvCxnSpPr>
              <p:cNvPr id="78" name="Прямая соединительная линия 77"/>
              <p:cNvCxnSpPr/>
              <p:nvPr/>
            </p:nvCxnSpPr>
            <p:spPr>
              <a:xfrm flipH="1">
                <a:off x="1691680" y="1196752"/>
                <a:ext cx="1512168" cy="2520280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79" name="TextBox 78"/>
              <p:cNvSpPr txBox="1"/>
              <p:nvPr/>
            </p:nvSpPr>
            <p:spPr>
              <a:xfrm>
                <a:off x="3288060" y="1196752"/>
                <a:ext cx="5760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ru-RU" dirty="0"/>
              </a:p>
            </p:txBody>
          </p:sp>
        </p:grpSp>
        <p:grpSp>
          <p:nvGrpSpPr>
            <p:cNvPr id="69" name="Группа 68"/>
            <p:cNvGrpSpPr/>
            <p:nvPr/>
          </p:nvGrpSpPr>
          <p:grpSpPr>
            <a:xfrm>
              <a:off x="1518166" y="1854642"/>
              <a:ext cx="1713291" cy="2489430"/>
              <a:chOff x="1518166" y="1854642"/>
              <a:chExt cx="1713291" cy="2489430"/>
            </a:xfrm>
          </p:grpSpPr>
          <p:sp>
            <p:nvSpPr>
              <p:cNvPr id="72" name="TextBox 71"/>
              <p:cNvSpPr txBox="1"/>
              <p:nvPr/>
            </p:nvSpPr>
            <p:spPr>
              <a:xfrm>
                <a:off x="1898818" y="1854642"/>
                <a:ext cx="746968" cy="5170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63</a:t>
                </a:r>
                <a:r>
                  <a:rPr lang="ru-RU" dirty="0" smtClean="0">
                    <a:latin typeface="Courier New" panose="02070309020205020404"/>
                    <a:cs typeface="Courier New" panose="02070309020205020404"/>
                  </a:rPr>
                  <a:t>°</a:t>
                </a:r>
                <a:endParaRPr lang="ru-RU" dirty="0"/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1518166" y="3827007"/>
                <a:ext cx="1010273" cy="5170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рис. 4</a:t>
                </a:r>
                <a:endParaRPr lang="ru-RU" dirty="0"/>
              </a:p>
            </p:txBody>
          </p:sp>
          <p:sp>
            <p:nvSpPr>
              <p:cNvPr id="75" name="TextBox 74"/>
              <p:cNvSpPr txBox="1"/>
              <p:nvPr/>
            </p:nvSpPr>
            <p:spPr>
              <a:xfrm>
                <a:off x="2326296" y="2626340"/>
                <a:ext cx="905161" cy="5170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63</a:t>
                </a:r>
                <a:r>
                  <a:rPr lang="ru-RU" dirty="0" smtClean="0">
                    <a:latin typeface="Courier New" panose="02070309020205020404"/>
                    <a:cs typeface="Courier New" panose="02070309020205020404"/>
                  </a:rPr>
                  <a:t>°</a:t>
                </a:r>
                <a:endParaRPr lang="ru-RU" dirty="0"/>
              </a:p>
            </p:txBody>
          </p:sp>
        </p:grpSp>
      </p:grpSp>
      <p:pic>
        <p:nvPicPr>
          <p:cNvPr id="90" name="Рисунок 8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7091" y="2135174"/>
            <a:ext cx="1115341" cy="1021412"/>
          </a:xfrm>
          <a:prstGeom prst="rect">
            <a:avLst/>
          </a:prstGeom>
        </p:spPr>
      </p:pic>
      <p:pic>
        <p:nvPicPr>
          <p:cNvPr id="93" name="Рисунок 9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8313" y="2467920"/>
            <a:ext cx="820175" cy="937343"/>
          </a:xfrm>
          <a:prstGeom prst="rect">
            <a:avLst/>
          </a:prstGeom>
        </p:spPr>
      </p:pic>
      <p:pic>
        <p:nvPicPr>
          <p:cNvPr id="94" name="Рисунок 9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5015026"/>
            <a:ext cx="820175" cy="937343"/>
          </a:xfrm>
          <a:prstGeom prst="rect">
            <a:avLst/>
          </a:prstGeom>
        </p:spPr>
      </p:pic>
      <p:pic>
        <p:nvPicPr>
          <p:cNvPr id="95" name="Рисунок 9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5238" y="4758162"/>
            <a:ext cx="1115341" cy="10214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229600" cy="990600"/>
          </a:xfrm>
        </p:spPr>
        <p:txBody>
          <a:bodyPr>
            <a:noAutofit/>
          </a:bodyPr>
          <a:lstStyle/>
          <a:p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Практические задания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46" y="1383159"/>
            <a:ext cx="62371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Указать, какие прямые будут параллельны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5" name="Группа 24"/>
          <p:cNvGrpSpPr/>
          <p:nvPr/>
        </p:nvGrpSpPr>
        <p:grpSpPr>
          <a:xfrm>
            <a:off x="314180" y="1750477"/>
            <a:ext cx="6226529" cy="3728707"/>
            <a:chOff x="572005" y="965773"/>
            <a:chExt cx="3636405" cy="2795299"/>
          </a:xfrm>
        </p:grpSpPr>
        <p:grpSp>
          <p:nvGrpSpPr>
            <p:cNvPr id="6" name="Группа 5"/>
            <p:cNvGrpSpPr/>
            <p:nvPr/>
          </p:nvGrpSpPr>
          <p:grpSpPr>
            <a:xfrm>
              <a:off x="631987" y="1041585"/>
              <a:ext cx="3576423" cy="2501507"/>
              <a:chOff x="631987" y="1041585"/>
              <a:chExt cx="3576423" cy="2501507"/>
            </a:xfrm>
          </p:grpSpPr>
          <p:grpSp>
            <p:nvGrpSpPr>
              <p:cNvPr id="7" name="Группа 6"/>
              <p:cNvGrpSpPr/>
              <p:nvPr/>
            </p:nvGrpSpPr>
            <p:grpSpPr>
              <a:xfrm>
                <a:off x="793065" y="1041585"/>
                <a:ext cx="3415345" cy="2060167"/>
                <a:chOff x="793065" y="1041585"/>
                <a:chExt cx="3415345" cy="2060167"/>
              </a:xfrm>
            </p:grpSpPr>
            <p:cxnSp>
              <p:nvCxnSpPr>
                <p:cNvPr id="11" name="Прямая соединительная линия 10"/>
                <p:cNvCxnSpPr/>
                <p:nvPr/>
              </p:nvCxnSpPr>
              <p:spPr>
                <a:xfrm>
                  <a:off x="1040058" y="1196752"/>
                  <a:ext cx="3168352" cy="257125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2" name="TextBox 11"/>
                <p:cNvSpPr txBox="1"/>
                <p:nvPr/>
              </p:nvSpPr>
              <p:spPr>
                <a:xfrm>
                  <a:off x="860038" y="1041585"/>
                  <a:ext cx="36004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a</a:t>
                  </a:r>
                  <a:endParaRPr lang="ru-RU" dirty="0"/>
                </a:p>
              </p:txBody>
            </p:sp>
            <p:cxnSp>
              <p:nvCxnSpPr>
                <p:cNvPr id="70" name="Прямая соединительная линия 69"/>
                <p:cNvCxnSpPr/>
                <p:nvPr/>
              </p:nvCxnSpPr>
              <p:spPr>
                <a:xfrm flipV="1">
                  <a:off x="899592" y="1854116"/>
                  <a:ext cx="3308818" cy="11287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Прямая соединительная линия 70"/>
                <p:cNvCxnSpPr/>
                <p:nvPr/>
              </p:nvCxnSpPr>
              <p:spPr>
                <a:xfrm flipV="1">
                  <a:off x="793354" y="2456891"/>
                  <a:ext cx="3308818" cy="11287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Прямая соединительная линия 73"/>
                <p:cNvCxnSpPr/>
                <p:nvPr/>
              </p:nvCxnSpPr>
              <p:spPr>
                <a:xfrm>
                  <a:off x="793065" y="3008200"/>
                  <a:ext cx="3309107" cy="9355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" name="Группа 7"/>
              <p:cNvGrpSpPr/>
              <p:nvPr/>
            </p:nvGrpSpPr>
            <p:grpSpPr>
              <a:xfrm>
                <a:off x="631987" y="1669451"/>
                <a:ext cx="3312368" cy="1873641"/>
                <a:chOff x="631987" y="1669451"/>
                <a:chExt cx="3312368" cy="1873641"/>
              </a:xfrm>
            </p:grpSpPr>
            <p:cxnSp>
              <p:nvCxnSpPr>
                <p:cNvPr id="9" name="Прямая соединительная линия 8"/>
                <p:cNvCxnSpPr/>
                <p:nvPr/>
              </p:nvCxnSpPr>
              <p:spPr>
                <a:xfrm flipV="1">
                  <a:off x="631987" y="3399076"/>
                  <a:ext cx="3312368" cy="144016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0" name="TextBox 9"/>
                <p:cNvSpPr txBox="1"/>
                <p:nvPr/>
              </p:nvSpPr>
              <p:spPr>
                <a:xfrm>
                  <a:off x="789386" y="1669451"/>
                  <a:ext cx="36004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b</a:t>
                  </a:r>
                  <a:endParaRPr lang="ru-RU" dirty="0"/>
                </a:p>
              </p:txBody>
            </p:sp>
          </p:grpSp>
        </p:grpSp>
        <p:grpSp>
          <p:nvGrpSpPr>
            <p:cNvPr id="13" name="Группа 12"/>
            <p:cNvGrpSpPr/>
            <p:nvPr/>
          </p:nvGrpSpPr>
          <p:grpSpPr>
            <a:xfrm>
              <a:off x="572005" y="965773"/>
              <a:ext cx="3332359" cy="2782188"/>
              <a:chOff x="572005" y="965773"/>
              <a:chExt cx="3332359" cy="2782188"/>
            </a:xfrm>
          </p:grpSpPr>
          <p:cxnSp>
            <p:nvCxnSpPr>
              <p:cNvPr id="14" name="Прямая соединительная линия 13"/>
              <p:cNvCxnSpPr/>
              <p:nvPr/>
            </p:nvCxnSpPr>
            <p:spPr>
              <a:xfrm flipH="1">
                <a:off x="1691680" y="1196752"/>
                <a:ext cx="1512168" cy="2520280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5" name="TextBox 14"/>
              <p:cNvSpPr txBox="1"/>
              <p:nvPr/>
            </p:nvSpPr>
            <p:spPr>
              <a:xfrm>
                <a:off x="631987" y="2385094"/>
                <a:ext cx="576064" cy="3693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ru-RU" dirty="0"/>
              </a:p>
            </p:txBody>
          </p:sp>
          <p:sp>
            <p:nvSpPr>
              <p:cNvPr id="76" name="TextBox 75"/>
              <p:cNvSpPr txBox="1"/>
              <p:nvPr/>
            </p:nvSpPr>
            <p:spPr>
              <a:xfrm>
                <a:off x="644014" y="2870308"/>
                <a:ext cx="576064" cy="2768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d</a:t>
                </a:r>
                <a:endParaRPr lang="ru-RU" dirty="0"/>
              </a:p>
            </p:txBody>
          </p:sp>
          <p:sp>
            <p:nvSpPr>
              <p:cNvPr id="77" name="TextBox 76"/>
              <p:cNvSpPr txBox="1"/>
              <p:nvPr/>
            </p:nvSpPr>
            <p:spPr>
              <a:xfrm>
                <a:off x="572005" y="3471084"/>
                <a:ext cx="576064" cy="2768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e</a:t>
                </a:r>
                <a:endParaRPr lang="ru-RU" dirty="0"/>
              </a:p>
            </p:txBody>
          </p:sp>
          <p:sp>
            <p:nvSpPr>
              <p:cNvPr id="86" name="TextBox 85"/>
              <p:cNvSpPr txBox="1"/>
              <p:nvPr/>
            </p:nvSpPr>
            <p:spPr>
              <a:xfrm>
                <a:off x="3328300" y="965773"/>
                <a:ext cx="576064" cy="2768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f</a:t>
                </a:r>
                <a:endParaRPr lang="ru-RU" dirty="0"/>
              </a:p>
            </p:txBody>
          </p:sp>
        </p:grpSp>
        <p:grpSp>
          <p:nvGrpSpPr>
            <p:cNvPr id="16" name="Группа 15"/>
            <p:cNvGrpSpPr/>
            <p:nvPr/>
          </p:nvGrpSpPr>
          <p:grpSpPr>
            <a:xfrm>
              <a:off x="1791166" y="1087812"/>
              <a:ext cx="1981073" cy="2673260"/>
              <a:chOff x="1791166" y="1087812"/>
              <a:chExt cx="1981073" cy="2673260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2874565" y="1087812"/>
                <a:ext cx="897674" cy="2768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97</a:t>
                </a:r>
                <a:r>
                  <a:rPr lang="ru-RU" dirty="0" smtClean="0">
                    <a:latin typeface="Courier New" panose="02070309020205020404"/>
                    <a:cs typeface="Courier New" panose="02070309020205020404"/>
                  </a:rPr>
                  <a:t>°</a:t>
                </a:r>
                <a:endParaRPr lang="ru-RU" dirty="0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2516948" y="1595584"/>
                <a:ext cx="1083399" cy="2768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103</a:t>
                </a:r>
                <a:r>
                  <a:rPr lang="ru-RU" dirty="0" smtClean="0">
                    <a:latin typeface="Courier New" panose="02070309020205020404"/>
                    <a:cs typeface="Courier New" panose="02070309020205020404"/>
                  </a:rPr>
                  <a:t>°</a:t>
                </a:r>
                <a:endParaRPr lang="ru-RU" dirty="0"/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1839334" y="2803107"/>
                <a:ext cx="897674" cy="2768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97</a:t>
                </a:r>
                <a:r>
                  <a:rPr lang="ru-RU" dirty="0" smtClean="0">
                    <a:latin typeface="Courier New" panose="02070309020205020404"/>
                    <a:cs typeface="Courier New" panose="02070309020205020404"/>
                  </a:rPr>
                  <a:t>°</a:t>
                </a:r>
                <a:endParaRPr lang="ru-RU" dirty="0"/>
              </a:p>
            </p:txBody>
          </p:sp>
          <p:sp>
            <p:nvSpPr>
              <p:cNvPr id="88" name="TextBox 87"/>
              <p:cNvSpPr txBox="1"/>
              <p:nvPr/>
            </p:nvSpPr>
            <p:spPr>
              <a:xfrm>
                <a:off x="2288171" y="2513326"/>
                <a:ext cx="1083399" cy="2768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103</a:t>
                </a:r>
                <a:r>
                  <a:rPr lang="ru-RU" dirty="0" smtClean="0">
                    <a:latin typeface="Courier New" panose="02070309020205020404"/>
                    <a:cs typeface="Courier New" panose="02070309020205020404"/>
                  </a:rPr>
                  <a:t>°</a:t>
                </a:r>
                <a:endParaRPr lang="ru-RU" dirty="0"/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1791166" y="3484195"/>
                <a:ext cx="1083399" cy="2768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97</a:t>
                </a:r>
                <a:r>
                  <a:rPr lang="ru-RU" dirty="0" smtClean="0">
                    <a:latin typeface="Courier New" panose="02070309020205020404"/>
                    <a:cs typeface="Courier New" panose="02070309020205020404"/>
                  </a:rPr>
                  <a:t>°</a:t>
                </a:r>
                <a:endParaRPr lang="ru-RU" dirty="0"/>
              </a:p>
            </p:txBody>
          </p: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6753160" y="2128930"/>
                <a:ext cx="77136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/>
                        <a:ea typeface="Cambria Math" panose="02040503050406030204"/>
                      </a:rPr>
                      <m:t>∥</m:t>
                    </m:r>
                  </m:oMath>
                </a14:m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</a:t>
                </a:r>
                <a:endPara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3160" y="2128930"/>
                <a:ext cx="771365" cy="461665"/>
              </a:xfrm>
              <a:prstGeom prst="rect">
                <a:avLst/>
              </a:prstGeom>
              <a:blipFill rotWithShape="1">
                <a:blip r:embed="rId2"/>
                <a:stretch>
                  <a:fillRect l="-74" t="-89" r="53" b="93"/>
                </a:stretch>
              </a:blipFill>
            </p:spPr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6749810" y="2855183"/>
                <a:ext cx="76174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 panose="02040503050406030204"/>
                        <a:ea typeface="Cambria Math" panose="02040503050406030204"/>
                      </a:rPr>
                      <m:t> </m:t>
                    </m:r>
                    <m:r>
                      <a:rPr lang="en-US" sz="2400" i="1">
                        <a:latin typeface="Cambria Math" panose="02040503050406030204"/>
                        <a:ea typeface="Cambria Math" panose="02040503050406030204"/>
                      </a:rPr>
                      <m:t>∥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</a:t>
                </a:r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9810" y="2855183"/>
                <a:ext cx="761747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52" t="-48" r="-9401" b="53"/>
                </a:stretch>
              </a:blipFill>
            </p:spPr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6770384" y="3643739"/>
                <a:ext cx="77136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/>
                        <a:ea typeface="Cambria Math" panose="02040503050406030204"/>
                      </a:rPr>
                      <m:t>∥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e</a:t>
                </a:r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0384" y="3643739"/>
                <a:ext cx="771365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2" t="-24" r="63" b="28"/>
                </a:stretch>
              </a:blipFill>
            </p:spPr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6788017" y="4290976"/>
                <a:ext cx="7537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/>
                        <a:ea typeface="Cambria Math" panose="02040503050406030204"/>
                      </a:rPr>
                      <m:t>∥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8017" y="4290976"/>
                <a:ext cx="753732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67" t="-61" r="65" b="65"/>
                </a:stretch>
              </a:blipFill>
            </p:spPr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" grpId="0"/>
      <p:bldP spid="18" grpId="0"/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90600"/>
          </a:xfrm>
        </p:spPr>
        <p:txBody>
          <a:bodyPr>
            <a:noAutofit/>
          </a:bodyPr>
          <a:lstStyle/>
          <a:p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Параллельные прямые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8" name="Группа 17"/>
          <p:cNvGrpSpPr/>
          <p:nvPr/>
        </p:nvGrpSpPr>
        <p:grpSpPr>
          <a:xfrm>
            <a:off x="352020" y="1993121"/>
            <a:ext cx="3031082" cy="1562725"/>
            <a:chOff x="388790" y="1336487"/>
            <a:chExt cx="3031082" cy="1562725"/>
          </a:xfrm>
        </p:grpSpPr>
        <p:grpSp>
          <p:nvGrpSpPr>
            <p:cNvPr id="9" name="Группа 8"/>
            <p:cNvGrpSpPr/>
            <p:nvPr/>
          </p:nvGrpSpPr>
          <p:grpSpPr>
            <a:xfrm>
              <a:off x="539552" y="1340768"/>
              <a:ext cx="2880320" cy="1152128"/>
              <a:chOff x="539552" y="1340768"/>
              <a:chExt cx="2880320" cy="1152128"/>
            </a:xfrm>
          </p:grpSpPr>
          <p:cxnSp>
            <p:nvCxnSpPr>
              <p:cNvPr id="6" name="Прямая соединительная линия 5"/>
              <p:cNvCxnSpPr/>
              <p:nvPr/>
            </p:nvCxnSpPr>
            <p:spPr>
              <a:xfrm flipV="1">
                <a:off x="539552" y="1556792"/>
                <a:ext cx="2880320" cy="936104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" name="Прямая соединительная линия 7"/>
              <p:cNvCxnSpPr/>
              <p:nvPr/>
            </p:nvCxnSpPr>
            <p:spPr>
              <a:xfrm>
                <a:off x="539552" y="1340768"/>
                <a:ext cx="2880320" cy="1152128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4" name="TextBox 13"/>
            <p:cNvSpPr txBox="1"/>
            <p:nvPr/>
          </p:nvSpPr>
          <p:spPr>
            <a:xfrm>
              <a:off x="388790" y="1336487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</a:t>
              </a:r>
              <a:endParaRPr lang="ru-RU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26654" y="2529880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ru-RU" dirty="0"/>
            </a:p>
          </p:txBody>
        </p:sp>
      </p:grpSp>
      <p:grpSp>
        <p:nvGrpSpPr>
          <p:cNvPr id="19" name="Группа 18"/>
          <p:cNvGrpSpPr/>
          <p:nvPr/>
        </p:nvGrpSpPr>
        <p:grpSpPr>
          <a:xfrm>
            <a:off x="5128343" y="1882392"/>
            <a:ext cx="3312368" cy="1310870"/>
            <a:chOff x="4644008" y="1366692"/>
            <a:chExt cx="3312368" cy="1310870"/>
          </a:xfrm>
        </p:grpSpPr>
        <p:grpSp>
          <p:nvGrpSpPr>
            <p:cNvPr id="13" name="Группа 12"/>
            <p:cNvGrpSpPr/>
            <p:nvPr/>
          </p:nvGrpSpPr>
          <p:grpSpPr>
            <a:xfrm>
              <a:off x="4932040" y="1556792"/>
              <a:ext cx="3024336" cy="936104"/>
              <a:chOff x="4932040" y="1556792"/>
              <a:chExt cx="3024336" cy="936104"/>
            </a:xfrm>
          </p:grpSpPr>
          <p:cxnSp>
            <p:nvCxnSpPr>
              <p:cNvPr id="11" name="Прямая соединительная линия 10"/>
              <p:cNvCxnSpPr/>
              <p:nvPr/>
            </p:nvCxnSpPr>
            <p:spPr>
              <a:xfrm>
                <a:off x="4932040" y="1556792"/>
                <a:ext cx="3024336" cy="0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" name="Прямая соединительная линия 11"/>
              <p:cNvCxnSpPr/>
              <p:nvPr/>
            </p:nvCxnSpPr>
            <p:spPr>
              <a:xfrm>
                <a:off x="4932040" y="2492896"/>
                <a:ext cx="3024336" cy="0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6" name="TextBox 15"/>
            <p:cNvSpPr txBox="1"/>
            <p:nvPr/>
          </p:nvSpPr>
          <p:spPr>
            <a:xfrm>
              <a:off x="4644008" y="1366692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</a:t>
              </a:r>
              <a:endParaRPr lang="ru-RU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644008" y="2308230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ru-RU" dirty="0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973269" y="3144360"/>
            <a:ext cx="19817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пересекаются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748508" y="3150875"/>
            <a:ext cx="2360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пересекаются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547664" y="3857128"/>
            <a:ext cx="567315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Две прямые называются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параллельными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они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пересекаются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29939" y="1311151"/>
            <a:ext cx="71825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Прямые на плоскости могут иметь два расположения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/>
              <p:cNvSpPr txBox="1"/>
              <p:nvPr/>
            </p:nvSpPr>
            <p:spPr>
              <a:xfrm>
                <a:off x="1134001" y="4869160"/>
                <a:ext cx="268721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Обозначение: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>
                        <a:latin typeface="Cambria Math" panose="02040503050406030204"/>
                        <a:ea typeface="Cambria Math" panose="02040503050406030204"/>
                      </a:rPr>
                      <m:t>a</m:t>
                    </m:r>
                    <m:r>
                      <a:rPr lang="en-US" sz="2400" i="1" smtClean="0">
                        <a:latin typeface="Cambria Math" panose="02040503050406030204"/>
                        <a:ea typeface="Cambria Math" panose="02040503050406030204"/>
                      </a:rPr>
                      <m:t>∥</m:t>
                    </m:r>
                    <m:r>
                      <a:rPr lang="en-US" sz="2400" b="0" i="1" smtClean="0">
                        <a:latin typeface="Cambria Math" panose="02040503050406030204"/>
                        <a:ea typeface="Cambria Math" panose="02040503050406030204"/>
                      </a:rPr>
                      <m:t>𝑏</m:t>
                    </m:r>
                  </m:oMath>
                </a14:m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4001" y="4869160"/>
                <a:ext cx="2687210" cy="461665"/>
              </a:xfrm>
              <a:prstGeom prst="rect">
                <a:avLst/>
              </a:prstGeom>
              <a:blipFill rotWithShape="1">
                <a:blip r:embed="rId2"/>
                <a:stretch>
                  <a:fillRect l="-20" t="-133" r="15"/>
                </a:stretch>
              </a:blipFill>
            </p:spPr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Параллельные прямые</a:t>
            </a:r>
            <a:endParaRPr lang="ru-RU" sz="6000" dirty="0"/>
          </a:p>
        </p:txBody>
      </p:sp>
      <p:grpSp>
        <p:nvGrpSpPr>
          <p:cNvPr id="12" name="Группа 11"/>
          <p:cNvGrpSpPr/>
          <p:nvPr/>
        </p:nvGrpSpPr>
        <p:grpSpPr>
          <a:xfrm>
            <a:off x="467544" y="1628800"/>
            <a:ext cx="288032" cy="1656184"/>
            <a:chOff x="467544" y="1628800"/>
            <a:chExt cx="288032" cy="1656184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755576" y="1700808"/>
              <a:ext cx="0" cy="158417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467544" y="1628800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</a:t>
              </a:r>
              <a:endParaRPr lang="ru-RU" dirty="0"/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1799556" y="1628800"/>
            <a:ext cx="324172" cy="1656184"/>
            <a:chOff x="1799556" y="1628800"/>
            <a:chExt cx="324172" cy="1656184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>
              <a:off x="2123728" y="1700808"/>
              <a:ext cx="0" cy="158417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1799556" y="1628800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ru-RU" dirty="0"/>
            </a:p>
          </p:txBody>
        </p:sp>
      </p:grpSp>
      <p:grpSp>
        <p:nvGrpSpPr>
          <p:cNvPr id="14" name="Группа 13"/>
          <p:cNvGrpSpPr/>
          <p:nvPr/>
        </p:nvGrpSpPr>
        <p:grpSpPr>
          <a:xfrm>
            <a:off x="179512" y="2686308"/>
            <a:ext cx="2952328" cy="369332"/>
            <a:chOff x="179512" y="2686308"/>
            <a:chExt cx="2952328" cy="369332"/>
          </a:xfrm>
        </p:grpSpPr>
        <p:cxnSp>
          <p:nvCxnSpPr>
            <p:cNvPr id="8" name="Прямая соединительная линия 7"/>
            <p:cNvCxnSpPr/>
            <p:nvPr/>
          </p:nvCxnSpPr>
          <p:spPr>
            <a:xfrm>
              <a:off x="179512" y="2708920"/>
              <a:ext cx="2808312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2843808" y="2686308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ru-RU" dirty="0"/>
            </a:p>
          </p:txBody>
        </p:sp>
      </p:grpSp>
      <p:sp>
        <p:nvSpPr>
          <p:cNvPr id="15" name="Прямоугольник 14"/>
          <p:cNvSpPr/>
          <p:nvPr/>
        </p:nvSpPr>
        <p:spPr>
          <a:xfrm>
            <a:off x="755576" y="2564904"/>
            <a:ext cx="144016" cy="1214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2123728" y="2587516"/>
            <a:ext cx="144016" cy="1214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2303748" y="1469975"/>
                <a:ext cx="381642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/>
                          <a:ea typeface="Cambria Math" panose="02040503050406030204"/>
                        </a:rPr>
                        <m:t>𝑎</m:t>
                      </m:r>
                      <m:r>
                        <a:rPr lang="en-US" sz="2400" i="1" smtClean="0">
                          <a:latin typeface="Cambria Math" panose="02040503050406030204"/>
                          <a:ea typeface="Cambria Math" panose="02040503050406030204"/>
                        </a:rPr>
                        <m:t>⊥</m:t>
                      </m:r>
                      <m:r>
                        <a:rPr lang="en-US" sz="2400" i="1" smtClean="0">
                          <a:latin typeface="Cambria Math" panose="02040503050406030204"/>
                          <a:ea typeface="Cambria Math" panose="02040503050406030204"/>
                        </a:rPr>
                        <m:t>𝑐</m:t>
                      </m:r>
                      <m:r>
                        <a:rPr lang="en-US" sz="2400" i="1" smtClean="0">
                          <a:latin typeface="Cambria Math" panose="02040503050406030204"/>
                          <a:ea typeface="Cambria Math" panose="02040503050406030204"/>
                        </a:rPr>
                        <m:t>, </m:t>
                      </m:r>
                      <m:r>
                        <a:rPr lang="en-US" sz="2400" i="1" smtClean="0">
                          <a:latin typeface="Cambria Math" panose="02040503050406030204"/>
                          <a:ea typeface="Cambria Math" panose="02040503050406030204"/>
                        </a:rPr>
                        <m:t>𝑏</m:t>
                      </m:r>
                      <m:r>
                        <a:rPr lang="en-US" sz="2400" i="1" smtClean="0">
                          <a:latin typeface="Cambria Math" panose="02040503050406030204"/>
                          <a:ea typeface="Cambria Math" panose="02040503050406030204"/>
                        </a:rPr>
                        <m:t>⊥</m:t>
                      </m:r>
                      <m:r>
                        <a:rPr lang="en-US" sz="2400" i="1" smtClean="0">
                          <a:latin typeface="Cambria Math" panose="02040503050406030204"/>
                          <a:ea typeface="Cambria Math" panose="02040503050406030204"/>
                        </a:rPr>
                        <m:t>𝑐</m:t>
                      </m:r>
                      <m:r>
                        <a:rPr lang="en-US" sz="2400" i="1">
                          <a:latin typeface="Cambria Math" panose="02040503050406030204"/>
                          <a:ea typeface="Cambria Math" panose="02040503050406030204"/>
                        </a:rPr>
                        <m:t>=&gt;</m:t>
                      </m:r>
                      <m:r>
                        <m:rPr>
                          <m:sty m:val="p"/>
                        </m:rPr>
                        <a:rPr lang="en-US" sz="2400" smtClean="0">
                          <a:latin typeface="Cambria Math" panose="02040503050406030204"/>
                          <a:ea typeface="Cambria Math" panose="02040503050406030204"/>
                        </a:rPr>
                        <m:t>a</m:t>
                      </m:r>
                      <m:r>
                        <a:rPr lang="en-US" sz="2400" i="1">
                          <a:latin typeface="Cambria Math" panose="02040503050406030204"/>
                          <a:ea typeface="Cambria Math" panose="02040503050406030204"/>
                        </a:rPr>
                        <m:t>∥</m:t>
                      </m:r>
                      <m:r>
                        <a:rPr lang="en-US" sz="2400" i="1">
                          <a:latin typeface="Cambria Math" panose="02040503050406030204"/>
                          <a:ea typeface="Cambria Math" panose="02040503050406030204"/>
                        </a:rPr>
                        <m:t>𝑏</m:t>
                      </m:r>
                    </m:oMath>
                  </m:oMathPara>
                </a14:m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3748" y="1469975"/>
                <a:ext cx="3816424" cy="461665"/>
              </a:xfrm>
              <a:prstGeom prst="rect">
                <a:avLst/>
              </a:prstGeom>
              <a:blipFill rotWithShape="1">
                <a:blip r:embed="rId2"/>
                <a:stretch>
                  <a:fillRect l="-16" t="-127" r="1" b="131"/>
                </a:stretch>
              </a:blipFill>
            </p:spPr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2987824" y="1931640"/>
            <a:ext cx="60486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Через точку, не лежащую на данной прямой,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провести прямую, параллельную данной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0" name="Группа 29"/>
          <p:cNvGrpSpPr/>
          <p:nvPr/>
        </p:nvGrpSpPr>
        <p:grpSpPr>
          <a:xfrm>
            <a:off x="467544" y="4221088"/>
            <a:ext cx="3384376" cy="369332"/>
            <a:chOff x="467544" y="4221088"/>
            <a:chExt cx="3384376" cy="369332"/>
          </a:xfrm>
        </p:grpSpPr>
        <p:cxnSp>
          <p:nvCxnSpPr>
            <p:cNvPr id="23" name="Прямая соединительная линия 22"/>
            <p:cNvCxnSpPr/>
            <p:nvPr/>
          </p:nvCxnSpPr>
          <p:spPr>
            <a:xfrm flipH="1">
              <a:off x="683568" y="4221088"/>
              <a:ext cx="3168352" cy="0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467544" y="4221088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a</a:t>
              </a:r>
              <a:endParaRPr lang="ru-RU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1" name="Группа 30"/>
          <p:cNvGrpSpPr/>
          <p:nvPr/>
        </p:nvGrpSpPr>
        <p:grpSpPr>
          <a:xfrm>
            <a:off x="442670" y="5445224"/>
            <a:ext cx="3409250" cy="369332"/>
            <a:chOff x="442670" y="5445224"/>
            <a:chExt cx="3409250" cy="369332"/>
          </a:xfrm>
        </p:grpSpPr>
        <p:cxnSp>
          <p:nvCxnSpPr>
            <p:cNvPr id="21" name="Прямая соединительная линия 20"/>
            <p:cNvCxnSpPr/>
            <p:nvPr/>
          </p:nvCxnSpPr>
          <p:spPr>
            <a:xfrm>
              <a:off x="755576" y="5517232"/>
              <a:ext cx="3096344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442670" y="5445224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ru-RU" dirty="0"/>
            </a:p>
          </p:txBody>
        </p:sp>
      </p:grpSp>
      <p:grpSp>
        <p:nvGrpSpPr>
          <p:cNvPr id="29" name="Группа 28"/>
          <p:cNvGrpSpPr/>
          <p:nvPr/>
        </p:nvGrpSpPr>
        <p:grpSpPr>
          <a:xfrm>
            <a:off x="1715111" y="3779748"/>
            <a:ext cx="338554" cy="513348"/>
            <a:chOff x="1715111" y="3779748"/>
            <a:chExt cx="338554" cy="513348"/>
          </a:xfrm>
        </p:grpSpPr>
        <p:sp>
          <p:nvSpPr>
            <p:cNvPr id="19" name="Овал 18"/>
            <p:cNvSpPr/>
            <p:nvPr/>
          </p:nvSpPr>
          <p:spPr>
            <a:xfrm>
              <a:off x="1799556" y="4149080"/>
              <a:ext cx="144016" cy="14401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715111" y="3779748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ru-RU" dirty="0"/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3995936" y="3251592"/>
            <a:ext cx="466032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Основное свойство параллельных прямых: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через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точку, не лежащую на данной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прямой, проходит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одна прямая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параллельная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данной 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8" grpId="0"/>
      <p:bldP spid="25" grpId="0"/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Параллельные прямые</a:t>
            </a:r>
            <a:endParaRPr lang="ru-RU" sz="6000" dirty="0"/>
          </a:p>
        </p:txBody>
      </p:sp>
      <p:grpSp>
        <p:nvGrpSpPr>
          <p:cNvPr id="15" name="Группа 14"/>
          <p:cNvGrpSpPr/>
          <p:nvPr/>
        </p:nvGrpSpPr>
        <p:grpSpPr>
          <a:xfrm>
            <a:off x="971600" y="2060848"/>
            <a:ext cx="4104456" cy="400690"/>
            <a:chOff x="971600" y="2060848"/>
            <a:chExt cx="4104456" cy="400690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>
              <a:off x="1187624" y="2060848"/>
              <a:ext cx="3888432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971600" y="2092206"/>
              <a:ext cx="4320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</a:t>
              </a:r>
              <a:endParaRPr lang="ru-RU" dirty="0"/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971600" y="3933056"/>
            <a:ext cx="4104456" cy="462046"/>
            <a:chOff x="971600" y="3933056"/>
            <a:chExt cx="4104456" cy="462046"/>
          </a:xfrm>
        </p:grpSpPr>
        <p:cxnSp>
          <p:nvCxnSpPr>
            <p:cNvPr id="8" name="Прямая соединительная линия 7"/>
            <p:cNvCxnSpPr/>
            <p:nvPr/>
          </p:nvCxnSpPr>
          <p:spPr>
            <a:xfrm>
              <a:off x="1187624" y="3933056"/>
              <a:ext cx="3888432" cy="0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971600" y="4025770"/>
              <a:ext cx="4320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ru-RU" dirty="0"/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899816" y="2996952"/>
            <a:ext cx="4176240" cy="428104"/>
            <a:chOff x="899816" y="2996952"/>
            <a:chExt cx="4176240" cy="428104"/>
          </a:xfrm>
        </p:grpSpPr>
        <p:cxnSp>
          <p:nvCxnSpPr>
            <p:cNvPr id="7" name="Прямая соединительная линия 6"/>
            <p:cNvCxnSpPr/>
            <p:nvPr/>
          </p:nvCxnSpPr>
          <p:spPr>
            <a:xfrm>
              <a:off x="1187624" y="2996952"/>
              <a:ext cx="3888432" cy="0"/>
            </a:xfrm>
            <a:prstGeom prst="line">
              <a:avLst/>
            </a:pr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899816" y="3055724"/>
              <a:ext cx="4320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ru-RU" dirty="0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483768" y="4381653"/>
            <a:ext cx="54726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две прямые параллельны третьей прямой, то они параллельны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Прямоугольник 13"/>
              <p:cNvSpPr/>
              <p:nvPr/>
            </p:nvSpPr>
            <p:spPr>
              <a:xfrm>
                <a:off x="5508104" y="2766119"/>
                <a:ext cx="292548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/>
                          <a:ea typeface="Cambria Math" panose="02040503050406030204"/>
                        </a:rPr>
                        <m:t>𝑎</m:t>
                      </m:r>
                      <m:r>
                        <a:rPr lang="en-US" sz="2400" i="1" smtClean="0">
                          <a:latin typeface="Cambria Math" panose="02040503050406030204"/>
                          <a:ea typeface="Cambria Math" panose="02040503050406030204"/>
                        </a:rPr>
                        <m:t>∥</m:t>
                      </m:r>
                      <m:r>
                        <a:rPr lang="en-US" sz="2400" i="1">
                          <a:latin typeface="Cambria Math" panose="02040503050406030204"/>
                          <a:ea typeface="Cambria Math" panose="02040503050406030204"/>
                        </a:rPr>
                        <m:t>𝑐</m:t>
                      </m:r>
                      <m:r>
                        <a:rPr lang="en-US" sz="2400" i="1">
                          <a:latin typeface="Cambria Math" panose="02040503050406030204"/>
                          <a:ea typeface="Cambria Math" panose="02040503050406030204"/>
                        </a:rPr>
                        <m:t>, </m:t>
                      </m:r>
                      <m:r>
                        <a:rPr lang="en-US" sz="2400" i="1">
                          <a:latin typeface="Cambria Math" panose="02040503050406030204"/>
                          <a:ea typeface="Cambria Math" panose="02040503050406030204"/>
                        </a:rPr>
                        <m:t>𝑏</m:t>
                      </m:r>
                      <m:r>
                        <a:rPr lang="en-US" sz="2400" i="1" smtClean="0">
                          <a:latin typeface="Cambria Math" panose="02040503050406030204"/>
                          <a:ea typeface="Cambria Math" panose="02040503050406030204"/>
                        </a:rPr>
                        <m:t>∥</m:t>
                      </m:r>
                      <m:r>
                        <a:rPr lang="en-US" sz="2400" i="1">
                          <a:latin typeface="Cambria Math" panose="02040503050406030204"/>
                          <a:ea typeface="Cambria Math" panose="02040503050406030204"/>
                        </a:rPr>
                        <m:t>𝑐</m:t>
                      </m:r>
                      <m:r>
                        <a:rPr lang="en-US" sz="2400" i="1">
                          <a:latin typeface="Cambria Math" panose="02040503050406030204"/>
                          <a:ea typeface="Cambria Math" panose="02040503050406030204"/>
                        </a:rPr>
                        <m:t>=&gt;</m:t>
                      </m:r>
                      <m:r>
                        <m:rPr>
                          <m:sty m:val="p"/>
                        </m:rPr>
                        <a:rPr lang="en-US" sz="2400">
                          <a:latin typeface="Cambria Math" panose="02040503050406030204"/>
                          <a:ea typeface="Cambria Math" panose="02040503050406030204"/>
                        </a:rPr>
                        <m:t>a</m:t>
                      </m:r>
                      <m:r>
                        <a:rPr lang="en-US" sz="2400" i="1">
                          <a:latin typeface="Cambria Math" panose="02040503050406030204"/>
                          <a:ea typeface="Cambria Math" panose="02040503050406030204"/>
                        </a:rPr>
                        <m:t>∥</m:t>
                      </m:r>
                      <m:r>
                        <a:rPr lang="en-US" sz="2400" i="1" smtClean="0">
                          <a:latin typeface="Cambria Math" panose="02040503050406030204"/>
                          <a:ea typeface="Cambria Math" panose="02040503050406030204"/>
                        </a:rPr>
                        <m:t>𝑏</m:t>
                      </m:r>
                    </m:oMath>
                  </m:oMathPara>
                </a14:m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104" y="2766119"/>
                <a:ext cx="2925480" cy="461665"/>
              </a:xfrm>
              <a:prstGeom prst="rect">
                <a:avLst/>
              </a:prstGeom>
              <a:blipFill rotWithShape="1">
                <a:blip r:embed="rId2"/>
                <a:stretch>
                  <a:fillRect l="-4" t="-13" r="5" b="17"/>
                </a:stretch>
              </a:blipFill>
            </p:spPr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Практические задания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1560" y="1562198"/>
            <a:ext cx="6771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Назовите прямые, которые будут параллельны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7" name="Группа 26"/>
          <p:cNvGrpSpPr/>
          <p:nvPr/>
        </p:nvGrpSpPr>
        <p:grpSpPr>
          <a:xfrm>
            <a:off x="539552" y="2276872"/>
            <a:ext cx="3240360" cy="922843"/>
            <a:chOff x="539552" y="2276872"/>
            <a:chExt cx="3240360" cy="922843"/>
          </a:xfrm>
        </p:grpSpPr>
        <p:grpSp>
          <p:nvGrpSpPr>
            <p:cNvPr id="19" name="Группа 18"/>
            <p:cNvGrpSpPr/>
            <p:nvPr/>
          </p:nvGrpSpPr>
          <p:grpSpPr>
            <a:xfrm>
              <a:off x="827584" y="2276872"/>
              <a:ext cx="2952328" cy="576064"/>
              <a:chOff x="827584" y="2564904"/>
              <a:chExt cx="2952328" cy="576064"/>
            </a:xfrm>
          </p:grpSpPr>
          <p:cxnSp>
            <p:nvCxnSpPr>
              <p:cNvPr id="6" name="Прямая соединительная линия 5"/>
              <p:cNvCxnSpPr/>
              <p:nvPr/>
            </p:nvCxnSpPr>
            <p:spPr>
              <a:xfrm>
                <a:off x="827584" y="2564904"/>
                <a:ext cx="2592288" cy="576064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" name="Прямая соединительная линия 6"/>
              <p:cNvCxnSpPr/>
              <p:nvPr/>
            </p:nvCxnSpPr>
            <p:spPr>
              <a:xfrm flipV="1">
                <a:off x="827584" y="2708920"/>
                <a:ext cx="2952328" cy="288032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4" name="TextBox 23"/>
            <p:cNvSpPr txBox="1"/>
            <p:nvPr/>
          </p:nvSpPr>
          <p:spPr>
            <a:xfrm>
              <a:off x="539552" y="2420888"/>
              <a:ext cx="4320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</a:t>
              </a:r>
              <a:endParaRPr lang="ru-RU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47168" y="2830383"/>
              <a:ext cx="4320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ru-RU" dirty="0"/>
            </a:p>
          </p:txBody>
        </p:sp>
      </p:grpSp>
      <p:grpSp>
        <p:nvGrpSpPr>
          <p:cNvPr id="30" name="Группа 29"/>
          <p:cNvGrpSpPr/>
          <p:nvPr/>
        </p:nvGrpSpPr>
        <p:grpSpPr>
          <a:xfrm>
            <a:off x="4775572" y="2265243"/>
            <a:ext cx="3612852" cy="900629"/>
            <a:chOff x="4775572" y="2265243"/>
            <a:chExt cx="3612852" cy="900629"/>
          </a:xfrm>
        </p:grpSpPr>
        <p:grpSp>
          <p:nvGrpSpPr>
            <p:cNvPr id="20" name="Группа 19"/>
            <p:cNvGrpSpPr/>
            <p:nvPr/>
          </p:nvGrpSpPr>
          <p:grpSpPr>
            <a:xfrm rot="644824">
              <a:off x="5148064" y="2708920"/>
              <a:ext cx="3240360" cy="456952"/>
              <a:chOff x="4788024" y="2564904"/>
              <a:chExt cx="3240360" cy="456952"/>
            </a:xfrm>
          </p:grpSpPr>
          <p:cxnSp>
            <p:nvCxnSpPr>
              <p:cNvPr id="10" name="Прямая соединительная линия 9"/>
              <p:cNvCxnSpPr/>
              <p:nvPr/>
            </p:nvCxnSpPr>
            <p:spPr>
              <a:xfrm>
                <a:off x="4788024" y="2564904"/>
                <a:ext cx="3240360" cy="0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" name="Прямая соединительная линия 10"/>
              <p:cNvCxnSpPr/>
              <p:nvPr/>
            </p:nvCxnSpPr>
            <p:spPr>
              <a:xfrm>
                <a:off x="4788024" y="3021856"/>
                <a:ext cx="3240360" cy="0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6" name="TextBox 25"/>
            <p:cNvSpPr txBox="1"/>
            <p:nvPr/>
          </p:nvSpPr>
          <p:spPr>
            <a:xfrm>
              <a:off x="4917853" y="2265243"/>
              <a:ext cx="4320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ru-RU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775572" y="2675077"/>
              <a:ext cx="4320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d</a:t>
              </a:r>
              <a:endParaRPr lang="ru-RU" dirty="0"/>
            </a:p>
          </p:txBody>
        </p:sp>
      </p:grpSp>
      <p:grpSp>
        <p:nvGrpSpPr>
          <p:cNvPr id="33" name="Группа 32"/>
          <p:cNvGrpSpPr/>
          <p:nvPr/>
        </p:nvGrpSpPr>
        <p:grpSpPr>
          <a:xfrm>
            <a:off x="305914" y="3742619"/>
            <a:ext cx="3906046" cy="1962800"/>
            <a:chOff x="305914" y="3742619"/>
            <a:chExt cx="3906046" cy="1962800"/>
          </a:xfrm>
        </p:grpSpPr>
        <p:grpSp>
          <p:nvGrpSpPr>
            <p:cNvPr id="22" name="Группа 21"/>
            <p:cNvGrpSpPr/>
            <p:nvPr/>
          </p:nvGrpSpPr>
          <p:grpSpPr>
            <a:xfrm>
              <a:off x="305914" y="3998620"/>
              <a:ext cx="3485708" cy="1706799"/>
              <a:chOff x="1043608" y="3162361"/>
              <a:chExt cx="3485708" cy="1706799"/>
            </a:xfrm>
          </p:grpSpPr>
          <p:cxnSp>
            <p:nvCxnSpPr>
              <p:cNvPr id="13" name="Прямая соединительная линия 12"/>
              <p:cNvCxnSpPr/>
              <p:nvPr/>
            </p:nvCxnSpPr>
            <p:spPr>
              <a:xfrm flipV="1">
                <a:off x="1043608" y="3645024"/>
                <a:ext cx="1944216" cy="122413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/>
              <p:cNvCxnSpPr/>
              <p:nvPr/>
            </p:nvCxnSpPr>
            <p:spPr>
              <a:xfrm flipV="1">
                <a:off x="2585100" y="3162361"/>
                <a:ext cx="1944216" cy="122413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9" name="TextBox 28"/>
            <p:cNvSpPr txBox="1"/>
            <p:nvPr/>
          </p:nvSpPr>
          <p:spPr>
            <a:xfrm>
              <a:off x="2123728" y="4111951"/>
              <a:ext cx="4320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m</a:t>
              </a:r>
              <a:endParaRPr lang="ru-RU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779912" y="3742619"/>
              <a:ext cx="4320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n</a:t>
              </a:r>
              <a:endParaRPr lang="ru-RU" dirty="0"/>
            </a:p>
          </p:txBody>
        </p:sp>
      </p:grpSp>
      <p:grpSp>
        <p:nvGrpSpPr>
          <p:cNvPr id="35" name="Группа 34"/>
          <p:cNvGrpSpPr/>
          <p:nvPr/>
        </p:nvGrpSpPr>
        <p:grpSpPr>
          <a:xfrm>
            <a:off x="4498030" y="3927285"/>
            <a:ext cx="3530354" cy="1510260"/>
            <a:chOff x="4498030" y="3927285"/>
            <a:chExt cx="3530354" cy="1510260"/>
          </a:xfrm>
        </p:grpSpPr>
        <p:grpSp>
          <p:nvGrpSpPr>
            <p:cNvPr id="21" name="Группа 20"/>
            <p:cNvGrpSpPr/>
            <p:nvPr/>
          </p:nvGrpSpPr>
          <p:grpSpPr>
            <a:xfrm>
              <a:off x="4788024" y="4210242"/>
              <a:ext cx="3240360" cy="1152128"/>
              <a:chOff x="5364088" y="3429000"/>
              <a:chExt cx="3240360" cy="1152128"/>
            </a:xfrm>
          </p:grpSpPr>
          <p:cxnSp>
            <p:nvCxnSpPr>
              <p:cNvPr id="16" name="Прямая соединительная линия 15"/>
              <p:cNvCxnSpPr/>
              <p:nvPr/>
            </p:nvCxnSpPr>
            <p:spPr>
              <a:xfrm>
                <a:off x="5364088" y="3429000"/>
                <a:ext cx="2664296" cy="576064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единительная линия 17"/>
              <p:cNvCxnSpPr/>
              <p:nvPr/>
            </p:nvCxnSpPr>
            <p:spPr>
              <a:xfrm flipV="1">
                <a:off x="5364088" y="4291372"/>
                <a:ext cx="3240360" cy="28975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2" name="TextBox 31"/>
            <p:cNvSpPr txBox="1"/>
            <p:nvPr/>
          </p:nvSpPr>
          <p:spPr>
            <a:xfrm>
              <a:off x="4775571" y="3927285"/>
              <a:ext cx="27754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k</a:t>
              </a:r>
              <a:endParaRPr lang="ru-RU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498030" y="5068213"/>
              <a:ext cx="27754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</a:t>
              </a:r>
              <a:endParaRPr lang="ru-RU" dirty="0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1179216" y="3161865"/>
            <a:ext cx="22680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параллельны</a:t>
            </a:r>
            <a:endParaRPr lang="ru-RU" sz="24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914341" y="5437545"/>
            <a:ext cx="22680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параллельны</a:t>
            </a:r>
            <a:endParaRPr lang="ru-RU" sz="24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430853" y="3244334"/>
            <a:ext cx="18897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параллельны</a:t>
            </a:r>
            <a:endParaRPr lang="ru-RU" sz="24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27584" y="5622211"/>
            <a:ext cx="18897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параллельны</a:t>
            </a:r>
            <a:endParaRPr lang="ru-RU" sz="24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38" grpId="0"/>
      <p:bldP spid="3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8686800" cy="990600"/>
          </a:xfrm>
        </p:spPr>
        <p:txBody>
          <a:bodyPr>
            <a:noAutofit/>
          </a:bodyPr>
          <a:lstStyle/>
          <a:p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 параллельности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0260632" y="1628800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Группа 13"/>
          <p:cNvGrpSpPr/>
          <p:nvPr/>
        </p:nvGrpSpPr>
        <p:grpSpPr>
          <a:xfrm>
            <a:off x="539552" y="1484784"/>
            <a:ext cx="3528392" cy="1986300"/>
            <a:chOff x="539552" y="1484784"/>
            <a:chExt cx="3528392" cy="1986300"/>
          </a:xfrm>
        </p:grpSpPr>
        <p:grpSp>
          <p:nvGrpSpPr>
            <p:cNvPr id="13" name="Группа 12"/>
            <p:cNvGrpSpPr/>
            <p:nvPr/>
          </p:nvGrpSpPr>
          <p:grpSpPr>
            <a:xfrm>
              <a:off x="575556" y="1484784"/>
              <a:ext cx="3348372" cy="601216"/>
              <a:chOff x="575556" y="1484784"/>
              <a:chExt cx="3348372" cy="601216"/>
            </a:xfrm>
          </p:grpSpPr>
          <p:cxnSp>
            <p:nvCxnSpPr>
              <p:cNvPr id="7" name="Прямая соединительная линия 6"/>
              <p:cNvCxnSpPr/>
              <p:nvPr/>
            </p:nvCxnSpPr>
            <p:spPr>
              <a:xfrm>
                <a:off x="755576" y="1484784"/>
                <a:ext cx="3168352" cy="60121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0" name="TextBox 9"/>
              <p:cNvSpPr txBox="1"/>
              <p:nvPr/>
            </p:nvSpPr>
            <p:spPr>
              <a:xfrm>
                <a:off x="575556" y="1484784"/>
                <a:ext cx="360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a</a:t>
                </a:r>
                <a:endParaRPr lang="ru-RU" dirty="0"/>
              </a:p>
            </p:txBody>
          </p:sp>
        </p:grpSp>
        <p:grpSp>
          <p:nvGrpSpPr>
            <p:cNvPr id="12" name="Группа 11"/>
            <p:cNvGrpSpPr/>
            <p:nvPr/>
          </p:nvGrpSpPr>
          <p:grpSpPr>
            <a:xfrm>
              <a:off x="539552" y="2924944"/>
              <a:ext cx="3528392" cy="546140"/>
              <a:chOff x="539552" y="2924944"/>
              <a:chExt cx="3528392" cy="546140"/>
            </a:xfrm>
          </p:grpSpPr>
          <p:cxnSp>
            <p:nvCxnSpPr>
              <p:cNvPr id="9" name="Прямая соединительная линия 8"/>
              <p:cNvCxnSpPr/>
              <p:nvPr/>
            </p:nvCxnSpPr>
            <p:spPr>
              <a:xfrm flipV="1">
                <a:off x="755576" y="2924944"/>
                <a:ext cx="3312368" cy="14401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1" name="TextBox 10"/>
              <p:cNvSpPr txBox="1"/>
              <p:nvPr/>
            </p:nvSpPr>
            <p:spPr>
              <a:xfrm>
                <a:off x="539552" y="3101752"/>
                <a:ext cx="360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ru-RU" dirty="0"/>
              </a:p>
            </p:txBody>
          </p:sp>
        </p:grpSp>
      </p:grpSp>
      <p:grpSp>
        <p:nvGrpSpPr>
          <p:cNvPr id="18" name="Группа 17"/>
          <p:cNvGrpSpPr/>
          <p:nvPr/>
        </p:nvGrpSpPr>
        <p:grpSpPr>
          <a:xfrm>
            <a:off x="1691680" y="1196752"/>
            <a:ext cx="2172444" cy="2520280"/>
            <a:chOff x="1691680" y="1196752"/>
            <a:chExt cx="2172444" cy="2520280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 flipH="1">
              <a:off x="1691680" y="1196752"/>
              <a:ext cx="1512168" cy="252028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3288060" y="119675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ru-RU" dirty="0"/>
            </a:p>
          </p:txBody>
        </p:sp>
      </p:grpSp>
      <p:grpSp>
        <p:nvGrpSpPr>
          <p:cNvPr id="27" name="Группа 26"/>
          <p:cNvGrpSpPr/>
          <p:nvPr/>
        </p:nvGrpSpPr>
        <p:grpSpPr>
          <a:xfrm>
            <a:off x="1588592" y="1484784"/>
            <a:ext cx="1699468" cy="1944216"/>
            <a:chOff x="1588592" y="1484784"/>
            <a:chExt cx="1699468" cy="1944216"/>
          </a:xfrm>
        </p:grpSpPr>
        <p:sp>
          <p:nvSpPr>
            <p:cNvPr id="19" name="TextBox 18"/>
            <p:cNvSpPr txBox="1"/>
            <p:nvPr/>
          </p:nvSpPr>
          <p:spPr>
            <a:xfrm>
              <a:off x="2447764" y="1484784"/>
              <a:ext cx="3960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>
                  <a:solidFill>
                    <a:srgbClr val="FF0000"/>
                  </a:solidFill>
                </a:rPr>
                <a:t>1</a:t>
              </a:r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892016" y="1600726"/>
              <a:ext cx="3960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>
                  <a:solidFill>
                    <a:srgbClr val="FF0000"/>
                  </a:solidFill>
                </a:rPr>
                <a:t>2</a:t>
              </a:r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249742" y="1854642"/>
              <a:ext cx="3960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>
                  <a:solidFill>
                    <a:srgbClr val="FF0000"/>
                  </a:solidFill>
                </a:rPr>
                <a:t>3</a:t>
              </a:r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645786" y="1970058"/>
              <a:ext cx="3960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>
                  <a:solidFill>
                    <a:srgbClr val="FF0000"/>
                  </a:solidFill>
                </a:rPr>
                <a:t>4</a:t>
              </a:r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786614" y="2627620"/>
              <a:ext cx="3960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>
                  <a:solidFill>
                    <a:srgbClr val="FF0000"/>
                  </a:solidFill>
                </a:rPr>
                <a:t>5</a:t>
              </a:r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326296" y="2626340"/>
              <a:ext cx="3960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>
                  <a:solidFill>
                    <a:srgbClr val="FF0000"/>
                  </a:solidFill>
                </a:rPr>
                <a:t>6</a:t>
              </a:r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588592" y="3059668"/>
              <a:ext cx="3960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>
                  <a:solidFill>
                    <a:srgbClr val="FF0000"/>
                  </a:solidFill>
                </a:rPr>
                <a:t>7</a:t>
              </a:r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067124" y="2996952"/>
              <a:ext cx="3960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>
                  <a:solidFill>
                    <a:srgbClr val="FF0000"/>
                  </a:solidFill>
                </a:rPr>
                <a:t>8</a:t>
              </a:r>
              <a:endParaRPr lang="ru-RU" dirty="0">
                <a:solidFill>
                  <a:srgbClr val="FF0000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4355976" y="1255003"/>
            <a:ext cx="21002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прямые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- секущая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47880" y="2116787"/>
            <a:ext cx="54961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пересечении двух прямых секущей </a:t>
            </a:r>
            <a:endParaRPr 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образуются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углов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3790904" y="3070816"/>
                <a:ext cx="4734526" cy="1459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ru-RU" sz="2400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 panose="02040503050406030204"/>
                            <a:ea typeface="Cambria Math" panose="02040503050406030204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ru-RU" sz="2400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 panose="02040503050406030204"/>
                                <a:ea typeface="Cambria Math" panose="02040503050406030204"/>
                              </a:rPr>
                            </m:ctrlPr>
                          </m:eqArrPr>
                          <m:e>
                            <m:r>
                              <a:rPr lang="ru-RU" sz="2400" i="1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 panose="02040503050406030204"/>
                                <a:ea typeface="Cambria Math" panose="02040503050406030204"/>
                              </a:rPr>
                              <m:t>∠</m:t>
                            </m:r>
                            <m:r>
                              <m:rPr>
                                <m:nor/>
                              </m:rPr>
                              <a:rPr lang="ru-RU" sz="2400" dirty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  <m:r>
                              <m:rPr>
                                <m:nor/>
                              </m:rPr>
                              <a:rPr lang="ru-RU" sz="2400" dirty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 и </m:t>
                            </m:r>
                            <m:r>
                              <a:rPr lang="ru-RU" sz="2400" i="1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 panose="02040503050406030204"/>
                                <a:ea typeface="Cambria Math" panose="02040503050406030204"/>
                              </a:rPr>
                              <m:t>∠</m:t>
                            </m:r>
                            <m:r>
                              <m:rPr>
                                <m:nor/>
                              </m:rPr>
                              <a:rPr lang="ru-RU" sz="2400" dirty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5</m:t>
                            </m:r>
                            <m:r>
                              <m:rPr>
                                <m:nor/>
                              </m:rPr>
                              <a:rPr lang="ru-RU" sz="2400" dirty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</m:e>
                          <m:e>
                            <m:r>
                              <a:rPr lang="ru-RU" sz="2400" i="1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 panose="02040503050406030204"/>
                                <a:ea typeface="Cambria Math" panose="02040503050406030204"/>
                              </a:rPr>
                              <m:t>∠</m:t>
                            </m:r>
                            <m:r>
                              <m:rPr>
                                <m:nor/>
                              </m:rPr>
                              <a:rPr lang="ru-RU" sz="2400" dirty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  <m:r>
                              <m:rPr>
                                <m:nor/>
                              </m:rPr>
                              <a:rPr lang="ru-RU" sz="2400" dirty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 и </m:t>
                            </m:r>
                            <m:r>
                              <a:rPr lang="ru-RU" sz="2400" i="1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 panose="02040503050406030204"/>
                                <a:ea typeface="Cambria Math" panose="02040503050406030204"/>
                              </a:rPr>
                              <m:t>∠</m:t>
                            </m:r>
                            <m:r>
                              <m:rPr>
                                <m:nor/>
                              </m:rPr>
                              <a:rPr lang="ru-RU" sz="2400" dirty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6</m:t>
                            </m:r>
                            <m:r>
                              <m:rPr>
                                <m:nor/>
                              </m:rPr>
                              <a:rPr lang="ru-RU" sz="2400" dirty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</m:e>
                          <m:e>
                            <m:r>
                              <a:rPr lang="ru-RU" sz="2400" i="1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 panose="02040503050406030204"/>
                                <a:ea typeface="Cambria Math" panose="02040503050406030204"/>
                              </a:rPr>
                              <m:t>∠</m:t>
                            </m:r>
                            <m:r>
                              <m:rPr>
                                <m:nor/>
                              </m:rPr>
                              <a:rPr lang="ru-RU" sz="2400" dirty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4</m:t>
                            </m:r>
                            <m:r>
                              <m:rPr>
                                <m:nor/>
                              </m:rPr>
                              <a:rPr lang="ru-RU" sz="2400" dirty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 и </m:t>
                            </m:r>
                            <m:r>
                              <a:rPr lang="ru-RU" sz="2400" i="1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 panose="02040503050406030204"/>
                                <a:ea typeface="Cambria Math" panose="02040503050406030204"/>
                              </a:rPr>
                              <m:t>∠</m:t>
                            </m:r>
                            <m:r>
                              <m:rPr>
                                <m:nor/>
                              </m:rPr>
                              <a:rPr lang="ru-RU" sz="2400" dirty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8</m:t>
                            </m:r>
                            <m:r>
                              <m:rPr>
                                <m:nor/>
                              </m:rPr>
                              <a:rPr lang="ru-RU" sz="2400" dirty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</m:e>
                          <m:e>
                            <m:r>
                              <a:rPr lang="ru-RU" sz="2400" i="1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 panose="02040503050406030204"/>
                                <a:ea typeface="Cambria Math" panose="02040503050406030204"/>
                              </a:rPr>
                              <m:t>∠</m:t>
                            </m:r>
                            <m:r>
                              <m:rPr>
                                <m:nor/>
                              </m:rPr>
                              <a:rPr lang="ru-RU" sz="2400" dirty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  <m:r>
                              <m:rPr>
                                <m:nor/>
                              </m:rPr>
                              <a:rPr lang="ru-RU" sz="2400" dirty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 и </m:t>
                            </m:r>
                            <m:r>
                              <a:rPr lang="ru-RU" sz="2400" i="1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 panose="02040503050406030204"/>
                                <a:ea typeface="Cambria Math" panose="02040503050406030204"/>
                              </a:rPr>
                              <m:t>∠</m:t>
                            </m:r>
                            <m:r>
                              <m:rPr>
                                <m:nor/>
                              </m:rPr>
                              <a:rPr lang="ru-RU" sz="2400" dirty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7</m:t>
                            </m:r>
                            <m:r>
                              <m:rPr>
                                <m:nor/>
                              </m:rPr>
                              <a:rPr lang="ru-RU" sz="2400" dirty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</m:e>
                        </m:eqArr>
                      </m:e>
                    </m:d>
                  </m:oMath>
                </a14:m>
                <a:r>
                  <a:rPr lang="ru-RU" sz="2400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соответственные углы</a:t>
                </a:r>
                <a:endParaRPr lang="ru-RU" sz="2400" dirty="0">
                  <a:solidFill>
                    <a:schemeClr val="tx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0904" y="3070816"/>
                <a:ext cx="4734526" cy="1459887"/>
              </a:xfrm>
              <a:prstGeom prst="rect">
                <a:avLst/>
              </a:prstGeom>
              <a:blipFill rotWithShape="1">
                <a:blip r:embed="rId2"/>
                <a:stretch>
                  <a:fillRect l="-12" t="-40" r="12" b="42"/>
                </a:stretch>
              </a:blipFill>
            </p:spPr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/>
              <p:cNvSpPr txBox="1"/>
              <p:nvPr/>
            </p:nvSpPr>
            <p:spPr>
              <a:xfrm>
                <a:off x="355077" y="4439632"/>
                <a:ext cx="4734526" cy="7081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ru-RU" sz="2400" i="1" smtClean="0">
                            <a:solidFill>
                              <a:srgbClr val="00B050"/>
                            </a:solidFill>
                            <a:latin typeface="Cambria Math" panose="02040503050406030204"/>
                            <a:ea typeface="Cambria Math" panose="02040503050406030204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ru-RU" sz="2400" i="1" smtClean="0">
                                <a:solidFill>
                                  <a:srgbClr val="00B050"/>
                                </a:solidFill>
                                <a:latin typeface="Cambria Math" panose="02040503050406030204"/>
                                <a:ea typeface="Cambria Math" panose="02040503050406030204"/>
                              </a:rPr>
                            </m:ctrlPr>
                          </m:eqArrPr>
                          <m:e>
                            <m:r>
                              <a:rPr lang="ru-RU" sz="2400" i="1">
                                <a:solidFill>
                                  <a:srgbClr val="00B050"/>
                                </a:solidFill>
                                <a:latin typeface="Cambria Math" panose="02040503050406030204"/>
                                <a:ea typeface="Cambria Math" panose="02040503050406030204"/>
                              </a:rPr>
                              <m:t>∠</m:t>
                            </m:r>
                            <m:r>
                              <m:rPr>
                                <m:nor/>
                              </m:rPr>
                              <a:rPr lang="ru-RU" sz="2400" dirty="0">
                                <a:solidFill>
                                  <a:srgbClr val="00B05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ru-RU" sz="2400" b="0" i="1" dirty="0" smtClean="0">
                                <a:solidFill>
                                  <a:srgbClr val="00B050"/>
                                </a:solidFill>
                                <a:latin typeface="Cambria Math" panose="02040503050406030204"/>
                              </a:rPr>
                              <m:t>3</m:t>
                            </m:r>
                            <m:r>
                              <a:rPr lang="ru-RU" sz="2400" b="0" i="1" dirty="0" smtClean="0">
                                <a:solidFill>
                                  <a:srgbClr val="00B050"/>
                                </a:solidFill>
                                <a:latin typeface="Cambria Math" panose="02040503050406030204"/>
                              </a:rPr>
                              <m:t> и</m:t>
                            </m:r>
                            <m:r>
                              <a:rPr lang="ru-RU" sz="2400" i="1">
                                <a:solidFill>
                                  <a:srgbClr val="00B050"/>
                                </a:solidFill>
                                <a:latin typeface="Cambria Math" panose="02040503050406030204"/>
                                <a:ea typeface="Cambria Math" panose="02040503050406030204"/>
                              </a:rPr>
                              <m:t>∠</m:t>
                            </m:r>
                            <m:r>
                              <m:rPr>
                                <m:nor/>
                              </m:rPr>
                              <a:rPr lang="ru-RU" sz="2400" dirty="0">
                                <a:solidFill>
                                  <a:srgbClr val="00B05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ru-RU" sz="2400" b="0" i="1" dirty="0" smtClean="0">
                                <a:solidFill>
                                  <a:srgbClr val="00B050"/>
                                </a:solidFill>
                                <a:latin typeface="Cambria Math" panose="02040503050406030204"/>
                              </a:rPr>
                              <m:t>6</m:t>
                            </m:r>
                          </m:e>
                          <m:e>
                            <m:r>
                              <a:rPr lang="ru-RU" sz="2400" i="1">
                                <a:solidFill>
                                  <a:srgbClr val="00B050"/>
                                </a:solidFill>
                                <a:latin typeface="Cambria Math" panose="02040503050406030204"/>
                                <a:ea typeface="Cambria Math" panose="02040503050406030204"/>
                              </a:rPr>
                              <m:t>∠</m:t>
                            </m:r>
                            <m:r>
                              <m:rPr>
                                <m:nor/>
                              </m:rPr>
                              <a:rPr lang="ru-RU" sz="2400" dirty="0">
                                <a:solidFill>
                                  <a:srgbClr val="00B05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ru-RU" sz="2400" b="0" i="1" dirty="0" smtClean="0">
                                <a:solidFill>
                                  <a:srgbClr val="00B050"/>
                                </a:solidFill>
                                <a:latin typeface="Cambria Math" panose="02040503050406030204"/>
                              </a:rPr>
                              <m:t>4</m:t>
                            </m:r>
                            <m:r>
                              <a:rPr lang="ru-RU" sz="2400" b="0" i="1" dirty="0" smtClean="0">
                                <a:solidFill>
                                  <a:srgbClr val="00B050"/>
                                </a:solidFill>
                                <a:latin typeface="Cambria Math" panose="02040503050406030204"/>
                              </a:rPr>
                              <m:t> и</m:t>
                            </m:r>
                            <m:r>
                              <a:rPr lang="ru-RU" sz="2400" i="1">
                                <a:solidFill>
                                  <a:srgbClr val="00B050"/>
                                </a:solidFill>
                                <a:latin typeface="Cambria Math" panose="02040503050406030204"/>
                                <a:ea typeface="Cambria Math" panose="02040503050406030204"/>
                              </a:rPr>
                              <m:t>∠</m:t>
                            </m:r>
                            <m:r>
                              <m:rPr>
                                <m:nor/>
                              </m:rPr>
                              <a:rPr lang="ru-RU" sz="2400" dirty="0">
                                <a:solidFill>
                                  <a:srgbClr val="00B05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ru-RU" sz="2400" b="0" i="1" dirty="0" smtClean="0">
                                <a:solidFill>
                                  <a:srgbClr val="00B050"/>
                                </a:solidFill>
                                <a:latin typeface="Cambria Math" panose="02040503050406030204"/>
                              </a:rPr>
                              <m:t>5</m:t>
                            </m:r>
                          </m:e>
                        </m:eqArr>
                      </m:e>
                    </m:d>
                  </m:oMath>
                </a14:m>
                <a:r>
                  <a:rPr lang="ru-RU" sz="2400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накрест лежащие углы</a:t>
                </a:r>
                <a:endParaRPr lang="ru-RU" sz="2400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077" y="4439632"/>
                <a:ext cx="4734526" cy="708143"/>
              </a:xfrm>
              <a:prstGeom prst="rect">
                <a:avLst/>
              </a:prstGeom>
              <a:blipFill rotWithShape="1">
                <a:blip r:embed="rId3"/>
                <a:stretch>
                  <a:fillRect l="-2" t="-49" r="2" b="66"/>
                </a:stretch>
              </a:blipFill>
            </p:spPr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Box 28"/>
              <p:cNvSpPr txBox="1"/>
              <p:nvPr/>
            </p:nvSpPr>
            <p:spPr>
              <a:xfrm>
                <a:off x="1423641" y="5445224"/>
                <a:ext cx="4734526" cy="7156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ru-RU" sz="2400" i="1" smtClean="0">
                            <a:solidFill>
                              <a:srgbClr val="00B0F0"/>
                            </a:solidFill>
                            <a:latin typeface="Cambria Math" panose="02040503050406030204"/>
                            <a:ea typeface="Cambria Math" panose="02040503050406030204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ru-RU" sz="2400" i="1" smtClean="0">
                                <a:solidFill>
                                  <a:srgbClr val="00B0F0"/>
                                </a:solidFill>
                                <a:latin typeface="Cambria Math" panose="02040503050406030204"/>
                                <a:ea typeface="Cambria Math" panose="02040503050406030204"/>
                              </a:rPr>
                            </m:ctrlPr>
                          </m:eqArrPr>
                          <m:e>
                            <m:r>
                              <a:rPr lang="ru-RU" sz="2400" i="1">
                                <a:solidFill>
                                  <a:srgbClr val="00B0F0"/>
                                </a:solidFill>
                                <a:latin typeface="Cambria Math" panose="02040503050406030204"/>
                                <a:ea typeface="Cambria Math" panose="02040503050406030204"/>
                              </a:rPr>
                              <m:t>∠</m:t>
                            </m:r>
                            <m:r>
                              <m:rPr>
                                <m:nor/>
                              </m:rPr>
                              <a:rPr lang="ru-RU" sz="2400" dirty="0">
                                <a:solidFill>
                                  <a:srgbClr val="00B0F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ru-RU" sz="2400" b="0" i="1" dirty="0" smtClean="0">
                                <a:solidFill>
                                  <a:srgbClr val="00B0F0"/>
                                </a:solidFill>
                                <a:latin typeface="Cambria Math" panose="02040503050406030204"/>
                              </a:rPr>
                              <m:t>3</m:t>
                            </m:r>
                            <m:r>
                              <a:rPr lang="ru-RU" sz="2400" b="0" i="1" dirty="0" smtClean="0">
                                <a:solidFill>
                                  <a:srgbClr val="00B0F0"/>
                                </a:solidFill>
                                <a:latin typeface="Cambria Math" panose="02040503050406030204"/>
                              </a:rPr>
                              <m:t> и</m:t>
                            </m:r>
                            <m:r>
                              <a:rPr lang="ru-RU" sz="2400" i="1">
                                <a:solidFill>
                                  <a:srgbClr val="00B0F0"/>
                                </a:solidFill>
                                <a:latin typeface="Cambria Math" panose="02040503050406030204"/>
                                <a:ea typeface="Cambria Math" panose="02040503050406030204"/>
                              </a:rPr>
                              <m:t>∠</m:t>
                            </m:r>
                            <m:r>
                              <m:rPr>
                                <m:nor/>
                              </m:rPr>
                              <a:rPr lang="ru-RU" sz="2400" dirty="0">
                                <a:solidFill>
                                  <a:srgbClr val="00B0F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ru-RU" sz="2400" b="0" i="1" dirty="0" smtClean="0">
                                <a:solidFill>
                                  <a:srgbClr val="00B0F0"/>
                                </a:solidFill>
                                <a:latin typeface="Cambria Math" panose="02040503050406030204"/>
                                <a:cs typeface="Times New Roman" panose="02020603050405020304" pitchFamily="18" charset="0"/>
                              </a:rPr>
                              <m:t>5</m:t>
                            </m:r>
                          </m:e>
                          <m:e>
                            <m:r>
                              <a:rPr lang="ru-RU" sz="2400" i="1">
                                <a:solidFill>
                                  <a:srgbClr val="00B0F0"/>
                                </a:solidFill>
                                <a:latin typeface="Cambria Math" panose="02040503050406030204"/>
                                <a:ea typeface="Cambria Math" panose="02040503050406030204"/>
                              </a:rPr>
                              <m:t>∠</m:t>
                            </m:r>
                            <m:r>
                              <m:rPr>
                                <m:nor/>
                              </m:rPr>
                              <a:rPr lang="ru-RU" sz="2400" dirty="0">
                                <a:solidFill>
                                  <a:srgbClr val="00B0F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ru-RU" sz="2400" b="0" i="1" dirty="0" smtClean="0">
                                <a:solidFill>
                                  <a:srgbClr val="00B0F0"/>
                                </a:solidFill>
                                <a:latin typeface="Cambria Math" panose="02040503050406030204"/>
                              </a:rPr>
                              <m:t>4</m:t>
                            </m:r>
                            <m:r>
                              <a:rPr lang="ru-RU" sz="2400" b="0" i="1" dirty="0" smtClean="0">
                                <a:solidFill>
                                  <a:srgbClr val="00B0F0"/>
                                </a:solidFill>
                                <a:latin typeface="Cambria Math" panose="02040503050406030204"/>
                              </a:rPr>
                              <m:t> и</m:t>
                            </m:r>
                            <m:r>
                              <a:rPr lang="ru-RU" sz="2400" i="1">
                                <a:solidFill>
                                  <a:srgbClr val="00B0F0"/>
                                </a:solidFill>
                                <a:latin typeface="Cambria Math" panose="02040503050406030204"/>
                                <a:ea typeface="Cambria Math" panose="02040503050406030204"/>
                              </a:rPr>
                              <m:t>∠</m:t>
                            </m:r>
                            <m:r>
                              <m:rPr>
                                <m:nor/>
                              </m:rPr>
                              <a:rPr lang="ru-RU" sz="2400" dirty="0">
                                <a:solidFill>
                                  <a:srgbClr val="00B0F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ru-RU" sz="2400" b="0" i="1" dirty="0" smtClean="0">
                                <a:solidFill>
                                  <a:srgbClr val="00B0F0"/>
                                </a:solidFill>
                                <a:latin typeface="Cambria Math" panose="02040503050406030204"/>
                                <a:cs typeface="Times New Roman" panose="02020603050405020304" pitchFamily="18" charset="0"/>
                              </a:rPr>
                              <m:t>6</m:t>
                            </m:r>
                          </m:e>
                        </m:eqArr>
                      </m:e>
                    </m:d>
                  </m:oMath>
                </a14:m>
                <a:r>
                  <a:rPr lang="ru-RU" sz="2400" dirty="0" smtClean="0">
                    <a:solidFill>
                      <a:srgbClr val="00B0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односторонние углы</a:t>
                </a:r>
                <a:endParaRPr lang="ru-RU" sz="2400" dirty="0">
                  <a:solidFill>
                    <a:srgbClr val="00B0F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3641" y="5445224"/>
                <a:ext cx="4734526" cy="715645"/>
              </a:xfrm>
              <a:prstGeom prst="rect">
                <a:avLst/>
              </a:prstGeom>
              <a:blipFill rotWithShape="1">
                <a:blip r:embed="rId4"/>
                <a:stretch>
                  <a:fillRect l="-13" t="-14" r="12" b="14"/>
                </a:stretch>
              </a:blipFill>
            </p:spPr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28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3912" y="332656"/>
            <a:ext cx="8686800" cy="990600"/>
          </a:xfrm>
        </p:spPr>
        <p:txBody>
          <a:bodyPr>
            <a:noAutofit/>
          </a:bodyPr>
          <a:lstStyle/>
          <a:p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 параллельности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3" name="Группа 42"/>
          <p:cNvGrpSpPr/>
          <p:nvPr/>
        </p:nvGrpSpPr>
        <p:grpSpPr>
          <a:xfrm>
            <a:off x="407132" y="2165549"/>
            <a:ext cx="3528392" cy="2520280"/>
            <a:chOff x="539552" y="1196752"/>
            <a:chExt cx="3528392" cy="2520280"/>
          </a:xfrm>
        </p:grpSpPr>
        <p:grpSp>
          <p:nvGrpSpPr>
            <p:cNvPr id="6" name="Группа 5"/>
            <p:cNvGrpSpPr/>
            <p:nvPr/>
          </p:nvGrpSpPr>
          <p:grpSpPr>
            <a:xfrm>
              <a:off x="539552" y="1484784"/>
              <a:ext cx="3528392" cy="1986300"/>
              <a:chOff x="539552" y="1484784"/>
              <a:chExt cx="3528392" cy="1986300"/>
            </a:xfrm>
          </p:grpSpPr>
          <p:grpSp>
            <p:nvGrpSpPr>
              <p:cNvPr id="7" name="Группа 6"/>
              <p:cNvGrpSpPr/>
              <p:nvPr/>
            </p:nvGrpSpPr>
            <p:grpSpPr>
              <a:xfrm>
                <a:off x="575556" y="1484784"/>
                <a:ext cx="3348372" cy="601216"/>
                <a:chOff x="575556" y="1484784"/>
                <a:chExt cx="3348372" cy="601216"/>
              </a:xfrm>
            </p:grpSpPr>
            <p:cxnSp>
              <p:nvCxnSpPr>
                <p:cNvPr id="11" name="Прямая соединительная линия 10"/>
                <p:cNvCxnSpPr/>
                <p:nvPr/>
              </p:nvCxnSpPr>
              <p:spPr>
                <a:xfrm>
                  <a:off x="755576" y="1484784"/>
                  <a:ext cx="3168352" cy="601216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2" name="TextBox 11"/>
                <p:cNvSpPr txBox="1"/>
                <p:nvPr/>
              </p:nvSpPr>
              <p:spPr>
                <a:xfrm>
                  <a:off x="575556" y="1484784"/>
                  <a:ext cx="36004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a</a:t>
                  </a:r>
                  <a:endParaRPr lang="ru-RU" dirty="0"/>
                </a:p>
              </p:txBody>
            </p:sp>
          </p:grpSp>
          <p:grpSp>
            <p:nvGrpSpPr>
              <p:cNvPr id="8" name="Группа 7"/>
              <p:cNvGrpSpPr/>
              <p:nvPr/>
            </p:nvGrpSpPr>
            <p:grpSpPr>
              <a:xfrm>
                <a:off x="539552" y="2924944"/>
                <a:ext cx="3528392" cy="546140"/>
                <a:chOff x="539552" y="2924944"/>
                <a:chExt cx="3528392" cy="546140"/>
              </a:xfrm>
            </p:grpSpPr>
            <p:cxnSp>
              <p:nvCxnSpPr>
                <p:cNvPr id="9" name="Прямая соединительная линия 8"/>
                <p:cNvCxnSpPr/>
                <p:nvPr/>
              </p:nvCxnSpPr>
              <p:spPr>
                <a:xfrm flipV="1">
                  <a:off x="755576" y="2924944"/>
                  <a:ext cx="3312368" cy="144016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0" name="TextBox 9"/>
                <p:cNvSpPr txBox="1"/>
                <p:nvPr/>
              </p:nvSpPr>
              <p:spPr>
                <a:xfrm>
                  <a:off x="539552" y="3101752"/>
                  <a:ext cx="36004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b</a:t>
                  </a:r>
                  <a:endParaRPr lang="ru-RU" dirty="0"/>
                </a:p>
              </p:txBody>
            </p:sp>
          </p:grpSp>
        </p:grpSp>
        <p:grpSp>
          <p:nvGrpSpPr>
            <p:cNvPr id="13" name="Группа 12"/>
            <p:cNvGrpSpPr/>
            <p:nvPr/>
          </p:nvGrpSpPr>
          <p:grpSpPr>
            <a:xfrm>
              <a:off x="1691680" y="1196752"/>
              <a:ext cx="2172444" cy="2520280"/>
              <a:chOff x="1691680" y="1196752"/>
              <a:chExt cx="2172444" cy="2520280"/>
            </a:xfrm>
          </p:grpSpPr>
          <p:cxnSp>
            <p:nvCxnSpPr>
              <p:cNvPr id="14" name="Прямая соединительная линия 13"/>
              <p:cNvCxnSpPr/>
              <p:nvPr/>
            </p:nvCxnSpPr>
            <p:spPr>
              <a:xfrm flipH="1">
                <a:off x="1691680" y="1196752"/>
                <a:ext cx="1512168" cy="2520280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5" name="TextBox 14"/>
              <p:cNvSpPr txBox="1"/>
              <p:nvPr/>
            </p:nvSpPr>
            <p:spPr>
              <a:xfrm>
                <a:off x="3288060" y="1196752"/>
                <a:ext cx="5760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ru-RU" dirty="0"/>
              </a:p>
            </p:txBody>
          </p:sp>
        </p:grpSp>
        <p:grpSp>
          <p:nvGrpSpPr>
            <p:cNvPr id="16" name="Группа 15"/>
            <p:cNvGrpSpPr/>
            <p:nvPr/>
          </p:nvGrpSpPr>
          <p:grpSpPr>
            <a:xfrm>
              <a:off x="1786614" y="1854642"/>
              <a:ext cx="1255216" cy="1142310"/>
              <a:chOff x="1786614" y="1854642"/>
              <a:chExt cx="1255216" cy="1142310"/>
            </a:xfrm>
          </p:grpSpPr>
          <p:sp>
            <p:nvSpPr>
              <p:cNvPr id="19" name="TextBox 18"/>
              <p:cNvSpPr txBox="1"/>
              <p:nvPr/>
            </p:nvSpPr>
            <p:spPr>
              <a:xfrm>
                <a:off x="2249742" y="1854642"/>
                <a:ext cx="3960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0070C0"/>
                    </a:solidFill>
                  </a:rPr>
                  <a:t>3</a:t>
                </a:r>
                <a:endParaRPr lang="ru-RU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2645786" y="1970058"/>
                <a:ext cx="3960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FF0000"/>
                    </a:solidFill>
                  </a:rPr>
                  <a:t>4</a:t>
                </a:r>
                <a:endParaRPr lang="ru-RU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1786614" y="2627620"/>
                <a:ext cx="3960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FF0000"/>
                    </a:solidFill>
                  </a:rPr>
                  <a:t>5</a:t>
                </a:r>
                <a:endParaRPr lang="ru-RU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2326296" y="2626340"/>
                <a:ext cx="3960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0070C0"/>
                    </a:solidFill>
                  </a:rPr>
                  <a:t>6</a:t>
                </a:r>
                <a:endParaRPr lang="ru-RU" dirty="0">
                  <a:solidFill>
                    <a:srgbClr val="0070C0"/>
                  </a:solidFill>
                </a:endParaRPr>
              </a:p>
            </p:txBody>
          </p:sp>
        </p:grpSp>
      </p:grpSp>
      <p:sp>
        <p:nvSpPr>
          <p:cNvPr id="3" name="TextBox 2"/>
          <p:cNvSpPr txBox="1"/>
          <p:nvPr/>
        </p:nvSpPr>
        <p:spPr>
          <a:xfrm>
            <a:off x="4306717" y="2372778"/>
            <a:ext cx="457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накрест лежащие углы, </a:t>
            </a:r>
            <a:endParaRPr lang="ru-RU" sz="2400" i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образующиеся при пересечении двух прямых секущей, равны, то прямые параллельны</a:t>
            </a:r>
            <a:endParaRPr lang="ru-RU" sz="2400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2" name="Группа 41"/>
          <p:cNvGrpSpPr/>
          <p:nvPr/>
        </p:nvGrpSpPr>
        <p:grpSpPr>
          <a:xfrm>
            <a:off x="443136" y="2009483"/>
            <a:ext cx="3528392" cy="2520280"/>
            <a:chOff x="2197690" y="3420284"/>
            <a:chExt cx="3528392" cy="2520280"/>
          </a:xfrm>
        </p:grpSpPr>
        <p:grpSp>
          <p:nvGrpSpPr>
            <p:cNvPr id="25" name="Группа 24"/>
            <p:cNvGrpSpPr/>
            <p:nvPr/>
          </p:nvGrpSpPr>
          <p:grpSpPr>
            <a:xfrm>
              <a:off x="2197690" y="3861048"/>
              <a:ext cx="3528392" cy="1986300"/>
              <a:chOff x="539552" y="1484784"/>
              <a:chExt cx="3528392" cy="1986300"/>
            </a:xfrm>
          </p:grpSpPr>
          <p:grpSp>
            <p:nvGrpSpPr>
              <p:cNvPr id="26" name="Группа 25"/>
              <p:cNvGrpSpPr/>
              <p:nvPr/>
            </p:nvGrpSpPr>
            <p:grpSpPr>
              <a:xfrm>
                <a:off x="575556" y="1484784"/>
                <a:ext cx="3348372" cy="369332"/>
                <a:chOff x="575556" y="1484784"/>
                <a:chExt cx="3348372" cy="369332"/>
              </a:xfrm>
            </p:grpSpPr>
            <p:cxnSp>
              <p:nvCxnSpPr>
                <p:cNvPr id="30" name="Прямая соединительная линия 29"/>
                <p:cNvCxnSpPr/>
                <p:nvPr/>
              </p:nvCxnSpPr>
              <p:spPr>
                <a:xfrm>
                  <a:off x="755576" y="1484784"/>
                  <a:ext cx="3168352" cy="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31" name="TextBox 30"/>
                <p:cNvSpPr txBox="1"/>
                <p:nvPr/>
              </p:nvSpPr>
              <p:spPr>
                <a:xfrm>
                  <a:off x="575556" y="1484784"/>
                  <a:ext cx="36004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a</a:t>
                  </a:r>
                  <a:endParaRPr lang="ru-RU" dirty="0"/>
                </a:p>
              </p:txBody>
            </p:sp>
          </p:grpSp>
          <p:grpSp>
            <p:nvGrpSpPr>
              <p:cNvPr id="27" name="Группа 26"/>
              <p:cNvGrpSpPr/>
              <p:nvPr/>
            </p:nvGrpSpPr>
            <p:grpSpPr>
              <a:xfrm>
                <a:off x="539552" y="3068960"/>
                <a:ext cx="3528392" cy="402124"/>
                <a:chOff x="539552" y="3068960"/>
                <a:chExt cx="3528392" cy="402124"/>
              </a:xfrm>
            </p:grpSpPr>
            <p:cxnSp>
              <p:nvCxnSpPr>
                <p:cNvPr id="28" name="Прямая соединительная линия 27"/>
                <p:cNvCxnSpPr/>
                <p:nvPr/>
              </p:nvCxnSpPr>
              <p:spPr>
                <a:xfrm>
                  <a:off x="755576" y="3068960"/>
                  <a:ext cx="3312368" cy="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29" name="TextBox 28"/>
                <p:cNvSpPr txBox="1"/>
                <p:nvPr/>
              </p:nvSpPr>
              <p:spPr>
                <a:xfrm>
                  <a:off x="539552" y="3101752"/>
                  <a:ext cx="36004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b</a:t>
                  </a:r>
                  <a:endParaRPr lang="ru-RU" dirty="0"/>
                </a:p>
              </p:txBody>
            </p:sp>
          </p:grpSp>
        </p:grpSp>
        <p:grpSp>
          <p:nvGrpSpPr>
            <p:cNvPr id="34" name="Группа 33"/>
            <p:cNvGrpSpPr/>
            <p:nvPr/>
          </p:nvGrpSpPr>
          <p:grpSpPr>
            <a:xfrm>
              <a:off x="3409622" y="3420284"/>
              <a:ext cx="2172444" cy="2520280"/>
              <a:chOff x="1691680" y="1196752"/>
              <a:chExt cx="2172444" cy="2520280"/>
            </a:xfrm>
          </p:grpSpPr>
          <p:cxnSp>
            <p:nvCxnSpPr>
              <p:cNvPr id="35" name="Прямая соединительная линия 34"/>
              <p:cNvCxnSpPr/>
              <p:nvPr/>
            </p:nvCxnSpPr>
            <p:spPr>
              <a:xfrm flipH="1">
                <a:off x="1691680" y="1196752"/>
                <a:ext cx="1512168" cy="2520280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6" name="TextBox 35"/>
              <p:cNvSpPr txBox="1"/>
              <p:nvPr/>
            </p:nvSpPr>
            <p:spPr>
              <a:xfrm>
                <a:off x="3288060" y="1196752"/>
                <a:ext cx="5760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ru-RU" dirty="0"/>
              </a:p>
            </p:txBody>
          </p:sp>
        </p:grpSp>
        <p:grpSp>
          <p:nvGrpSpPr>
            <p:cNvPr id="37" name="Группа 36"/>
            <p:cNvGrpSpPr/>
            <p:nvPr/>
          </p:nvGrpSpPr>
          <p:grpSpPr>
            <a:xfrm>
              <a:off x="3446812" y="3848526"/>
              <a:ext cx="1567204" cy="1570547"/>
              <a:chOff x="1817484" y="1890778"/>
              <a:chExt cx="1300900" cy="963396"/>
            </a:xfrm>
          </p:grpSpPr>
          <p:sp>
            <p:nvSpPr>
              <p:cNvPr id="38" name="TextBox 37"/>
              <p:cNvSpPr txBox="1"/>
              <p:nvPr/>
            </p:nvSpPr>
            <p:spPr>
              <a:xfrm>
                <a:off x="2373015" y="1890778"/>
                <a:ext cx="396044" cy="226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0070C0"/>
                    </a:solidFill>
                  </a:rPr>
                  <a:t>3</a:t>
                </a:r>
                <a:endParaRPr lang="ru-RU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2722340" y="1895491"/>
                <a:ext cx="396044" cy="226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FF0000"/>
                    </a:solidFill>
                  </a:rPr>
                  <a:t>4</a:t>
                </a:r>
                <a:endParaRPr lang="ru-RU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1817484" y="2627620"/>
                <a:ext cx="396044" cy="226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FF0000"/>
                    </a:solidFill>
                  </a:rPr>
                  <a:t>5</a:t>
                </a:r>
                <a:endParaRPr lang="ru-RU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2213527" y="2623358"/>
                <a:ext cx="396044" cy="226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0070C0"/>
                    </a:solidFill>
                  </a:rPr>
                  <a:t>6</a:t>
                </a:r>
                <a:endParaRPr lang="ru-RU" dirty="0">
                  <a:solidFill>
                    <a:srgbClr val="0070C0"/>
                  </a:solidFill>
                </a:endParaRPr>
              </a:p>
            </p:txBody>
          </p:sp>
        </p:grpSp>
      </p:grpSp>
      <p:grpSp>
        <p:nvGrpSpPr>
          <p:cNvPr id="47" name="Группа 46"/>
          <p:cNvGrpSpPr/>
          <p:nvPr/>
        </p:nvGrpSpPr>
        <p:grpSpPr>
          <a:xfrm>
            <a:off x="966085" y="4935180"/>
            <a:ext cx="4586754" cy="830997"/>
            <a:chOff x="1235440" y="4797152"/>
            <a:chExt cx="4586754" cy="830997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5" name="TextBox 44"/>
                <p:cNvSpPr txBox="1"/>
                <p:nvPr/>
              </p:nvSpPr>
              <p:spPr>
                <a:xfrm>
                  <a:off x="1235440" y="4797152"/>
                  <a:ext cx="1444626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ru-RU" sz="2400" i="1" smtClean="0">
                          <a:solidFill>
                            <a:srgbClr val="0070C0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∠</m:t>
                      </m:r>
                    </m:oMath>
                  </a14:m>
                  <a:r>
                    <a:rPr lang="ru-RU" sz="2400" dirty="0" smtClean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3 = </a:t>
                  </a:r>
                  <a14:m>
                    <m:oMath xmlns:m="http://schemas.openxmlformats.org/officeDocument/2006/math">
                      <m:r>
                        <a:rPr lang="ru-RU" sz="2400" i="1">
                          <a:solidFill>
                            <a:srgbClr val="0070C0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∠</m:t>
                      </m:r>
                      <m:r>
                        <a:rPr lang="ru-RU" sz="2400" b="0" i="1" smtClean="0">
                          <a:solidFill>
                            <a:srgbClr val="0070C0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 </m:t>
                      </m:r>
                    </m:oMath>
                  </a14:m>
                  <a:r>
                    <a:rPr lang="ru-RU" sz="2400" dirty="0" smtClean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6 </a:t>
                  </a:r>
                  <a:endParaRPr lang="ru-RU" sz="2400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14:m>
                    <m:oMath xmlns:m="http://schemas.openxmlformats.org/officeDocument/2006/math">
                      <m:r>
                        <a:rPr lang="ru-RU" sz="2400" i="1">
                          <a:solidFill>
                            <a:srgbClr val="0070C0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∠</m:t>
                      </m:r>
                    </m:oMath>
                  </a14:m>
                  <a:r>
                    <a:rPr lang="ru-RU" sz="2400" dirty="0" smtClean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4 = </a:t>
                  </a:r>
                  <a14:m>
                    <m:oMath xmlns:m="http://schemas.openxmlformats.org/officeDocument/2006/math">
                      <m:r>
                        <a:rPr lang="ru-RU" sz="2400" i="1">
                          <a:solidFill>
                            <a:srgbClr val="0070C0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∠</m:t>
                      </m:r>
                    </m:oMath>
                  </a14:m>
                  <a:r>
                    <a:rPr lang="ru-RU" sz="2400" dirty="0" smtClean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5</a:t>
                  </a:r>
                  <a:endParaRPr lang="ru-RU" sz="24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>
            <p:sp>
              <p:nvSpPr>
                <p:cNvPr id="45" name="TextBox 4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35440" y="4797152"/>
                  <a:ext cx="1444626" cy="830997"/>
                </a:xfrm>
                <a:prstGeom prst="rect">
                  <a:avLst/>
                </a:prstGeom>
                <a:blipFill rotWithShape="1">
                  <a:blip r:embed="rId2"/>
                </a:blipFill>
              </p:spPr>
              <p:txBody>
                <a:bodyPr/>
                <a:lstStyle/>
                <a:p>
                  <a:r>
                    <a:rPr lang="ru-RU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6" name="TextBox 45"/>
            <p:cNvSpPr txBox="1"/>
            <p:nvPr/>
          </p:nvSpPr>
          <p:spPr>
            <a:xfrm>
              <a:off x="2809454" y="4935651"/>
              <a:ext cx="30127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прямые параллельны</a:t>
              </a:r>
              <a:endPara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3912" y="332656"/>
            <a:ext cx="8686800" cy="990600"/>
          </a:xfrm>
        </p:spPr>
        <p:txBody>
          <a:bodyPr>
            <a:noAutofit/>
          </a:bodyPr>
          <a:lstStyle/>
          <a:p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Практическое задание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2" name="Группа 41"/>
          <p:cNvGrpSpPr/>
          <p:nvPr/>
        </p:nvGrpSpPr>
        <p:grpSpPr>
          <a:xfrm>
            <a:off x="323528" y="1326680"/>
            <a:ext cx="3528392" cy="2520280"/>
            <a:chOff x="2197690" y="3420284"/>
            <a:chExt cx="3528392" cy="2520280"/>
          </a:xfrm>
        </p:grpSpPr>
        <p:grpSp>
          <p:nvGrpSpPr>
            <p:cNvPr id="25" name="Группа 24"/>
            <p:cNvGrpSpPr/>
            <p:nvPr/>
          </p:nvGrpSpPr>
          <p:grpSpPr>
            <a:xfrm>
              <a:off x="2197690" y="3861048"/>
              <a:ext cx="3528392" cy="1986300"/>
              <a:chOff x="539552" y="1484784"/>
              <a:chExt cx="3528392" cy="1986300"/>
            </a:xfrm>
          </p:grpSpPr>
          <p:grpSp>
            <p:nvGrpSpPr>
              <p:cNvPr id="26" name="Группа 25"/>
              <p:cNvGrpSpPr/>
              <p:nvPr/>
            </p:nvGrpSpPr>
            <p:grpSpPr>
              <a:xfrm>
                <a:off x="575556" y="1484784"/>
                <a:ext cx="3348372" cy="369332"/>
                <a:chOff x="575556" y="1484784"/>
                <a:chExt cx="3348372" cy="369332"/>
              </a:xfrm>
            </p:grpSpPr>
            <p:cxnSp>
              <p:nvCxnSpPr>
                <p:cNvPr id="30" name="Прямая соединительная линия 29"/>
                <p:cNvCxnSpPr/>
                <p:nvPr/>
              </p:nvCxnSpPr>
              <p:spPr>
                <a:xfrm>
                  <a:off x="755576" y="1484784"/>
                  <a:ext cx="3168352" cy="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31" name="TextBox 30"/>
                <p:cNvSpPr txBox="1"/>
                <p:nvPr/>
              </p:nvSpPr>
              <p:spPr>
                <a:xfrm>
                  <a:off x="575556" y="1484784"/>
                  <a:ext cx="36004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a</a:t>
                  </a:r>
                  <a:endParaRPr lang="ru-RU" dirty="0"/>
                </a:p>
              </p:txBody>
            </p:sp>
          </p:grpSp>
          <p:grpSp>
            <p:nvGrpSpPr>
              <p:cNvPr id="27" name="Группа 26"/>
              <p:cNvGrpSpPr/>
              <p:nvPr/>
            </p:nvGrpSpPr>
            <p:grpSpPr>
              <a:xfrm>
                <a:off x="539552" y="3068960"/>
                <a:ext cx="3528392" cy="402124"/>
                <a:chOff x="539552" y="3068960"/>
                <a:chExt cx="3528392" cy="402124"/>
              </a:xfrm>
            </p:grpSpPr>
            <p:cxnSp>
              <p:nvCxnSpPr>
                <p:cNvPr id="28" name="Прямая соединительная линия 27"/>
                <p:cNvCxnSpPr/>
                <p:nvPr/>
              </p:nvCxnSpPr>
              <p:spPr>
                <a:xfrm>
                  <a:off x="755576" y="3068960"/>
                  <a:ext cx="3312368" cy="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29" name="TextBox 28"/>
                <p:cNvSpPr txBox="1"/>
                <p:nvPr/>
              </p:nvSpPr>
              <p:spPr>
                <a:xfrm>
                  <a:off x="539552" y="3101752"/>
                  <a:ext cx="36004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b</a:t>
                  </a:r>
                  <a:endParaRPr lang="ru-RU" dirty="0"/>
                </a:p>
              </p:txBody>
            </p:sp>
          </p:grpSp>
        </p:grpSp>
        <p:grpSp>
          <p:nvGrpSpPr>
            <p:cNvPr id="34" name="Группа 33"/>
            <p:cNvGrpSpPr/>
            <p:nvPr/>
          </p:nvGrpSpPr>
          <p:grpSpPr>
            <a:xfrm>
              <a:off x="3409622" y="3420284"/>
              <a:ext cx="2172444" cy="2520280"/>
              <a:chOff x="1691680" y="1196752"/>
              <a:chExt cx="2172444" cy="2520280"/>
            </a:xfrm>
          </p:grpSpPr>
          <p:cxnSp>
            <p:nvCxnSpPr>
              <p:cNvPr id="35" name="Прямая соединительная линия 34"/>
              <p:cNvCxnSpPr/>
              <p:nvPr/>
            </p:nvCxnSpPr>
            <p:spPr>
              <a:xfrm flipH="1">
                <a:off x="1691680" y="1196752"/>
                <a:ext cx="1512168" cy="2520280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6" name="TextBox 35"/>
              <p:cNvSpPr txBox="1"/>
              <p:nvPr/>
            </p:nvSpPr>
            <p:spPr>
              <a:xfrm>
                <a:off x="3288060" y="1196752"/>
                <a:ext cx="5760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ru-RU" dirty="0"/>
              </a:p>
            </p:txBody>
          </p:sp>
        </p:grpSp>
        <p:grpSp>
          <p:nvGrpSpPr>
            <p:cNvPr id="37" name="Группа 36"/>
            <p:cNvGrpSpPr/>
            <p:nvPr/>
          </p:nvGrpSpPr>
          <p:grpSpPr>
            <a:xfrm>
              <a:off x="3446812" y="3848526"/>
              <a:ext cx="1567204" cy="1570547"/>
              <a:chOff x="1817484" y="1890778"/>
              <a:chExt cx="1300900" cy="963396"/>
            </a:xfrm>
          </p:grpSpPr>
          <p:sp>
            <p:nvSpPr>
              <p:cNvPr id="38" name="TextBox 37"/>
              <p:cNvSpPr txBox="1"/>
              <p:nvPr/>
            </p:nvSpPr>
            <p:spPr>
              <a:xfrm>
                <a:off x="2373015" y="1890778"/>
                <a:ext cx="396044" cy="226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0070C0"/>
                    </a:solidFill>
                  </a:rPr>
                  <a:t>3</a:t>
                </a:r>
                <a:endParaRPr lang="ru-RU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2722340" y="1895491"/>
                <a:ext cx="396044" cy="226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FF0000"/>
                    </a:solidFill>
                  </a:rPr>
                  <a:t>4</a:t>
                </a:r>
                <a:endParaRPr lang="ru-RU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1817484" y="2627620"/>
                <a:ext cx="396044" cy="226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FF0000"/>
                    </a:solidFill>
                  </a:rPr>
                  <a:t>5</a:t>
                </a:r>
                <a:endParaRPr lang="ru-RU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2213527" y="2623358"/>
                <a:ext cx="396044" cy="226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0070C0"/>
                    </a:solidFill>
                  </a:rPr>
                  <a:t>6</a:t>
                </a:r>
                <a:endParaRPr lang="ru-RU" dirty="0">
                  <a:solidFill>
                    <a:srgbClr val="0070C0"/>
                  </a:solidFill>
                </a:endParaRPr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4067944" y="1257790"/>
            <a:ext cx="50760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Будут ли прямые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параллельны, если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4211960" y="2420888"/>
                <a:ext cx="321915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1) </a:t>
                </a:r>
                <a14:m>
                  <m:oMath xmlns:m="http://schemas.openxmlformats.org/officeDocument/2006/math">
                    <m:r>
                      <a:rPr lang="ru-RU" sz="2400" i="1" smtClean="0">
                        <a:solidFill>
                          <a:schemeClr val="tx1"/>
                        </a:solidFill>
                        <a:latin typeface="Cambria Math" panose="02040503050406030204"/>
                        <a:ea typeface="Cambria Math" panose="02040503050406030204"/>
                      </a:rPr>
                      <m:t>∠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 = 86° и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 panose="02040503050406030204"/>
                        <a:ea typeface="Cambria Math" panose="02040503050406030204"/>
                      </a:rPr>
                      <m:t>∠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6 = 87°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1960" y="2420888"/>
                <a:ext cx="3219151" cy="461665"/>
              </a:xfrm>
              <a:prstGeom prst="rect">
                <a:avLst/>
              </a:prstGeom>
              <a:blipFill rotWithShape="1">
                <a:blip r:embed="rId2"/>
                <a:stretch>
                  <a:fillRect t="-58" r="11" b="62"/>
                </a:stretch>
              </a:blipFill>
            </p:spPr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7524535" y="2420887"/>
            <a:ext cx="6206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4" name="TextBox 43"/>
              <p:cNvSpPr txBox="1"/>
              <p:nvPr/>
            </p:nvSpPr>
            <p:spPr>
              <a:xfrm>
                <a:off x="4211959" y="2967335"/>
                <a:ext cx="350410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2) </a:t>
                </a:r>
                <a14:m>
                  <m:oMath xmlns:m="http://schemas.openxmlformats.org/officeDocument/2006/math">
                    <m:r>
                      <a:rPr lang="ru-RU" sz="2400" i="1" smtClean="0">
                        <a:solidFill>
                          <a:schemeClr val="tx1"/>
                        </a:solidFill>
                        <a:latin typeface="Cambria Math" panose="02040503050406030204"/>
                        <a:ea typeface="Cambria Math" panose="02040503050406030204"/>
                      </a:rPr>
                      <m:t>∠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4 = 119° и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 panose="02040503050406030204"/>
                        <a:ea typeface="Cambria Math" panose="02040503050406030204"/>
                      </a:rPr>
                      <m:t>∠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5 = 119°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1959" y="2967335"/>
                <a:ext cx="3504101" cy="461665"/>
              </a:xfrm>
              <a:prstGeom prst="rect">
                <a:avLst/>
              </a:prstGeom>
              <a:blipFill rotWithShape="1">
                <a:blip r:embed="rId3"/>
                <a:stretch>
                  <a:fillRect t="-133" r="5"/>
                </a:stretch>
              </a:blipFill>
            </p:spPr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extBox 47"/>
          <p:cNvSpPr txBox="1"/>
          <p:nvPr/>
        </p:nvSpPr>
        <p:spPr>
          <a:xfrm>
            <a:off x="7716060" y="2967335"/>
            <a:ext cx="4780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9" name="TextBox 48"/>
              <p:cNvSpPr txBox="1"/>
              <p:nvPr/>
            </p:nvSpPr>
            <p:spPr>
              <a:xfrm>
                <a:off x="4213736" y="3522910"/>
                <a:ext cx="352692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3) </a:t>
                </a:r>
                <a14:m>
                  <m:oMath xmlns:m="http://schemas.openxmlformats.org/officeDocument/2006/math">
                    <m:r>
                      <a:rPr lang="ru-RU" sz="2400" i="1" smtClean="0">
                        <a:solidFill>
                          <a:schemeClr val="tx1"/>
                        </a:solidFill>
                        <a:latin typeface="Cambria Math" panose="02040503050406030204"/>
                        <a:ea typeface="Cambria Math" panose="02040503050406030204"/>
                      </a:rPr>
                      <m:t>∠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4 = 138° и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 panose="02040503050406030204"/>
                        <a:ea typeface="Cambria Math" panose="02040503050406030204"/>
                      </a:rPr>
                      <m:t>∠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5 = 128°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3736" y="3522910"/>
                <a:ext cx="3526928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14" t="-122" b="127"/>
                </a:stretch>
              </a:blipFill>
            </p:spPr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TextBox 49"/>
          <p:cNvSpPr txBox="1"/>
          <p:nvPr/>
        </p:nvSpPr>
        <p:spPr>
          <a:xfrm>
            <a:off x="7716060" y="3535877"/>
            <a:ext cx="6206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1" name="TextBox 50"/>
              <p:cNvSpPr txBox="1"/>
              <p:nvPr/>
            </p:nvSpPr>
            <p:spPr>
              <a:xfrm>
                <a:off x="4254584" y="4077072"/>
                <a:ext cx="321915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4) </a:t>
                </a:r>
                <a14:m>
                  <m:oMath xmlns:m="http://schemas.openxmlformats.org/officeDocument/2006/math">
                    <m:r>
                      <a:rPr lang="ru-RU" sz="2400" i="1" smtClean="0">
                        <a:solidFill>
                          <a:schemeClr val="tx1"/>
                        </a:solidFill>
                        <a:latin typeface="Cambria Math" panose="02040503050406030204"/>
                        <a:ea typeface="Cambria Math" panose="02040503050406030204"/>
                      </a:rPr>
                      <m:t>∠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 = 63° и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 panose="02040503050406030204"/>
                        <a:ea typeface="Cambria Math" panose="02040503050406030204"/>
                      </a:rPr>
                      <m:t>∠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6 = 63°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4584" y="4077072"/>
                <a:ext cx="3219151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3" t="-81" r="13" b="85"/>
                </a:stretch>
              </a:blipFill>
            </p:spPr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TextBox 51"/>
          <p:cNvSpPr txBox="1"/>
          <p:nvPr/>
        </p:nvSpPr>
        <p:spPr>
          <a:xfrm>
            <a:off x="7368536" y="4077071"/>
            <a:ext cx="4780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44" grpId="0"/>
      <p:bldP spid="48" grpId="0"/>
      <p:bldP spid="49" grpId="0"/>
      <p:bldP spid="50" grpId="0"/>
      <p:bldP spid="51" grpId="0"/>
      <p:bldP spid="5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332656"/>
            <a:ext cx="8686800" cy="990600"/>
          </a:xfrm>
        </p:spPr>
        <p:txBody>
          <a:bodyPr>
            <a:noAutofit/>
          </a:bodyPr>
          <a:lstStyle/>
          <a:p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 параллельности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539552" y="2002522"/>
            <a:ext cx="3528392" cy="1986300"/>
            <a:chOff x="539552" y="1484784"/>
            <a:chExt cx="3528392" cy="1986300"/>
          </a:xfrm>
        </p:grpSpPr>
        <p:grpSp>
          <p:nvGrpSpPr>
            <p:cNvPr id="7" name="Группа 6"/>
            <p:cNvGrpSpPr/>
            <p:nvPr/>
          </p:nvGrpSpPr>
          <p:grpSpPr>
            <a:xfrm>
              <a:off x="575556" y="1484784"/>
              <a:ext cx="3348372" cy="601216"/>
              <a:chOff x="575556" y="1484784"/>
              <a:chExt cx="3348372" cy="601216"/>
            </a:xfrm>
          </p:grpSpPr>
          <p:cxnSp>
            <p:nvCxnSpPr>
              <p:cNvPr id="11" name="Прямая соединительная линия 10"/>
              <p:cNvCxnSpPr/>
              <p:nvPr/>
            </p:nvCxnSpPr>
            <p:spPr>
              <a:xfrm>
                <a:off x="755576" y="1484784"/>
                <a:ext cx="3168352" cy="60121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2" name="TextBox 11"/>
              <p:cNvSpPr txBox="1"/>
              <p:nvPr/>
            </p:nvSpPr>
            <p:spPr>
              <a:xfrm>
                <a:off x="575556" y="1484784"/>
                <a:ext cx="360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a</a:t>
                </a:r>
                <a:endParaRPr lang="ru-RU" dirty="0"/>
              </a:p>
            </p:txBody>
          </p:sp>
        </p:grpSp>
        <p:grpSp>
          <p:nvGrpSpPr>
            <p:cNvPr id="8" name="Группа 7"/>
            <p:cNvGrpSpPr/>
            <p:nvPr/>
          </p:nvGrpSpPr>
          <p:grpSpPr>
            <a:xfrm>
              <a:off x="539552" y="2924944"/>
              <a:ext cx="3528392" cy="546140"/>
              <a:chOff x="539552" y="2924944"/>
              <a:chExt cx="3528392" cy="546140"/>
            </a:xfrm>
          </p:grpSpPr>
          <p:cxnSp>
            <p:nvCxnSpPr>
              <p:cNvPr id="9" name="Прямая соединительная линия 8"/>
              <p:cNvCxnSpPr/>
              <p:nvPr/>
            </p:nvCxnSpPr>
            <p:spPr>
              <a:xfrm flipV="1">
                <a:off x="755576" y="2924944"/>
                <a:ext cx="3312368" cy="14401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0" name="TextBox 9"/>
              <p:cNvSpPr txBox="1"/>
              <p:nvPr/>
            </p:nvSpPr>
            <p:spPr>
              <a:xfrm>
                <a:off x="539552" y="3101752"/>
                <a:ext cx="360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ru-RU" dirty="0"/>
              </a:p>
            </p:txBody>
          </p:sp>
        </p:grpSp>
      </p:grpSp>
      <p:grpSp>
        <p:nvGrpSpPr>
          <p:cNvPr id="13" name="Группа 12"/>
          <p:cNvGrpSpPr/>
          <p:nvPr/>
        </p:nvGrpSpPr>
        <p:grpSpPr>
          <a:xfrm>
            <a:off x="1691680" y="1714490"/>
            <a:ext cx="2172444" cy="2520280"/>
            <a:chOff x="1691680" y="1196752"/>
            <a:chExt cx="2172444" cy="2520280"/>
          </a:xfrm>
        </p:grpSpPr>
        <p:cxnSp>
          <p:nvCxnSpPr>
            <p:cNvPr id="14" name="Прямая соединительная линия 13"/>
            <p:cNvCxnSpPr/>
            <p:nvPr/>
          </p:nvCxnSpPr>
          <p:spPr>
            <a:xfrm flipH="1">
              <a:off x="1691680" y="1196752"/>
              <a:ext cx="1512168" cy="252028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3288060" y="119675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ru-RU" dirty="0"/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1786614" y="2372380"/>
            <a:ext cx="1255216" cy="1142310"/>
            <a:chOff x="1786614" y="1854642"/>
            <a:chExt cx="1255216" cy="1142310"/>
          </a:xfrm>
        </p:grpSpPr>
        <p:sp>
          <p:nvSpPr>
            <p:cNvPr id="19" name="TextBox 18"/>
            <p:cNvSpPr txBox="1"/>
            <p:nvPr/>
          </p:nvSpPr>
          <p:spPr>
            <a:xfrm>
              <a:off x="2249742" y="1854642"/>
              <a:ext cx="3960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>
                  <a:solidFill>
                    <a:srgbClr val="FF0000"/>
                  </a:solidFill>
                </a:rPr>
                <a:t>3</a:t>
              </a:r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645786" y="1970058"/>
              <a:ext cx="3960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>
                  <a:solidFill>
                    <a:srgbClr val="92D050"/>
                  </a:solidFill>
                </a:rPr>
                <a:t>4</a:t>
              </a:r>
              <a:endParaRPr lang="ru-RU" dirty="0">
                <a:solidFill>
                  <a:srgbClr val="92D050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786614" y="2627620"/>
              <a:ext cx="3960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>
                  <a:solidFill>
                    <a:srgbClr val="FF0000"/>
                  </a:solidFill>
                </a:rPr>
                <a:t>5</a:t>
              </a:r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326296" y="2626340"/>
              <a:ext cx="3960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>
                  <a:solidFill>
                    <a:srgbClr val="92D050"/>
                  </a:solidFill>
                </a:rPr>
                <a:t>6</a:t>
              </a:r>
              <a:endParaRPr lang="ru-RU" dirty="0">
                <a:solidFill>
                  <a:srgbClr val="92D050"/>
                </a:solidFill>
              </a:endParaRPr>
            </a:p>
          </p:txBody>
        </p:sp>
      </p:grpSp>
      <p:grpSp>
        <p:nvGrpSpPr>
          <p:cNvPr id="25" name="Группа 24"/>
          <p:cNvGrpSpPr/>
          <p:nvPr/>
        </p:nvGrpSpPr>
        <p:grpSpPr>
          <a:xfrm>
            <a:off x="570136" y="1608572"/>
            <a:ext cx="3528392" cy="2520280"/>
            <a:chOff x="2197690" y="3420284"/>
            <a:chExt cx="3528392" cy="2520280"/>
          </a:xfrm>
        </p:grpSpPr>
        <p:grpSp>
          <p:nvGrpSpPr>
            <p:cNvPr id="26" name="Группа 25"/>
            <p:cNvGrpSpPr/>
            <p:nvPr/>
          </p:nvGrpSpPr>
          <p:grpSpPr>
            <a:xfrm>
              <a:off x="2197690" y="3861048"/>
              <a:ext cx="3528392" cy="1986300"/>
              <a:chOff x="539552" y="1484784"/>
              <a:chExt cx="3528392" cy="1986300"/>
            </a:xfrm>
          </p:grpSpPr>
          <p:grpSp>
            <p:nvGrpSpPr>
              <p:cNvPr id="35" name="Группа 34"/>
              <p:cNvGrpSpPr/>
              <p:nvPr/>
            </p:nvGrpSpPr>
            <p:grpSpPr>
              <a:xfrm>
                <a:off x="575556" y="1484784"/>
                <a:ext cx="3348372" cy="369332"/>
                <a:chOff x="575556" y="1484784"/>
                <a:chExt cx="3348372" cy="369332"/>
              </a:xfrm>
            </p:grpSpPr>
            <p:cxnSp>
              <p:nvCxnSpPr>
                <p:cNvPr id="39" name="Прямая соединительная линия 38"/>
                <p:cNvCxnSpPr/>
                <p:nvPr/>
              </p:nvCxnSpPr>
              <p:spPr>
                <a:xfrm>
                  <a:off x="755576" y="1484784"/>
                  <a:ext cx="3168352" cy="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40" name="TextBox 39"/>
                <p:cNvSpPr txBox="1"/>
                <p:nvPr/>
              </p:nvSpPr>
              <p:spPr>
                <a:xfrm>
                  <a:off x="575556" y="1484784"/>
                  <a:ext cx="36004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a</a:t>
                  </a:r>
                  <a:endParaRPr lang="ru-RU" dirty="0"/>
                </a:p>
              </p:txBody>
            </p:sp>
          </p:grpSp>
          <p:grpSp>
            <p:nvGrpSpPr>
              <p:cNvPr id="36" name="Группа 35"/>
              <p:cNvGrpSpPr/>
              <p:nvPr/>
            </p:nvGrpSpPr>
            <p:grpSpPr>
              <a:xfrm>
                <a:off x="539552" y="3068960"/>
                <a:ext cx="3528392" cy="402124"/>
                <a:chOff x="539552" y="3068960"/>
                <a:chExt cx="3528392" cy="402124"/>
              </a:xfrm>
            </p:grpSpPr>
            <p:cxnSp>
              <p:nvCxnSpPr>
                <p:cNvPr id="37" name="Прямая соединительная линия 36"/>
                <p:cNvCxnSpPr/>
                <p:nvPr/>
              </p:nvCxnSpPr>
              <p:spPr>
                <a:xfrm>
                  <a:off x="755576" y="3068960"/>
                  <a:ext cx="3312368" cy="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38" name="TextBox 37"/>
                <p:cNvSpPr txBox="1"/>
                <p:nvPr/>
              </p:nvSpPr>
              <p:spPr>
                <a:xfrm>
                  <a:off x="539552" y="3101752"/>
                  <a:ext cx="36004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b</a:t>
                  </a:r>
                  <a:endParaRPr lang="ru-RU" dirty="0"/>
                </a:p>
              </p:txBody>
            </p:sp>
          </p:grpSp>
        </p:grpSp>
        <p:grpSp>
          <p:nvGrpSpPr>
            <p:cNvPr id="27" name="Группа 26"/>
            <p:cNvGrpSpPr/>
            <p:nvPr/>
          </p:nvGrpSpPr>
          <p:grpSpPr>
            <a:xfrm>
              <a:off x="3409622" y="3420284"/>
              <a:ext cx="2172444" cy="2520280"/>
              <a:chOff x="1691680" y="1196752"/>
              <a:chExt cx="2172444" cy="2520280"/>
            </a:xfrm>
          </p:grpSpPr>
          <p:cxnSp>
            <p:nvCxnSpPr>
              <p:cNvPr id="33" name="Прямая соединительная линия 32"/>
              <p:cNvCxnSpPr/>
              <p:nvPr/>
            </p:nvCxnSpPr>
            <p:spPr>
              <a:xfrm flipH="1">
                <a:off x="1691680" y="1196752"/>
                <a:ext cx="1512168" cy="2520280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4" name="TextBox 33"/>
              <p:cNvSpPr txBox="1"/>
              <p:nvPr/>
            </p:nvSpPr>
            <p:spPr>
              <a:xfrm>
                <a:off x="3288060" y="1196752"/>
                <a:ext cx="5760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ru-RU" dirty="0"/>
              </a:p>
            </p:txBody>
          </p:sp>
        </p:grpSp>
        <p:grpSp>
          <p:nvGrpSpPr>
            <p:cNvPr id="28" name="Группа 27"/>
            <p:cNvGrpSpPr/>
            <p:nvPr/>
          </p:nvGrpSpPr>
          <p:grpSpPr>
            <a:xfrm>
              <a:off x="3446812" y="3856210"/>
              <a:ext cx="1567204" cy="1562864"/>
              <a:chOff x="1817484" y="1895491"/>
              <a:chExt cx="1300900" cy="958683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2334693" y="1898459"/>
                <a:ext cx="396044" cy="226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FF0000"/>
                    </a:solidFill>
                  </a:rPr>
                  <a:t>3</a:t>
                </a:r>
                <a:endParaRPr lang="ru-RU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2722340" y="1895491"/>
                <a:ext cx="396044" cy="226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92D050"/>
                    </a:solidFill>
                  </a:rPr>
                  <a:t>4</a:t>
                </a:r>
                <a:endParaRPr lang="ru-RU" dirty="0">
                  <a:solidFill>
                    <a:srgbClr val="92D050"/>
                  </a:solidFill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1817484" y="2627620"/>
                <a:ext cx="396044" cy="226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FF0000"/>
                    </a:solidFill>
                  </a:rPr>
                  <a:t>5</a:t>
                </a:r>
                <a:endParaRPr lang="ru-RU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2213527" y="2623358"/>
                <a:ext cx="396044" cy="226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>
                    <a:solidFill>
                      <a:srgbClr val="92D050"/>
                    </a:solidFill>
                  </a:rPr>
                  <a:t>6</a:t>
                </a:r>
                <a:endParaRPr lang="ru-RU" dirty="0">
                  <a:solidFill>
                    <a:srgbClr val="92D050"/>
                  </a:solidFill>
                </a:endParaRPr>
              </a:p>
            </p:txBody>
          </p:sp>
        </p:grpSp>
      </p:grpSp>
      <p:sp>
        <p:nvSpPr>
          <p:cNvPr id="41" name="TextBox 40"/>
          <p:cNvSpPr txBox="1"/>
          <p:nvPr/>
        </p:nvSpPr>
        <p:spPr>
          <a:xfrm>
            <a:off x="4222686" y="1967936"/>
            <a:ext cx="46678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сумма односторонних углов, </a:t>
            </a:r>
            <a:endParaRPr lang="ru-RU" sz="2400" i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образующиеся при пересечении двух прямых секущей, равна 180</a:t>
            </a:r>
            <a:r>
              <a:rPr lang="ru-RU" sz="2400" i="1" dirty="0" smtClean="0">
                <a:solidFill>
                  <a:schemeClr val="tx2">
                    <a:lumMod val="75000"/>
                  </a:schemeClr>
                </a:solidFill>
                <a:latin typeface="Courier New" panose="02070309020205020404"/>
                <a:cs typeface="Courier New" panose="02070309020205020404"/>
              </a:rPr>
              <a:t>°</a:t>
            </a:r>
            <a:r>
              <a:rPr lang="ru-RU" sz="2400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то прямые параллельны</a:t>
            </a:r>
            <a:endParaRPr lang="ru-RU" sz="2400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2" name="Группа 41"/>
          <p:cNvGrpSpPr/>
          <p:nvPr/>
        </p:nvGrpSpPr>
        <p:grpSpPr>
          <a:xfrm>
            <a:off x="1007604" y="4837161"/>
            <a:ext cx="5414012" cy="830997"/>
            <a:chOff x="1235440" y="4797152"/>
            <a:chExt cx="4313967" cy="830997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3" name="TextBox 42"/>
                <p:cNvSpPr txBox="1"/>
                <p:nvPr/>
              </p:nvSpPr>
              <p:spPr>
                <a:xfrm>
                  <a:off x="1235440" y="4797152"/>
                  <a:ext cx="1926420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ru-RU" sz="2400" i="1" smtClean="0">
                          <a:solidFill>
                            <a:srgbClr val="0070C0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∠</m:t>
                      </m:r>
                    </m:oMath>
                  </a14:m>
                  <a:r>
                    <a:rPr lang="ru-RU" sz="2400" dirty="0" smtClean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3 + </a:t>
                  </a:r>
                  <a14:m>
                    <m:oMath xmlns:m="http://schemas.openxmlformats.org/officeDocument/2006/math">
                      <m:r>
                        <a:rPr lang="ru-RU" sz="2400" i="1">
                          <a:solidFill>
                            <a:srgbClr val="0070C0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∠</m:t>
                      </m:r>
                      <m:r>
                        <a:rPr lang="ru-RU" sz="2400" b="0" i="1" smtClean="0">
                          <a:solidFill>
                            <a:srgbClr val="0070C0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 </m:t>
                      </m:r>
                    </m:oMath>
                  </a14:m>
                  <a:r>
                    <a:rPr lang="ru-RU" sz="2400" dirty="0" smtClean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5 = 180</a:t>
                  </a:r>
                  <a:r>
                    <a:rPr lang="ru-RU" sz="2400" dirty="0" smtClean="0">
                      <a:solidFill>
                        <a:srgbClr val="0070C0"/>
                      </a:solidFill>
                      <a:latin typeface="Courier New" panose="02070309020205020404"/>
                      <a:cs typeface="Courier New" panose="02070309020205020404"/>
                    </a:rPr>
                    <a:t>°</a:t>
                  </a:r>
                  <a:r>
                    <a:rPr lang="ru-RU" sz="2400" dirty="0" smtClean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endParaRPr lang="ru-RU" sz="2400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14:m>
                    <m:oMath xmlns:m="http://schemas.openxmlformats.org/officeDocument/2006/math">
                      <m:r>
                        <a:rPr lang="ru-RU" sz="2400" i="1">
                          <a:solidFill>
                            <a:srgbClr val="0070C0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∠</m:t>
                      </m:r>
                    </m:oMath>
                  </a14:m>
                  <a:r>
                    <a:rPr lang="ru-RU" sz="2400" dirty="0" smtClean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4 + </a:t>
                  </a:r>
                  <a14:m>
                    <m:oMath xmlns:m="http://schemas.openxmlformats.org/officeDocument/2006/math">
                      <m:r>
                        <a:rPr lang="ru-RU" sz="2400" i="1">
                          <a:solidFill>
                            <a:srgbClr val="0070C0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∠</m:t>
                      </m:r>
                    </m:oMath>
                  </a14:m>
                  <a:r>
                    <a:rPr lang="ru-RU" sz="2400" dirty="0" smtClean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6 = 180</a:t>
                  </a:r>
                  <a:r>
                    <a:rPr lang="ru-RU" sz="2400" dirty="0" smtClean="0">
                      <a:solidFill>
                        <a:srgbClr val="0070C0"/>
                      </a:solidFill>
                      <a:latin typeface="Courier New" panose="02070309020205020404"/>
                      <a:cs typeface="Courier New" panose="02070309020205020404"/>
                    </a:rPr>
                    <a:t>°</a:t>
                  </a:r>
                  <a:endParaRPr lang="ru-RU" sz="24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>
            <p:sp>
              <p:nvSpPr>
                <p:cNvPr id="43" name="TextBox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35440" y="4797152"/>
                  <a:ext cx="1926420" cy="830997"/>
                </a:xfrm>
                <a:prstGeom prst="rect">
                  <a:avLst/>
                </a:prstGeom>
                <a:blipFill rotWithShape="1">
                  <a:blip r:embed="rId2"/>
                </a:blipFill>
              </p:spPr>
              <p:txBody>
                <a:bodyPr/>
                <a:lstStyle/>
                <a:p>
                  <a:r>
                    <a:rPr lang="ru-RU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4" name="TextBox 43"/>
            <p:cNvSpPr txBox="1"/>
            <p:nvPr/>
          </p:nvSpPr>
          <p:spPr>
            <a:xfrm>
              <a:off x="3186560" y="4933040"/>
              <a:ext cx="236284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прямые параллельны</a:t>
              </a:r>
              <a:endPara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0</TotalTime>
  <Words>2326</Words>
  <Application>WPS Presentation</Application>
  <PresentationFormat>Экран (4:3)</PresentationFormat>
  <Paragraphs>444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4" baseType="lpstr">
      <vt:lpstr>Arial</vt:lpstr>
      <vt:lpstr>SimSun</vt:lpstr>
      <vt:lpstr>Wingdings</vt:lpstr>
      <vt:lpstr>Times New Roman</vt:lpstr>
      <vt:lpstr>Cambria Math</vt:lpstr>
      <vt:lpstr>Courier New</vt:lpstr>
      <vt:lpstr>Microsoft YaHei</vt:lpstr>
      <vt:lpstr>Arial Unicode MS</vt:lpstr>
      <vt:lpstr>Calibri</vt:lpstr>
      <vt:lpstr>Ясность</vt:lpstr>
      <vt:lpstr>Параллельные прямые. Признаки параллельных прямых</vt:lpstr>
      <vt:lpstr>Параллельные прямые</vt:lpstr>
      <vt:lpstr>Параллельные прямые</vt:lpstr>
      <vt:lpstr>Параллельные прямые</vt:lpstr>
      <vt:lpstr>Практические задания</vt:lpstr>
      <vt:lpstr>Признаки параллельности</vt:lpstr>
      <vt:lpstr>Признаки параллельности</vt:lpstr>
      <vt:lpstr>Практическое задание</vt:lpstr>
      <vt:lpstr>Признаки параллельности</vt:lpstr>
      <vt:lpstr>Практическое задание</vt:lpstr>
      <vt:lpstr>Признаки параллельности</vt:lpstr>
      <vt:lpstr>Практическое задание</vt:lpstr>
      <vt:lpstr>Практические задания</vt:lpstr>
      <vt:lpstr>Практические задания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Параллельные прямые. Признаки и свойства параллельных прямых</dc:title>
  <dc:creator>1</dc:creator>
  <cp:lastModifiedBy>Людмила Мороз</cp:lastModifiedBy>
  <cp:revision>23</cp:revision>
  <dcterms:created xsi:type="dcterms:W3CDTF">2020-05-17T17:00:00Z</dcterms:created>
  <dcterms:modified xsi:type="dcterms:W3CDTF">2024-11-02T13:53:53Z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A313FE4CF4D74D6CB5B8D97AA29AF3BC_12</vt:lpwstr>
  </property>
  <property fmtid="{D5CDD505-2E9C-101B-9397-08002B2CF9AE}" pid="3" name="KSOProductBuildVer">
    <vt:lpwstr>1049-12.2.0.18607</vt:lpwstr>
  </property>
</Properties>
</file>