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32" d="100"/>
          <a:sy n="32" d="100"/>
        </p:scale>
        <p:origin x="72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52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7580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02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519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52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013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5746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94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04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398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44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49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187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57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17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5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35187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надо расположить на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отмеченной территории,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обеспечить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электроэнергией </a:t>
            </a:r>
            <a:r>
              <a:rPr lang="ru-RU" sz="6000" b="1" dirty="0">
                <a:latin typeface="Corbel" panose="020B0503020204020204" pitchFamily="34" charset="0"/>
              </a:rPr>
              <a:t>весь </a:t>
            </a:r>
            <a:r>
              <a:rPr lang="ru-RU" sz="6000" b="1" dirty="0" smtClean="0">
                <a:latin typeface="Corbel" panose="020B0503020204020204" pitchFamily="34" charset="0"/>
              </a:rPr>
              <a:t>мир?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obiecte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trebui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plasate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teritoriul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marcat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a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produce </a:t>
            </a:r>
            <a:r>
              <a:rPr lang="en-US" sz="6000" b="1" dirty="0" err="1">
                <a:latin typeface="Corbel" panose="020B0503020204020204" pitchFamily="34" charset="0"/>
              </a:rPr>
              <a:t>energie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electrică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suficientă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întreaga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lume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r>
              <a:rPr lang="en-US" sz="6000" dirty="0">
                <a:latin typeface="Corbel" panose="020B0503020204020204" pitchFamily="34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441" y="1244060"/>
            <a:ext cx="9905063" cy="61854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10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150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16-летняя Энн </a:t>
            </a:r>
            <a:r>
              <a:rPr lang="ru-RU" sz="6000" dirty="0" err="1">
                <a:latin typeface="Corbel" panose="020B0503020204020204" pitchFamily="34" charset="0"/>
              </a:rPr>
              <a:t>Макосински</a:t>
            </a:r>
            <a:r>
              <a:rPr lang="ru-RU" sz="6000" dirty="0">
                <a:latin typeface="Corbel" panose="020B0503020204020204" pitchFamily="34" charset="0"/>
              </a:rPr>
              <a:t> сконструировала фонарик,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который работает от тепловой энергии ЕГО. Батарейки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могут сесть, рядом может не быть розетки, а ОНО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всегда «под рукой». </a:t>
            </a:r>
            <a:r>
              <a:rPr lang="ru-RU" sz="6000" b="1" dirty="0">
                <a:latin typeface="Corbel" panose="020B0503020204020204" pitchFamily="34" charset="0"/>
              </a:rPr>
              <a:t>Назовите ЕГО.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Anne </a:t>
            </a:r>
            <a:r>
              <a:rPr lang="en-US" sz="6000" dirty="0" err="1">
                <a:latin typeface="Corbel" panose="020B0503020204020204" pitchFamily="34" charset="0"/>
              </a:rPr>
              <a:t>Makosinski</a:t>
            </a:r>
            <a:r>
              <a:rPr lang="en-US" sz="6000" dirty="0">
                <a:latin typeface="Corbel" panose="020B0503020204020204" pitchFamily="34" charset="0"/>
              </a:rPr>
              <a:t>, o </a:t>
            </a:r>
            <a:r>
              <a:rPr lang="en-US" sz="6000" dirty="0" err="1">
                <a:latin typeface="Corbel" panose="020B0503020204020204" pitchFamily="34" charset="0"/>
              </a:rPr>
              <a:t>tânără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16 </a:t>
            </a:r>
            <a:r>
              <a:rPr lang="en-US" sz="6000" dirty="0" err="1">
                <a:latin typeface="Corbel" panose="020B0503020204020204" pitchFamily="34" charset="0"/>
              </a:rPr>
              <a:t>ani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construit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lanternă</a:t>
            </a:r>
            <a:r>
              <a:rPr lang="en-US" sz="6000" dirty="0">
                <a:latin typeface="Corbel" panose="020B0503020204020204" pitchFamily="34" charset="0"/>
              </a:rPr>
              <a:t> care </a:t>
            </a:r>
            <a:r>
              <a:rPr lang="en-US" sz="6000" dirty="0" err="1">
                <a:latin typeface="Corbel" panose="020B0503020204020204" pitchFamily="34" charset="0"/>
              </a:rPr>
              <a:t>funcționează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baza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energiei</a:t>
            </a:r>
            <a:r>
              <a:rPr lang="en-US" sz="6000" dirty="0">
                <a:latin typeface="Corbel" panose="020B0503020204020204" pitchFamily="34" charset="0"/>
              </a:rPr>
              <a:t> LUI. </a:t>
            </a:r>
            <a:r>
              <a:rPr lang="en-US" sz="6000" dirty="0" err="1">
                <a:latin typeface="Corbel" panose="020B0503020204020204" pitchFamily="34" charset="0"/>
              </a:rPr>
              <a:t>Bateriile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se pot </a:t>
            </a:r>
            <a:r>
              <a:rPr lang="en-US" sz="6000" dirty="0" err="1">
                <a:latin typeface="Corbel" panose="020B0503020204020204" pitchFamily="34" charset="0"/>
              </a:rPr>
              <a:t>epuiza</a:t>
            </a:r>
            <a:r>
              <a:rPr lang="en-US" sz="6000" dirty="0">
                <a:latin typeface="Corbel" panose="020B0503020204020204" pitchFamily="34" charset="0"/>
              </a:rPr>
              <a:t>,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posibil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lipsească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prizele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însă</a:t>
            </a:r>
            <a:r>
              <a:rPr lang="en-US" sz="6000" dirty="0">
                <a:latin typeface="Corbel" panose="020B0503020204020204" pitchFamily="34" charset="0"/>
              </a:rPr>
              <a:t> EL e</a:t>
            </a: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permanent ”la </a:t>
            </a:r>
            <a:r>
              <a:rPr lang="en-US" sz="6000" dirty="0" err="1">
                <a:latin typeface="Corbel" panose="020B0503020204020204" pitchFamily="34" charset="0"/>
              </a:rPr>
              <a:t>îndemână</a:t>
            </a:r>
            <a:r>
              <a:rPr lang="en-US" sz="6000" dirty="0">
                <a:latin typeface="Corbel" panose="020B0503020204020204" pitchFamily="34" charset="0"/>
              </a:rPr>
              <a:t>”. </a:t>
            </a:r>
            <a:r>
              <a:rPr lang="en-US" sz="6000" b="1" dirty="0" err="1">
                <a:latin typeface="Corbel" panose="020B0503020204020204" pitchFamily="34" charset="0"/>
              </a:rPr>
              <a:t>Despre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e</a:t>
            </a:r>
            <a:r>
              <a:rPr lang="ro-MD" sz="6000" b="1" dirty="0">
                <a:latin typeface="Corbel" panose="020B0503020204020204" pitchFamily="34" charset="0"/>
              </a:rPr>
              <a:t>ste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>
                <a:latin typeface="Corbel" panose="020B0503020204020204" pitchFamily="34" charset="0"/>
              </a:rPr>
              <a:t>?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38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150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16-летняя Энн </a:t>
            </a:r>
            <a:r>
              <a:rPr lang="ru-RU" sz="6000" dirty="0" err="1">
                <a:latin typeface="Corbel" panose="020B0503020204020204" pitchFamily="34" charset="0"/>
              </a:rPr>
              <a:t>Макосински</a:t>
            </a:r>
            <a:r>
              <a:rPr lang="ru-RU" sz="6000" dirty="0">
                <a:latin typeface="Corbel" panose="020B0503020204020204" pitchFamily="34" charset="0"/>
              </a:rPr>
              <a:t> сконструировала фонарик,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который работает от тепловой энергии ЕГО. Батарейки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могут сесть, рядом может не быть розетки, а ОНО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всегда «под рукой». </a:t>
            </a:r>
            <a:r>
              <a:rPr lang="ru-RU" sz="6000" b="1" dirty="0">
                <a:latin typeface="Corbel" panose="020B0503020204020204" pitchFamily="34" charset="0"/>
              </a:rPr>
              <a:t>Назовите ЕГО.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Anne </a:t>
            </a:r>
            <a:r>
              <a:rPr lang="en-US" sz="6000" dirty="0" err="1">
                <a:latin typeface="Corbel" panose="020B0503020204020204" pitchFamily="34" charset="0"/>
              </a:rPr>
              <a:t>Makosinski</a:t>
            </a:r>
            <a:r>
              <a:rPr lang="en-US" sz="6000" dirty="0">
                <a:latin typeface="Corbel" panose="020B0503020204020204" pitchFamily="34" charset="0"/>
              </a:rPr>
              <a:t>, o </a:t>
            </a:r>
            <a:r>
              <a:rPr lang="en-US" sz="6000" dirty="0" err="1">
                <a:latin typeface="Corbel" panose="020B0503020204020204" pitchFamily="34" charset="0"/>
              </a:rPr>
              <a:t>tânără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16 </a:t>
            </a:r>
            <a:r>
              <a:rPr lang="en-US" sz="6000" dirty="0" err="1">
                <a:latin typeface="Corbel" panose="020B0503020204020204" pitchFamily="34" charset="0"/>
              </a:rPr>
              <a:t>ani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construit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lanternă</a:t>
            </a:r>
            <a:r>
              <a:rPr lang="en-US" sz="6000" dirty="0">
                <a:latin typeface="Corbel" panose="020B0503020204020204" pitchFamily="34" charset="0"/>
              </a:rPr>
              <a:t> care </a:t>
            </a:r>
            <a:r>
              <a:rPr lang="en-US" sz="6000" dirty="0" err="1">
                <a:latin typeface="Corbel" panose="020B0503020204020204" pitchFamily="34" charset="0"/>
              </a:rPr>
              <a:t>funcționează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baza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energiei</a:t>
            </a:r>
            <a:r>
              <a:rPr lang="en-US" sz="6000" dirty="0">
                <a:latin typeface="Corbel" panose="020B0503020204020204" pitchFamily="34" charset="0"/>
              </a:rPr>
              <a:t> LUI. </a:t>
            </a:r>
            <a:r>
              <a:rPr lang="en-US" sz="6000" dirty="0" err="1">
                <a:latin typeface="Corbel" panose="020B0503020204020204" pitchFamily="34" charset="0"/>
              </a:rPr>
              <a:t>Bateriile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se pot </a:t>
            </a:r>
            <a:r>
              <a:rPr lang="en-US" sz="6000" dirty="0" err="1">
                <a:latin typeface="Corbel" panose="020B0503020204020204" pitchFamily="34" charset="0"/>
              </a:rPr>
              <a:t>epuiza</a:t>
            </a:r>
            <a:r>
              <a:rPr lang="en-US" sz="6000" dirty="0">
                <a:latin typeface="Corbel" panose="020B0503020204020204" pitchFamily="34" charset="0"/>
              </a:rPr>
              <a:t>,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posibil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lipsească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prizele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însă</a:t>
            </a:r>
            <a:r>
              <a:rPr lang="en-US" sz="6000" dirty="0">
                <a:latin typeface="Corbel" panose="020B0503020204020204" pitchFamily="34" charset="0"/>
              </a:rPr>
              <a:t> EL e</a:t>
            </a: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permanent ”la </a:t>
            </a:r>
            <a:r>
              <a:rPr lang="en-US" sz="6000" dirty="0" err="1">
                <a:latin typeface="Corbel" panose="020B0503020204020204" pitchFamily="34" charset="0"/>
              </a:rPr>
              <a:t>îndemână</a:t>
            </a:r>
            <a:r>
              <a:rPr lang="en-US" sz="6000" dirty="0">
                <a:latin typeface="Corbel" panose="020B0503020204020204" pitchFamily="34" charset="0"/>
              </a:rPr>
              <a:t>”. </a:t>
            </a:r>
            <a:r>
              <a:rPr lang="en-US" sz="6000" b="1" dirty="0" err="1">
                <a:latin typeface="Corbel" panose="020B0503020204020204" pitchFamily="34" charset="0"/>
              </a:rPr>
              <a:t>Despre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e</a:t>
            </a:r>
            <a:r>
              <a:rPr lang="ro-MD" sz="6000" b="1" dirty="0">
                <a:latin typeface="Corbel" panose="020B0503020204020204" pitchFamily="34" charset="0"/>
              </a:rPr>
              <a:t>ste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65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Один из призов Международного конкурса научных и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инженерных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ru-RU" sz="5400" dirty="0">
                <a:latin typeface="Corbel" panose="020B0503020204020204" pitchFamily="34" charset="0"/>
              </a:rPr>
              <a:t>достижений школьников – премия имени Дадли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Хершбаха</a:t>
            </a:r>
            <a:r>
              <a:rPr lang="ru-RU" sz="5400" dirty="0">
                <a:latin typeface="Corbel" panose="020B0503020204020204" pitchFamily="34" charset="0"/>
              </a:rPr>
              <a:t>. Её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ru-RU" sz="5400" dirty="0">
                <a:latin typeface="Corbel" panose="020B0503020204020204" pitchFamily="34" charset="0"/>
              </a:rPr>
              <a:t>лауреатов приглашают посетить церемонию.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Чего? За второй балл</a:t>
            </a:r>
            <a:r>
              <a:rPr lang="x-none" sz="5400" b="1" dirty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назовите город, где она проходит.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x-none" sz="20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Premiul</a:t>
            </a:r>
            <a:r>
              <a:rPr lang="en-US" sz="5400" dirty="0">
                <a:latin typeface="Corbel" panose="020B0503020204020204" pitchFamily="34" charset="0"/>
              </a:rPr>
              <a:t> Dudley </a:t>
            </a:r>
            <a:r>
              <a:rPr lang="en-US" sz="5400" dirty="0" err="1">
                <a:latin typeface="Corbel" panose="020B0503020204020204" pitchFamily="34" charset="0"/>
              </a:rPr>
              <a:t>Herschbach</a:t>
            </a:r>
            <a:r>
              <a:rPr lang="en-US" sz="5400" dirty="0">
                <a:latin typeface="Corbel" panose="020B0503020204020204" pitchFamily="34" charset="0"/>
              </a:rPr>
              <a:t> -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unul</a:t>
            </a:r>
            <a:r>
              <a:rPr lang="en-US" sz="5400" dirty="0">
                <a:latin typeface="Corbel" panose="020B0503020204020204" pitchFamily="34" charset="0"/>
              </a:rPr>
              <a:t> din </a:t>
            </a:r>
            <a:r>
              <a:rPr lang="en-US" sz="5400" dirty="0" err="1">
                <a:latin typeface="Corbel" panose="020B0503020204020204" pitchFamily="34" charset="0"/>
              </a:rPr>
              <a:t>premiile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Concursului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internațional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al </a:t>
            </a:r>
            <a:r>
              <a:rPr lang="en-US" sz="5400" dirty="0" err="1">
                <a:latin typeface="Corbel" panose="020B0503020204020204" pitchFamily="34" charset="0"/>
              </a:rPr>
              <a:t>realizărilor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științifice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inginerești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printre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elevi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Premianții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acestuia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invitați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viziteze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ceremonia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ceremonie</a:t>
            </a:r>
            <a:r>
              <a:rPr lang="en-US" sz="5400" b="1" dirty="0">
                <a:latin typeface="Corbel" panose="020B0503020204020204" pitchFamily="34" charset="0"/>
              </a:rPr>
              <a:t>?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mai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obține</a:t>
            </a:r>
            <a:r>
              <a:rPr lang="en-US" sz="5400" b="1" dirty="0">
                <a:latin typeface="Corbel" panose="020B0503020204020204" pitchFamily="34" charset="0"/>
              </a:rPr>
              <a:t> un </a:t>
            </a:r>
            <a:r>
              <a:rPr lang="en-US" sz="5400" b="1" dirty="0" err="1">
                <a:latin typeface="Corbel" panose="020B0503020204020204" pitchFamily="34" charset="0"/>
              </a:rPr>
              <a:t>punct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orașul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x-none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care are </a:t>
            </a:r>
            <a:r>
              <a:rPr lang="en-US" sz="5400" b="1" dirty="0" err="1">
                <a:latin typeface="Corbel" panose="020B0503020204020204" pitchFamily="34" charset="0"/>
              </a:rPr>
              <a:t>loc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aceasta</a:t>
            </a:r>
            <a:r>
              <a:rPr lang="en-US" sz="5400" b="1" dirty="0">
                <a:latin typeface="Corbel" panose="020B0503020204020204" pitchFamily="34" charset="0"/>
              </a:rPr>
              <a:t>. </a:t>
            </a:r>
            <a:endParaRPr lang="ru-RU" sz="5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0265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569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sndAc>
          <p:stSnd>
            <p:snd r:embed="rId3" name="chimes.wav"/>
          </p:stSnd>
        </p:sndAc>
      </p:transition>
    </mc:Choice>
    <mc:Fallback xmlns="">
      <p:transition spd="slow" advClick="0" advTm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Один из призов Международного конкурса научных и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инженерных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ru-RU" sz="5400" dirty="0">
                <a:latin typeface="Corbel" panose="020B0503020204020204" pitchFamily="34" charset="0"/>
              </a:rPr>
              <a:t>достижений школьников – премия имени Дадли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err="1">
                <a:latin typeface="Corbel" panose="020B0503020204020204" pitchFamily="34" charset="0"/>
              </a:rPr>
              <a:t>Хершбаха</a:t>
            </a:r>
            <a:r>
              <a:rPr lang="ru-RU" sz="5400" dirty="0">
                <a:latin typeface="Corbel" panose="020B0503020204020204" pitchFamily="34" charset="0"/>
              </a:rPr>
              <a:t>. Её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ru-RU" sz="5400" dirty="0">
                <a:latin typeface="Corbel" panose="020B0503020204020204" pitchFamily="34" charset="0"/>
              </a:rPr>
              <a:t>лауреатов приглашают посетить церемонию.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Чего? За второй балл</a:t>
            </a:r>
            <a:r>
              <a:rPr lang="x-none" sz="5400" b="1" dirty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назовите город, где она проходит.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x-none" sz="20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Premiul</a:t>
            </a:r>
            <a:r>
              <a:rPr lang="en-US" sz="5400" dirty="0">
                <a:latin typeface="Corbel" panose="020B0503020204020204" pitchFamily="34" charset="0"/>
              </a:rPr>
              <a:t> Dudley </a:t>
            </a:r>
            <a:r>
              <a:rPr lang="en-US" sz="5400" dirty="0" err="1">
                <a:latin typeface="Corbel" panose="020B0503020204020204" pitchFamily="34" charset="0"/>
              </a:rPr>
              <a:t>Herschbach</a:t>
            </a:r>
            <a:r>
              <a:rPr lang="en-US" sz="5400" dirty="0">
                <a:latin typeface="Corbel" panose="020B0503020204020204" pitchFamily="34" charset="0"/>
              </a:rPr>
              <a:t> -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unul</a:t>
            </a:r>
            <a:r>
              <a:rPr lang="en-US" sz="5400" dirty="0">
                <a:latin typeface="Corbel" panose="020B0503020204020204" pitchFamily="34" charset="0"/>
              </a:rPr>
              <a:t> din </a:t>
            </a:r>
            <a:r>
              <a:rPr lang="en-US" sz="5400" dirty="0" err="1">
                <a:latin typeface="Corbel" panose="020B0503020204020204" pitchFamily="34" charset="0"/>
              </a:rPr>
              <a:t>premiile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Concursului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internațional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al </a:t>
            </a:r>
            <a:r>
              <a:rPr lang="en-US" sz="5400" dirty="0" err="1">
                <a:latin typeface="Corbel" panose="020B0503020204020204" pitchFamily="34" charset="0"/>
              </a:rPr>
              <a:t>realizărilor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științifice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inginerești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printre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elevi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Premianții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acestuia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x-none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invitați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viziteze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ceremonia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ceremonie</a:t>
            </a:r>
            <a:r>
              <a:rPr lang="en-US" sz="5400" b="1" dirty="0">
                <a:latin typeface="Corbel" panose="020B0503020204020204" pitchFamily="34" charset="0"/>
              </a:rPr>
              <a:t>?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mai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obține</a:t>
            </a:r>
            <a:r>
              <a:rPr lang="en-US" sz="5400" b="1" dirty="0">
                <a:latin typeface="Corbel" panose="020B0503020204020204" pitchFamily="34" charset="0"/>
              </a:rPr>
              <a:t> un </a:t>
            </a:r>
            <a:r>
              <a:rPr lang="en-US" sz="5400" b="1" dirty="0" err="1">
                <a:latin typeface="Corbel" panose="020B0503020204020204" pitchFamily="34" charset="0"/>
              </a:rPr>
              <a:t>punct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orașul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x-none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>
                <a:latin typeface="Corbel" panose="020B0503020204020204" pitchFamily="34" charset="0"/>
              </a:rPr>
              <a:t>care are </a:t>
            </a:r>
            <a:r>
              <a:rPr lang="en-US" sz="5400" b="1" dirty="0" err="1">
                <a:latin typeface="Corbel" panose="020B0503020204020204" pitchFamily="34" charset="0"/>
              </a:rPr>
              <a:t>loc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aceasta</a:t>
            </a:r>
            <a:r>
              <a:rPr lang="en-US" sz="5400" b="1">
                <a:latin typeface="Corbel" panose="020B0503020204020204" pitchFamily="34" charset="0"/>
              </a:rPr>
              <a:t>. </a:t>
            </a:r>
            <a:endParaRPr lang="ru-RU" sz="5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0265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896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Участники программы «Ноль углеродного ИКСА»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предлагают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варианты </a:t>
            </a:r>
            <a:r>
              <a:rPr lang="ru-RU" sz="5700" dirty="0">
                <a:latin typeface="Corbel" panose="020B0503020204020204" pitchFamily="34" charset="0"/>
              </a:rPr>
              <a:t>того, как избавиться от негативного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влияния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углерода</a:t>
            </a:r>
            <a:r>
              <a:rPr lang="ru-RU" sz="5700" dirty="0">
                <a:latin typeface="Corbel" panose="020B0503020204020204" pitchFamily="34" charset="0"/>
              </a:rPr>
              <a:t>. Дело в том, что они хотят оставить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хороший </a:t>
            </a:r>
            <a:r>
              <a:rPr lang="ru-RU" sz="5700" dirty="0">
                <a:latin typeface="Corbel" panose="020B0503020204020204" pitchFamily="34" charset="0"/>
              </a:rPr>
              <a:t>ИКС </a:t>
            </a:r>
            <a:r>
              <a:rPr lang="ru-RU" sz="5700" dirty="0" smtClean="0">
                <a:latin typeface="Corbel" panose="020B0503020204020204" pitchFamily="34" charset="0"/>
              </a:rPr>
              <a:t>в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истории </a:t>
            </a:r>
            <a:r>
              <a:rPr lang="ru-RU" sz="5700" dirty="0">
                <a:latin typeface="Corbel" panose="020B0503020204020204" pitchFamily="34" charset="0"/>
              </a:rPr>
              <a:t>человечества. </a:t>
            </a:r>
            <a:r>
              <a:rPr lang="ru-RU" sz="5700" b="1" dirty="0">
                <a:latin typeface="Corbel" panose="020B0503020204020204" pitchFamily="34" charset="0"/>
              </a:rPr>
              <a:t>Назовите </a:t>
            </a:r>
            <a:r>
              <a:rPr lang="ru-RU" sz="5700" b="1" dirty="0" smtClean="0">
                <a:latin typeface="Corbel" panose="020B0503020204020204" pitchFamily="34" charset="0"/>
              </a:rPr>
              <a:t>ИКС.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Participanții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la </a:t>
            </a:r>
            <a:r>
              <a:rPr lang="en-US" sz="5700" dirty="0" err="1">
                <a:latin typeface="Corbel" panose="020B0503020204020204" pitchFamily="34" charset="0"/>
              </a:rPr>
              <a:t>programul</a:t>
            </a:r>
            <a:r>
              <a:rPr lang="en-US" sz="5700" dirty="0">
                <a:latin typeface="Corbel" panose="020B0503020204020204" pitchFamily="34" charset="0"/>
              </a:rPr>
              <a:t> ”Zero ALFA de carbon” </a:t>
            </a:r>
            <a:r>
              <a:rPr lang="en-US" sz="5700" dirty="0" err="1">
                <a:latin typeface="Corbel" panose="020B0503020204020204" pitchFamily="34" charset="0"/>
              </a:rPr>
              <a:t>propun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metode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>
                <a:latin typeface="Corbel" panose="020B0503020204020204" pitchFamily="34" charset="0"/>
              </a:rPr>
              <a:t>a </a:t>
            </a:r>
            <a:r>
              <a:rPr lang="en-US" sz="5700" dirty="0" err="1">
                <a:latin typeface="Corbel" panose="020B0503020204020204" pitchFamily="34" charset="0"/>
              </a:rPr>
              <a:t>scăpa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impactul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negativ</a:t>
            </a:r>
            <a:r>
              <a:rPr lang="en-US" sz="5700" dirty="0">
                <a:latin typeface="Corbel" panose="020B0503020204020204" pitchFamily="34" charset="0"/>
              </a:rPr>
              <a:t> al </a:t>
            </a:r>
            <a:r>
              <a:rPr lang="en-US" sz="5700" dirty="0" err="1">
                <a:latin typeface="Corbel" panose="020B0503020204020204" pitchFamily="34" charset="0"/>
              </a:rPr>
              <a:t>acestuia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Ideea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vor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lase </a:t>
            </a:r>
            <a:r>
              <a:rPr lang="en-US" sz="5700" dirty="0" smtClean="0">
                <a:latin typeface="Corbel" panose="020B0503020204020204" pitchFamily="34" charset="0"/>
              </a:rPr>
              <a:t>o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ALFĂ </a:t>
            </a:r>
            <a:r>
              <a:rPr lang="en-US" sz="5700" dirty="0" err="1">
                <a:latin typeface="Corbel" panose="020B0503020204020204" pitchFamily="34" charset="0"/>
              </a:rPr>
              <a:t>bună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istoria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omenirii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înlocuit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prin</a:t>
            </a:r>
            <a:r>
              <a:rPr lang="en-US" sz="5700" b="1" dirty="0">
                <a:latin typeface="Corbel" panose="020B0503020204020204" pitchFamily="34" charset="0"/>
              </a:rPr>
              <a:t> ALFA? 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55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Участники программы «Ноль углеродного ИКСА»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предлагают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варианты </a:t>
            </a:r>
            <a:r>
              <a:rPr lang="ru-RU" sz="5700" dirty="0">
                <a:latin typeface="Corbel" panose="020B0503020204020204" pitchFamily="34" charset="0"/>
              </a:rPr>
              <a:t>того, как избавиться от негативного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влияния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углерода</a:t>
            </a:r>
            <a:r>
              <a:rPr lang="ru-RU" sz="5700" dirty="0">
                <a:latin typeface="Corbel" panose="020B0503020204020204" pitchFamily="34" charset="0"/>
              </a:rPr>
              <a:t>. Дело в том, что они хотят оставить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хороший </a:t>
            </a:r>
            <a:r>
              <a:rPr lang="ru-RU" sz="5700" dirty="0">
                <a:latin typeface="Corbel" panose="020B0503020204020204" pitchFamily="34" charset="0"/>
              </a:rPr>
              <a:t>ИКС </a:t>
            </a:r>
            <a:r>
              <a:rPr lang="ru-RU" sz="5700" dirty="0" smtClean="0">
                <a:latin typeface="Corbel" panose="020B0503020204020204" pitchFamily="34" charset="0"/>
              </a:rPr>
              <a:t>в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истории </a:t>
            </a:r>
            <a:r>
              <a:rPr lang="ru-RU" sz="5700" dirty="0">
                <a:latin typeface="Corbel" panose="020B0503020204020204" pitchFamily="34" charset="0"/>
              </a:rPr>
              <a:t>человечества. </a:t>
            </a:r>
            <a:r>
              <a:rPr lang="ru-RU" sz="5700" b="1" dirty="0">
                <a:latin typeface="Corbel" panose="020B0503020204020204" pitchFamily="34" charset="0"/>
              </a:rPr>
              <a:t>Назовите </a:t>
            </a:r>
            <a:r>
              <a:rPr lang="ru-RU" sz="5700" b="1" dirty="0" smtClean="0">
                <a:latin typeface="Corbel" panose="020B0503020204020204" pitchFamily="34" charset="0"/>
              </a:rPr>
              <a:t>ИКС.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Participanții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la </a:t>
            </a:r>
            <a:r>
              <a:rPr lang="en-US" sz="5700" dirty="0" err="1">
                <a:latin typeface="Corbel" panose="020B0503020204020204" pitchFamily="34" charset="0"/>
              </a:rPr>
              <a:t>programul</a:t>
            </a:r>
            <a:r>
              <a:rPr lang="en-US" sz="5700" dirty="0">
                <a:latin typeface="Corbel" panose="020B0503020204020204" pitchFamily="34" charset="0"/>
              </a:rPr>
              <a:t> ”Zero ALFA de carbon” </a:t>
            </a:r>
            <a:r>
              <a:rPr lang="en-US" sz="5700" dirty="0" err="1">
                <a:latin typeface="Corbel" panose="020B0503020204020204" pitchFamily="34" charset="0"/>
              </a:rPr>
              <a:t>propun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metode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>
                <a:latin typeface="Corbel" panose="020B0503020204020204" pitchFamily="34" charset="0"/>
              </a:rPr>
              <a:t>a </a:t>
            </a:r>
            <a:r>
              <a:rPr lang="en-US" sz="5700" dirty="0" err="1">
                <a:latin typeface="Corbel" panose="020B0503020204020204" pitchFamily="34" charset="0"/>
              </a:rPr>
              <a:t>scăpa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impactul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negativ</a:t>
            </a:r>
            <a:r>
              <a:rPr lang="en-US" sz="5700" dirty="0">
                <a:latin typeface="Corbel" panose="020B0503020204020204" pitchFamily="34" charset="0"/>
              </a:rPr>
              <a:t> al </a:t>
            </a:r>
            <a:r>
              <a:rPr lang="en-US" sz="5700" dirty="0" err="1">
                <a:latin typeface="Corbel" panose="020B0503020204020204" pitchFamily="34" charset="0"/>
              </a:rPr>
              <a:t>acestuia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Ideea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vor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lase </a:t>
            </a:r>
            <a:r>
              <a:rPr lang="en-US" sz="5700" dirty="0" smtClean="0">
                <a:latin typeface="Corbel" panose="020B0503020204020204" pitchFamily="34" charset="0"/>
              </a:rPr>
              <a:t>o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ALFĂ </a:t>
            </a:r>
            <a:r>
              <a:rPr lang="en-US" sz="5700" dirty="0" err="1">
                <a:latin typeface="Corbel" panose="020B0503020204020204" pitchFamily="34" charset="0"/>
              </a:rPr>
              <a:t>bună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istoria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omenirii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înlocuit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prin</a:t>
            </a:r>
            <a:r>
              <a:rPr lang="en-US" sz="5700" b="1" dirty="0">
                <a:latin typeface="Corbel" panose="020B0503020204020204" pitchFamily="34" charset="0"/>
              </a:rPr>
              <a:t> ALFA? 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142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Участники программы «Ноль углеродного ИКСА»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предлагают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варианты </a:t>
            </a:r>
            <a:r>
              <a:rPr lang="ru-RU" sz="5700" dirty="0">
                <a:latin typeface="Corbel" panose="020B0503020204020204" pitchFamily="34" charset="0"/>
              </a:rPr>
              <a:t>того, как избавиться от негативного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влияния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углерода</a:t>
            </a:r>
            <a:r>
              <a:rPr lang="ru-RU" sz="5700" dirty="0">
                <a:latin typeface="Corbel" panose="020B0503020204020204" pitchFamily="34" charset="0"/>
              </a:rPr>
              <a:t>. Дело в том, что они хотят оставить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хороший </a:t>
            </a:r>
            <a:r>
              <a:rPr lang="ru-RU" sz="5700" dirty="0">
                <a:latin typeface="Corbel" panose="020B0503020204020204" pitchFamily="34" charset="0"/>
              </a:rPr>
              <a:t>ИКС </a:t>
            </a:r>
            <a:r>
              <a:rPr lang="ru-RU" sz="5700" dirty="0" smtClean="0">
                <a:latin typeface="Corbel" panose="020B0503020204020204" pitchFamily="34" charset="0"/>
              </a:rPr>
              <a:t>в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истории </a:t>
            </a:r>
            <a:r>
              <a:rPr lang="ru-RU" sz="5700" dirty="0">
                <a:latin typeface="Corbel" panose="020B0503020204020204" pitchFamily="34" charset="0"/>
              </a:rPr>
              <a:t>человечества. </a:t>
            </a:r>
            <a:r>
              <a:rPr lang="ru-RU" sz="5700" b="1" dirty="0">
                <a:latin typeface="Corbel" panose="020B0503020204020204" pitchFamily="34" charset="0"/>
              </a:rPr>
              <a:t>Назовите </a:t>
            </a:r>
            <a:r>
              <a:rPr lang="ru-RU" sz="5700" b="1" dirty="0" smtClean="0">
                <a:latin typeface="Corbel" panose="020B0503020204020204" pitchFamily="34" charset="0"/>
              </a:rPr>
              <a:t>ИКС.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Participanții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la </a:t>
            </a:r>
            <a:r>
              <a:rPr lang="en-US" sz="5700" dirty="0" err="1">
                <a:latin typeface="Corbel" panose="020B0503020204020204" pitchFamily="34" charset="0"/>
              </a:rPr>
              <a:t>programul</a:t>
            </a:r>
            <a:r>
              <a:rPr lang="en-US" sz="5700" dirty="0">
                <a:latin typeface="Corbel" panose="020B0503020204020204" pitchFamily="34" charset="0"/>
              </a:rPr>
              <a:t> ”Zero ALFA de carbon” </a:t>
            </a:r>
            <a:r>
              <a:rPr lang="en-US" sz="5700" dirty="0" err="1">
                <a:latin typeface="Corbel" panose="020B0503020204020204" pitchFamily="34" charset="0"/>
              </a:rPr>
              <a:t>propun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metode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>
                <a:latin typeface="Corbel" panose="020B0503020204020204" pitchFamily="34" charset="0"/>
              </a:rPr>
              <a:t>a </a:t>
            </a:r>
            <a:r>
              <a:rPr lang="en-US" sz="5700" dirty="0" err="1">
                <a:latin typeface="Corbel" panose="020B0503020204020204" pitchFamily="34" charset="0"/>
              </a:rPr>
              <a:t>scăpa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impactul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negativ</a:t>
            </a:r>
            <a:r>
              <a:rPr lang="en-US" sz="5700" dirty="0">
                <a:latin typeface="Corbel" panose="020B0503020204020204" pitchFamily="34" charset="0"/>
              </a:rPr>
              <a:t> al </a:t>
            </a:r>
            <a:r>
              <a:rPr lang="en-US" sz="5700" dirty="0" err="1">
                <a:latin typeface="Corbel" panose="020B0503020204020204" pitchFamily="34" charset="0"/>
              </a:rPr>
              <a:t>acestuia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Ideea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vor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lase </a:t>
            </a:r>
            <a:r>
              <a:rPr lang="en-US" sz="5700" dirty="0" smtClean="0">
                <a:latin typeface="Corbel" panose="020B0503020204020204" pitchFamily="34" charset="0"/>
              </a:rPr>
              <a:t>o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ALFĂ </a:t>
            </a:r>
            <a:r>
              <a:rPr lang="en-US" sz="5700" dirty="0" err="1">
                <a:latin typeface="Corbel" panose="020B0503020204020204" pitchFamily="34" charset="0"/>
              </a:rPr>
              <a:t>bună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istoria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omenirii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înlocuit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prin</a:t>
            </a:r>
            <a:r>
              <a:rPr lang="en-US" sz="5700" b="1" dirty="0">
                <a:latin typeface="Corbel" panose="020B0503020204020204" pitchFamily="34" charset="0"/>
              </a:rPr>
              <a:t> ALFA? 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0"/>
            <a:ext cx="20110500" cy="55054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9183"/>
            <a:ext cx="20104100" cy="11305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8" name="Google Shape;305;p24"/>
          <p:cNvSpPr txBox="1"/>
          <p:nvPr/>
        </p:nvSpPr>
        <p:spPr>
          <a:xfrm>
            <a:off x="0" y="2876550"/>
            <a:ext cx="20110500" cy="550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007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150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Восстановите слова, в которых мы оставили только гласные.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и а у – </a:t>
            </a:r>
            <a:r>
              <a:rPr lang="ru-RU" sz="5000" dirty="0" err="1">
                <a:latin typeface="Corbel" panose="020B0503020204020204" pitchFamily="34" charset="0"/>
              </a:rPr>
              <a:t>мультперсонаж</a:t>
            </a:r>
            <a:r>
              <a:rPr lang="ru-RU" sz="5000" dirty="0">
                <a:latin typeface="Corbel" panose="020B0503020204020204" pitchFamily="34" charset="0"/>
              </a:rPr>
              <a:t>, которого хочется поймать и использовать </a:t>
            </a:r>
            <a:r>
              <a:rPr lang="x-none" sz="5000" dirty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x-none" sz="5000" dirty="0">
                <a:latin typeface="Corbel" panose="020B0503020204020204" pitchFamily="34" charset="0"/>
              </a:rPr>
              <a:t>			 </a:t>
            </a:r>
            <a:r>
              <a:rPr lang="ru-RU" sz="5000" dirty="0">
                <a:latin typeface="Corbel" panose="020B0503020204020204" pitchFamily="34" charset="0"/>
              </a:rPr>
              <a:t>вместо</a:t>
            </a:r>
            <a:r>
              <a:rPr lang="x-none" sz="5000" dirty="0">
                <a:latin typeface="Corbel" panose="020B0503020204020204" pitchFamily="34" charset="0"/>
              </a:rPr>
              <a:t> </a:t>
            </a:r>
            <a:r>
              <a:rPr lang="ru-RU" sz="5000" dirty="0">
                <a:latin typeface="Corbel" panose="020B0503020204020204" pitchFamily="34" charset="0"/>
              </a:rPr>
              <a:t>электростанции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е а – учёный, в честь которого назван электромобиль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а у </a:t>
            </a:r>
            <a:r>
              <a:rPr lang="ru-RU" sz="5000" dirty="0" err="1">
                <a:latin typeface="Corbel" panose="020B0503020204020204" pitchFamily="34" charset="0"/>
              </a:rPr>
              <a:t>у</a:t>
            </a:r>
            <a:r>
              <a:rPr lang="ru-RU" sz="5000" dirty="0">
                <a:latin typeface="Corbel" panose="020B0503020204020204" pitchFamily="34" charset="0"/>
              </a:rPr>
              <a:t> я о – устройство для накопления энергии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>
                <a:latin typeface="Corbel" panose="020B0503020204020204" pitchFamily="34" charset="0"/>
              </a:rPr>
              <a:t>Restabiliți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cuvintele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în</a:t>
            </a:r>
            <a:r>
              <a:rPr lang="en-US" sz="5000" b="1" dirty="0">
                <a:latin typeface="Corbel" panose="020B0503020204020204" pitchFamily="34" charset="0"/>
              </a:rPr>
              <a:t> care au </a:t>
            </a:r>
            <a:r>
              <a:rPr lang="en-US" sz="5000" b="1" dirty="0" err="1">
                <a:latin typeface="Corbel" panose="020B0503020204020204" pitchFamily="34" charset="0"/>
              </a:rPr>
              <a:t>fost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omise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toate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consoanele</a:t>
            </a:r>
            <a:r>
              <a:rPr lang="en-US" sz="5000" b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i</a:t>
            </a:r>
            <a:r>
              <a:rPr lang="en-US" sz="5000" dirty="0">
                <a:latin typeface="Corbel" panose="020B0503020204020204" pitchFamily="34" charset="0"/>
              </a:rPr>
              <a:t> a u – </a:t>
            </a:r>
            <a:r>
              <a:rPr lang="en-US" sz="5000" dirty="0" err="1">
                <a:latin typeface="Corbel" panose="020B0503020204020204" pitchFamily="34" charset="0"/>
              </a:rPr>
              <a:t>personaj</a:t>
            </a:r>
            <a:r>
              <a:rPr lang="en-US" sz="5000" dirty="0">
                <a:latin typeface="Corbel" panose="020B0503020204020204" pitchFamily="34" charset="0"/>
              </a:rPr>
              <a:t> din </a:t>
            </a:r>
            <a:r>
              <a:rPr lang="en-US" sz="5000" dirty="0" err="1">
                <a:latin typeface="Corbel" panose="020B0503020204020204" pitchFamily="34" charset="0"/>
              </a:rPr>
              <a:t>desene</a:t>
            </a:r>
            <a:r>
              <a:rPr lang="en-US" sz="5000" dirty="0">
                <a:latin typeface="Corbel" panose="020B0503020204020204" pitchFamily="34" charset="0"/>
              </a:rPr>
              <a:t> animate, </a:t>
            </a:r>
            <a:r>
              <a:rPr lang="en-US" sz="5000" dirty="0" err="1">
                <a:latin typeface="Corbel" panose="020B0503020204020204" pitchFamily="34" charset="0"/>
              </a:rPr>
              <a:t>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poate</a:t>
            </a:r>
            <a:r>
              <a:rPr lang="en-US" sz="5000" dirty="0">
                <a:latin typeface="Corbel" panose="020B0503020204020204" pitchFamily="34" charset="0"/>
              </a:rPr>
              <a:t> fi </a:t>
            </a:r>
            <a:r>
              <a:rPr lang="en-US" sz="5000" dirty="0" err="1">
                <a:latin typeface="Corbel" panose="020B0503020204020204" pitchFamily="34" charset="0"/>
              </a:rPr>
              <a:t>folosit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loc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centrală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			</a:t>
            </a:r>
            <a:r>
              <a:rPr lang="en-US" sz="5000" dirty="0" err="1">
                <a:latin typeface="Corbel" panose="020B0503020204020204" pitchFamily="34" charset="0"/>
              </a:rPr>
              <a:t>electrică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е а – </a:t>
            </a:r>
            <a:r>
              <a:rPr lang="en-US" sz="5000" dirty="0">
                <a:latin typeface="Corbel" panose="020B0503020204020204" pitchFamily="34" charset="0"/>
              </a:rPr>
              <a:t>savant,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cinstea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căruia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este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numit</a:t>
            </a:r>
            <a:r>
              <a:rPr lang="en-US" sz="5000" dirty="0">
                <a:latin typeface="Corbel" panose="020B0503020204020204" pitchFamily="34" charset="0"/>
              </a:rPr>
              <a:t> un brand de automobile</a:t>
            </a: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a e </a:t>
            </a:r>
            <a:r>
              <a:rPr lang="en-US" sz="5000" dirty="0" err="1">
                <a:latin typeface="Corbel" panose="020B0503020204020204" pitchFamily="34" charset="0"/>
              </a:rPr>
              <a:t>i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e – </a:t>
            </a:r>
            <a:r>
              <a:rPr lang="en-US" sz="5000" dirty="0" err="1">
                <a:latin typeface="Corbel" panose="020B0503020204020204" pitchFamily="34" charset="0"/>
              </a:rPr>
              <a:t>unire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mai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multor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elemente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voltaice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spre</a:t>
            </a:r>
            <a:r>
              <a:rPr lang="en-US" sz="5000" dirty="0">
                <a:latin typeface="Corbel" panose="020B0503020204020204" pitchFamily="34" charset="0"/>
              </a:rPr>
              <a:t> a produce </a:t>
            </a:r>
            <a:r>
              <a:rPr lang="en-US" sz="5000" dirty="0" err="1">
                <a:latin typeface="Corbel" panose="020B0503020204020204" pitchFamily="34" charset="0"/>
              </a:rPr>
              <a:t>electricitate</a:t>
            </a:r>
            <a:endParaRPr lang="ru-RU" sz="5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71900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150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Восстановите слова, в которых мы оставили только гласные.</a:t>
            </a:r>
            <a:endParaRPr lang="en-US" sz="5000" b="1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и а у – </a:t>
            </a:r>
            <a:r>
              <a:rPr lang="ru-RU" sz="5000" dirty="0" err="1">
                <a:latin typeface="Corbel" panose="020B0503020204020204" pitchFamily="34" charset="0"/>
              </a:rPr>
              <a:t>мультперсонаж</a:t>
            </a:r>
            <a:r>
              <a:rPr lang="ru-RU" sz="5000" dirty="0">
                <a:latin typeface="Corbel" panose="020B0503020204020204" pitchFamily="34" charset="0"/>
              </a:rPr>
              <a:t>, которого хочется поймать и использовать </a:t>
            </a:r>
            <a:r>
              <a:rPr lang="x-none" sz="5000" dirty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x-none" sz="5000" dirty="0">
                <a:latin typeface="Corbel" panose="020B0503020204020204" pitchFamily="34" charset="0"/>
              </a:rPr>
              <a:t>			 </a:t>
            </a:r>
            <a:r>
              <a:rPr lang="ru-RU" sz="5000" dirty="0">
                <a:latin typeface="Corbel" panose="020B0503020204020204" pitchFamily="34" charset="0"/>
              </a:rPr>
              <a:t>вместо</a:t>
            </a:r>
            <a:r>
              <a:rPr lang="x-none" sz="5000" dirty="0">
                <a:latin typeface="Corbel" panose="020B0503020204020204" pitchFamily="34" charset="0"/>
              </a:rPr>
              <a:t> </a:t>
            </a:r>
            <a:r>
              <a:rPr lang="ru-RU" sz="5000" dirty="0">
                <a:latin typeface="Corbel" panose="020B0503020204020204" pitchFamily="34" charset="0"/>
              </a:rPr>
              <a:t>электростанции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е а – учёный, в честь которого назван электромобиль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а у </a:t>
            </a:r>
            <a:r>
              <a:rPr lang="ru-RU" sz="5000" dirty="0" err="1">
                <a:latin typeface="Corbel" panose="020B0503020204020204" pitchFamily="34" charset="0"/>
              </a:rPr>
              <a:t>у</a:t>
            </a:r>
            <a:r>
              <a:rPr lang="ru-RU" sz="5000" dirty="0">
                <a:latin typeface="Corbel" panose="020B0503020204020204" pitchFamily="34" charset="0"/>
              </a:rPr>
              <a:t> я о – устройство для накопления энергии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>
                <a:latin typeface="Corbel" panose="020B0503020204020204" pitchFamily="34" charset="0"/>
              </a:rPr>
              <a:t>Restabiliți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cuvintele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în</a:t>
            </a:r>
            <a:r>
              <a:rPr lang="en-US" sz="5000" b="1" dirty="0">
                <a:latin typeface="Corbel" panose="020B0503020204020204" pitchFamily="34" charset="0"/>
              </a:rPr>
              <a:t> care au </a:t>
            </a:r>
            <a:r>
              <a:rPr lang="en-US" sz="5000" b="1" dirty="0" err="1">
                <a:latin typeface="Corbel" panose="020B0503020204020204" pitchFamily="34" charset="0"/>
              </a:rPr>
              <a:t>fost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omise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toate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consoanele</a:t>
            </a:r>
            <a:r>
              <a:rPr lang="en-US" sz="5000" b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5000" dirty="0" err="1">
                <a:latin typeface="Corbel" panose="020B0503020204020204" pitchFamily="34" charset="0"/>
              </a:rPr>
              <a:t>i</a:t>
            </a:r>
            <a:r>
              <a:rPr lang="en-US" sz="5000" dirty="0">
                <a:latin typeface="Corbel" panose="020B0503020204020204" pitchFamily="34" charset="0"/>
              </a:rPr>
              <a:t> a u – </a:t>
            </a:r>
            <a:r>
              <a:rPr lang="en-US" sz="5000" dirty="0" err="1">
                <a:latin typeface="Corbel" panose="020B0503020204020204" pitchFamily="34" charset="0"/>
              </a:rPr>
              <a:t>personaj</a:t>
            </a:r>
            <a:r>
              <a:rPr lang="en-US" sz="5000" dirty="0">
                <a:latin typeface="Corbel" panose="020B0503020204020204" pitchFamily="34" charset="0"/>
              </a:rPr>
              <a:t> din </a:t>
            </a:r>
            <a:r>
              <a:rPr lang="en-US" sz="5000" dirty="0" err="1">
                <a:latin typeface="Corbel" panose="020B0503020204020204" pitchFamily="34" charset="0"/>
              </a:rPr>
              <a:t>desene</a:t>
            </a:r>
            <a:r>
              <a:rPr lang="en-US" sz="5000" dirty="0">
                <a:latin typeface="Corbel" panose="020B0503020204020204" pitchFamily="34" charset="0"/>
              </a:rPr>
              <a:t> animate, </a:t>
            </a:r>
            <a:r>
              <a:rPr lang="en-US" sz="5000" dirty="0" err="1">
                <a:latin typeface="Corbel" panose="020B0503020204020204" pitchFamily="34" charset="0"/>
              </a:rPr>
              <a:t>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poate</a:t>
            </a:r>
            <a:r>
              <a:rPr lang="en-US" sz="5000" dirty="0">
                <a:latin typeface="Corbel" panose="020B0503020204020204" pitchFamily="34" charset="0"/>
              </a:rPr>
              <a:t> fi </a:t>
            </a:r>
            <a:r>
              <a:rPr lang="en-US" sz="5000" dirty="0" err="1">
                <a:latin typeface="Corbel" panose="020B0503020204020204" pitchFamily="34" charset="0"/>
              </a:rPr>
              <a:t>folosit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loc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centrală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			</a:t>
            </a:r>
            <a:r>
              <a:rPr lang="en-US" sz="5000" dirty="0" err="1">
                <a:latin typeface="Corbel" panose="020B0503020204020204" pitchFamily="34" charset="0"/>
              </a:rPr>
              <a:t>electrică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>
                <a:latin typeface="Corbel" panose="020B0503020204020204" pitchFamily="34" charset="0"/>
              </a:rPr>
              <a:t>е а – </a:t>
            </a:r>
            <a:r>
              <a:rPr lang="en-US" sz="5000" dirty="0">
                <a:latin typeface="Corbel" panose="020B0503020204020204" pitchFamily="34" charset="0"/>
              </a:rPr>
              <a:t>savant,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cinstea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căruia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este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numit</a:t>
            </a:r>
            <a:r>
              <a:rPr lang="en-US" sz="5000" dirty="0">
                <a:latin typeface="Corbel" panose="020B0503020204020204" pitchFamily="34" charset="0"/>
              </a:rPr>
              <a:t> un brand de automobile</a:t>
            </a:r>
          </a:p>
          <a:p>
            <a:pPr fontAlgn="base"/>
            <a:r>
              <a:rPr lang="en-US" sz="5000" dirty="0">
                <a:latin typeface="Corbel" panose="020B0503020204020204" pitchFamily="34" charset="0"/>
              </a:rPr>
              <a:t>a e </a:t>
            </a:r>
            <a:r>
              <a:rPr lang="en-US" sz="5000" dirty="0" err="1">
                <a:latin typeface="Corbel" panose="020B0503020204020204" pitchFamily="34" charset="0"/>
              </a:rPr>
              <a:t>i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e – </a:t>
            </a:r>
            <a:r>
              <a:rPr lang="en-US" sz="5000" dirty="0" err="1">
                <a:latin typeface="Corbel" panose="020B0503020204020204" pitchFamily="34" charset="0"/>
              </a:rPr>
              <a:t>unire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mai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multor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elemente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voltaice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spre</a:t>
            </a:r>
            <a:r>
              <a:rPr lang="en-US" sz="5000" dirty="0">
                <a:latin typeface="Corbel" panose="020B0503020204020204" pitchFamily="34" charset="0"/>
              </a:rPr>
              <a:t> a produce </a:t>
            </a:r>
            <a:r>
              <a:rPr lang="en-US" sz="5000">
                <a:latin typeface="Corbel" panose="020B0503020204020204" pitchFamily="34" charset="0"/>
              </a:rPr>
              <a:t>electricitate</a:t>
            </a:r>
            <a:endParaRPr lang="ru-RU" sz="5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71900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69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В 2020 году известный музыкант Жан-Мишель </a:t>
            </a:r>
            <a:r>
              <a:rPr lang="ru-RU" sz="5700" dirty="0" err="1">
                <a:latin typeface="Corbel" panose="020B0503020204020204" pitchFamily="34" charset="0"/>
              </a:rPr>
              <a:t>Жарр</a:t>
            </a:r>
            <a:r>
              <a:rPr lang="ru-RU" sz="5700" dirty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дал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концерт </a:t>
            </a:r>
            <a:r>
              <a:rPr lang="ru-RU" sz="5700" dirty="0">
                <a:latin typeface="Corbel" panose="020B0503020204020204" pitchFamily="34" charset="0"/>
              </a:rPr>
              <a:t>«</a:t>
            </a:r>
            <a:r>
              <a:rPr lang="en-US" sz="5700" dirty="0">
                <a:latin typeface="Corbel" panose="020B0503020204020204" pitchFamily="34" charset="0"/>
              </a:rPr>
              <a:t>Aero». </a:t>
            </a:r>
            <a:r>
              <a:rPr lang="ru-RU" sz="5700" dirty="0">
                <a:latin typeface="Corbel" panose="020B0503020204020204" pitchFamily="34" charset="0"/>
              </a:rPr>
              <a:t>Концерт прошёл в Дании, и его главной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темой </a:t>
            </a:r>
            <a:r>
              <a:rPr lang="ru-RU" sz="5700" dirty="0">
                <a:latin typeface="Corbel" panose="020B0503020204020204" pitchFamily="34" charset="0"/>
              </a:rPr>
              <a:t>стала энергия и окружающая среда. </a:t>
            </a:r>
            <a:r>
              <a:rPr lang="ru-RU" sz="5700" b="1" dirty="0">
                <a:latin typeface="Corbel" panose="020B0503020204020204" pitchFamily="34" charset="0"/>
              </a:rPr>
              <a:t>Он провёл его: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 аэродроме </a:t>
            </a:r>
            <a:r>
              <a:rPr lang="ru-RU" sz="5700" b="1" dirty="0">
                <a:latin typeface="Corbel" panose="020B0503020204020204" pitchFamily="34" charset="0"/>
              </a:rPr>
              <a:t>или в парке ветряных </a:t>
            </a:r>
            <a:r>
              <a:rPr lang="ru-RU" sz="5700" b="1" dirty="0" smtClean="0">
                <a:latin typeface="Corbel" panose="020B0503020204020204" pitchFamily="34" charset="0"/>
              </a:rPr>
              <a:t>мельниц?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În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anul</a:t>
            </a:r>
            <a:r>
              <a:rPr lang="en-US" sz="5700" dirty="0">
                <a:latin typeface="Corbel" panose="020B0503020204020204" pitchFamily="34" charset="0"/>
              </a:rPr>
              <a:t> 2020 </a:t>
            </a:r>
            <a:r>
              <a:rPr lang="en-US" sz="5700" dirty="0" err="1">
                <a:latin typeface="Corbel" panose="020B0503020204020204" pitchFamily="34" charset="0"/>
              </a:rPr>
              <a:t>renumitul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muzician</a:t>
            </a:r>
            <a:r>
              <a:rPr lang="en-US" sz="5700" dirty="0">
                <a:latin typeface="Corbel" panose="020B0503020204020204" pitchFamily="34" charset="0"/>
              </a:rPr>
              <a:t> Jean-Michel </a:t>
            </a:r>
            <a:r>
              <a:rPr lang="en-US" sz="5700" dirty="0" err="1">
                <a:latin typeface="Corbel" panose="020B0503020204020204" pitchFamily="34" charset="0"/>
              </a:rPr>
              <a:t>Jarre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 smtClean="0">
                <a:latin typeface="Corbel" panose="020B0503020204020204" pitchFamily="34" charset="0"/>
              </a:rPr>
              <a:t>susținut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concertul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”Aero”. </a:t>
            </a:r>
            <a:r>
              <a:rPr lang="en-US" sz="5700" dirty="0" err="1">
                <a:latin typeface="Corbel" panose="020B0503020204020204" pitchFamily="34" charset="0"/>
              </a:rPr>
              <a:t>Acesta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avut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loc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Danemarca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iar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laitmotivul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a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fost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energia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mediul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înconjurător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Unde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avut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loc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concertul</a:t>
            </a:r>
            <a:r>
              <a:rPr lang="en-US" sz="5700" b="1" dirty="0">
                <a:latin typeface="Corbel" panose="020B0503020204020204" pitchFamily="34" charset="0"/>
              </a:rPr>
              <a:t>: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pe</a:t>
            </a:r>
            <a:r>
              <a:rPr lang="ro-MD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 smtClean="0">
                <a:latin typeface="Corbel" panose="020B0503020204020204" pitchFamily="34" charset="0"/>
              </a:rPr>
              <a:t>aerodrom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sau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parc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ro-MD" sz="5700" b="1" dirty="0" smtClean="0">
                <a:latin typeface="Corbel" panose="020B0503020204020204" pitchFamily="34" charset="0"/>
              </a:rPr>
              <a:t>cu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mori</a:t>
            </a:r>
            <a:r>
              <a:rPr lang="en-US" sz="5700" b="1" dirty="0">
                <a:latin typeface="Corbel" panose="020B0503020204020204" pitchFamily="34" charset="0"/>
              </a:rPr>
              <a:t> de </a:t>
            </a:r>
            <a:r>
              <a:rPr lang="en-US" sz="5700" b="1" dirty="0" err="1">
                <a:latin typeface="Corbel" panose="020B0503020204020204" pitchFamily="34" charset="0"/>
              </a:rPr>
              <a:t>vânt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72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В 2020 году известный музыкант Жан-Мишель </a:t>
            </a:r>
            <a:r>
              <a:rPr lang="ru-RU" sz="5700" dirty="0" err="1">
                <a:latin typeface="Corbel" panose="020B0503020204020204" pitchFamily="34" charset="0"/>
              </a:rPr>
              <a:t>Жарр</a:t>
            </a:r>
            <a:r>
              <a:rPr lang="ru-RU" sz="5700" dirty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дал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концерт </a:t>
            </a:r>
            <a:r>
              <a:rPr lang="ru-RU" sz="5700" dirty="0">
                <a:latin typeface="Corbel" panose="020B0503020204020204" pitchFamily="34" charset="0"/>
              </a:rPr>
              <a:t>«</a:t>
            </a:r>
            <a:r>
              <a:rPr lang="en-US" sz="5700" dirty="0">
                <a:latin typeface="Corbel" panose="020B0503020204020204" pitchFamily="34" charset="0"/>
              </a:rPr>
              <a:t>Aero». </a:t>
            </a:r>
            <a:r>
              <a:rPr lang="ru-RU" sz="5700" dirty="0">
                <a:latin typeface="Corbel" panose="020B0503020204020204" pitchFamily="34" charset="0"/>
              </a:rPr>
              <a:t>Концерт прошёл в Дании, и его главной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темой </a:t>
            </a:r>
            <a:r>
              <a:rPr lang="ru-RU" sz="5700" dirty="0">
                <a:latin typeface="Corbel" panose="020B0503020204020204" pitchFamily="34" charset="0"/>
              </a:rPr>
              <a:t>стала энергия и окружающая среда. </a:t>
            </a:r>
            <a:r>
              <a:rPr lang="ru-RU" sz="5700" b="1" dirty="0">
                <a:latin typeface="Corbel" panose="020B0503020204020204" pitchFamily="34" charset="0"/>
              </a:rPr>
              <a:t>Он провёл его: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на аэродроме </a:t>
            </a:r>
            <a:r>
              <a:rPr lang="ru-RU" sz="5700" b="1" dirty="0">
                <a:latin typeface="Corbel" panose="020B0503020204020204" pitchFamily="34" charset="0"/>
              </a:rPr>
              <a:t>или в парке ветряных </a:t>
            </a:r>
            <a:r>
              <a:rPr lang="ru-RU" sz="5700" b="1" dirty="0" smtClean="0">
                <a:latin typeface="Corbel" panose="020B0503020204020204" pitchFamily="34" charset="0"/>
              </a:rPr>
              <a:t>мельниц?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În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anul</a:t>
            </a:r>
            <a:r>
              <a:rPr lang="en-US" sz="5700" dirty="0">
                <a:latin typeface="Corbel" panose="020B0503020204020204" pitchFamily="34" charset="0"/>
              </a:rPr>
              <a:t> 2020 </a:t>
            </a:r>
            <a:r>
              <a:rPr lang="en-US" sz="5700" dirty="0" err="1">
                <a:latin typeface="Corbel" panose="020B0503020204020204" pitchFamily="34" charset="0"/>
              </a:rPr>
              <a:t>renumitul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muzician</a:t>
            </a:r>
            <a:r>
              <a:rPr lang="en-US" sz="5700" dirty="0">
                <a:latin typeface="Corbel" panose="020B0503020204020204" pitchFamily="34" charset="0"/>
              </a:rPr>
              <a:t> Jean-Michel </a:t>
            </a:r>
            <a:r>
              <a:rPr lang="en-US" sz="5700" dirty="0" err="1">
                <a:latin typeface="Corbel" panose="020B0503020204020204" pitchFamily="34" charset="0"/>
              </a:rPr>
              <a:t>Jarre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 smtClean="0">
                <a:latin typeface="Corbel" panose="020B0503020204020204" pitchFamily="34" charset="0"/>
              </a:rPr>
              <a:t>susținut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concertul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”Aero”. </a:t>
            </a:r>
            <a:r>
              <a:rPr lang="en-US" sz="5700" dirty="0" err="1">
                <a:latin typeface="Corbel" panose="020B0503020204020204" pitchFamily="34" charset="0"/>
              </a:rPr>
              <a:t>Acesta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avut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loc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Danemarca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iar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laitmotivul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a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fost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energia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mediul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înconjurător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Unde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avut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loc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concertul</a:t>
            </a:r>
            <a:r>
              <a:rPr lang="en-US" sz="5700" b="1" dirty="0">
                <a:latin typeface="Corbel" panose="020B0503020204020204" pitchFamily="34" charset="0"/>
              </a:rPr>
              <a:t>: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pe</a:t>
            </a:r>
            <a:r>
              <a:rPr lang="ro-MD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 smtClean="0">
                <a:latin typeface="Corbel" panose="020B0503020204020204" pitchFamily="34" charset="0"/>
              </a:rPr>
              <a:t>aerodrom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sau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parc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ro-MD" sz="5700" b="1" smtClean="0">
                <a:latin typeface="Corbel" panose="020B0503020204020204" pitchFamily="34" charset="0"/>
              </a:rPr>
              <a:t>cu</a:t>
            </a:r>
            <a:r>
              <a:rPr lang="en-US" sz="5700" b="1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mori</a:t>
            </a:r>
            <a:r>
              <a:rPr lang="en-US" sz="5700" b="1" dirty="0">
                <a:latin typeface="Corbel" panose="020B0503020204020204" pitchFamily="34" charset="0"/>
              </a:rPr>
              <a:t> de </a:t>
            </a:r>
            <a:r>
              <a:rPr lang="en-US" sz="5700" b="1" dirty="0" err="1">
                <a:latin typeface="Corbel" panose="020B0503020204020204" pitchFamily="34" charset="0"/>
              </a:rPr>
              <a:t>vânt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307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прототип электромобиля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был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создан </a:t>
            </a:r>
            <a:r>
              <a:rPr lang="ru-RU" sz="7200" b="1" dirty="0">
                <a:latin typeface="Corbel" panose="020B0503020204020204" pitchFamily="34" charset="0"/>
              </a:rPr>
              <a:t>ещё в 1828 </a:t>
            </a:r>
            <a:r>
              <a:rPr lang="ru-RU" sz="7200" b="1" dirty="0" smtClean="0">
                <a:latin typeface="Corbel" panose="020B0503020204020204" pitchFamily="34" charset="0"/>
              </a:rPr>
              <a:t>году?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prototipul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electromobilului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fost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creat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ro-MD" sz="7200" b="1" dirty="0" smtClean="0">
                <a:latin typeface="Corbel" panose="020B0503020204020204" pitchFamily="34" charset="0"/>
              </a:rPr>
              <a:t>anul </a:t>
            </a:r>
            <a:r>
              <a:rPr lang="en-US" sz="7200" b="1" dirty="0" smtClean="0">
                <a:latin typeface="Corbel" panose="020B0503020204020204" pitchFamily="34" charset="0"/>
              </a:rPr>
              <a:t>1828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05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прототип электромобиля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был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создан </a:t>
            </a:r>
            <a:r>
              <a:rPr lang="ru-RU" sz="7200" b="1" dirty="0">
                <a:latin typeface="Corbel" panose="020B0503020204020204" pitchFamily="34" charset="0"/>
              </a:rPr>
              <a:t>ещё в 1828 </a:t>
            </a:r>
            <a:r>
              <a:rPr lang="ru-RU" sz="7200" b="1" dirty="0" smtClean="0">
                <a:latin typeface="Corbel" panose="020B0503020204020204" pitchFamily="34" charset="0"/>
              </a:rPr>
              <a:t>году?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prototipul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electromobilului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fost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creat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ro-MD" sz="7200" b="1" smtClean="0">
                <a:latin typeface="Corbel" panose="020B0503020204020204" pitchFamily="34" charset="0"/>
              </a:rPr>
              <a:t>anul </a:t>
            </a:r>
            <a:r>
              <a:rPr lang="en-US" sz="7200" b="1" smtClean="0">
                <a:latin typeface="Corbel" panose="020B0503020204020204" pitchFamily="34" charset="0"/>
              </a:rPr>
              <a:t>1828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360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надо расположить на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отмеченной территории,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обеспечить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электроэнергией </a:t>
            </a:r>
            <a:r>
              <a:rPr lang="ru-RU" sz="6000" b="1" dirty="0">
                <a:latin typeface="Corbel" panose="020B0503020204020204" pitchFamily="34" charset="0"/>
              </a:rPr>
              <a:t>весь </a:t>
            </a:r>
            <a:r>
              <a:rPr lang="ru-RU" sz="6000" b="1" dirty="0" smtClean="0">
                <a:latin typeface="Corbel" panose="020B0503020204020204" pitchFamily="34" charset="0"/>
              </a:rPr>
              <a:t>мир?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obiecte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trebui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plasate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teritoriul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marcat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a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produce </a:t>
            </a:r>
            <a:r>
              <a:rPr lang="en-US" sz="6000" b="1" dirty="0" err="1">
                <a:latin typeface="Corbel" panose="020B0503020204020204" pitchFamily="34" charset="0"/>
              </a:rPr>
              <a:t>energie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electrică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suficientă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întreaga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lume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r>
              <a:rPr lang="en-US" sz="6000" dirty="0">
                <a:latin typeface="Corbel" panose="020B0503020204020204" pitchFamily="34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441" y="1244060"/>
            <a:ext cx="9905063" cy="61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1017</Words>
  <Application>Microsoft Office PowerPoint</Application>
  <PresentationFormat>Произвольный</PresentationFormat>
  <Paragraphs>160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412</cp:revision>
  <dcterms:modified xsi:type="dcterms:W3CDTF">2021-01-06T14:59:18Z</dcterms:modified>
</cp:coreProperties>
</file>