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8" r:id="rId4"/>
    <p:sldId id="278" r:id="rId5"/>
    <p:sldId id="279" r:id="rId6"/>
    <p:sldId id="282" r:id="rId7"/>
    <p:sldId id="280" r:id="rId8"/>
    <p:sldId id="281" r:id="rId9"/>
    <p:sldId id="283" r:id="rId10"/>
    <p:sldId id="284" r:id="rId11"/>
    <p:sldId id="285" r:id="rId12"/>
    <p:sldId id="286" r:id="rId13"/>
    <p:sldId id="287" r:id="rId14"/>
    <p:sldId id="289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D2E1B5"/>
    <a:srgbClr val="34411B"/>
    <a:srgbClr val="EBF6F9"/>
    <a:srgbClr val="A7E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611559" y="764704"/>
            <a:ext cx="746960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ВПР </a:t>
            </a:r>
            <a:endParaRPr lang="ru-RU" sz="6600" b="1" dirty="0" smtClean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600" b="1" dirty="0" smtClean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математике</a:t>
            </a:r>
            <a:endParaRPr lang="ru-RU" sz="6600" b="1" dirty="0">
              <a:solidFill>
                <a:srgbClr val="66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9399" y="3212976"/>
            <a:ext cx="24529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 класс</a:t>
            </a:r>
            <a:endParaRPr lang="ru-RU" sz="5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251520" y="6309320"/>
            <a:ext cx="8712968" cy="36004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</a:t>
            </a:r>
            <a:r>
              <a:rPr lang="ru-RU" sz="1600" b="1" baseline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256 ГО ЗАТО </a:t>
            </a:r>
            <a:r>
              <a:rPr lang="ru-RU" sz="1600" b="1" baseline="0" dirty="0" err="1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г.Фокино</a:t>
            </a:r>
            <a:r>
              <a:rPr lang="ru-RU" sz="1600" b="1" baseline="0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Приморский край</a:t>
            </a:r>
            <a:endParaRPr lang="ru-RU" sz="1600" b="1" dirty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709399" y="5301208"/>
            <a:ext cx="17459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5400" b="1" baseline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Рамка 15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251520" y="1628800"/>
            <a:ext cx="4248472" cy="50321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652392" y="1628800"/>
            <a:ext cx="4248472" cy="431980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6539052" y="6093296"/>
            <a:ext cx="2361812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53752" y="188640"/>
            <a:ext cx="9036496" cy="1296144"/>
          </a:xfrm>
          <a:prstGeom prst="rect">
            <a:avLst/>
          </a:prstGeom>
          <a:solidFill>
            <a:srgbClr val="663300"/>
          </a:solidFill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69845" y="5874905"/>
            <a:ext cx="4036045" cy="7230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17957" y="1"/>
            <a:ext cx="9144000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306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 userDrawn="1"/>
        </p:nvSpPr>
        <p:spPr>
          <a:xfrm>
            <a:off x="5004048" y="188640"/>
            <a:ext cx="3888431" cy="648072"/>
          </a:xfrm>
          <a:prstGeom prst="rect">
            <a:avLst/>
          </a:prstGeom>
          <a:solidFill>
            <a:srgbClr val="663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341485" y="908720"/>
            <a:ext cx="4248472" cy="57606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4" name="Picture 10" descr="https://mmedia.ozone.ru/multimedia/1022696327.jpg"/>
          <p:cNvPicPr>
            <a:picLocks noChangeAspect="1" noChangeArrowheads="1"/>
          </p:cNvPicPr>
          <p:nvPr userDrawn="1"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24057" y="908720"/>
            <a:ext cx="3922860" cy="3393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 descr="https://p.calameoassets.com/140115105635-e602da858a88c29e790d76a86311b791/p1.jpg"/>
          <p:cNvPicPr>
            <a:picLocks noChangeAspect="1" noChangeArrowheads="1"/>
          </p:cNvPicPr>
          <p:nvPr userDrawn="1"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675703" y="3861048"/>
            <a:ext cx="2207781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knigaopt.ru/images/thumbs/1823523225/861796313.jpg"/>
          <p:cNvPicPr>
            <a:picLocks noChangeAspect="1" noChangeArrowheads="1"/>
          </p:cNvPicPr>
          <p:nvPr userDrawn="1"/>
        </p:nvPicPr>
        <p:blipFill rotWithShape="1">
          <a:blip r:embed="rId5" cstate="email"/>
          <a:srcRect/>
          <a:stretch>
            <a:fillRect/>
          </a:stretch>
        </p:blipFill>
        <p:spPr bwMode="auto">
          <a:xfrm>
            <a:off x="4139952" y="2996952"/>
            <a:ext cx="2256716" cy="287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ruslania.com/pictures/books_photos/19/190902/o.jpg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3023828" y="3769323"/>
            <a:ext cx="2232248" cy="289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 userDrawn="1"/>
        </p:nvSpPr>
        <p:spPr>
          <a:xfrm>
            <a:off x="258056" y="4693382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46843" y="1957078"/>
            <a:ext cx="8713027" cy="8958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6588224" y="6093296"/>
            <a:ext cx="2361812" cy="567680"/>
          </a:xfrm>
          <a:prstGeom prst="rect">
            <a:avLst/>
          </a:prstGeom>
          <a:solidFill>
            <a:srgbClr val="EBF6F9"/>
          </a:solidFill>
          <a:ln w="508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0" y="476672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1213" y="3212976"/>
            <a:ext cx="9144000" cy="1368152"/>
          </a:xfrm>
          <a:prstGeom prst="rect">
            <a:avLst/>
          </a:prstGeom>
          <a:solidFill>
            <a:srgbClr val="34411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мка 12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7B67A86-8AB3-45C5-AB84-0E9DCEAFDC1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92F805-EC3A-4AE3-A082-E74273AC5D06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pn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kartinkin.net/uploads/posts/2020-11/1606686929_13-p-fon-dlya-prezentatsii-po-matematike-18.png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0" y="1"/>
            <a:ext cx="9179914" cy="6893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 userDrawn="1"/>
        </p:nvSpPr>
        <p:spPr>
          <a:xfrm>
            <a:off x="107504" y="116632"/>
            <a:ext cx="9036496" cy="6741368"/>
          </a:xfrm>
          <a:prstGeom prst="rect">
            <a:avLst/>
          </a:prstGeom>
          <a:solidFill>
            <a:schemeClr val="bg1">
              <a:alpha val="6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/>
          <p:cNvSpPr/>
          <p:nvPr userDrawn="1"/>
        </p:nvSpPr>
        <p:spPr>
          <a:xfrm>
            <a:off x="0" y="1"/>
            <a:ext cx="9144000" cy="6857999"/>
          </a:xfrm>
          <a:prstGeom prst="frame">
            <a:avLst>
              <a:gd name="adj1" fmla="val 1295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3.png"/><Relationship Id="rId2" Type="http://schemas.openxmlformats.org/officeDocument/2006/relationships/image" Target="../media/image22.wmf"/><Relationship Id="rId1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5.png"/><Relationship Id="rId2" Type="http://schemas.openxmlformats.org/officeDocument/2006/relationships/image" Target="../media/image24.wmf"/><Relationship Id="rId1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wmf"/><Relationship Id="rId2" Type="http://schemas.openxmlformats.org/officeDocument/2006/relationships/oleObject" Target="../embeddings/oleObject11.bin"/><Relationship Id="rId1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8.wmf"/><Relationship Id="rId2" Type="http://schemas.openxmlformats.org/officeDocument/2006/relationships/oleObject" Target="../embeddings/oleObject12.bin"/><Relationship Id="rId1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s://prooge.ru/" TargetMode="External"/><Relationship Id="rId1" Type="http://schemas.openxmlformats.org/officeDocument/2006/relationships/hyperlink" Target="https://kartinkin.net/uploads/posts/2020-11/1606686929_13-p-fon-dlya-prezentatsii-po-matematike-18.png" TargetMode="Externa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3.wmf"/><Relationship Id="rId2" Type="http://schemas.openxmlformats.org/officeDocument/2006/relationships/oleObject" Target="../embeddings/oleObject4.bin"/><Relationship Id="rId1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wmf"/><Relationship Id="rId2" Type="http://schemas.openxmlformats.org/officeDocument/2006/relationships/oleObject" Target="../embeddings/oleObject5.bin"/><Relationship Id="rId1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6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7.png"/><Relationship Id="rId2" Type="http://schemas.openxmlformats.org/officeDocument/2006/relationships/image" Target="../media/image16.wmf"/><Relationship Id="rId1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7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9.wmf"/><Relationship Id="rId2" Type="http://schemas.openxmlformats.org/officeDocument/2006/relationships/oleObject" Target="../embeddings/oleObject7.bin"/><Relationship Id="rId1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8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1.png"/><Relationship Id="rId2" Type="http://schemas.openxmlformats.org/officeDocument/2006/relationships/image" Target="../media/image20.wmf"/><Relationship Id="rId1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Изображение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1460" y="6309360"/>
            <a:ext cx="8692515" cy="361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504" y="116632"/>
            <a:ext cx="9036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 расчерчен на прямоугольники со сторонами 6 см и 4 см. От точки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ломаная по сторонам прямоугольников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143500" y="4365625"/>
          <a:ext cx="345122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0" name="Формула" r:id="rId1" imgW="17983200" imgH="4267200" progId="Equation.3">
                  <p:embed/>
                </p:oleObj>
              </mc:Choice>
              <mc:Fallback>
                <p:oleObj name="Формула" r:id="rId1" imgW="17983200" imgH="4267200" progId="Equation.3">
                  <p:embed/>
                  <p:pic>
                    <p:nvPicPr>
                      <p:cNvPr id="0" name="Изображение 19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4365625"/>
                        <a:ext cx="3451225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77554" y="1611957"/>
            <a:ext cx="38205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ломаной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76" name="Picture 20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5807" y="1768392"/>
            <a:ext cx="3705437" cy="4063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13916" y="260648"/>
            <a:ext cx="87945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дано поле, расчерченное на квадраты со стороной 5 см. На нём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изображена фигура.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815013" y="4365625"/>
          <a:ext cx="210661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7" name="Формула" r:id="rId1" imgW="10972800" imgH="4267200" progId="Equation.3">
                  <p:embed/>
                </p:oleObj>
              </mc:Choice>
              <mc:Fallback>
                <p:oleObj name="Формула" r:id="rId1" imgW="10972800" imgH="4267200" progId="Equation.3">
                  <p:embed/>
                  <p:pic>
                    <p:nvPicPr>
                      <p:cNvPr id="0" name="Изображение 215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4365625"/>
                        <a:ext cx="210661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77554" y="1611957"/>
            <a:ext cx="41132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23" name="Picture 19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0279" y="1741745"/>
            <a:ext cx="3871342" cy="4090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4689" y="188640"/>
            <a:ext cx="87297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Учёный кот обошёл вокруг дуба и вернулся в исходную точку. На рисунке показан путь кота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дуба. Сторона квадратной клетки равна 1 м</a:t>
            </a:r>
            <a:r>
              <a:rPr lang="ru-RU" sz="2800" dirty="0"/>
              <a:t>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5" name="Picture 1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25788" y="2157765"/>
            <a:ext cx="4142656" cy="3083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873750" y="4365625"/>
          <a:ext cx="19891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Формула" r:id="rId2" imgW="10363200" imgH="4267200" progId="Equation.3">
                  <p:embed/>
                </p:oleObj>
              </mc:Choice>
              <mc:Fallback>
                <p:oleObj name="Формула" r:id="rId2" imgW="10363200" imgH="4267200" progId="Equation.3">
                  <p:embed/>
                  <p:pic>
                    <p:nvPicPr>
                      <p:cNvPr id="0" name="Изображение 204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4365625"/>
                        <a:ext cx="19891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77554" y="1611957"/>
            <a:ext cx="362701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учёного кота.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в метрах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endshow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5631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 расчерчен на прямоугольники со сторонами 3 см и 4 см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по линиям изображена фигура.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56" name="Picture 28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418725" y="1700808"/>
            <a:ext cx="3892896" cy="41601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170488" y="4365625"/>
          <a:ext cx="33940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Формула" r:id="rId2" imgW="17678400" imgH="4267200" progId="Equation.3">
                  <p:embed/>
                </p:oleObj>
              </mc:Choice>
              <mc:Fallback>
                <p:oleObj name="Формула" r:id="rId2" imgW="17678400" imgH="4267200" progId="Equation.3">
                  <p:embed/>
                  <p:pic>
                    <p:nvPicPr>
                      <p:cNvPr id="0" name="Изображение 225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4365625"/>
                        <a:ext cx="3394075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77554" y="1611957"/>
            <a:ext cx="410894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квадратных см.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763524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71600" y="2204864"/>
            <a:ext cx="1974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u="sng" dirty="0">
                <a:hlinkClick r:id="rId2"/>
              </a:rPr>
              <a:t>https://prooge.ru/</a:t>
            </a:r>
            <a:r>
              <a:rPr lang="ru-RU" dirty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66562" y="116632"/>
            <a:ext cx="885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 расчерчен на прямоугольники со сторонами 6 см и 4 см. От точки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ломаная по сторонам прямоугольников</a:t>
            </a:r>
            <a:r>
              <a:rPr lang="ru-RU" sz="2800" dirty="0"/>
              <a:t>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Управляющая кнопка: настраиваемая 5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Управляющая кнопка: настраиваемая 9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5171367" y="4365104"/>
          <a:ext cx="339248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Формула" r:id="rId1" imgW="17678400" imgH="4267200" progId="Equation.3">
                  <p:embed/>
                </p:oleObj>
              </mc:Choice>
              <mc:Fallback>
                <p:oleObj name="Формула" r:id="rId1" imgW="17678400" imgH="4267200" progId="Equation.3">
                  <p:embed/>
                  <p:pic>
                    <p:nvPicPr>
                      <p:cNvPr id="0" name="Изображение 10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367" y="4365104"/>
                        <a:ext cx="339248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77554" y="1611957"/>
            <a:ext cx="38205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ломаной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9" name="Picture 35"/>
          <p:cNvPicPr>
            <a:picLocks noChangeAspect="1" noChangeArrowheads="1"/>
          </p:cNvPicPr>
          <p:nvPr/>
        </p:nvPicPr>
        <p:blipFill rotWithShape="1">
          <a:blip r:embed="rId3" cstate="email"/>
          <a:srcRect/>
          <a:stretch>
            <a:fillRect/>
          </a:stretch>
        </p:blipFill>
        <p:spPr bwMode="auto">
          <a:xfrm>
            <a:off x="323528" y="1700808"/>
            <a:ext cx="4134967" cy="410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66562" y="116632"/>
            <a:ext cx="885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Учёный кот обошёл вокруг дуба и вернулся в исходную точку. На рисунке показан путь кота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вокруг дуба. Сторона квадратной клетки равна 1 м.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98" name="Picture 10"/>
          <p:cNvPicPr>
            <a:picLocks noChangeAspect="1" noChangeArrowheads="1"/>
          </p:cNvPicPr>
          <p:nvPr/>
        </p:nvPicPr>
        <p:blipFill rotWithShape="1">
          <a:blip r:embed="rId1" cstate="email"/>
          <a:srcRect t="7971" b="2512"/>
          <a:stretch>
            <a:fillRect/>
          </a:stretch>
        </p:blipFill>
        <p:spPr bwMode="auto">
          <a:xfrm>
            <a:off x="518799" y="1692692"/>
            <a:ext cx="3792822" cy="41536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873750" y="4365625"/>
          <a:ext cx="198913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6" name="Формула" r:id="rId2" imgW="10363200" imgH="4267200" progId="Equation.3">
                  <p:embed/>
                </p:oleObj>
              </mc:Choice>
              <mc:Fallback>
                <p:oleObj name="Формула" r:id="rId2" imgW="10363200" imgH="4267200" progId="Equation.3">
                  <p:embed/>
                  <p:pic>
                    <p:nvPicPr>
                      <p:cNvPr id="0" name="Изображение 12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4365625"/>
                        <a:ext cx="198913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77554" y="1611957"/>
            <a:ext cx="362701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учёного кота.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в метрах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72166" y="134205"/>
            <a:ext cx="86643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Лист бумаги расчерчен на прямоугольники со сторонами 8 см и 4 см. От точки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endParaRPr lang="ru-RU" sz="2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ломаная по сторонам прямоугольников.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336" name="Picture 24"/>
          <p:cNvPicPr>
            <a:picLocks noChangeAspect="1" noChangeArrowheads="1"/>
          </p:cNvPicPr>
          <p:nvPr/>
        </p:nvPicPr>
        <p:blipFill rotWithShape="1">
          <a:blip r:embed="rId1" cstate="email"/>
          <a:srcRect/>
          <a:stretch>
            <a:fillRect/>
          </a:stretch>
        </p:blipFill>
        <p:spPr bwMode="auto">
          <a:xfrm>
            <a:off x="313684" y="1726786"/>
            <a:ext cx="4143305" cy="4242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171367" y="4365104"/>
          <a:ext cx="3392488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Формула" r:id="rId2" imgW="17678400" imgH="4267200" progId="Equation.3">
                  <p:embed/>
                </p:oleObj>
              </mc:Choice>
              <mc:Fallback>
                <p:oleObj name="Формула" r:id="rId2" imgW="17678400" imgH="4267200" progId="Equation.3">
                  <p:embed/>
                  <p:pic>
                    <p:nvPicPr>
                      <p:cNvPr id="0" name="Изображение 13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1367" y="4365104"/>
                        <a:ext cx="3392488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77554" y="1611957"/>
            <a:ext cx="38205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ломаной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504" y="260648"/>
            <a:ext cx="90364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дано поле, расчерченное на квадраты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стороной 9 см. На нём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изображена  фигура.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57" name="Picture 21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62324" y="1772816"/>
            <a:ext cx="4062555" cy="41964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784850" y="4365625"/>
          <a:ext cx="2165350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Формула" r:id="rId2" imgW="11277600" imgH="4267200" progId="Equation.3">
                  <p:embed/>
                </p:oleObj>
              </mc:Choice>
              <mc:Fallback>
                <p:oleObj name="Формула" r:id="rId2" imgW="11277600" imgH="4267200" progId="Equation.3">
                  <p:embed/>
                  <p:pic>
                    <p:nvPicPr>
                      <p:cNvPr id="0" name="Изображение 143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4850" y="4365625"/>
                        <a:ext cx="2165350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77554" y="1611957"/>
            <a:ext cx="41132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31543" y="151677"/>
            <a:ext cx="891245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местности разбит на квадраты. 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квадрата равна 15 м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изображён путь из точки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точку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287949" y="1940202"/>
            <a:ext cx="4152128" cy="3260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Управляющая кнопка: настраиваемая 10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697538" y="4365625"/>
          <a:ext cx="23399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Формула" r:id="rId2" imgW="12192000" imgH="4267200" progId="Equation.3">
                  <p:embed/>
                </p:oleObj>
              </mc:Choice>
              <mc:Fallback>
                <p:oleObj name="Формула" r:id="rId2" imgW="12192000" imgH="4267200" progId="Equation.3">
                  <p:embed/>
                  <p:pic>
                    <p:nvPicPr>
                      <p:cNvPr id="0" name="Изображение 153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7538" y="4365625"/>
                        <a:ext cx="2339975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77554" y="1611957"/>
            <a:ext cx="41869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пути.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метрах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27559" y="132090"/>
            <a:ext cx="86369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дано поле, расчерченное на прямоугольники со сторонами 3 см и 4 см. На нём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изображена фигура.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Управляющая кнопка: настраиваемая 18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878388" y="4365625"/>
          <a:ext cx="39798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Формула" r:id="rId1" imgW="20726400" imgH="4267200" progId="Equation.3">
                  <p:embed/>
                </p:oleObj>
              </mc:Choice>
              <mc:Fallback>
                <p:oleObj name="Формула" r:id="rId1" imgW="20726400" imgH="4267200" progId="Equation.3">
                  <p:embed/>
                  <p:pic>
                    <p:nvPicPr>
                      <p:cNvPr id="0" name="Изображение 16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8" y="4365625"/>
                        <a:ext cx="397986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4777554" y="1611957"/>
            <a:ext cx="41132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410" name="Picture 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2788" y="1916832"/>
            <a:ext cx="4143335" cy="3481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7504" y="116632"/>
            <a:ext cx="90160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Лист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бумаги расчерчен на квадраты со стороной 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9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см. От точки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точке </a:t>
            </a:r>
            <a:r>
              <a:rPr lang="ru-RU" sz="2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ломаная по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сторонам 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квадратов.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72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420" name="Picture 12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796410" y="1700808"/>
            <a:ext cx="3169627" cy="4136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989638" y="4365625"/>
          <a:ext cx="175577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6" name="Формула" r:id="rId2" imgW="9144000" imgH="4267200" progId="Equation.3">
                  <p:embed/>
                </p:oleObj>
              </mc:Choice>
              <mc:Fallback>
                <p:oleObj name="Формула" r:id="rId2" imgW="9144000" imgH="4267200" progId="Equation.3">
                  <p:embed/>
                  <p:pic>
                    <p:nvPicPr>
                      <p:cNvPr id="0" name="Изображение 17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9638" y="4365625"/>
                        <a:ext cx="1755775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77554" y="1611957"/>
            <a:ext cx="38205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длину 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ломаной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7740352" y="6168235"/>
            <a:ext cx="936104" cy="432048"/>
          </a:xfrm>
          <a:prstGeom prst="actionButtonForwardNext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67561" y="116632"/>
            <a:ext cx="88569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рисунке дано поле, расчерченное на прямоугольники со сторонами 4 см и 3 см. На нём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изображена фигура.</a:t>
            </a:r>
            <a:endParaRPr lang="ru-RU" sz="2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Управляющая кнопка: настраиваемая 12">
            <a:hlinkClick r:id="" action="ppaction://noaction" highlightClick="1"/>
          </p:cNvPr>
          <p:cNvSpPr/>
          <p:nvPr/>
        </p:nvSpPr>
        <p:spPr>
          <a:xfrm>
            <a:off x="323528" y="5969301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461507" y="5996651"/>
            <a:ext cx="1850114" cy="5889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16216" y="6100419"/>
            <a:ext cx="927720" cy="5676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08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Управляющая кнопка: настраиваемая 13">
            <a:hlinkClick r:id="" action="ppaction://noaction" highlightClick="1"/>
          </p:cNvPr>
          <p:cNvSpPr/>
          <p:nvPr/>
        </p:nvSpPr>
        <p:spPr>
          <a:xfrm>
            <a:off x="6687853" y="2996952"/>
            <a:ext cx="2104998" cy="616274"/>
          </a:xfrm>
          <a:prstGeom prst="actionButtonBlank">
            <a:avLst/>
          </a:prstGeom>
          <a:solidFill>
            <a:schemeClr val="accent6">
              <a:lumMod val="50000"/>
            </a:schemeClr>
          </a:solidFill>
          <a:ln w="38100">
            <a:noFill/>
          </a:ln>
          <a:scene3d>
            <a:camera prst="orthographicFront"/>
            <a:lightRig rig="threePt" dir="t"/>
          </a:scene3d>
          <a:sp3d>
            <a:bevelT/>
            <a:bevelB w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878388" y="4365625"/>
          <a:ext cx="3979862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9" name="Формула" r:id="rId1" imgW="20726400" imgH="4267200" progId="Equation.3">
                  <p:embed/>
                </p:oleObj>
              </mc:Choice>
              <mc:Fallback>
                <p:oleObj name="Формула" r:id="rId1" imgW="20726400" imgH="4267200" progId="Equation.3">
                  <p:embed/>
                  <p:pic>
                    <p:nvPicPr>
                      <p:cNvPr id="0" name="Изображение 184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8388" y="4365625"/>
                        <a:ext cx="3979862" cy="727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777554" y="1611957"/>
            <a:ext cx="411324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этой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фигуры.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 дайте 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сантиметрах.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7544" y="1770084"/>
            <a:ext cx="3648075" cy="4096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2284</Words>
  <Application>WPS Presentation</Application>
  <PresentationFormat>Экран (4:3)</PresentationFormat>
  <Paragraphs>181</Paragraphs>
  <Slides>14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14</vt:i4>
      </vt:variant>
    </vt:vector>
  </HeadingPairs>
  <TitlesOfParts>
    <vt:vector size="34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talic</cp:lastModifiedBy>
  <cp:revision>54</cp:revision>
  <dcterms:created xsi:type="dcterms:W3CDTF">2022-09-14T01:12:00Z</dcterms:created>
  <dcterms:modified xsi:type="dcterms:W3CDTF">2024-11-16T13:17:49Z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450792E5F86742A090532B20D50C45B7_12</vt:lpwstr>
  </property>
  <property fmtid="{D5CDD505-2E9C-101B-9397-08002B2CF9AE}" pid="3" name="KSOProductBuildVer">
    <vt:lpwstr>1049-12.2.0.18911</vt:lpwstr>
  </property>
</Properties>
</file>