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09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8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>
        <p:scale>
          <a:sx n="40" d="100"/>
          <a:sy n="40" d="100"/>
        </p:scale>
        <p:origin x="1296" y="52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96999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07384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1808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9929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7562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30143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96982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0576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012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9904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1709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0515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6965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9512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5972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047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700" i="1" dirty="0">
                <a:latin typeface="Corbel" panose="020B0503020204020204" pitchFamily="34" charset="0"/>
              </a:rPr>
              <a:t>«Доводится до сведения жителей Москвы и губернии, что за </a:t>
            </a:r>
            <a:r>
              <a:rPr lang="ru-RU" sz="4700" i="1" dirty="0" smtClean="0">
                <a:latin typeface="Corbel" panose="020B0503020204020204" pitchFamily="34" charset="0"/>
              </a:rPr>
              <a:t>незаконные</a:t>
            </a:r>
            <a:endParaRPr lang="en-US" sz="47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i="1" dirty="0" smtClean="0">
                <a:latin typeface="Corbel" panose="020B0503020204020204" pitchFamily="34" charset="0"/>
              </a:rPr>
              <a:t>сборища </a:t>
            </a:r>
            <a:r>
              <a:rPr lang="ru-RU" sz="4700" i="1" dirty="0">
                <a:latin typeface="Corbel" panose="020B0503020204020204" pitchFamily="34" charset="0"/>
              </a:rPr>
              <a:t>и смутьянские разговоры о каких-то полётах православных </a:t>
            </a:r>
            <a:r>
              <a:rPr lang="ru-RU" sz="4700" i="1" dirty="0" smtClean="0">
                <a:latin typeface="Corbel" panose="020B0503020204020204" pitchFamily="34" charset="0"/>
              </a:rPr>
              <a:t>на</a:t>
            </a:r>
            <a:endParaRPr lang="en-US" sz="47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i="1" dirty="0" smtClean="0">
                <a:latin typeface="Corbel" panose="020B0503020204020204" pitchFamily="34" charset="0"/>
              </a:rPr>
              <a:t>Луну</a:t>
            </a:r>
            <a:r>
              <a:rPr lang="ru-RU" sz="4700" i="1" dirty="0">
                <a:latin typeface="Corbel" panose="020B0503020204020204" pitchFamily="34" charset="0"/>
              </a:rPr>
              <a:t>, мещанин замоскворецкой части Никита Петров выслан из Москвы </a:t>
            </a:r>
            <a:endParaRPr lang="en-US" sz="47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i="1" dirty="0" smtClean="0">
                <a:latin typeface="Corbel" panose="020B0503020204020204" pitchFamily="34" charset="0"/>
              </a:rPr>
              <a:t>под </a:t>
            </a:r>
            <a:r>
              <a:rPr lang="ru-RU" sz="4700" i="1" dirty="0">
                <a:latin typeface="Corbel" panose="020B0503020204020204" pitchFamily="34" charset="0"/>
              </a:rPr>
              <a:t>надзор полиции в азиатское поселение… »</a:t>
            </a:r>
            <a:r>
              <a:rPr lang="ru-RU" sz="4700" dirty="0">
                <a:latin typeface="Corbel" panose="020B0503020204020204" pitchFamily="34" charset="0"/>
              </a:rPr>
              <a:t> 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b="1" dirty="0" smtClean="0">
                <a:latin typeface="Corbel" panose="020B0503020204020204" pitchFamily="34" charset="0"/>
              </a:rPr>
              <a:t>Это </a:t>
            </a:r>
            <a:r>
              <a:rPr lang="ru-RU" sz="4700" b="1" dirty="0">
                <a:latin typeface="Corbel" panose="020B0503020204020204" pitchFamily="34" charset="0"/>
              </a:rPr>
              <a:t>текст из газеты </a:t>
            </a:r>
            <a:r>
              <a:rPr lang="en-US" sz="4700" b="1" dirty="0">
                <a:latin typeface="Corbel" panose="020B0503020204020204" pitchFamily="34" charset="0"/>
              </a:rPr>
              <a:t>XIX </a:t>
            </a:r>
            <a:r>
              <a:rPr lang="ru-RU" sz="4700" b="1" dirty="0">
                <a:latin typeface="Corbel" panose="020B0503020204020204" pitchFamily="34" charset="0"/>
              </a:rPr>
              <a:t>века. Как называется поселение</a:t>
            </a:r>
            <a:r>
              <a:rPr lang="ru-RU" sz="4700" b="1" dirty="0" smtClean="0">
                <a:latin typeface="Corbel" panose="020B0503020204020204" pitchFamily="34" charset="0"/>
              </a:rPr>
              <a:t>?</a:t>
            </a:r>
            <a:endParaRPr lang="en-US" sz="4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i="1" dirty="0" smtClean="0">
                <a:latin typeface="Corbel" panose="020B0503020204020204" pitchFamily="34" charset="0"/>
              </a:rPr>
              <a:t>”</a:t>
            </a:r>
            <a:r>
              <a:rPr lang="en-US" sz="4700" i="1" dirty="0">
                <a:latin typeface="Corbel" panose="020B0503020204020204" pitchFamily="34" charset="0"/>
              </a:rPr>
              <a:t>Se </a:t>
            </a:r>
            <a:r>
              <a:rPr lang="en-US" sz="4700" i="1" dirty="0" err="1">
                <a:latin typeface="Corbel" panose="020B0503020204020204" pitchFamily="34" charset="0"/>
              </a:rPr>
              <a:t>aduce</a:t>
            </a:r>
            <a:r>
              <a:rPr lang="en-US" sz="4700" i="1" dirty="0">
                <a:latin typeface="Corbel" panose="020B0503020204020204" pitchFamily="34" charset="0"/>
              </a:rPr>
              <a:t> la </a:t>
            </a:r>
            <a:r>
              <a:rPr lang="en-US" sz="4700" i="1" dirty="0" err="1">
                <a:latin typeface="Corbel" panose="020B0503020204020204" pitchFamily="34" charset="0"/>
              </a:rPr>
              <a:t>cunoștința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rezidenților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Moscovei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și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ai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provinciei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că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pentru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 smtClean="0">
                <a:latin typeface="Corbel" panose="020B0503020204020204" pitchFamily="34" charset="0"/>
              </a:rPr>
              <a:t>adunări</a:t>
            </a:r>
            <a:endParaRPr lang="en-US" sz="4700" i="1" dirty="0">
              <a:latin typeface="Corbel" panose="020B0503020204020204" pitchFamily="34" charset="0"/>
            </a:endParaRPr>
          </a:p>
          <a:p>
            <a:pPr fontAlgn="base"/>
            <a:r>
              <a:rPr lang="en-US" sz="4700" i="1" dirty="0" err="1" smtClean="0">
                <a:latin typeface="Corbel" panose="020B0503020204020204" pitchFamily="34" charset="0"/>
              </a:rPr>
              <a:t>ilegale</a:t>
            </a:r>
            <a:r>
              <a:rPr lang="en-US" sz="4700" i="1" dirty="0" smtClean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și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conversații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tulburătoare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despre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zborurile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ortodocșilor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pe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Lună</a:t>
            </a:r>
            <a:r>
              <a:rPr lang="en-US" sz="4700" i="1" dirty="0">
                <a:latin typeface="Corbel" panose="020B0503020204020204" pitchFamily="34" charset="0"/>
              </a:rPr>
              <a:t>, </a:t>
            </a:r>
            <a:r>
              <a:rPr lang="en-US" sz="4700" i="1" dirty="0" err="1" smtClean="0">
                <a:latin typeface="Corbel" panose="020B0503020204020204" pitchFamily="34" charset="0"/>
              </a:rPr>
              <a:t>micul</a:t>
            </a:r>
            <a:endParaRPr lang="en-US" sz="4700" i="1" dirty="0">
              <a:latin typeface="Corbel" panose="020B0503020204020204" pitchFamily="34" charset="0"/>
            </a:endParaRPr>
          </a:p>
          <a:p>
            <a:pPr fontAlgn="base"/>
            <a:r>
              <a:rPr lang="en-US" sz="4700" i="1" dirty="0" err="1" smtClean="0">
                <a:latin typeface="Corbel" panose="020B0503020204020204" pitchFamily="34" charset="0"/>
              </a:rPr>
              <a:t>burghez</a:t>
            </a:r>
            <a:r>
              <a:rPr lang="en-US" sz="4700" i="1" dirty="0" smtClean="0">
                <a:latin typeface="Corbel" panose="020B0503020204020204" pitchFamily="34" charset="0"/>
              </a:rPr>
              <a:t> </a:t>
            </a:r>
            <a:r>
              <a:rPr lang="en-US" sz="4700" i="1" dirty="0">
                <a:latin typeface="Corbel" panose="020B0503020204020204" pitchFamily="34" charset="0"/>
              </a:rPr>
              <a:t>din </a:t>
            </a:r>
            <a:r>
              <a:rPr lang="en-US" sz="4700" i="1" dirty="0" err="1">
                <a:latin typeface="Corbel" panose="020B0503020204020204" pitchFamily="34" charset="0"/>
              </a:rPr>
              <a:t>partea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Zamoskvorețk</a:t>
            </a:r>
            <a:r>
              <a:rPr lang="en-US" sz="4700" i="1" dirty="0">
                <a:latin typeface="Corbel" panose="020B0503020204020204" pitchFamily="34" charset="0"/>
              </a:rPr>
              <a:t> Nikita </a:t>
            </a:r>
            <a:r>
              <a:rPr lang="en-US" sz="4700" i="1" dirty="0" err="1">
                <a:latin typeface="Corbel" panose="020B0503020204020204" pitchFamily="34" charset="0"/>
              </a:rPr>
              <a:t>Petrov</a:t>
            </a:r>
            <a:r>
              <a:rPr lang="en-US" sz="4700" i="1" dirty="0">
                <a:latin typeface="Corbel" panose="020B0503020204020204" pitchFamily="34" charset="0"/>
              </a:rPr>
              <a:t> a </a:t>
            </a:r>
            <a:r>
              <a:rPr lang="en-US" sz="4700" i="1" dirty="0" err="1">
                <a:latin typeface="Corbel" panose="020B0503020204020204" pitchFamily="34" charset="0"/>
              </a:rPr>
              <a:t>fost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expulzat</a:t>
            </a:r>
            <a:r>
              <a:rPr lang="en-US" sz="4700" i="1" dirty="0">
                <a:latin typeface="Corbel" panose="020B0503020204020204" pitchFamily="34" charset="0"/>
              </a:rPr>
              <a:t> sub </a:t>
            </a:r>
            <a:endParaRPr lang="ro-MD" sz="47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i="1" dirty="0" err="1" smtClean="0">
                <a:latin typeface="Corbel" panose="020B0503020204020204" pitchFamily="34" charset="0"/>
              </a:rPr>
              <a:t>supravegherea</a:t>
            </a:r>
            <a:r>
              <a:rPr lang="en-US" sz="4700" i="1" dirty="0" smtClean="0">
                <a:latin typeface="Corbel" panose="020B0503020204020204" pitchFamily="34" charset="0"/>
              </a:rPr>
              <a:t> </a:t>
            </a:r>
            <a:r>
              <a:rPr lang="en-US" sz="4700" i="1" dirty="0" err="1" smtClean="0">
                <a:latin typeface="Corbel" panose="020B0503020204020204" pitchFamily="34" charset="0"/>
              </a:rPr>
              <a:t>poliției</a:t>
            </a:r>
            <a:r>
              <a:rPr lang="en-US" sz="4700" i="1" dirty="0" smtClean="0">
                <a:latin typeface="Corbel" panose="020B0503020204020204" pitchFamily="34" charset="0"/>
              </a:rPr>
              <a:t> </a:t>
            </a:r>
            <a:r>
              <a:rPr lang="en-US" sz="4700" i="1" dirty="0">
                <a:latin typeface="Corbel" panose="020B0503020204020204" pitchFamily="34" charset="0"/>
              </a:rPr>
              <a:t>din </a:t>
            </a:r>
            <a:r>
              <a:rPr lang="en-US" sz="4700" i="1" dirty="0" err="1">
                <a:latin typeface="Corbel" panose="020B0503020204020204" pitchFamily="34" charset="0"/>
              </a:rPr>
              <a:t>Moscova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în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așezarea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asiatică</a:t>
            </a:r>
            <a:r>
              <a:rPr lang="en-US" sz="4700" i="1" dirty="0">
                <a:latin typeface="Corbel" panose="020B0503020204020204" pitchFamily="34" charset="0"/>
              </a:rPr>
              <a:t>… </a:t>
            </a:r>
            <a:r>
              <a:rPr lang="en-US" sz="4700" i="1" dirty="0" smtClean="0">
                <a:latin typeface="Corbel" panose="020B0503020204020204" pitchFamily="34" charset="0"/>
              </a:rPr>
              <a:t>”</a:t>
            </a: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Acest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>
                <a:latin typeface="Corbel" panose="020B0503020204020204" pitchFamily="34" charset="0"/>
              </a:rPr>
              <a:t>fragment a </a:t>
            </a:r>
            <a:r>
              <a:rPr lang="en-US" sz="4700" dirty="0" err="1">
                <a:latin typeface="Corbel" panose="020B0503020204020204" pitchFamily="34" charset="0"/>
              </a:rPr>
              <a:t>apărut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într</a:t>
            </a:r>
            <a:r>
              <a:rPr lang="en-US" sz="4700" dirty="0">
                <a:latin typeface="Corbel" panose="020B0503020204020204" pitchFamily="34" charset="0"/>
              </a:rPr>
              <a:t>-un </a:t>
            </a:r>
            <a:r>
              <a:rPr lang="en-US" sz="4700" dirty="0" err="1">
                <a:latin typeface="Corbel" panose="020B0503020204020204" pitchFamily="34" charset="0"/>
              </a:rPr>
              <a:t>ziar</a:t>
            </a:r>
            <a:r>
              <a:rPr lang="en-US" sz="4700" dirty="0">
                <a:latin typeface="Corbel" panose="020B0503020204020204" pitchFamily="34" charset="0"/>
              </a:rPr>
              <a:t> din </a:t>
            </a:r>
            <a:r>
              <a:rPr lang="en-US" sz="4700" dirty="0" err="1">
                <a:latin typeface="Corbel" panose="020B0503020204020204" pitchFamily="34" charset="0"/>
              </a:rPr>
              <a:t>secolul</a:t>
            </a:r>
            <a:r>
              <a:rPr lang="en-US" sz="4700" dirty="0">
                <a:latin typeface="Corbel" panose="020B0503020204020204" pitchFamily="34" charset="0"/>
              </a:rPr>
              <a:t> XIX. </a:t>
            </a:r>
            <a:r>
              <a:rPr lang="en-US" sz="4700" b="1" dirty="0">
                <a:latin typeface="Corbel" panose="020B0503020204020204" pitchFamily="34" charset="0"/>
              </a:rPr>
              <a:t>Cum se </a:t>
            </a:r>
            <a:r>
              <a:rPr lang="en-US" sz="4700" b="1" dirty="0" err="1">
                <a:latin typeface="Corbel" panose="020B0503020204020204" pitchFamily="34" charset="0"/>
              </a:rPr>
              <a:t>numește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endParaRPr lang="ro-MD" sz="4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b="1" dirty="0" err="1" smtClean="0">
                <a:latin typeface="Corbel" panose="020B0503020204020204" pitchFamily="34" charset="0"/>
              </a:rPr>
              <a:t>așezarea</a:t>
            </a:r>
            <a:r>
              <a:rPr lang="ro-MD" sz="4700" b="1" dirty="0" smtClean="0">
                <a:latin typeface="Corbel" panose="020B0503020204020204" pitchFamily="34" charset="0"/>
              </a:rPr>
              <a:t> </a:t>
            </a:r>
            <a:r>
              <a:rPr lang="en-US" sz="4700" b="1" dirty="0" err="1" smtClean="0">
                <a:latin typeface="Corbel" panose="020B0503020204020204" pitchFamily="34" charset="0"/>
              </a:rPr>
              <a:t>asiatică</a:t>
            </a:r>
            <a:r>
              <a:rPr lang="en-US" sz="4700" b="1" dirty="0" smtClean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menționată</a:t>
            </a:r>
            <a:r>
              <a:rPr lang="en-US" sz="4700" b="1" dirty="0">
                <a:latin typeface="Corbel" panose="020B0503020204020204" pitchFamily="34" charset="0"/>
              </a:rPr>
              <a:t>? 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43745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>
                <a:latin typeface="Corbel" panose="020B0503020204020204" pitchFamily="34" charset="0"/>
              </a:rPr>
              <a:t>Подростком Жозеф-Арманд </a:t>
            </a:r>
            <a:r>
              <a:rPr lang="ru-RU" sz="5700" dirty="0" err="1">
                <a:latin typeface="Corbel" panose="020B0503020204020204" pitchFamily="34" charset="0"/>
              </a:rPr>
              <a:t>Бомбардье</a:t>
            </a:r>
            <a:r>
              <a:rPr lang="ru-RU" sz="5700" dirty="0">
                <a:latin typeface="Corbel" panose="020B0503020204020204" pitchFamily="34" charset="0"/>
              </a:rPr>
              <a:t> жил в Канаде.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Ему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ru-RU" sz="5700" dirty="0" smtClean="0">
                <a:latin typeface="Corbel" panose="020B0503020204020204" pitchFamily="34" charset="0"/>
              </a:rPr>
              <a:t>нравилась </a:t>
            </a:r>
            <a:r>
              <a:rPr lang="ru-RU" sz="5700" dirty="0">
                <a:latin typeface="Corbel" panose="020B0503020204020204" pitchFamily="34" charset="0"/>
              </a:rPr>
              <a:t>природа и просторы этой северной страны.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Жозеф считается </a:t>
            </a:r>
            <a:r>
              <a:rPr lang="ru-RU" sz="5700" dirty="0">
                <a:latin typeface="Corbel" panose="020B0503020204020204" pitchFamily="34" charset="0"/>
              </a:rPr>
              <a:t>автором ЕГО, прототип которого собрал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из запчастей </a:t>
            </a:r>
            <a:r>
              <a:rPr lang="ru-RU" sz="5700" dirty="0">
                <a:latin typeface="Corbel" panose="020B0503020204020204" pitchFamily="34" charset="0"/>
              </a:rPr>
              <a:t>отцовского автомобиля. </a:t>
            </a:r>
            <a:r>
              <a:rPr lang="ru-RU" sz="5700" b="1" dirty="0">
                <a:latin typeface="Corbel" panose="020B0503020204020204" pitchFamily="34" charset="0"/>
              </a:rPr>
              <a:t>Назовите ЕГО словом </a:t>
            </a:r>
            <a:endParaRPr lang="ro-MD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 smtClean="0">
                <a:latin typeface="Corbel" panose="020B0503020204020204" pitchFamily="34" charset="0"/>
              </a:rPr>
              <a:t>с двумя корнями.</a:t>
            </a:r>
            <a:endParaRPr lang="en-US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Joseph </a:t>
            </a:r>
            <a:r>
              <a:rPr lang="en-US" sz="5700" dirty="0">
                <a:latin typeface="Corbel" panose="020B0503020204020204" pitchFamily="34" charset="0"/>
              </a:rPr>
              <a:t>Armand Bombardier a </a:t>
            </a:r>
            <a:r>
              <a:rPr lang="en-US" sz="5700" dirty="0" err="1">
                <a:latin typeface="Corbel" panose="020B0503020204020204" pitchFamily="34" charset="0"/>
              </a:rPr>
              <a:t>copilărit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în</a:t>
            </a:r>
            <a:r>
              <a:rPr lang="en-US" sz="5700" dirty="0">
                <a:latin typeface="Corbel" panose="020B0503020204020204" pitchFamily="34" charset="0"/>
              </a:rPr>
              <a:t> Canada. El </a:t>
            </a:r>
            <a:r>
              <a:rPr lang="en-US" sz="5700" dirty="0" err="1">
                <a:latin typeface="Corbel" panose="020B0503020204020204" pitchFamily="34" charset="0"/>
              </a:rPr>
              <a:t>adora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 smtClean="0">
                <a:latin typeface="Corbel" panose="020B0503020204020204" pitchFamily="34" charset="0"/>
              </a:rPr>
              <a:t>natura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și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dimensiunile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mari</a:t>
            </a:r>
            <a:r>
              <a:rPr lang="en-US" sz="5700" dirty="0">
                <a:latin typeface="Corbel" panose="020B0503020204020204" pitchFamily="34" charset="0"/>
              </a:rPr>
              <a:t> ale </a:t>
            </a:r>
            <a:r>
              <a:rPr lang="en-US" sz="5700" dirty="0" err="1">
                <a:latin typeface="Corbel" panose="020B0503020204020204" pitchFamily="34" charset="0"/>
              </a:rPr>
              <a:t>statului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nordic</a:t>
            </a:r>
            <a:r>
              <a:rPr lang="en-US" sz="5700" dirty="0">
                <a:latin typeface="Corbel" panose="020B0503020204020204" pitchFamily="34" charset="0"/>
              </a:rPr>
              <a:t>. Joseph </a:t>
            </a:r>
            <a:r>
              <a:rPr lang="en-US" sz="5700" dirty="0" err="1">
                <a:latin typeface="Corbel" panose="020B0503020204020204" pitchFamily="34" charset="0"/>
              </a:rPr>
              <a:t>este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 smtClean="0">
                <a:latin typeface="Corbel" panose="020B0503020204020204" pitchFamily="34" charset="0"/>
              </a:rPr>
              <a:t>considerat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inventatorul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>
                <a:latin typeface="Corbel" panose="020B0503020204020204" pitchFamily="34" charset="0"/>
              </a:rPr>
              <a:t>LUI, </a:t>
            </a:r>
            <a:r>
              <a:rPr lang="en-US" sz="5700" dirty="0" err="1">
                <a:latin typeface="Corbel" panose="020B0503020204020204" pitchFamily="34" charset="0"/>
              </a:rPr>
              <a:t>prototipul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fiind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construit</a:t>
            </a:r>
            <a:r>
              <a:rPr lang="en-US" sz="5700" dirty="0">
                <a:latin typeface="Corbel" panose="020B0503020204020204" pitchFamily="34" charset="0"/>
              </a:rPr>
              <a:t> din </a:t>
            </a:r>
            <a:r>
              <a:rPr lang="en-US" sz="5700" dirty="0" err="1">
                <a:latin typeface="Corbel" panose="020B0503020204020204" pitchFamily="34" charset="0"/>
              </a:rPr>
              <a:t>piese</a:t>
            </a:r>
            <a:r>
              <a:rPr lang="en-US" sz="5700" dirty="0">
                <a:latin typeface="Corbel" panose="020B0503020204020204" pitchFamily="34" charset="0"/>
              </a:rPr>
              <a:t> ale </a:t>
            </a:r>
            <a:r>
              <a:rPr lang="en-US" sz="5700" dirty="0" err="1" smtClean="0">
                <a:latin typeface="Corbel" panose="020B0503020204020204" pitchFamily="34" charset="0"/>
              </a:rPr>
              <a:t>mașinii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tatălui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b="1" dirty="0" err="1">
                <a:latin typeface="Corbel" panose="020B0503020204020204" pitchFamily="34" charset="0"/>
              </a:rPr>
              <a:t>Numiți</a:t>
            </a:r>
            <a:r>
              <a:rPr lang="en-US" sz="5700" b="1" dirty="0">
                <a:latin typeface="Corbel" panose="020B0503020204020204" pitchFamily="34" charset="0"/>
              </a:rPr>
              <a:t>-L </a:t>
            </a:r>
            <a:r>
              <a:rPr lang="en-US" sz="5700" b="1" dirty="0" err="1">
                <a:latin typeface="Corbel" panose="020B0503020204020204" pitchFamily="34" charset="0"/>
              </a:rPr>
              <a:t>printr</a:t>
            </a:r>
            <a:r>
              <a:rPr lang="en-US" sz="5700" b="1" dirty="0">
                <a:latin typeface="Corbel" panose="020B0503020204020204" pitchFamily="34" charset="0"/>
              </a:rPr>
              <a:t>-un </a:t>
            </a:r>
            <a:r>
              <a:rPr lang="en-US" sz="5700" b="1" dirty="0" err="1">
                <a:latin typeface="Corbel" panose="020B0503020204020204" pitchFamily="34" charset="0"/>
              </a:rPr>
              <a:t>cuvânt</a:t>
            </a:r>
            <a:r>
              <a:rPr lang="en-US" sz="5700" b="1" dirty="0">
                <a:latin typeface="Corbel" panose="020B0503020204020204" pitchFamily="34" charset="0"/>
              </a:rPr>
              <a:t> cu 2 </a:t>
            </a:r>
            <a:r>
              <a:rPr lang="en-US" sz="5700" b="1" dirty="0" err="1">
                <a:latin typeface="Corbel" panose="020B0503020204020204" pitchFamily="34" charset="0"/>
              </a:rPr>
              <a:t>rădăcini</a:t>
            </a:r>
            <a:r>
              <a:rPr lang="en-US" sz="5700" b="1" dirty="0"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3008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>
                <a:latin typeface="Corbel" panose="020B0503020204020204" pitchFamily="34" charset="0"/>
              </a:rPr>
              <a:t>Подростком Жозеф-Арманд </a:t>
            </a:r>
            <a:r>
              <a:rPr lang="ru-RU" sz="5700" dirty="0" err="1">
                <a:latin typeface="Corbel" panose="020B0503020204020204" pitchFamily="34" charset="0"/>
              </a:rPr>
              <a:t>Бомбардье</a:t>
            </a:r>
            <a:r>
              <a:rPr lang="ru-RU" sz="5700" dirty="0">
                <a:latin typeface="Corbel" panose="020B0503020204020204" pitchFamily="34" charset="0"/>
              </a:rPr>
              <a:t> жил в Канаде.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Ему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ru-RU" sz="5700" dirty="0" smtClean="0">
                <a:latin typeface="Corbel" panose="020B0503020204020204" pitchFamily="34" charset="0"/>
              </a:rPr>
              <a:t>нравилась </a:t>
            </a:r>
            <a:r>
              <a:rPr lang="ru-RU" sz="5700" dirty="0">
                <a:latin typeface="Corbel" panose="020B0503020204020204" pitchFamily="34" charset="0"/>
              </a:rPr>
              <a:t>природа и просторы этой северной страны.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Жозеф считается </a:t>
            </a:r>
            <a:r>
              <a:rPr lang="ru-RU" sz="5700" dirty="0">
                <a:latin typeface="Corbel" panose="020B0503020204020204" pitchFamily="34" charset="0"/>
              </a:rPr>
              <a:t>автором ЕГО, прототип которого собрал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из запчастей </a:t>
            </a:r>
            <a:r>
              <a:rPr lang="ru-RU" sz="5700" dirty="0">
                <a:latin typeface="Corbel" panose="020B0503020204020204" pitchFamily="34" charset="0"/>
              </a:rPr>
              <a:t>отцовского автомобиля. </a:t>
            </a:r>
            <a:r>
              <a:rPr lang="ru-RU" sz="5700" b="1" dirty="0">
                <a:latin typeface="Corbel" panose="020B0503020204020204" pitchFamily="34" charset="0"/>
              </a:rPr>
              <a:t>Назовите ЕГО словом </a:t>
            </a:r>
            <a:endParaRPr lang="ro-MD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 smtClean="0">
                <a:latin typeface="Corbel" panose="020B0503020204020204" pitchFamily="34" charset="0"/>
              </a:rPr>
              <a:t>с двумя корнями.</a:t>
            </a:r>
            <a:endParaRPr lang="en-US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Joseph </a:t>
            </a:r>
            <a:r>
              <a:rPr lang="en-US" sz="5700" dirty="0">
                <a:latin typeface="Corbel" panose="020B0503020204020204" pitchFamily="34" charset="0"/>
              </a:rPr>
              <a:t>Armand Bombardier a </a:t>
            </a:r>
            <a:r>
              <a:rPr lang="en-US" sz="5700" dirty="0" err="1">
                <a:latin typeface="Corbel" panose="020B0503020204020204" pitchFamily="34" charset="0"/>
              </a:rPr>
              <a:t>copilărit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în</a:t>
            </a:r>
            <a:r>
              <a:rPr lang="en-US" sz="5700" dirty="0">
                <a:latin typeface="Corbel" panose="020B0503020204020204" pitchFamily="34" charset="0"/>
              </a:rPr>
              <a:t> Canada. El </a:t>
            </a:r>
            <a:r>
              <a:rPr lang="en-US" sz="5700" dirty="0" err="1">
                <a:latin typeface="Corbel" panose="020B0503020204020204" pitchFamily="34" charset="0"/>
              </a:rPr>
              <a:t>adora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 smtClean="0">
                <a:latin typeface="Corbel" panose="020B0503020204020204" pitchFamily="34" charset="0"/>
              </a:rPr>
              <a:t>natura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și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dimensiunile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mari</a:t>
            </a:r>
            <a:r>
              <a:rPr lang="en-US" sz="5700" dirty="0">
                <a:latin typeface="Corbel" panose="020B0503020204020204" pitchFamily="34" charset="0"/>
              </a:rPr>
              <a:t> ale </a:t>
            </a:r>
            <a:r>
              <a:rPr lang="en-US" sz="5700" dirty="0" err="1">
                <a:latin typeface="Corbel" panose="020B0503020204020204" pitchFamily="34" charset="0"/>
              </a:rPr>
              <a:t>statului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nordic</a:t>
            </a:r>
            <a:r>
              <a:rPr lang="en-US" sz="5700" dirty="0">
                <a:latin typeface="Corbel" panose="020B0503020204020204" pitchFamily="34" charset="0"/>
              </a:rPr>
              <a:t>. Joseph </a:t>
            </a:r>
            <a:r>
              <a:rPr lang="en-US" sz="5700" dirty="0" err="1">
                <a:latin typeface="Corbel" panose="020B0503020204020204" pitchFamily="34" charset="0"/>
              </a:rPr>
              <a:t>este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 smtClean="0">
                <a:latin typeface="Corbel" panose="020B0503020204020204" pitchFamily="34" charset="0"/>
              </a:rPr>
              <a:t>considerat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inventatorul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>
                <a:latin typeface="Corbel" panose="020B0503020204020204" pitchFamily="34" charset="0"/>
              </a:rPr>
              <a:t>LUI, </a:t>
            </a:r>
            <a:r>
              <a:rPr lang="en-US" sz="5700" dirty="0" err="1">
                <a:latin typeface="Corbel" panose="020B0503020204020204" pitchFamily="34" charset="0"/>
              </a:rPr>
              <a:t>prototipul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fiind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construit</a:t>
            </a:r>
            <a:r>
              <a:rPr lang="en-US" sz="5700" dirty="0">
                <a:latin typeface="Corbel" panose="020B0503020204020204" pitchFamily="34" charset="0"/>
              </a:rPr>
              <a:t> din </a:t>
            </a:r>
            <a:r>
              <a:rPr lang="en-US" sz="5700" dirty="0" err="1">
                <a:latin typeface="Corbel" panose="020B0503020204020204" pitchFamily="34" charset="0"/>
              </a:rPr>
              <a:t>piese</a:t>
            </a:r>
            <a:r>
              <a:rPr lang="en-US" sz="5700" dirty="0">
                <a:latin typeface="Corbel" panose="020B0503020204020204" pitchFamily="34" charset="0"/>
              </a:rPr>
              <a:t> ale </a:t>
            </a:r>
            <a:r>
              <a:rPr lang="en-US" sz="5700" dirty="0" err="1" smtClean="0">
                <a:latin typeface="Corbel" panose="020B0503020204020204" pitchFamily="34" charset="0"/>
              </a:rPr>
              <a:t>mașinii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tatălui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b="1" dirty="0" err="1">
                <a:latin typeface="Corbel" panose="020B0503020204020204" pitchFamily="34" charset="0"/>
              </a:rPr>
              <a:t>Numiți</a:t>
            </a:r>
            <a:r>
              <a:rPr lang="en-US" sz="5700" b="1" dirty="0">
                <a:latin typeface="Corbel" panose="020B0503020204020204" pitchFamily="34" charset="0"/>
              </a:rPr>
              <a:t>-L </a:t>
            </a:r>
            <a:r>
              <a:rPr lang="en-US" sz="5700" b="1" dirty="0" err="1">
                <a:latin typeface="Corbel" panose="020B0503020204020204" pitchFamily="34" charset="0"/>
              </a:rPr>
              <a:t>printr</a:t>
            </a:r>
            <a:r>
              <a:rPr lang="en-US" sz="5700" b="1" dirty="0">
                <a:latin typeface="Corbel" panose="020B0503020204020204" pitchFamily="34" charset="0"/>
              </a:rPr>
              <a:t>-un </a:t>
            </a:r>
            <a:r>
              <a:rPr lang="en-US" sz="5700" b="1" dirty="0" err="1">
                <a:latin typeface="Corbel" panose="020B0503020204020204" pitchFamily="34" charset="0"/>
              </a:rPr>
              <a:t>cuvânt</a:t>
            </a:r>
            <a:r>
              <a:rPr lang="en-US" sz="5700" b="1" dirty="0">
                <a:latin typeface="Corbel" panose="020B0503020204020204" pitchFamily="34" charset="0"/>
              </a:rPr>
              <a:t> cu 2 </a:t>
            </a:r>
            <a:r>
              <a:rPr lang="en-US" sz="5700" b="1" dirty="0" err="1">
                <a:latin typeface="Corbel" panose="020B0503020204020204" pitchFamily="34" charset="0"/>
              </a:rPr>
              <a:t>rădăcini</a:t>
            </a:r>
            <a:r>
              <a:rPr lang="en-US" sz="5700" b="1" dirty="0"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90535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>
                <a:latin typeface="Corbel" panose="020B0503020204020204" pitchFamily="34" charset="0"/>
              </a:rPr>
              <a:t>Математик </a:t>
            </a:r>
            <a:r>
              <a:rPr lang="ru-RU" sz="5200" dirty="0" err="1">
                <a:latin typeface="Corbel" panose="020B0503020204020204" pitchFamily="34" charset="0"/>
              </a:rPr>
              <a:t>Блез</a:t>
            </a:r>
            <a:r>
              <a:rPr lang="ru-RU" sz="5200" dirty="0">
                <a:latin typeface="Corbel" panose="020B0503020204020204" pitchFamily="34" charset="0"/>
              </a:rPr>
              <a:t> Паскаль в </a:t>
            </a:r>
            <a:endParaRPr lang="en-US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юности </a:t>
            </a:r>
            <a:r>
              <a:rPr lang="ru-RU" sz="5200" dirty="0">
                <a:latin typeface="Corbel" panose="020B0503020204020204" pitchFamily="34" charset="0"/>
              </a:rPr>
              <a:t>хотел помочь </a:t>
            </a:r>
            <a:r>
              <a:rPr lang="ru-RU" sz="5200" dirty="0" smtClean="0">
                <a:latin typeface="Corbel" panose="020B0503020204020204" pitchFamily="34" charset="0"/>
              </a:rPr>
              <a:t>отцу,</a:t>
            </a:r>
            <a:endParaRPr lang="en-US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который </a:t>
            </a:r>
            <a:r>
              <a:rPr lang="ru-RU" sz="5200" dirty="0">
                <a:latin typeface="Corbel" panose="020B0503020204020204" pitchFamily="34" charset="0"/>
              </a:rPr>
              <a:t>работал сборщиком </a:t>
            </a:r>
            <a:endParaRPr lang="en-US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налогов</a:t>
            </a:r>
            <a:r>
              <a:rPr lang="ru-RU" sz="5200" dirty="0">
                <a:latin typeface="Corbel" panose="020B0503020204020204" pitchFamily="34" charset="0"/>
              </a:rPr>
              <a:t>, и всё время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проводил</a:t>
            </a:r>
            <a:r>
              <a:rPr lang="ro-MD" sz="5200" dirty="0" smtClean="0">
                <a:latin typeface="Corbel" panose="020B0503020204020204" pitchFamily="34" charset="0"/>
              </a:rPr>
              <a:t> </a:t>
            </a:r>
            <a:r>
              <a:rPr lang="ru-RU" sz="5200" dirty="0" smtClean="0">
                <a:latin typeface="Corbel" panose="020B0503020204020204" pitchFamily="34" charset="0"/>
              </a:rPr>
              <a:t>за </a:t>
            </a:r>
            <a:r>
              <a:rPr lang="ru-RU" sz="5200" dirty="0">
                <a:latin typeface="Corbel" panose="020B0503020204020204" pitchFamily="34" charset="0"/>
              </a:rPr>
              <a:t>расчётами.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err="1" smtClean="0">
                <a:latin typeface="Corbel" panose="020B0503020204020204" pitchFamily="34" charset="0"/>
              </a:rPr>
              <a:t>Блез</a:t>
            </a:r>
            <a:r>
              <a:rPr lang="ru-RU" sz="5200" dirty="0" smtClean="0">
                <a:latin typeface="Corbel" panose="020B0503020204020204" pitchFamily="34" charset="0"/>
              </a:rPr>
              <a:t> </a:t>
            </a:r>
            <a:r>
              <a:rPr lang="ru-RU" sz="5200" dirty="0">
                <a:latin typeface="Corbel" panose="020B0503020204020204" pitchFamily="34" charset="0"/>
              </a:rPr>
              <a:t>придумал </a:t>
            </a:r>
            <a:r>
              <a:rPr lang="ru-RU" sz="5200" dirty="0" smtClean="0">
                <a:latin typeface="Corbel" panose="020B0503020204020204" pitchFamily="34" charset="0"/>
              </a:rPr>
              <a:t>устройство</a:t>
            </a:r>
            <a:r>
              <a:rPr lang="ru-RU" sz="5200" dirty="0">
                <a:latin typeface="Corbel" panose="020B0503020204020204" pitchFamily="34" charset="0"/>
              </a:rPr>
              <a:t>,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ставшее</a:t>
            </a:r>
            <a:r>
              <a:rPr lang="ro-MD" sz="5200" dirty="0" smtClean="0">
                <a:latin typeface="Corbel" panose="020B0503020204020204" pitchFamily="34" charset="0"/>
              </a:rPr>
              <a:t> </a:t>
            </a:r>
            <a:r>
              <a:rPr lang="ru-RU" sz="5200" dirty="0" smtClean="0">
                <a:latin typeface="Corbel" panose="020B0503020204020204" pitchFamily="34" charset="0"/>
              </a:rPr>
              <a:t>прообразом</a:t>
            </a:r>
            <a:r>
              <a:rPr lang="ru-RU" sz="5200" dirty="0">
                <a:latin typeface="Corbel" panose="020B0503020204020204" pitchFamily="34" charset="0"/>
              </a:rPr>
              <a:t>… </a:t>
            </a:r>
            <a:r>
              <a:rPr lang="ru-RU" sz="5200" b="1" dirty="0" smtClean="0">
                <a:latin typeface="Corbel" panose="020B0503020204020204" pitchFamily="34" charset="0"/>
              </a:rPr>
              <a:t>Чего?</a:t>
            </a:r>
            <a:endParaRPr lang="en-US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În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copilărie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viitorul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matematician</a:t>
            </a:r>
            <a:r>
              <a:rPr lang="en-US" sz="5200" dirty="0">
                <a:latin typeface="Corbel" panose="020B0503020204020204" pitchFamily="34" charset="0"/>
              </a:rPr>
              <a:t> Blaise Pascal </a:t>
            </a:r>
            <a:r>
              <a:rPr lang="en-US" sz="5200" dirty="0" err="1">
                <a:latin typeface="Corbel" panose="020B0503020204020204" pitchFamily="34" charset="0"/>
              </a:rPr>
              <a:t>dorea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să-și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ajute</a:t>
            </a:r>
            <a:endParaRPr lang="en-US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tatăl</a:t>
            </a:r>
            <a:r>
              <a:rPr lang="en-US" sz="5200" dirty="0">
                <a:latin typeface="Corbel" panose="020B0503020204020204" pitchFamily="34" charset="0"/>
              </a:rPr>
              <a:t>, </a:t>
            </a:r>
            <a:r>
              <a:rPr lang="en-US" sz="5200" dirty="0" err="1">
                <a:latin typeface="Corbel" panose="020B0503020204020204" pitchFamily="34" charset="0"/>
              </a:rPr>
              <a:t>lucrător</a:t>
            </a:r>
            <a:r>
              <a:rPr lang="en-US" sz="5200" dirty="0">
                <a:latin typeface="Corbel" panose="020B0503020204020204" pitchFamily="34" charset="0"/>
              </a:rPr>
              <a:t> la </a:t>
            </a:r>
            <a:r>
              <a:rPr lang="en-US" sz="5200" dirty="0" err="1">
                <a:latin typeface="Corbel" panose="020B0503020204020204" pitchFamily="34" charset="0"/>
              </a:rPr>
              <a:t>fisc</a:t>
            </a:r>
            <a:r>
              <a:rPr lang="en-US" sz="5200" dirty="0">
                <a:latin typeface="Corbel" panose="020B0503020204020204" pitchFamily="34" charset="0"/>
              </a:rPr>
              <a:t>, care-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petrecea</a:t>
            </a:r>
            <a:r>
              <a:rPr lang="en-US" sz="5200" dirty="0">
                <a:latin typeface="Corbel" panose="020B0503020204020204" pitchFamily="34" charset="0"/>
              </a:rPr>
              <a:t> tot </a:t>
            </a:r>
            <a:r>
              <a:rPr lang="en-US" sz="5200" dirty="0" err="1">
                <a:latin typeface="Corbel" panose="020B0503020204020204" pitchFamily="34" charset="0"/>
              </a:rPr>
              <a:t>timpul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numărând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ceva</a:t>
            </a:r>
            <a:r>
              <a:rPr lang="en-US" sz="52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5200" dirty="0" smtClean="0">
                <a:latin typeface="Corbel" panose="020B0503020204020204" pitchFamily="34" charset="0"/>
              </a:rPr>
              <a:t>Blaise </a:t>
            </a:r>
            <a:r>
              <a:rPr lang="en-US" sz="5200" dirty="0">
                <a:latin typeface="Corbel" panose="020B0503020204020204" pitchFamily="34" charset="0"/>
              </a:rPr>
              <a:t>a </a:t>
            </a:r>
            <a:r>
              <a:rPr lang="en-US" sz="5200" dirty="0" err="1">
                <a:latin typeface="Corbel" panose="020B0503020204020204" pitchFamily="34" charset="0"/>
              </a:rPr>
              <a:t>inventat</a:t>
            </a:r>
            <a:r>
              <a:rPr lang="en-US" sz="5200" dirty="0">
                <a:latin typeface="Corbel" panose="020B0503020204020204" pitchFamily="34" charset="0"/>
              </a:rPr>
              <a:t> un </a:t>
            </a:r>
            <a:r>
              <a:rPr lang="en-US" sz="5200" dirty="0" err="1">
                <a:latin typeface="Corbel" panose="020B0503020204020204" pitchFamily="34" charset="0"/>
              </a:rPr>
              <a:t>dispozitiv</a:t>
            </a:r>
            <a:r>
              <a:rPr lang="en-US" sz="5200" dirty="0">
                <a:latin typeface="Corbel" panose="020B0503020204020204" pitchFamily="34" charset="0"/>
              </a:rPr>
              <a:t>, care a </a:t>
            </a:r>
            <a:r>
              <a:rPr lang="en-US" sz="5200" dirty="0" err="1">
                <a:latin typeface="Corbel" panose="020B0503020204020204" pitchFamily="34" charset="0"/>
              </a:rPr>
              <a:t>devenit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prototip</a:t>
            </a:r>
            <a:r>
              <a:rPr lang="en-US" sz="5200" dirty="0">
                <a:latin typeface="Corbel" panose="020B0503020204020204" pitchFamily="34" charset="0"/>
              </a:rPr>
              <a:t> al.. </a:t>
            </a:r>
            <a:r>
              <a:rPr lang="en-US" sz="5200" b="1" dirty="0">
                <a:latin typeface="Corbel" panose="020B0503020204020204" pitchFamily="34" charset="0"/>
              </a:rPr>
              <a:t>Ce? </a:t>
            </a:r>
            <a:endParaRPr lang="ru-RU" sz="5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779" y="1254242"/>
            <a:ext cx="10957522" cy="600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2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>
                <a:latin typeface="Corbel" panose="020B0503020204020204" pitchFamily="34" charset="0"/>
              </a:rPr>
              <a:t>Математик </a:t>
            </a:r>
            <a:r>
              <a:rPr lang="ru-RU" sz="5200" dirty="0" err="1">
                <a:latin typeface="Corbel" panose="020B0503020204020204" pitchFamily="34" charset="0"/>
              </a:rPr>
              <a:t>Блез</a:t>
            </a:r>
            <a:r>
              <a:rPr lang="ru-RU" sz="5200" dirty="0">
                <a:latin typeface="Corbel" panose="020B0503020204020204" pitchFamily="34" charset="0"/>
              </a:rPr>
              <a:t> Паскаль в </a:t>
            </a:r>
            <a:endParaRPr lang="en-US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юности </a:t>
            </a:r>
            <a:r>
              <a:rPr lang="ru-RU" sz="5200" dirty="0">
                <a:latin typeface="Corbel" panose="020B0503020204020204" pitchFamily="34" charset="0"/>
              </a:rPr>
              <a:t>хотел помочь </a:t>
            </a:r>
            <a:r>
              <a:rPr lang="ru-RU" sz="5200" dirty="0" smtClean="0">
                <a:latin typeface="Corbel" panose="020B0503020204020204" pitchFamily="34" charset="0"/>
              </a:rPr>
              <a:t>отцу,</a:t>
            </a:r>
            <a:endParaRPr lang="en-US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который </a:t>
            </a:r>
            <a:r>
              <a:rPr lang="ru-RU" sz="5200" dirty="0">
                <a:latin typeface="Corbel" panose="020B0503020204020204" pitchFamily="34" charset="0"/>
              </a:rPr>
              <a:t>работал сборщиком </a:t>
            </a:r>
            <a:endParaRPr lang="en-US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налогов</a:t>
            </a:r>
            <a:r>
              <a:rPr lang="ru-RU" sz="5200" dirty="0">
                <a:latin typeface="Corbel" panose="020B0503020204020204" pitchFamily="34" charset="0"/>
              </a:rPr>
              <a:t>, и всё время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проводил</a:t>
            </a:r>
            <a:r>
              <a:rPr lang="ro-MD" sz="5200" dirty="0" smtClean="0">
                <a:latin typeface="Corbel" panose="020B0503020204020204" pitchFamily="34" charset="0"/>
              </a:rPr>
              <a:t> </a:t>
            </a:r>
            <a:r>
              <a:rPr lang="ru-RU" sz="5200" dirty="0" smtClean="0">
                <a:latin typeface="Corbel" panose="020B0503020204020204" pitchFamily="34" charset="0"/>
              </a:rPr>
              <a:t>за </a:t>
            </a:r>
            <a:r>
              <a:rPr lang="ru-RU" sz="5200" dirty="0">
                <a:latin typeface="Corbel" panose="020B0503020204020204" pitchFamily="34" charset="0"/>
              </a:rPr>
              <a:t>расчётами.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err="1" smtClean="0">
                <a:latin typeface="Corbel" panose="020B0503020204020204" pitchFamily="34" charset="0"/>
              </a:rPr>
              <a:t>Блез</a:t>
            </a:r>
            <a:r>
              <a:rPr lang="ru-RU" sz="5200" dirty="0" smtClean="0">
                <a:latin typeface="Corbel" panose="020B0503020204020204" pitchFamily="34" charset="0"/>
              </a:rPr>
              <a:t> </a:t>
            </a:r>
            <a:r>
              <a:rPr lang="ru-RU" sz="5200" dirty="0">
                <a:latin typeface="Corbel" panose="020B0503020204020204" pitchFamily="34" charset="0"/>
              </a:rPr>
              <a:t>придумал </a:t>
            </a:r>
            <a:r>
              <a:rPr lang="ru-RU" sz="5200" dirty="0" smtClean="0">
                <a:latin typeface="Corbel" panose="020B0503020204020204" pitchFamily="34" charset="0"/>
              </a:rPr>
              <a:t>устройство</a:t>
            </a:r>
            <a:r>
              <a:rPr lang="ru-RU" sz="5200" dirty="0">
                <a:latin typeface="Corbel" panose="020B0503020204020204" pitchFamily="34" charset="0"/>
              </a:rPr>
              <a:t>,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ставшее</a:t>
            </a:r>
            <a:r>
              <a:rPr lang="ro-MD" sz="5200" dirty="0" smtClean="0">
                <a:latin typeface="Corbel" panose="020B0503020204020204" pitchFamily="34" charset="0"/>
              </a:rPr>
              <a:t> </a:t>
            </a:r>
            <a:r>
              <a:rPr lang="ru-RU" sz="5200" dirty="0" smtClean="0">
                <a:latin typeface="Corbel" panose="020B0503020204020204" pitchFamily="34" charset="0"/>
              </a:rPr>
              <a:t>прообразом</a:t>
            </a:r>
            <a:r>
              <a:rPr lang="ru-RU" sz="5200" dirty="0">
                <a:latin typeface="Corbel" panose="020B0503020204020204" pitchFamily="34" charset="0"/>
              </a:rPr>
              <a:t>… </a:t>
            </a:r>
            <a:r>
              <a:rPr lang="ru-RU" sz="5200" b="1" dirty="0" smtClean="0">
                <a:latin typeface="Corbel" panose="020B0503020204020204" pitchFamily="34" charset="0"/>
              </a:rPr>
              <a:t>Чего?</a:t>
            </a:r>
            <a:endParaRPr lang="en-US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În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copilărie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viitorul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matematician</a:t>
            </a:r>
            <a:r>
              <a:rPr lang="en-US" sz="5200" dirty="0">
                <a:latin typeface="Corbel" panose="020B0503020204020204" pitchFamily="34" charset="0"/>
              </a:rPr>
              <a:t> Blaise Pascal </a:t>
            </a:r>
            <a:r>
              <a:rPr lang="en-US" sz="5200" dirty="0" err="1">
                <a:latin typeface="Corbel" panose="020B0503020204020204" pitchFamily="34" charset="0"/>
              </a:rPr>
              <a:t>dorea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să-și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ajute</a:t>
            </a:r>
            <a:endParaRPr lang="en-US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tatăl</a:t>
            </a:r>
            <a:r>
              <a:rPr lang="en-US" sz="5200" dirty="0">
                <a:latin typeface="Corbel" panose="020B0503020204020204" pitchFamily="34" charset="0"/>
              </a:rPr>
              <a:t>, </a:t>
            </a:r>
            <a:r>
              <a:rPr lang="en-US" sz="5200" dirty="0" err="1">
                <a:latin typeface="Corbel" panose="020B0503020204020204" pitchFamily="34" charset="0"/>
              </a:rPr>
              <a:t>lucrător</a:t>
            </a:r>
            <a:r>
              <a:rPr lang="en-US" sz="5200" dirty="0">
                <a:latin typeface="Corbel" panose="020B0503020204020204" pitchFamily="34" charset="0"/>
              </a:rPr>
              <a:t> la </a:t>
            </a:r>
            <a:r>
              <a:rPr lang="en-US" sz="5200" dirty="0" err="1">
                <a:latin typeface="Corbel" panose="020B0503020204020204" pitchFamily="34" charset="0"/>
              </a:rPr>
              <a:t>fisc</a:t>
            </a:r>
            <a:r>
              <a:rPr lang="en-US" sz="5200" dirty="0">
                <a:latin typeface="Corbel" panose="020B0503020204020204" pitchFamily="34" charset="0"/>
              </a:rPr>
              <a:t>, care-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petrecea</a:t>
            </a:r>
            <a:r>
              <a:rPr lang="en-US" sz="5200" dirty="0">
                <a:latin typeface="Corbel" panose="020B0503020204020204" pitchFamily="34" charset="0"/>
              </a:rPr>
              <a:t> tot </a:t>
            </a:r>
            <a:r>
              <a:rPr lang="en-US" sz="5200" dirty="0" err="1">
                <a:latin typeface="Corbel" panose="020B0503020204020204" pitchFamily="34" charset="0"/>
              </a:rPr>
              <a:t>timpul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numărând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ceva</a:t>
            </a:r>
            <a:r>
              <a:rPr lang="en-US" sz="52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5200" dirty="0" smtClean="0">
                <a:latin typeface="Corbel" panose="020B0503020204020204" pitchFamily="34" charset="0"/>
              </a:rPr>
              <a:t>Blaise </a:t>
            </a:r>
            <a:r>
              <a:rPr lang="en-US" sz="5200" dirty="0">
                <a:latin typeface="Corbel" panose="020B0503020204020204" pitchFamily="34" charset="0"/>
              </a:rPr>
              <a:t>a </a:t>
            </a:r>
            <a:r>
              <a:rPr lang="en-US" sz="5200" dirty="0" err="1">
                <a:latin typeface="Corbel" panose="020B0503020204020204" pitchFamily="34" charset="0"/>
              </a:rPr>
              <a:t>inventat</a:t>
            </a:r>
            <a:r>
              <a:rPr lang="en-US" sz="5200" dirty="0">
                <a:latin typeface="Corbel" panose="020B0503020204020204" pitchFamily="34" charset="0"/>
              </a:rPr>
              <a:t> un </a:t>
            </a:r>
            <a:r>
              <a:rPr lang="en-US" sz="5200" dirty="0" err="1">
                <a:latin typeface="Corbel" panose="020B0503020204020204" pitchFamily="34" charset="0"/>
              </a:rPr>
              <a:t>dispozitiv</a:t>
            </a:r>
            <a:r>
              <a:rPr lang="en-US" sz="5200" dirty="0">
                <a:latin typeface="Corbel" panose="020B0503020204020204" pitchFamily="34" charset="0"/>
              </a:rPr>
              <a:t>, care a </a:t>
            </a:r>
            <a:r>
              <a:rPr lang="en-US" sz="5200" dirty="0" err="1">
                <a:latin typeface="Corbel" panose="020B0503020204020204" pitchFamily="34" charset="0"/>
              </a:rPr>
              <a:t>devenit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prototip</a:t>
            </a:r>
            <a:r>
              <a:rPr lang="en-US" sz="5200" dirty="0">
                <a:latin typeface="Corbel" panose="020B0503020204020204" pitchFamily="34" charset="0"/>
              </a:rPr>
              <a:t> al.. </a:t>
            </a:r>
            <a:r>
              <a:rPr lang="en-US" sz="5200" b="1" dirty="0">
                <a:latin typeface="Corbel" panose="020B0503020204020204" pitchFamily="34" charset="0"/>
              </a:rPr>
              <a:t>Ce? </a:t>
            </a:r>
            <a:endParaRPr lang="ru-RU" sz="5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779" y="1254242"/>
            <a:ext cx="10957522" cy="600380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44132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Результат воображения </a:t>
            </a:r>
            <a:r>
              <a:rPr lang="ru-RU" sz="7200" dirty="0" smtClean="0">
                <a:latin typeface="Corbel" panose="020B0503020204020204" pitchFamily="34" charset="0"/>
              </a:rPr>
              <a:t>древнегреческого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инженера </a:t>
            </a:r>
            <a:r>
              <a:rPr lang="ru-RU" sz="7200" dirty="0">
                <a:latin typeface="Corbel" panose="020B0503020204020204" pitchFamily="34" charset="0"/>
              </a:rPr>
              <a:t>можно в прямом смысле </a:t>
            </a:r>
            <a:r>
              <a:rPr lang="ru-RU" sz="7200" dirty="0" smtClean="0">
                <a:latin typeface="Corbel" panose="020B0503020204020204" pitchFamily="34" charset="0"/>
              </a:rPr>
              <a:t>назвать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полётом </a:t>
            </a:r>
            <a:r>
              <a:rPr lang="ru-RU" sz="7200" dirty="0">
                <a:latin typeface="Corbel" panose="020B0503020204020204" pitchFamily="34" charset="0"/>
              </a:rPr>
              <a:t>фантазии. </a:t>
            </a:r>
            <a:r>
              <a:rPr lang="ru-RU" sz="7200" b="1" dirty="0" smtClean="0">
                <a:latin typeface="Corbel" panose="020B0503020204020204" pitchFamily="34" charset="0"/>
              </a:rPr>
              <a:t>Назовите </a:t>
            </a:r>
            <a:r>
              <a:rPr lang="ru-RU" sz="7200" b="1" dirty="0">
                <a:latin typeface="Corbel" panose="020B0503020204020204" pitchFamily="34" charset="0"/>
              </a:rPr>
              <a:t>этого инженера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и </a:t>
            </a:r>
            <a:r>
              <a:rPr lang="ru-RU" sz="7200" b="1" dirty="0">
                <a:latin typeface="Corbel" panose="020B0503020204020204" pitchFamily="34" charset="0"/>
              </a:rPr>
              <a:t>его </a:t>
            </a:r>
            <a:r>
              <a:rPr lang="ru-RU" sz="7200" b="1" dirty="0" smtClean="0">
                <a:latin typeface="Corbel" panose="020B0503020204020204" pitchFamily="34" charset="0"/>
              </a:rPr>
              <a:t>сына.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Rezultatul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imaginației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unui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inginer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grec</a:t>
            </a:r>
            <a:r>
              <a:rPr lang="en-US" sz="7200" dirty="0">
                <a:latin typeface="Corbel" panose="020B0503020204020204" pitchFamily="34" charset="0"/>
              </a:rPr>
              <a:t> antic </a:t>
            </a:r>
            <a:r>
              <a:rPr lang="en-US" sz="7200" dirty="0" err="1">
                <a:latin typeface="Corbel" panose="020B0503020204020204" pitchFamily="34" charset="0"/>
              </a:rPr>
              <a:t>poate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fi</a:t>
            </a:r>
            <a:r>
              <a:rPr lang="ro-MD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 smtClean="0">
                <a:latin typeface="Corbel" panose="020B0503020204020204" pitchFamily="34" charset="0"/>
              </a:rPr>
              <a:t>numit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literalmente</a:t>
            </a:r>
            <a:r>
              <a:rPr lang="en-US" sz="7200" dirty="0">
                <a:latin typeface="Corbel" panose="020B0503020204020204" pitchFamily="34" charset="0"/>
              </a:rPr>
              <a:t> un </a:t>
            </a:r>
            <a:r>
              <a:rPr lang="en-US" sz="7200" dirty="0" err="1">
                <a:latin typeface="Corbel" panose="020B0503020204020204" pitchFamily="34" charset="0"/>
              </a:rPr>
              <a:t>zbor</a:t>
            </a:r>
            <a:r>
              <a:rPr lang="en-US" sz="7200" dirty="0">
                <a:latin typeface="Corbel" panose="020B0503020204020204" pitchFamily="34" charset="0"/>
              </a:rPr>
              <a:t> al </a:t>
            </a:r>
            <a:r>
              <a:rPr lang="en-US" sz="7200" dirty="0" err="1">
                <a:latin typeface="Corbel" panose="020B0503020204020204" pitchFamily="34" charset="0"/>
              </a:rPr>
              <a:t>fanteziei</a:t>
            </a:r>
            <a:r>
              <a:rPr lang="en-US" sz="7200" dirty="0">
                <a:latin typeface="Corbel" panose="020B0503020204020204" pitchFamily="34" charset="0"/>
              </a:rPr>
              <a:t>. </a:t>
            </a:r>
            <a:r>
              <a:rPr lang="en-US" sz="7200" b="1" dirty="0" err="1" smtClean="0">
                <a:latin typeface="Corbel" panose="020B0503020204020204" pitchFamily="34" charset="0"/>
              </a:rPr>
              <a:t>Numiți</a:t>
            </a:r>
            <a:endParaRPr lang="en-US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inginerul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și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fiul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său</a:t>
            </a:r>
            <a:r>
              <a:rPr lang="en-US" sz="7200" b="1" dirty="0"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1123606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2958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Результат воображения </a:t>
            </a:r>
            <a:r>
              <a:rPr lang="ru-RU" sz="7200" dirty="0" smtClean="0">
                <a:latin typeface="Corbel" panose="020B0503020204020204" pitchFamily="34" charset="0"/>
              </a:rPr>
              <a:t>древнегреческого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инженера </a:t>
            </a:r>
            <a:r>
              <a:rPr lang="ru-RU" sz="7200" dirty="0">
                <a:latin typeface="Corbel" panose="020B0503020204020204" pitchFamily="34" charset="0"/>
              </a:rPr>
              <a:t>можно в прямом смысле </a:t>
            </a:r>
            <a:r>
              <a:rPr lang="ru-RU" sz="7200" dirty="0" smtClean="0">
                <a:latin typeface="Corbel" panose="020B0503020204020204" pitchFamily="34" charset="0"/>
              </a:rPr>
              <a:t>назвать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полётом </a:t>
            </a:r>
            <a:r>
              <a:rPr lang="ru-RU" sz="7200" dirty="0">
                <a:latin typeface="Corbel" panose="020B0503020204020204" pitchFamily="34" charset="0"/>
              </a:rPr>
              <a:t>фантазии. </a:t>
            </a:r>
            <a:r>
              <a:rPr lang="ru-RU" sz="7200" b="1" dirty="0" smtClean="0">
                <a:latin typeface="Corbel" panose="020B0503020204020204" pitchFamily="34" charset="0"/>
              </a:rPr>
              <a:t>Назовите </a:t>
            </a:r>
            <a:r>
              <a:rPr lang="ru-RU" sz="7200" b="1" dirty="0">
                <a:latin typeface="Corbel" panose="020B0503020204020204" pitchFamily="34" charset="0"/>
              </a:rPr>
              <a:t>этого инженера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и </a:t>
            </a:r>
            <a:r>
              <a:rPr lang="ru-RU" sz="7200" b="1" dirty="0">
                <a:latin typeface="Corbel" panose="020B0503020204020204" pitchFamily="34" charset="0"/>
              </a:rPr>
              <a:t>его </a:t>
            </a:r>
            <a:r>
              <a:rPr lang="ru-RU" sz="7200" b="1" dirty="0" smtClean="0">
                <a:latin typeface="Corbel" panose="020B0503020204020204" pitchFamily="34" charset="0"/>
              </a:rPr>
              <a:t>сына.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Rezultatul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imaginației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unui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inginer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grec</a:t>
            </a:r>
            <a:r>
              <a:rPr lang="en-US" sz="7200" dirty="0">
                <a:latin typeface="Corbel" panose="020B0503020204020204" pitchFamily="34" charset="0"/>
              </a:rPr>
              <a:t> antic </a:t>
            </a:r>
            <a:r>
              <a:rPr lang="en-US" sz="7200" dirty="0" err="1">
                <a:latin typeface="Corbel" panose="020B0503020204020204" pitchFamily="34" charset="0"/>
              </a:rPr>
              <a:t>poate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fi</a:t>
            </a:r>
            <a:r>
              <a:rPr lang="ro-MD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 smtClean="0">
                <a:latin typeface="Corbel" panose="020B0503020204020204" pitchFamily="34" charset="0"/>
              </a:rPr>
              <a:t>numit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literalmente</a:t>
            </a:r>
            <a:r>
              <a:rPr lang="en-US" sz="7200" dirty="0">
                <a:latin typeface="Corbel" panose="020B0503020204020204" pitchFamily="34" charset="0"/>
              </a:rPr>
              <a:t> un </a:t>
            </a:r>
            <a:r>
              <a:rPr lang="en-US" sz="7200" dirty="0" err="1">
                <a:latin typeface="Corbel" panose="020B0503020204020204" pitchFamily="34" charset="0"/>
              </a:rPr>
              <a:t>zbor</a:t>
            </a:r>
            <a:r>
              <a:rPr lang="en-US" sz="7200" dirty="0">
                <a:latin typeface="Corbel" panose="020B0503020204020204" pitchFamily="34" charset="0"/>
              </a:rPr>
              <a:t> al </a:t>
            </a:r>
            <a:r>
              <a:rPr lang="en-US" sz="7200" dirty="0" err="1">
                <a:latin typeface="Corbel" panose="020B0503020204020204" pitchFamily="34" charset="0"/>
              </a:rPr>
              <a:t>fanteziei</a:t>
            </a:r>
            <a:r>
              <a:rPr lang="en-US" sz="7200" dirty="0">
                <a:latin typeface="Corbel" panose="020B0503020204020204" pitchFamily="34" charset="0"/>
              </a:rPr>
              <a:t>. </a:t>
            </a:r>
            <a:r>
              <a:rPr lang="en-US" sz="7200" b="1" dirty="0" err="1" smtClean="0">
                <a:latin typeface="Corbel" panose="020B0503020204020204" pitchFamily="34" charset="0"/>
              </a:rPr>
              <a:t>Numiți</a:t>
            </a:r>
            <a:endParaRPr lang="en-US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inginerul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și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fiul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său</a:t>
            </a:r>
            <a:r>
              <a:rPr lang="en-US" sz="7200" b="1" dirty="0"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1123606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910222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Результат воображения </a:t>
            </a:r>
            <a:r>
              <a:rPr lang="ru-RU" sz="7200" dirty="0" smtClean="0">
                <a:latin typeface="Corbel" panose="020B0503020204020204" pitchFamily="34" charset="0"/>
              </a:rPr>
              <a:t>древнегреческого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инженера </a:t>
            </a:r>
            <a:r>
              <a:rPr lang="ru-RU" sz="7200" dirty="0">
                <a:latin typeface="Corbel" panose="020B0503020204020204" pitchFamily="34" charset="0"/>
              </a:rPr>
              <a:t>можно в прямом смысле </a:t>
            </a:r>
            <a:r>
              <a:rPr lang="ru-RU" sz="7200" dirty="0" smtClean="0">
                <a:latin typeface="Corbel" panose="020B0503020204020204" pitchFamily="34" charset="0"/>
              </a:rPr>
              <a:t>назвать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полётом </a:t>
            </a:r>
            <a:r>
              <a:rPr lang="ru-RU" sz="7200" dirty="0">
                <a:latin typeface="Corbel" panose="020B0503020204020204" pitchFamily="34" charset="0"/>
              </a:rPr>
              <a:t>фантазии. </a:t>
            </a:r>
            <a:r>
              <a:rPr lang="ru-RU" sz="7200" b="1" dirty="0" smtClean="0">
                <a:latin typeface="Corbel" panose="020B0503020204020204" pitchFamily="34" charset="0"/>
              </a:rPr>
              <a:t>Назовите </a:t>
            </a:r>
            <a:r>
              <a:rPr lang="ru-RU" sz="7200" b="1" dirty="0">
                <a:latin typeface="Corbel" panose="020B0503020204020204" pitchFamily="34" charset="0"/>
              </a:rPr>
              <a:t>этого инженера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и </a:t>
            </a:r>
            <a:r>
              <a:rPr lang="ru-RU" sz="7200" b="1" dirty="0">
                <a:latin typeface="Corbel" panose="020B0503020204020204" pitchFamily="34" charset="0"/>
              </a:rPr>
              <a:t>его </a:t>
            </a:r>
            <a:r>
              <a:rPr lang="ru-RU" sz="7200" b="1" dirty="0" smtClean="0">
                <a:latin typeface="Corbel" panose="020B0503020204020204" pitchFamily="34" charset="0"/>
              </a:rPr>
              <a:t>сына.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Rezultatul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imaginației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unui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inginer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grec</a:t>
            </a:r>
            <a:r>
              <a:rPr lang="en-US" sz="7200" dirty="0">
                <a:latin typeface="Corbel" panose="020B0503020204020204" pitchFamily="34" charset="0"/>
              </a:rPr>
              <a:t> antic </a:t>
            </a:r>
            <a:r>
              <a:rPr lang="en-US" sz="7200" dirty="0" err="1">
                <a:latin typeface="Corbel" panose="020B0503020204020204" pitchFamily="34" charset="0"/>
              </a:rPr>
              <a:t>poate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fi</a:t>
            </a:r>
            <a:r>
              <a:rPr lang="ro-MD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 smtClean="0">
                <a:latin typeface="Corbel" panose="020B0503020204020204" pitchFamily="34" charset="0"/>
              </a:rPr>
              <a:t>numit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literalmente</a:t>
            </a:r>
            <a:r>
              <a:rPr lang="en-US" sz="7200" dirty="0">
                <a:latin typeface="Corbel" panose="020B0503020204020204" pitchFamily="34" charset="0"/>
              </a:rPr>
              <a:t> un </a:t>
            </a:r>
            <a:r>
              <a:rPr lang="en-US" sz="7200" dirty="0" err="1">
                <a:latin typeface="Corbel" panose="020B0503020204020204" pitchFamily="34" charset="0"/>
              </a:rPr>
              <a:t>zbor</a:t>
            </a:r>
            <a:r>
              <a:rPr lang="en-US" sz="7200" dirty="0">
                <a:latin typeface="Corbel" panose="020B0503020204020204" pitchFamily="34" charset="0"/>
              </a:rPr>
              <a:t> al </a:t>
            </a:r>
            <a:r>
              <a:rPr lang="en-US" sz="7200" dirty="0" err="1">
                <a:latin typeface="Corbel" panose="020B0503020204020204" pitchFamily="34" charset="0"/>
              </a:rPr>
              <a:t>fanteziei</a:t>
            </a:r>
            <a:r>
              <a:rPr lang="en-US" sz="7200" dirty="0">
                <a:latin typeface="Corbel" panose="020B0503020204020204" pitchFamily="34" charset="0"/>
              </a:rPr>
              <a:t>. </a:t>
            </a:r>
            <a:r>
              <a:rPr lang="en-US" sz="7200" b="1" dirty="0" err="1" smtClean="0">
                <a:latin typeface="Corbel" panose="020B0503020204020204" pitchFamily="34" charset="0"/>
              </a:rPr>
              <a:t>Numiți</a:t>
            </a:r>
            <a:endParaRPr lang="en-US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inginerul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și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fiul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său</a:t>
            </a:r>
            <a:r>
              <a:rPr lang="en-US" sz="7200" b="1" dirty="0"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1123606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8107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61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2952750"/>
            <a:ext cx="20110499" cy="53721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7745"/>
            <a:ext cx="20110499" cy="113224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sp>
        <p:nvSpPr>
          <p:cNvPr id="18" name="Google Shape;305;p24"/>
          <p:cNvSpPr txBox="1"/>
          <p:nvPr/>
        </p:nvSpPr>
        <p:spPr>
          <a:xfrm>
            <a:off x="0" y="2937666"/>
            <a:ext cx="20110500" cy="5387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4846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>
            <p:snd r:embed="rId3" name="chimes.wav"/>
          </p:stSnd>
        </p:sndAc>
      </p:transition>
    </mc:Choice>
    <mc:Fallback>
      <p:transition spd="slow" advClick="0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175396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17229020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17229020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Сложный раунд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/Nivel complicat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8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7857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algn="ctr" fontAlgn="base"/>
            <a:r>
              <a:rPr lang="en-US" sz="8000" i="1" dirty="0">
                <a:latin typeface="Corbel" panose="020B0503020204020204" pitchFamily="34" charset="0"/>
              </a:rPr>
              <a:t>Afraid of all of You </a:t>
            </a:r>
            <a:endParaRPr lang="en-US" sz="80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В </a:t>
            </a:r>
            <a:r>
              <a:rPr lang="ru-RU" sz="6300" dirty="0">
                <a:latin typeface="Corbel" panose="020B0503020204020204" pitchFamily="34" charset="0"/>
              </a:rPr>
              <a:t>страхе перед всеми вами – так переводится </a:t>
            </a:r>
            <a:r>
              <a:rPr lang="ru-RU" sz="6300" dirty="0" smtClean="0">
                <a:latin typeface="Corbel" panose="020B0503020204020204" pitchFamily="34" charset="0"/>
              </a:rPr>
              <a:t>часть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надписи </a:t>
            </a:r>
            <a:r>
              <a:rPr lang="ru-RU" sz="6300" dirty="0">
                <a:latin typeface="Corbel" panose="020B0503020204020204" pitchFamily="34" charset="0"/>
              </a:rPr>
              <a:t>на постере о </a:t>
            </a:r>
            <a:r>
              <a:rPr lang="ru-RU" sz="6300" dirty="0" err="1">
                <a:latin typeface="Corbel" panose="020B0503020204020204" pitchFamily="34" charset="0"/>
              </a:rPr>
              <a:t>кибербуллинге</a:t>
            </a:r>
            <a:r>
              <a:rPr lang="ru-RU" sz="6300" dirty="0">
                <a:latin typeface="Corbel" panose="020B0503020204020204" pitchFamily="34" charset="0"/>
              </a:rPr>
              <a:t>. </a:t>
            </a:r>
            <a:r>
              <a:rPr lang="ru-RU" sz="6300" b="1" dirty="0">
                <a:latin typeface="Corbel" panose="020B0503020204020204" pitchFamily="34" charset="0"/>
              </a:rPr>
              <a:t>Какие 4 </a:t>
            </a:r>
            <a:r>
              <a:rPr lang="ru-RU" sz="6300" b="1" dirty="0" smtClean="0">
                <a:latin typeface="Corbel" panose="020B0503020204020204" pitchFamily="34" charset="0"/>
              </a:rPr>
              <a:t>буквы</a:t>
            </a:r>
            <a:endParaRPr lang="en-US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b="1" dirty="0" smtClean="0">
                <a:latin typeface="Corbel" panose="020B0503020204020204" pitchFamily="34" charset="0"/>
              </a:rPr>
              <a:t>добавлены </a:t>
            </a:r>
            <a:r>
              <a:rPr lang="ru-RU" sz="6300" b="1" dirty="0">
                <a:latin typeface="Corbel" panose="020B0503020204020204" pitchFamily="34" charset="0"/>
              </a:rPr>
              <a:t>к этой надписи мелким </a:t>
            </a:r>
            <a:r>
              <a:rPr lang="ru-RU" sz="6300" b="1" dirty="0" smtClean="0">
                <a:latin typeface="Corbel" panose="020B0503020204020204" pitchFamily="34" charset="0"/>
              </a:rPr>
              <a:t>шрифтом?</a:t>
            </a:r>
            <a:endParaRPr lang="en-US" sz="6300" b="1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smtClean="0">
                <a:latin typeface="Corbel" panose="020B0503020204020204" pitchFamily="34" charset="0"/>
              </a:rPr>
              <a:t>Cu </a:t>
            </a:r>
            <a:r>
              <a:rPr lang="en-US" sz="6300" dirty="0" err="1">
                <a:latin typeface="Corbel" panose="020B0503020204020204" pitchFamily="34" charset="0"/>
              </a:rPr>
              <a:t>frică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față</a:t>
            </a:r>
            <a:r>
              <a:rPr lang="en-US" sz="6300" dirty="0">
                <a:latin typeface="Corbel" panose="020B0503020204020204" pitchFamily="34" charset="0"/>
              </a:rPr>
              <a:t> de </a:t>
            </a:r>
            <a:r>
              <a:rPr lang="en-US" sz="6300" dirty="0" err="1">
                <a:latin typeface="Corbel" panose="020B0503020204020204" pitchFamily="34" charset="0"/>
              </a:rPr>
              <a:t>toți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voi</a:t>
            </a:r>
            <a:r>
              <a:rPr lang="en-US" sz="6300" dirty="0">
                <a:latin typeface="Corbel" panose="020B0503020204020204" pitchFamily="34" charset="0"/>
              </a:rPr>
              <a:t> - </a:t>
            </a:r>
            <a:r>
              <a:rPr lang="en-US" sz="6300" dirty="0" err="1">
                <a:latin typeface="Corbel" panose="020B0503020204020204" pitchFamily="34" charset="0"/>
              </a:rPr>
              <a:t>astfel</a:t>
            </a:r>
            <a:r>
              <a:rPr lang="en-US" sz="6300" dirty="0">
                <a:latin typeface="Corbel" panose="020B0503020204020204" pitchFamily="34" charset="0"/>
              </a:rPr>
              <a:t> se traduce </a:t>
            </a:r>
            <a:r>
              <a:rPr lang="en-US" sz="6300" dirty="0" err="1">
                <a:latin typeface="Corbel" panose="020B0503020204020204" pitchFamily="34" charset="0"/>
              </a:rPr>
              <a:t>acest</a:t>
            </a:r>
            <a:r>
              <a:rPr lang="en-US" sz="6300" dirty="0">
                <a:latin typeface="Corbel" panose="020B0503020204020204" pitchFamily="34" charset="0"/>
              </a:rPr>
              <a:t> fragment </a:t>
            </a:r>
            <a:endParaRPr lang="ro-MD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300" dirty="0" smtClean="0">
                <a:latin typeface="Corbel" panose="020B0503020204020204" pitchFamily="34" charset="0"/>
              </a:rPr>
              <a:t>al</a:t>
            </a:r>
            <a:r>
              <a:rPr lang="ro-MD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 smtClean="0">
                <a:latin typeface="Corbel" panose="020B0503020204020204" pitchFamily="34" charset="0"/>
              </a:rPr>
              <a:t>unui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>
                <a:latin typeface="Corbel" panose="020B0503020204020204" pitchFamily="34" charset="0"/>
              </a:rPr>
              <a:t>poster </a:t>
            </a:r>
            <a:r>
              <a:rPr lang="en-US" sz="6300" dirty="0" err="1">
                <a:latin typeface="Corbel" panose="020B0503020204020204" pitchFamily="34" charset="0"/>
              </a:rPr>
              <a:t>despre</a:t>
            </a:r>
            <a:r>
              <a:rPr lang="en-US" sz="6300" dirty="0">
                <a:latin typeface="Corbel" panose="020B0503020204020204" pitchFamily="34" charset="0"/>
              </a:rPr>
              <a:t> cyberbullying. </a:t>
            </a:r>
            <a:r>
              <a:rPr lang="en-US" sz="6300" b="1" dirty="0">
                <a:latin typeface="Corbel" panose="020B0503020204020204" pitchFamily="34" charset="0"/>
              </a:rPr>
              <a:t>Care 4 </a:t>
            </a:r>
            <a:r>
              <a:rPr lang="en-US" sz="6300" b="1" dirty="0" err="1">
                <a:latin typeface="Corbel" panose="020B0503020204020204" pitchFamily="34" charset="0"/>
              </a:rPr>
              <a:t>litere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mici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 smtClean="0">
                <a:latin typeface="Corbel" panose="020B0503020204020204" pitchFamily="34" charset="0"/>
              </a:rPr>
              <a:t>sunt</a:t>
            </a:r>
            <a:endParaRPr lang="en-US" sz="6300" b="1" dirty="0">
              <a:latin typeface="Corbel" panose="020B0503020204020204" pitchFamily="34" charset="0"/>
            </a:endParaRPr>
          </a:p>
          <a:p>
            <a:pPr fontAlgn="base"/>
            <a:r>
              <a:rPr lang="en-US" sz="6300" b="1" dirty="0" err="1" smtClean="0">
                <a:latin typeface="Corbel" panose="020B0503020204020204" pitchFamily="34" charset="0"/>
              </a:rPr>
              <a:t>adăugate</a:t>
            </a:r>
            <a:r>
              <a:rPr lang="en-US" sz="6300" b="1" dirty="0" smtClean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acestei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inscripții</a:t>
            </a:r>
            <a:r>
              <a:rPr lang="en-US" sz="6300" b="1" dirty="0">
                <a:latin typeface="Corbel" panose="020B0503020204020204" pitchFamily="34" charset="0"/>
              </a:rPr>
              <a:t>? </a:t>
            </a:r>
            <a:endParaRPr lang="ru-RU" sz="6300" b="1" dirty="0" smtClean="0">
              <a:latin typeface="Corbel" panose="020B0503020204020204" pitchFamily="34" charset="0"/>
              <a:ea typeface="Verdana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7857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algn="ctr" fontAlgn="base"/>
            <a:r>
              <a:rPr lang="en-US" sz="8000" i="1" dirty="0">
                <a:latin typeface="Corbel" panose="020B0503020204020204" pitchFamily="34" charset="0"/>
              </a:rPr>
              <a:t>Afraid of all of You </a:t>
            </a:r>
            <a:endParaRPr lang="en-US" sz="80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В </a:t>
            </a:r>
            <a:r>
              <a:rPr lang="ru-RU" sz="6300" dirty="0">
                <a:latin typeface="Corbel" panose="020B0503020204020204" pitchFamily="34" charset="0"/>
              </a:rPr>
              <a:t>страхе перед всеми вами – так переводится </a:t>
            </a:r>
            <a:r>
              <a:rPr lang="ru-RU" sz="6300" dirty="0" smtClean="0">
                <a:latin typeface="Corbel" panose="020B0503020204020204" pitchFamily="34" charset="0"/>
              </a:rPr>
              <a:t>часть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надписи </a:t>
            </a:r>
            <a:r>
              <a:rPr lang="ru-RU" sz="6300" dirty="0">
                <a:latin typeface="Corbel" panose="020B0503020204020204" pitchFamily="34" charset="0"/>
              </a:rPr>
              <a:t>на постере о </a:t>
            </a:r>
            <a:r>
              <a:rPr lang="ru-RU" sz="6300" dirty="0" err="1">
                <a:latin typeface="Corbel" panose="020B0503020204020204" pitchFamily="34" charset="0"/>
              </a:rPr>
              <a:t>кибербуллинге</a:t>
            </a:r>
            <a:r>
              <a:rPr lang="ru-RU" sz="6300" dirty="0">
                <a:latin typeface="Corbel" panose="020B0503020204020204" pitchFamily="34" charset="0"/>
              </a:rPr>
              <a:t>. </a:t>
            </a:r>
            <a:r>
              <a:rPr lang="ru-RU" sz="6300" b="1" dirty="0">
                <a:latin typeface="Corbel" panose="020B0503020204020204" pitchFamily="34" charset="0"/>
              </a:rPr>
              <a:t>Какие 4 </a:t>
            </a:r>
            <a:r>
              <a:rPr lang="ru-RU" sz="6300" b="1" dirty="0" smtClean="0">
                <a:latin typeface="Corbel" panose="020B0503020204020204" pitchFamily="34" charset="0"/>
              </a:rPr>
              <a:t>буквы</a:t>
            </a:r>
            <a:endParaRPr lang="en-US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b="1" dirty="0" smtClean="0">
                <a:latin typeface="Corbel" panose="020B0503020204020204" pitchFamily="34" charset="0"/>
              </a:rPr>
              <a:t>добавлены </a:t>
            </a:r>
            <a:r>
              <a:rPr lang="ru-RU" sz="6300" b="1" dirty="0">
                <a:latin typeface="Corbel" panose="020B0503020204020204" pitchFamily="34" charset="0"/>
              </a:rPr>
              <a:t>к этой надписи мелким </a:t>
            </a:r>
            <a:r>
              <a:rPr lang="ru-RU" sz="6300" b="1" dirty="0" smtClean="0">
                <a:latin typeface="Corbel" panose="020B0503020204020204" pitchFamily="34" charset="0"/>
              </a:rPr>
              <a:t>шрифтом?</a:t>
            </a:r>
            <a:endParaRPr lang="en-US" sz="6300" b="1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smtClean="0">
                <a:latin typeface="Corbel" panose="020B0503020204020204" pitchFamily="34" charset="0"/>
              </a:rPr>
              <a:t>Cu </a:t>
            </a:r>
            <a:r>
              <a:rPr lang="en-US" sz="6300" dirty="0" err="1">
                <a:latin typeface="Corbel" panose="020B0503020204020204" pitchFamily="34" charset="0"/>
              </a:rPr>
              <a:t>frică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față</a:t>
            </a:r>
            <a:r>
              <a:rPr lang="en-US" sz="6300" dirty="0">
                <a:latin typeface="Corbel" panose="020B0503020204020204" pitchFamily="34" charset="0"/>
              </a:rPr>
              <a:t> de </a:t>
            </a:r>
            <a:r>
              <a:rPr lang="en-US" sz="6300" dirty="0" err="1">
                <a:latin typeface="Corbel" panose="020B0503020204020204" pitchFamily="34" charset="0"/>
              </a:rPr>
              <a:t>toți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voi</a:t>
            </a:r>
            <a:r>
              <a:rPr lang="en-US" sz="6300" dirty="0">
                <a:latin typeface="Corbel" panose="020B0503020204020204" pitchFamily="34" charset="0"/>
              </a:rPr>
              <a:t> - </a:t>
            </a:r>
            <a:r>
              <a:rPr lang="en-US" sz="6300" dirty="0" err="1">
                <a:latin typeface="Corbel" panose="020B0503020204020204" pitchFamily="34" charset="0"/>
              </a:rPr>
              <a:t>astfel</a:t>
            </a:r>
            <a:r>
              <a:rPr lang="en-US" sz="6300" dirty="0">
                <a:latin typeface="Corbel" panose="020B0503020204020204" pitchFamily="34" charset="0"/>
              </a:rPr>
              <a:t> se traduce </a:t>
            </a:r>
            <a:r>
              <a:rPr lang="en-US" sz="6300" dirty="0" err="1">
                <a:latin typeface="Corbel" panose="020B0503020204020204" pitchFamily="34" charset="0"/>
              </a:rPr>
              <a:t>acest</a:t>
            </a:r>
            <a:r>
              <a:rPr lang="en-US" sz="6300" dirty="0">
                <a:latin typeface="Corbel" panose="020B0503020204020204" pitchFamily="34" charset="0"/>
              </a:rPr>
              <a:t> fragment </a:t>
            </a:r>
            <a:endParaRPr lang="ro-MD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300" dirty="0" smtClean="0">
                <a:latin typeface="Corbel" panose="020B0503020204020204" pitchFamily="34" charset="0"/>
              </a:rPr>
              <a:t>al</a:t>
            </a:r>
            <a:r>
              <a:rPr lang="ro-MD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 smtClean="0">
                <a:latin typeface="Corbel" panose="020B0503020204020204" pitchFamily="34" charset="0"/>
              </a:rPr>
              <a:t>unui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>
                <a:latin typeface="Corbel" panose="020B0503020204020204" pitchFamily="34" charset="0"/>
              </a:rPr>
              <a:t>poster </a:t>
            </a:r>
            <a:r>
              <a:rPr lang="en-US" sz="6300" dirty="0" err="1">
                <a:latin typeface="Corbel" panose="020B0503020204020204" pitchFamily="34" charset="0"/>
              </a:rPr>
              <a:t>despre</a:t>
            </a:r>
            <a:r>
              <a:rPr lang="en-US" sz="6300" dirty="0">
                <a:latin typeface="Corbel" panose="020B0503020204020204" pitchFamily="34" charset="0"/>
              </a:rPr>
              <a:t> cyberbullying. </a:t>
            </a:r>
            <a:r>
              <a:rPr lang="en-US" sz="6300" b="1" dirty="0">
                <a:latin typeface="Corbel" panose="020B0503020204020204" pitchFamily="34" charset="0"/>
              </a:rPr>
              <a:t>Care 4 </a:t>
            </a:r>
            <a:r>
              <a:rPr lang="en-US" sz="6300" b="1" dirty="0" err="1">
                <a:latin typeface="Corbel" panose="020B0503020204020204" pitchFamily="34" charset="0"/>
              </a:rPr>
              <a:t>litere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mici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 smtClean="0">
                <a:latin typeface="Corbel" panose="020B0503020204020204" pitchFamily="34" charset="0"/>
              </a:rPr>
              <a:t>sunt</a:t>
            </a:r>
            <a:endParaRPr lang="en-US" sz="6300" b="1" dirty="0">
              <a:latin typeface="Corbel" panose="020B0503020204020204" pitchFamily="34" charset="0"/>
            </a:endParaRPr>
          </a:p>
          <a:p>
            <a:pPr fontAlgn="base"/>
            <a:r>
              <a:rPr lang="en-US" sz="6300" b="1" dirty="0" err="1" smtClean="0">
                <a:latin typeface="Corbel" panose="020B0503020204020204" pitchFamily="34" charset="0"/>
              </a:rPr>
              <a:t>adăugate</a:t>
            </a:r>
            <a:r>
              <a:rPr lang="en-US" sz="6300" b="1" dirty="0" smtClean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acestei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inscripții</a:t>
            </a:r>
            <a:r>
              <a:rPr lang="en-US" sz="6300" b="1" dirty="0">
                <a:latin typeface="Corbel" panose="020B0503020204020204" pitchFamily="34" charset="0"/>
              </a:rPr>
              <a:t>? </a:t>
            </a:r>
            <a:endParaRPr lang="ru-RU" sz="6300" b="1" dirty="0" smtClean="0">
              <a:latin typeface="Corbel" panose="020B0503020204020204" pitchFamily="34" charset="0"/>
              <a:ea typeface="Verdana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97132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06054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500" dirty="0">
                <a:latin typeface="Corbel" panose="020B0503020204020204" pitchFamily="34" charset="0"/>
              </a:rPr>
              <a:t>Транслируя игры в снукер</a:t>
            </a:r>
            <a:r>
              <a:rPr lang="ru-RU" sz="6500" dirty="0" smtClean="0">
                <a:latin typeface="Corbel" panose="020B0503020204020204" pitchFamily="34" charset="0"/>
              </a:rPr>
              <a:t>,</a:t>
            </a:r>
            <a:endParaRPr lang="en-US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 </a:t>
            </a:r>
            <a:r>
              <a:rPr lang="ru-RU" sz="6500" dirty="0">
                <a:latin typeface="Corbel" panose="020B0503020204020204" pitchFamily="34" charset="0"/>
              </a:rPr>
              <a:t>компания ВВС в 1960 </a:t>
            </a:r>
            <a:r>
              <a:rPr lang="ru-RU" sz="6500" dirty="0" smtClean="0">
                <a:latin typeface="Corbel" panose="020B0503020204020204" pitchFamily="34" charset="0"/>
              </a:rPr>
              <a:t>году</a:t>
            </a:r>
            <a:endParaRPr lang="en-US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демонстрировала </a:t>
            </a:r>
            <a:endParaRPr lang="en-US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преимущество</a:t>
            </a:r>
            <a:r>
              <a:rPr lang="ru-RU" sz="6500" dirty="0">
                <a:latin typeface="Corbel" panose="020B0503020204020204" pitchFamily="34" charset="0"/>
              </a:rPr>
              <a:t>… </a:t>
            </a:r>
            <a:r>
              <a:rPr lang="ru-RU" sz="6500" b="1" dirty="0" smtClean="0">
                <a:latin typeface="Corbel" panose="020B0503020204020204" pitchFamily="34" charset="0"/>
              </a:rPr>
              <a:t>Чего?</a:t>
            </a:r>
            <a:endParaRPr lang="en-US" sz="6500" b="1" dirty="0" smtClean="0">
              <a:latin typeface="Corbel" panose="020B0503020204020204" pitchFamily="34" charset="0"/>
            </a:endParaRPr>
          </a:p>
          <a:p>
            <a:pPr fontAlgn="base"/>
            <a:endParaRPr lang="ro-MD" sz="2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 smtClean="0">
                <a:latin typeface="Corbel" panose="020B0503020204020204" pitchFamily="34" charset="0"/>
              </a:rPr>
              <a:t>Prin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difuzarea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jocurilor</a:t>
            </a:r>
            <a:r>
              <a:rPr lang="en-US" sz="6500" dirty="0">
                <a:latin typeface="Corbel" panose="020B0503020204020204" pitchFamily="34" charset="0"/>
              </a:rPr>
              <a:t> de </a:t>
            </a:r>
            <a:endParaRPr lang="ro-MD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dirty="0" smtClean="0">
                <a:latin typeface="Corbel" panose="020B0503020204020204" pitchFamily="34" charset="0"/>
              </a:rPr>
              <a:t>snooker </a:t>
            </a:r>
            <a:r>
              <a:rPr lang="en-US" sz="6500" dirty="0">
                <a:latin typeface="Corbel" panose="020B0503020204020204" pitchFamily="34" charset="0"/>
              </a:rPr>
              <a:t>la </a:t>
            </a:r>
            <a:r>
              <a:rPr lang="en-US" sz="6500" dirty="0" err="1">
                <a:latin typeface="Corbel" panose="020B0503020204020204" pitchFamily="34" charset="0"/>
              </a:rPr>
              <a:t>începutul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anilor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smtClean="0">
                <a:latin typeface="Corbel" panose="020B0503020204020204" pitchFamily="34" charset="0"/>
              </a:rPr>
              <a:t>1960</a:t>
            </a:r>
            <a:r>
              <a:rPr lang="ro-MD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smtClean="0">
                <a:latin typeface="Corbel" panose="020B0503020204020204" pitchFamily="34" charset="0"/>
              </a:rPr>
              <a:t>BBC </a:t>
            </a:r>
            <a:r>
              <a:rPr lang="en-US" sz="6500" dirty="0" err="1">
                <a:latin typeface="Corbel" panose="020B0503020204020204" pitchFamily="34" charset="0"/>
              </a:rPr>
              <a:t>dorea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să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endParaRPr lang="ro-MD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 smtClean="0">
                <a:latin typeface="Corbel" panose="020B0503020204020204" pitchFamily="34" charset="0"/>
              </a:rPr>
              <a:t>demonstreze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avantajul</a:t>
            </a:r>
            <a:r>
              <a:rPr lang="en-US" sz="6500" dirty="0" smtClean="0">
                <a:latin typeface="Corbel" panose="020B0503020204020204" pitchFamily="34" charset="0"/>
              </a:rPr>
              <a:t>…</a:t>
            </a:r>
            <a:r>
              <a:rPr lang="ro-MD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b="1" dirty="0">
                <a:latin typeface="Corbel" panose="020B0503020204020204" pitchFamily="34" charset="0"/>
              </a:rPr>
              <a:t>A </a:t>
            </a:r>
            <a:r>
              <a:rPr lang="en-US" sz="6500" b="1" dirty="0" err="1">
                <a:latin typeface="Corbel" panose="020B0503020204020204" pitchFamily="34" charset="0"/>
              </a:rPr>
              <a:t>ce</a:t>
            </a:r>
            <a:r>
              <a:rPr lang="en-US" sz="6500" b="1" dirty="0">
                <a:latin typeface="Corbel" panose="020B0503020204020204" pitchFamily="34" charset="0"/>
              </a:rPr>
              <a:t> </a:t>
            </a:r>
            <a:r>
              <a:rPr lang="en-US" sz="6500" b="1" dirty="0" err="1">
                <a:latin typeface="Corbel" panose="020B0503020204020204" pitchFamily="34" charset="0"/>
              </a:rPr>
              <a:t>anume</a:t>
            </a:r>
            <a:r>
              <a:rPr lang="en-US" sz="6500" b="1" dirty="0">
                <a:latin typeface="Corbel" panose="020B0503020204020204" pitchFamily="34" charset="0"/>
              </a:rPr>
              <a:t>?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139" y="1248502"/>
            <a:ext cx="9752045" cy="547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7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06054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500" dirty="0">
                <a:latin typeface="Corbel" panose="020B0503020204020204" pitchFamily="34" charset="0"/>
              </a:rPr>
              <a:t>Транслируя игры в снукер</a:t>
            </a:r>
            <a:r>
              <a:rPr lang="ru-RU" sz="6500" dirty="0" smtClean="0">
                <a:latin typeface="Corbel" panose="020B0503020204020204" pitchFamily="34" charset="0"/>
              </a:rPr>
              <a:t>,</a:t>
            </a:r>
            <a:endParaRPr lang="en-US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 </a:t>
            </a:r>
            <a:r>
              <a:rPr lang="ru-RU" sz="6500" dirty="0">
                <a:latin typeface="Corbel" panose="020B0503020204020204" pitchFamily="34" charset="0"/>
              </a:rPr>
              <a:t>компания ВВС в 1960 </a:t>
            </a:r>
            <a:r>
              <a:rPr lang="ru-RU" sz="6500" dirty="0" smtClean="0">
                <a:latin typeface="Corbel" panose="020B0503020204020204" pitchFamily="34" charset="0"/>
              </a:rPr>
              <a:t>году</a:t>
            </a:r>
            <a:endParaRPr lang="en-US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демонстрировала </a:t>
            </a:r>
            <a:endParaRPr lang="en-US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преимущество</a:t>
            </a:r>
            <a:r>
              <a:rPr lang="ru-RU" sz="6500" dirty="0">
                <a:latin typeface="Corbel" panose="020B0503020204020204" pitchFamily="34" charset="0"/>
              </a:rPr>
              <a:t>… </a:t>
            </a:r>
            <a:r>
              <a:rPr lang="ru-RU" sz="6500" b="1" dirty="0" smtClean="0">
                <a:latin typeface="Corbel" panose="020B0503020204020204" pitchFamily="34" charset="0"/>
              </a:rPr>
              <a:t>Чего?</a:t>
            </a:r>
            <a:endParaRPr lang="en-US" sz="6500" b="1" dirty="0" smtClean="0">
              <a:latin typeface="Corbel" panose="020B0503020204020204" pitchFamily="34" charset="0"/>
            </a:endParaRPr>
          </a:p>
          <a:p>
            <a:pPr fontAlgn="base"/>
            <a:endParaRPr lang="ro-MD" sz="2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 smtClean="0">
                <a:latin typeface="Corbel" panose="020B0503020204020204" pitchFamily="34" charset="0"/>
              </a:rPr>
              <a:t>Prin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difuzarea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jocurilor</a:t>
            </a:r>
            <a:r>
              <a:rPr lang="en-US" sz="6500" dirty="0">
                <a:latin typeface="Corbel" panose="020B0503020204020204" pitchFamily="34" charset="0"/>
              </a:rPr>
              <a:t> de </a:t>
            </a:r>
            <a:endParaRPr lang="ro-MD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dirty="0" smtClean="0">
                <a:latin typeface="Corbel" panose="020B0503020204020204" pitchFamily="34" charset="0"/>
              </a:rPr>
              <a:t>snooker </a:t>
            </a:r>
            <a:r>
              <a:rPr lang="en-US" sz="6500" dirty="0">
                <a:latin typeface="Corbel" panose="020B0503020204020204" pitchFamily="34" charset="0"/>
              </a:rPr>
              <a:t>la </a:t>
            </a:r>
            <a:r>
              <a:rPr lang="en-US" sz="6500" dirty="0" err="1">
                <a:latin typeface="Corbel" panose="020B0503020204020204" pitchFamily="34" charset="0"/>
              </a:rPr>
              <a:t>începutul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anilor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smtClean="0">
                <a:latin typeface="Corbel" panose="020B0503020204020204" pitchFamily="34" charset="0"/>
              </a:rPr>
              <a:t>1960</a:t>
            </a:r>
            <a:r>
              <a:rPr lang="ro-MD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smtClean="0">
                <a:latin typeface="Corbel" panose="020B0503020204020204" pitchFamily="34" charset="0"/>
              </a:rPr>
              <a:t>BBC </a:t>
            </a:r>
            <a:r>
              <a:rPr lang="en-US" sz="6500" dirty="0" err="1">
                <a:latin typeface="Corbel" panose="020B0503020204020204" pitchFamily="34" charset="0"/>
              </a:rPr>
              <a:t>dorea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să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endParaRPr lang="ro-MD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 smtClean="0">
                <a:latin typeface="Corbel" panose="020B0503020204020204" pitchFamily="34" charset="0"/>
              </a:rPr>
              <a:t>demonstreze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avantajul</a:t>
            </a:r>
            <a:r>
              <a:rPr lang="en-US" sz="6500" dirty="0" smtClean="0">
                <a:latin typeface="Corbel" panose="020B0503020204020204" pitchFamily="34" charset="0"/>
              </a:rPr>
              <a:t>…</a:t>
            </a:r>
            <a:r>
              <a:rPr lang="ro-MD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b="1" dirty="0">
                <a:latin typeface="Corbel" panose="020B0503020204020204" pitchFamily="34" charset="0"/>
              </a:rPr>
              <a:t>A </a:t>
            </a:r>
            <a:r>
              <a:rPr lang="en-US" sz="6500" b="1" dirty="0" err="1">
                <a:latin typeface="Corbel" panose="020B0503020204020204" pitchFamily="34" charset="0"/>
              </a:rPr>
              <a:t>ce</a:t>
            </a:r>
            <a:r>
              <a:rPr lang="en-US" sz="6500" b="1" dirty="0">
                <a:latin typeface="Corbel" panose="020B0503020204020204" pitchFamily="34" charset="0"/>
              </a:rPr>
              <a:t> </a:t>
            </a:r>
            <a:r>
              <a:rPr lang="en-US" sz="6500" b="1" dirty="0" err="1">
                <a:latin typeface="Corbel" panose="020B0503020204020204" pitchFamily="34" charset="0"/>
              </a:rPr>
              <a:t>anume</a:t>
            </a:r>
            <a:r>
              <a:rPr lang="en-US" sz="6500" b="1" dirty="0">
                <a:latin typeface="Corbel" panose="020B0503020204020204" pitchFamily="34" charset="0"/>
              </a:rPr>
              <a:t>?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139" y="1248502"/>
            <a:ext cx="9752045" cy="54761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30741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algn="ctr" fontAlgn="base"/>
            <a:r>
              <a:rPr lang="ru-RU" sz="5000" i="1" dirty="0">
                <a:latin typeface="Corbel" panose="020B0503020204020204" pitchFamily="34" charset="0"/>
              </a:rPr>
              <a:t>Буду через 5 </a:t>
            </a:r>
            <a:r>
              <a:rPr lang="ru-RU" sz="5000" i="1" dirty="0" smtClean="0">
                <a:latin typeface="Corbel" panose="020B0503020204020204" pitchFamily="34" charset="0"/>
              </a:rPr>
              <a:t>мину</a:t>
            </a:r>
            <a:endParaRPr lang="en-US" sz="5000" i="1" dirty="0" smtClean="0">
              <a:latin typeface="Corbel" panose="020B0503020204020204" pitchFamily="34" charset="0"/>
            </a:endParaRPr>
          </a:p>
          <a:p>
            <a:pPr algn="ctr" fontAlgn="base"/>
            <a:r>
              <a:rPr lang="ru-RU" sz="5000" i="1" dirty="0" smtClean="0">
                <a:latin typeface="Corbel" panose="020B0503020204020204" pitchFamily="34" charset="0"/>
              </a:rPr>
              <a:t>Увидимся скор</a:t>
            </a:r>
            <a:endParaRPr lang="en-US" sz="5000" i="1" dirty="0" smtClean="0">
              <a:latin typeface="Corbel" panose="020B0503020204020204" pitchFamily="34" charset="0"/>
            </a:endParaRPr>
          </a:p>
          <a:p>
            <a:pPr algn="ctr" fontAlgn="base"/>
            <a:r>
              <a:rPr lang="ru-RU" sz="5000" i="1" dirty="0" smtClean="0">
                <a:latin typeface="Corbel" panose="020B0503020204020204" pitchFamily="34" charset="0"/>
              </a:rPr>
              <a:t>Никаких </a:t>
            </a:r>
            <a:r>
              <a:rPr lang="ru-RU" sz="5000" i="1" dirty="0" err="1" smtClean="0">
                <a:latin typeface="Corbel" panose="020B0503020204020204" pitchFamily="34" charset="0"/>
              </a:rPr>
              <a:t>пробле</a:t>
            </a:r>
            <a:endParaRPr lang="en-US" sz="5000" i="1" dirty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Это </a:t>
            </a:r>
            <a:r>
              <a:rPr lang="ru-RU" sz="5000" dirty="0">
                <a:latin typeface="Corbel" panose="020B0503020204020204" pitchFamily="34" charset="0"/>
              </a:rPr>
              <a:t>надписи с плакатов, призывающих не… </a:t>
            </a:r>
            <a:r>
              <a:rPr lang="ru-RU" sz="5000" b="1" dirty="0" smtClean="0">
                <a:latin typeface="Corbel" panose="020B0503020204020204" pitchFamily="34" charset="0"/>
              </a:rPr>
              <a:t>Закончите</a:t>
            </a:r>
            <a:r>
              <a:rPr lang="ro-MD" sz="5000" b="1" dirty="0" smtClean="0">
                <a:latin typeface="Corbel" panose="020B0503020204020204" pitchFamily="34" charset="0"/>
              </a:rPr>
              <a:t> </a:t>
            </a:r>
            <a:r>
              <a:rPr lang="ru-RU" sz="5000" b="1" dirty="0" smtClean="0">
                <a:latin typeface="Corbel" panose="020B0503020204020204" pitchFamily="34" charset="0"/>
              </a:rPr>
              <a:t>предложение </a:t>
            </a:r>
            <a:endParaRPr lang="ro-MD" sz="5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b="1" dirty="0" smtClean="0">
                <a:latin typeface="Corbel" panose="020B0503020204020204" pitchFamily="34" charset="0"/>
              </a:rPr>
              <a:t>несколькими словами.</a:t>
            </a:r>
            <a:endParaRPr lang="en-US" sz="5000" b="1" dirty="0" smtClean="0">
              <a:latin typeface="Corbel" panose="020B0503020204020204" pitchFamily="34" charset="0"/>
            </a:endParaRPr>
          </a:p>
          <a:p>
            <a:pPr algn="ctr" fontAlgn="base"/>
            <a:r>
              <a:rPr lang="en-US" sz="5000" i="1" dirty="0" err="1" smtClean="0">
                <a:latin typeface="Corbel" panose="020B0503020204020204" pitchFamily="34" charset="0"/>
              </a:rPr>
              <a:t>Voi</a:t>
            </a:r>
            <a:r>
              <a:rPr lang="en-US" sz="5000" i="1" dirty="0" smtClean="0">
                <a:latin typeface="Corbel" panose="020B0503020204020204" pitchFamily="34" charset="0"/>
              </a:rPr>
              <a:t> </a:t>
            </a:r>
            <a:r>
              <a:rPr lang="en-US" sz="5000" i="1" dirty="0">
                <a:latin typeface="Corbel" panose="020B0503020204020204" pitchFamily="34" charset="0"/>
              </a:rPr>
              <a:t>fi </a:t>
            </a:r>
            <a:r>
              <a:rPr lang="en-US" sz="5000" i="1" dirty="0" err="1">
                <a:latin typeface="Corbel" panose="020B0503020204020204" pitchFamily="34" charset="0"/>
              </a:rPr>
              <a:t>peste</a:t>
            </a:r>
            <a:r>
              <a:rPr lang="en-US" sz="5000" i="1" dirty="0">
                <a:latin typeface="Corbel" panose="020B0503020204020204" pitchFamily="34" charset="0"/>
              </a:rPr>
              <a:t> 5 </a:t>
            </a:r>
            <a:r>
              <a:rPr lang="en-US" sz="5000" i="1" dirty="0" err="1" smtClean="0">
                <a:latin typeface="Corbel" panose="020B0503020204020204" pitchFamily="34" charset="0"/>
              </a:rPr>
              <a:t>minut</a:t>
            </a:r>
            <a:endParaRPr lang="en-US" sz="5000" i="1" dirty="0">
              <a:latin typeface="Corbel" panose="020B0503020204020204" pitchFamily="34" charset="0"/>
            </a:endParaRPr>
          </a:p>
          <a:p>
            <a:pPr algn="ctr" fontAlgn="base"/>
            <a:r>
              <a:rPr lang="en-US" sz="5000" i="1" dirty="0" smtClean="0">
                <a:latin typeface="Corbel" panose="020B0503020204020204" pitchFamily="34" charset="0"/>
              </a:rPr>
              <a:t>Ne </a:t>
            </a:r>
            <a:r>
              <a:rPr lang="en-US" sz="5000" i="1" dirty="0" err="1">
                <a:latin typeface="Corbel" panose="020B0503020204020204" pitchFamily="34" charset="0"/>
              </a:rPr>
              <a:t>vedem</a:t>
            </a:r>
            <a:r>
              <a:rPr lang="en-US" sz="5000" i="1" dirty="0">
                <a:latin typeface="Corbel" panose="020B0503020204020204" pitchFamily="34" charset="0"/>
              </a:rPr>
              <a:t> </a:t>
            </a:r>
            <a:r>
              <a:rPr lang="en-US" sz="5000" i="1" dirty="0" err="1">
                <a:latin typeface="Corbel" panose="020B0503020204020204" pitchFamily="34" charset="0"/>
              </a:rPr>
              <a:t>în</a:t>
            </a:r>
            <a:r>
              <a:rPr lang="en-US" sz="5000" i="1" dirty="0">
                <a:latin typeface="Corbel" panose="020B0503020204020204" pitchFamily="34" charset="0"/>
              </a:rPr>
              <a:t> </a:t>
            </a:r>
            <a:r>
              <a:rPr lang="en-US" sz="5000" i="1" dirty="0" err="1" smtClean="0">
                <a:latin typeface="Corbel" panose="020B0503020204020204" pitchFamily="34" charset="0"/>
              </a:rPr>
              <a:t>curân</a:t>
            </a:r>
            <a:endParaRPr lang="en-US" sz="5000" i="1" dirty="0">
              <a:latin typeface="Corbel" panose="020B0503020204020204" pitchFamily="34" charset="0"/>
            </a:endParaRPr>
          </a:p>
          <a:p>
            <a:pPr algn="ctr" fontAlgn="base"/>
            <a:r>
              <a:rPr lang="en-US" sz="5000" i="1" dirty="0" err="1" smtClean="0">
                <a:latin typeface="Corbel" panose="020B0503020204020204" pitchFamily="34" charset="0"/>
              </a:rPr>
              <a:t>Nici</a:t>
            </a:r>
            <a:r>
              <a:rPr lang="en-US" sz="5000" i="1" dirty="0" smtClean="0">
                <a:latin typeface="Corbel" panose="020B0503020204020204" pitchFamily="34" charset="0"/>
              </a:rPr>
              <a:t> </a:t>
            </a:r>
            <a:r>
              <a:rPr lang="en-US" sz="5000" i="1" dirty="0">
                <a:latin typeface="Corbel" panose="020B0503020204020204" pitchFamily="34" charset="0"/>
              </a:rPr>
              <a:t>o </a:t>
            </a:r>
            <a:r>
              <a:rPr lang="en-US" sz="5000" i="1" dirty="0" smtClean="0">
                <a:latin typeface="Corbel" panose="020B0503020204020204" pitchFamily="34" charset="0"/>
              </a:rPr>
              <a:t>problem</a:t>
            </a:r>
          </a:p>
          <a:p>
            <a:pPr fontAlgn="base"/>
            <a:r>
              <a:rPr lang="en-US" sz="5000" dirty="0" err="1" smtClean="0">
                <a:latin typeface="Corbel" panose="020B0503020204020204" pitchFamily="34" charset="0"/>
              </a:rPr>
              <a:t>Aceste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inscripții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apar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într</a:t>
            </a:r>
            <a:r>
              <a:rPr lang="en-US" sz="5000" dirty="0">
                <a:latin typeface="Corbel" panose="020B0503020204020204" pitchFamily="34" charset="0"/>
              </a:rPr>
              <a:t>-o </a:t>
            </a:r>
            <a:r>
              <a:rPr lang="en-US" sz="5000" dirty="0" err="1">
                <a:latin typeface="Corbel" panose="020B0503020204020204" pitchFamily="34" charset="0"/>
              </a:rPr>
              <a:t>publicitate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socială</a:t>
            </a:r>
            <a:r>
              <a:rPr lang="en-US" sz="5000" dirty="0">
                <a:latin typeface="Corbel" panose="020B0503020204020204" pitchFamily="34" charset="0"/>
              </a:rPr>
              <a:t> care ne </a:t>
            </a:r>
            <a:r>
              <a:rPr lang="en-US" sz="5000" dirty="0" err="1">
                <a:latin typeface="Corbel" panose="020B0503020204020204" pitchFamily="34" charset="0"/>
              </a:rPr>
              <a:t>îndeamnă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 smtClean="0">
                <a:latin typeface="Corbel" panose="020B0503020204020204" pitchFamily="34" charset="0"/>
              </a:rPr>
              <a:t>să</a:t>
            </a:r>
            <a:r>
              <a:rPr lang="ro-MD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 smtClean="0">
                <a:latin typeface="Corbel" panose="020B0503020204020204" pitchFamily="34" charset="0"/>
              </a:rPr>
              <a:t>nu</a:t>
            </a:r>
            <a:r>
              <a:rPr lang="en-US" sz="5000" dirty="0">
                <a:latin typeface="Corbel" panose="020B0503020204020204" pitchFamily="34" charset="0"/>
              </a:rPr>
              <a:t>… </a:t>
            </a:r>
            <a:endParaRPr lang="ro-MD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000" b="1" dirty="0" err="1" smtClean="0">
                <a:latin typeface="Corbel" panose="020B0503020204020204" pitchFamily="34" charset="0"/>
              </a:rPr>
              <a:t>Finisați</a:t>
            </a:r>
            <a:r>
              <a:rPr lang="en-US" sz="5000" b="1" dirty="0" smtClean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propoziția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prin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câteva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cuvinte</a:t>
            </a:r>
            <a:r>
              <a:rPr lang="en-US" sz="5000" b="1" dirty="0">
                <a:latin typeface="Corbel" panose="020B0503020204020204" pitchFamily="34" charset="0"/>
              </a:rPr>
              <a:t>. 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0036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algn="ctr" fontAlgn="base"/>
            <a:r>
              <a:rPr lang="ru-RU" sz="5000" i="1" dirty="0">
                <a:latin typeface="Corbel" panose="020B0503020204020204" pitchFamily="34" charset="0"/>
              </a:rPr>
              <a:t>Буду через 5 </a:t>
            </a:r>
            <a:r>
              <a:rPr lang="ru-RU" sz="5000" i="1" dirty="0" smtClean="0">
                <a:latin typeface="Corbel" panose="020B0503020204020204" pitchFamily="34" charset="0"/>
              </a:rPr>
              <a:t>мину</a:t>
            </a:r>
            <a:endParaRPr lang="en-US" sz="5000" i="1" dirty="0" smtClean="0">
              <a:latin typeface="Corbel" panose="020B0503020204020204" pitchFamily="34" charset="0"/>
            </a:endParaRPr>
          </a:p>
          <a:p>
            <a:pPr algn="ctr" fontAlgn="base"/>
            <a:r>
              <a:rPr lang="ru-RU" sz="5000" i="1" dirty="0" smtClean="0">
                <a:latin typeface="Corbel" panose="020B0503020204020204" pitchFamily="34" charset="0"/>
              </a:rPr>
              <a:t>Увидимся скор</a:t>
            </a:r>
            <a:endParaRPr lang="en-US" sz="5000" i="1" dirty="0" smtClean="0">
              <a:latin typeface="Corbel" panose="020B0503020204020204" pitchFamily="34" charset="0"/>
            </a:endParaRPr>
          </a:p>
          <a:p>
            <a:pPr algn="ctr" fontAlgn="base"/>
            <a:r>
              <a:rPr lang="ru-RU" sz="5000" i="1" dirty="0" smtClean="0">
                <a:latin typeface="Corbel" panose="020B0503020204020204" pitchFamily="34" charset="0"/>
              </a:rPr>
              <a:t>Никаких </a:t>
            </a:r>
            <a:r>
              <a:rPr lang="ru-RU" sz="5000" i="1" dirty="0" err="1" smtClean="0">
                <a:latin typeface="Corbel" panose="020B0503020204020204" pitchFamily="34" charset="0"/>
              </a:rPr>
              <a:t>пробле</a:t>
            </a:r>
            <a:endParaRPr lang="en-US" sz="5000" i="1" dirty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Это </a:t>
            </a:r>
            <a:r>
              <a:rPr lang="ru-RU" sz="5000" dirty="0">
                <a:latin typeface="Corbel" panose="020B0503020204020204" pitchFamily="34" charset="0"/>
              </a:rPr>
              <a:t>надписи с плакатов, призывающих не… </a:t>
            </a:r>
            <a:r>
              <a:rPr lang="ru-RU" sz="5000" b="1" dirty="0" smtClean="0">
                <a:latin typeface="Corbel" panose="020B0503020204020204" pitchFamily="34" charset="0"/>
              </a:rPr>
              <a:t>Закончите</a:t>
            </a:r>
            <a:r>
              <a:rPr lang="ro-MD" sz="5000" b="1" dirty="0" smtClean="0">
                <a:latin typeface="Corbel" panose="020B0503020204020204" pitchFamily="34" charset="0"/>
              </a:rPr>
              <a:t> </a:t>
            </a:r>
            <a:r>
              <a:rPr lang="ru-RU" sz="5000" b="1" dirty="0" smtClean="0">
                <a:latin typeface="Corbel" panose="020B0503020204020204" pitchFamily="34" charset="0"/>
              </a:rPr>
              <a:t>предложение </a:t>
            </a:r>
            <a:endParaRPr lang="ro-MD" sz="5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b="1" dirty="0" smtClean="0">
                <a:latin typeface="Corbel" panose="020B0503020204020204" pitchFamily="34" charset="0"/>
              </a:rPr>
              <a:t>несколькими словами.</a:t>
            </a:r>
            <a:endParaRPr lang="en-US" sz="5000" b="1" dirty="0" smtClean="0">
              <a:latin typeface="Corbel" panose="020B0503020204020204" pitchFamily="34" charset="0"/>
            </a:endParaRPr>
          </a:p>
          <a:p>
            <a:pPr algn="ctr" fontAlgn="base"/>
            <a:r>
              <a:rPr lang="en-US" sz="5000" i="1" dirty="0" err="1" smtClean="0">
                <a:latin typeface="Corbel" panose="020B0503020204020204" pitchFamily="34" charset="0"/>
              </a:rPr>
              <a:t>Voi</a:t>
            </a:r>
            <a:r>
              <a:rPr lang="en-US" sz="5000" i="1" dirty="0" smtClean="0">
                <a:latin typeface="Corbel" panose="020B0503020204020204" pitchFamily="34" charset="0"/>
              </a:rPr>
              <a:t> </a:t>
            </a:r>
            <a:r>
              <a:rPr lang="en-US" sz="5000" i="1" dirty="0">
                <a:latin typeface="Corbel" panose="020B0503020204020204" pitchFamily="34" charset="0"/>
              </a:rPr>
              <a:t>fi </a:t>
            </a:r>
            <a:r>
              <a:rPr lang="en-US" sz="5000" i="1" dirty="0" err="1">
                <a:latin typeface="Corbel" panose="020B0503020204020204" pitchFamily="34" charset="0"/>
              </a:rPr>
              <a:t>peste</a:t>
            </a:r>
            <a:r>
              <a:rPr lang="en-US" sz="5000" i="1" dirty="0">
                <a:latin typeface="Corbel" panose="020B0503020204020204" pitchFamily="34" charset="0"/>
              </a:rPr>
              <a:t> 5 </a:t>
            </a:r>
            <a:r>
              <a:rPr lang="en-US" sz="5000" i="1" dirty="0" err="1" smtClean="0">
                <a:latin typeface="Corbel" panose="020B0503020204020204" pitchFamily="34" charset="0"/>
              </a:rPr>
              <a:t>minut</a:t>
            </a:r>
            <a:endParaRPr lang="en-US" sz="5000" i="1" dirty="0">
              <a:latin typeface="Corbel" panose="020B0503020204020204" pitchFamily="34" charset="0"/>
            </a:endParaRPr>
          </a:p>
          <a:p>
            <a:pPr algn="ctr" fontAlgn="base"/>
            <a:r>
              <a:rPr lang="en-US" sz="5000" i="1" dirty="0" smtClean="0">
                <a:latin typeface="Corbel" panose="020B0503020204020204" pitchFamily="34" charset="0"/>
              </a:rPr>
              <a:t>Ne </a:t>
            </a:r>
            <a:r>
              <a:rPr lang="en-US" sz="5000" i="1" dirty="0" err="1">
                <a:latin typeface="Corbel" panose="020B0503020204020204" pitchFamily="34" charset="0"/>
              </a:rPr>
              <a:t>vedem</a:t>
            </a:r>
            <a:r>
              <a:rPr lang="en-US" sz="5000" i="1" dirty="0">
                <a:latin typeface="Corbel" panose="020B0503020204020204" pitchFamily="34" charset="0"/>
              </a:rPr>
              <a:t> </a:t>
            </a:r>
            <a:r>
              <a:rPr lang="en-US" sz="5000" i="1" dirty="0" err="1">
                <a:latin typeface="Corbel" panose="020B0503020204020204" pitchFamily="34" charset="0"/>
              </a:rPr>
              <a:t>în</a:t>
            </a:r>
            <a:r>
              <a:rPr lang="en-US" sz="5000" i="1" dirty="0">
                <a:latin typeface="Corbel" panose="020B0503020204020204" pitchFamily="34" charset="0"/>
              </a:rPr>
              <a:t> </a:t>
            </a:r>
            <a:r>
              <a:rPr lang="en-US" sz="5000" i="1" dirty="0" err="1" smtClean="0">
                <a:latin typeface="Corbel" panose="020B0503020204020204" pitchFamily="34" charset="0"/>
              </a:rPr>
              <a:t>curân</a:t>
            </a:r>
            <a:endParaRPr lang="en-US" sz="5000" i="1" dirty="0">
              <a:latin typeface="Corbel" panose="020B0503020204020204" pitchFamily="34" charset="0"/>
            </a:endParaRPr>
          </a:p>
          <a:p>
            <a:pPr algn="ctr" fontAlgn="base"/>
            <a:r>
              <a:rPr lang="en-US" sz="5000" i="1" dirty="0" err="1" smtClean="0">
                <a:latin typeface="Corbel" panose="020B0503020204020204" pitchFamily="34" charset="0"/>
              </a:rPr>
              <a:t>Nici</a:t>
            </a:r>
            <a:r>
              <a:rPr lang="en-US" sz="5000" i="1" dirty="0" smtClean="0">
                <a:latin typeface="Corbel" panose="020B0503020204020204" pitchFamily="34" charset="0"/>
              </a:rPr>
              <a:t> </a:t>
            </a:r>
            <a:r>
              <a:rPr lang="en-US" sz="5000" i="1" dirty="0">
                <a:latin typeface="Corbel" panose="020B0503020204020204" pitchFamily="34" charset="0"/>
              </a:rPr>
              <a:t>o </a:t>
            </a:r>
            <a:r>
              <a:rPr lang="en-US" sz="5000" i="1" dirty="0" smtClean="0">
                <a:latin typeface="Corbel" panose="020B0503020204020204" pitchFamily="34" charset="0"/>
              </a:rPr>
              <a:t>problem</a:t>
            </a:r>
          </a:p>
          <a:p>
            <a:pPr fontAlgn="base"/>
            <a:r>
              <a:rPr lang="en-US" sz="5000" dirty="0" err="1" smtClean="0">
                <a:latin typeface="Corbel" panose="020B0503020204020204" pitchFamily="34" charset="0"/>
              </a:rPr>
              <a:t>Aceste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inscripții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apar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într</a:t>
            </a:r>
            <a:r>
              <a:rPr lang="en-US" sz="5000" dirty="0">
                <a:latin typeface="Corbel" panose="020B0503020204020204" pitchFamily="34" charset="0"/>
              </a:rPr>
              <a:t>-o </a:t>
            </a:r>
            <a:r>
              <a:rPr lang="en-US" sz="5000" dirty="0" err="1">
                <a:latin typeface="Corbel" panose="020B0503020204020204" pitchFamily="34" charset="0"/>
              </a:rPr>
              <a:t>publicitate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socială</a:t>
            </a:r>
            <a:r>
              <a:rPr lang="en-US" sz="5000" dirty="0">
                <a:latin typeface="Corbel" panose="020B0503020204020204" pitchFamily="34" charset="0"/>
              </a:rPr>
              <a:t> care ne </a:t>
            </a:r>
            <a:r>
              <a:rPr lang="en-US" sz="5000" dirty="0" err="1">
                <a:latin typeface="Corbel" panose="020B0503020204020204" pitchFamily="34" charset="0"/>
              </a:rPr>
              <a:t>îndeamnă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 smtClean="0">
                <a:latin typeface="Corbel" panose="020B0503020204020204" pitchFamily="34" charset="0"/>
              </a:rPr>
              <a:t>să</a:t>
            </a:r>
            <a:r>
              <a:rPr lang="ro-MD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 smtClean="0">
                <a:latin typeface="Corbel" panose="020B0503020204020204" pitchFamily="34" charset="0"/>
              </a:rPr>
              <a:t>nu</a:t>
            </a:r>
            <a:r>
              <a:rPr lang="en-US" sz="5000" dirty="0">
                <a:latin typeface="Corbel" panose="020B0503020204020204" pitchFamily="34" charset="0"/>
              </a:rPr>
              <a:t>… </a:t>
            </a:r>
            <a:endParaRPr lang="ro-MD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000" b="1" dirty="0" err="1" smtClean="0">
                <a:latin typeface="Corbel" panose="020B0503020204020204" pitchFamily="34" charset="0"/>
              </a:rPr>
              <a:t>Finisați</a:t>
            </a:r>
            <a:r>
              <a:rPr lang="en-US" sz="5000" b="1" dirty="0" smtClean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propoziția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prin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câteva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cuvinte</a:t>
            </a:r>
            <a:r>
              <a:rPr lang="en-US" sz="5000" b="1" dirty="0">
                <a:latin typeface="Corbel" panose="020B0503020204020204" pitchFamily="34" charset="0"/>
              </a:rPr>
              <a:t>. 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87691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700" i="1" dirty="0">
                <a:latin typeface="Corbel" panose="020B0503020204020204" pitchFamily="34" charset="0"/>
              </a:rPr>
              <a:t>«Доводится до сведения жителей Москвы и губернии, что за </a:t>
            </a:r>
            <a:r>
              <a:rPr lang="ru-RU" sz="4700" i="1" dirty="0" smtClean="0">
                <a:latin typeface="Corbel" panose="020B0503020204020204" pitchFamily="34" charset="0"/>
              </a:rPr>
              <a:t>незаконные</a:t>
            </a:r>
            <a:endParaRPr lang="en-US" sz="47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i="1" dirty="0" smtClean="0">
                <a:latin typeface="Corbel" panose="020B0503020204020204" pitchFamily="34" charset="0"/>
              </a:rPr>
              <a:t>сборища </a:t>
            </a:r>
            <a:r>
              <a:rPr lang="ru-RU" sz="4700" i="1" dirty="0">
                <a:latin typeface="Corbel" panose="020B0503020204020204" pitchFamily="34" charset="0"/>
              </a:rPr>
              <a:t>и смутьянские разговоры о каких-то полётах православных </a:t>
            </a:r>
            <a:r>
              <a:rPr lang="ru-RU" sz="4700" i="1" dirty="0" smtClean="0">
                <a:latin typeface="Corbel" panose="020B0503020204020204" pitchFamily="34" charset="0"/>
              </a:rPr>
              <a:t>на</a:t>
            </a:r>
            <a:endParaRPr lang="en-US" sz="47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i="1" dirty="0" smtClean="0">
                <a:latin typeface="Corbel" panose="020B0503020204020204" pitchFamily="34" charset="0"/>
              </a:rPr>
              <a:t>Луну</a:t>
            </a:r>
            <a:r>
              <a:rPr lang="ru-RU" sz="4700" i="1" dirty="0">
                <a:latin typeface="Corbel" panose="020B0503020204020204" pitchFamily="34" charset="0"/>
              </a:rPr>
              <a:t>, мещанин замоскворецкой части Никита Петров выслан из Москвы </a:t>
            </a:r>
            <a:endParaRPr lang="en-US" sz="47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i="1" dirty="0" smtClean="0">
                <a:latin typeface="Corbel" panose="020B0503020204020204" pitchFamily="34" charset="0"/>
              </a:rPr>
              <a:t>под </a:t>
            </a:r>
            <a:r>
              <a:rPr lang="ru-RU" sz="4700" i="1" dirty="0">
                <a:latin typeface="Corbel" panose="020B0503020204020204" pitchFamily="34" charset="0"/>
              </a:rPr>
              <a:t>надзор полиции в азиатское поселение… »</a:t>
            </a:r>
            <a:r>
              <a:rPr lang="ru-RU" sz="4700" dirty="0">
                <a:latin typeface="Corbel" panose="020B0503020204020204" pitchFamily="34" charset="0"/>
              </a:rPr>
              <a:t> </a:t>
            </a:r>
            <a:endParaRPr lang="en-US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b="1" dirty="0" smtClean="0">
                <a:latin typeface="Corbel" panose="020B0503020204020204" pitchFamily="34" charset="0"/>
              </a:rPr>
              <a:t>Это </a:t>
            </a:r>
            <a:r>
              <a:rPr lang="ru-RU" sz="4700" b="1" dirty="0">
                <a:latin typeface="Corbel" panose="020B0503020204020204" pitchFamily="34" charset="0"/>
              </a:rPr>
              <a:t>текст из газеты </a:t>
            </a:r>
            <a:r>
              <a:rPr lang="en-US" sz="4700" b="1" dirty="0">
                <a:latin typeface="Corbel" panose="020B0503020204020204" pitchFamily="34" charset="0"/>
              </a:rPr>
              <a:t>XIX </a:t>
            </a:r>
            <a:r>
              <a:rPr lang="ru-RU" sz="4700" b="1" dirty="0">
                <a:latin typeface="Corbel" panose="020B0503020204020204" pitchFamily="34" charset="0"/>
              </a:rPr>
              <a:t>века. Как называется поселение</a:t>
            </a:r>
            <a:r>
              <a:rPr lang="ru-RU" sz="4700" b="1" dirty="0" smtClean="0">
                <a:latin typeface="Corbel" panose="020B0503020204020204" pitchFamily="34" charset="0"/>
              </a:rPr>
              <a:t>?</a:t>
            </a:r>
            <a:endParaRPr lang="en-US" sz="4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i="1" dirty="0" smtClean="0">
                <a:latin typeface="Corbel" panose="020B0503020204020204" pitchFamily="34" charset="0"/>
              </a:rPr>
              <a:t>”</a:t>
            </a:r>
            <a:r>
              <a:rPr lang="en-US" sz="4700" i="1" dirty="0">
                <a:latin typeface="Corbel" panose="020B0503020204020204" pitchFamily="34" charset="0"/>
              </a:rPr>
              <a:t>Se </a:t>
            </a:r>
            <a:r>
              <a:rPr lang="en-US" sz="4700" i="1" dirty="0" err="1">
                <a:latin typeface="Corbel" panose="020B0503020204020204" pitchFamily="34" charset="0"/>
              </a:rPr>
              <a:t>aduce</a:t>
            </a:r>
            <a:r>
              <a:rPr lang="en-US" sz="4700" i="1" dirty="0">
                <a:latin typeface="Corbel" panose="020B0503020204020204" pitchFamily="34" charset="0"/>
              </a:rPr>
              <a:t> la </a:t>
            </a:r>
            <a:r>
              <a:rPr lang="en-US" sz="4700" i="1" dirty="0" err="1">
                <a:latin typeface="Corbel" panose="020B0503020204020204" pitchFamily="34" charset="0"/>
              </a:rPr>
              <a:t>cunoștința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rezidenților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Moscovei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și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ai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provinciei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că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pentru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 smtClean="0">
                <a:latin typeface="Corbel" panose="020B0503020204020204" pitchFamily="34" charset="0"/>
              </a:rPr>
              <a:t>adunări</a:t>
            </a:r>
            <a:endParaRPr lang="en-US" sz="4700" i="1" dirty="0">
              <a:latin typeface="Corbel" panose="020B0503020204020204" pitchFamily="34" charset="0"/>
            </a:endParaRPr>
          </a:p>
          <a:p>
            <a:pPr fontAlgn="base"/>
            <a:r>
              <a:rPr lang="en-US" sz="4700" i="1" dirty="0" err="1" smtClean="0">
                <a:latin typeface="Corbel" panose="020B0503020204020204" pitchFamily="34" charset="0"/>
              </a:rPr>
              <a:t>ilegale</a:t>
            </a:r>
            <a:r>
              <a:rPr lang="en-US" sz="4700" i="1" dirty="0" smtClean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și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conversații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tulburătoare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despre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zborurile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ortodocșilor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pe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Lună</a:t>
            </a:r>
            <a:r>
              <a:rPr lang="en-US" sz="4700" i="1" dirty="0">
                <a:latin typeface="Corbel" panose="020B0503020204020204" pitchFamily="34" charset="0"/>
              </a:rPr>
              <a:t>, </a:t>
            </a:r>
            <a:r>
              <a:rPr lang="en-US" sz="4700" i="1" dirty="0" err="1" smtClean="0">
                <a:latin typeface="Corbel" panose="020B0503020204020204" pitchFamily="34" charset="0"/>
              </a:rPr>
              <a:t>micul</a:t>
            </a:r>
            <a:endParaRPr lang="en-US" sz="4700" i="1" dirty="0">
              <a:latin typeface="Corbel" panose="020B0503020204020204" pitchFamily="34" charset="0"/>
            </a:endParaRPr>
          </a:p>
          <a:p>
            <a:pPr fontAlgn="base"/>
            <a:r>
              <a:rPr lang="en-US" sz="4700" i="1" dirty="0" err="1" smtClean="0">
                <a:latin typeface="Corbel" panose="020B0503020204020204" pitchFamily="34" charset="0"/>
              </a:rPr>
              <a:t>burghez</a:t>
            </a:r>
            <a:r>
              <a:rPr lang="en-US" sz="4700" i="1" dirty="0" smtClean="0">
                <a:latin typeface="Corbel" panose="020B0503020204020204" pitchFamily="34" charset="0"/>
              </a:rPr>
              <a:t> </a:t>
            </a:r>
            <a:r>
              <a:rPr lang="en-US" sz="4700" i="1" dirty="0">
                <a:latin typeface="Corbel" panose="020B0503020204020204" pitchFamily="34" charset="0"/>
              </a:rPr>
              <a:t>din </a:t>
            </a:r>
            <a:r>
              <a:rPr lang="en-US" sz="4700" i="1" dirty="0" err="1">
                <a:latin typeface="Corbel" panose="020B0503020204020204" pitchFamily="34" charset="0"/>
              </a:rPr>
              <a:t>partea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Zamoskvorețk</a:t>
            </a:r>
            <a:r>
              <a:rPr lang="en-US" sz="4700" i="1" dirty="0">
                <a:latin typeface="Corbel" panose="020B0503020204020204" pitchFamily="34" charset="0"/>
              </a:rPr>
              <a:t> Nikita </a:t>
            </a:r>
            <a:r>
              <a:rPr lang="en-US" sz="4700" i="1" dirty="0" err="1">
                <a:latin typeface="Corbel" panose="020B0503020204020204" pitchFamily="34" charset="0"/>
              </a:rPr>
              <a:t>Petrov</a:t>
            </a:r>
            <a:r>
              <a:rPr lang="en-US" sz="4700" i="1" dirty="0">
                <a:latin typeface="Corbel" panose="020B0503020204020204" pitchFamily="34" charset="0"/>
              </a:rPr>
              <a:t> a </a:t>
            </a:r>
            <a:r>
              <a:rPr lang="en-US" sz="4700" i="1" dirty="0" err="1">
                <a:latin typeface="Corbel" panose="020B0503020204020204" pitchFamily="34" charset="0"/>
              </a:rPr>
              <a:t>fost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expulzat</a:t>
            </a:r>
            <a:r>
              <a:rPr lang="en-US" sz="4700" i="1" dirty="0">
                <a:latin typeface="Corbel" panose="020B0503020204020204" pitchFamily="34" charset="0"/>
              </a:rPr>
              <a:t> sub </a:t>
            </a:r>
            <a:endParaRPr lang="ro-MD" sz="47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i="1" dirty="0" err="1" smtClean="0">
                <a:latin typeface="Corbel" panose="020B0503020204020204" pitchFamily="34" charset="0"/>
              </a:rPr>
              <a:t>supravegherea</a:t>
            </a:r>
            <a:r>
              <a:rPr lang="en-US" sz="4700" i="1" dirty="0" smtClean="0">
                <a:latin typeface="Corbel" panose="020B0503020204020204" pitchFamily="34" charset="0"/>
              </a:rPr>
              <a:t> </a:t>
            </a:r>
            <a:r>
              <a:rPr lang="en-US" sz="4700" i="1" dirty="0" err="1" smtClean="0">
                <a:latin typeface="Corbel" panose="020B0503020204020204" pitchFamily="34" charset="0"/>
              </a:rPr>
              <a:t>poliției</a:t>
            </a:r>
            <a:r>
              <a:rPr lang="en-US" sz="4700" i="1" dirty="0" smtClean="0">
                <a:latin typeface="Corbel" panose="020B0503020204020204" pitchFamily="34" charset="0"/>
              </a:rPr>
              <a:t> </a:t>
            </a:r>
            <a:r>
              <a:rPr lang="en-US" sz="4700" i="1" dirty="0">
                <a:latin typeface="Corbel" panose="020B0503020204020204" pitchFamily="34" charset="0"/>
              </a:rPr>
              <a:t>din </a:t>
            </a:r>
            <a:r>
              <a:rPr lang="en-US" sz="4700" i="1" dirty="0" err="1">
                <a:latin typeface="Corbel" panose="020B0503020204020204" pitchFamily="34" charset="0"/>
              </a:rPr>
              <a:t>Moscova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în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așezarea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>
                <a:latin typeface="Corbel" panose="020B0503020204020204" pitchFamily="34" charset="0"/>
              </a:rPr>
              <a:t>asiatică</a:t>
            </a:r>
            <a:r>
              <a:rPr lang="en-US" sz="4700" i="1" dirty="0">
                <a:latin typeface="Corbel" panose="020B0503020204020204" pitchFamily="34" charset="0"/>
              </a:rPr>
              <a:t>… </a:t>
            </a:r>
            <a:r>
              <a:rPr lang="en-US" sz="4700" i="1" dirty="0" smtClean="0">
                <a:latin typeface="Corbel" panose="020B0503020204020204" pitchFamily="34" charset="0"/>
              </a:rPr>
              <a:t>”</a:t>
            </a: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Acest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>
                <a:latin typeface="Corbel" panose="020B0503020204020204" pitchFamily="34" charset="0"/>
              </a:rPr>
              <a:t>fragment a </a:t>
            </a:r>
            <a:r>
              <a:rPr lang="en-US" sz="4700" dirty="0" err="1">
                <a:latin typeface="Corbel" panose="020B0503020204020204" pitchFamily="34" charset="0"/>
              </a:rPr>
              <a:t>apărut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într</a:t>
            </a:r>
            <a:r>
              <a:rPr lang="en-US" sz="4700" dirty="0">
                <a:latin typeface="Corbel" panose="020B0503020204020204" pitchFamily="34" charset="0"/>
              </a:rPr>
              <a:t>-un </a:t>
            </a:r>
            <a:r>
              <a:rPr lang="en-US" sz="4700" dirty="0" err="1">
                <a:latin typeface="Corbel" panose="020B0503020204020204" pitchFamily="34" charset="0"/>
              </a:rPr>
              <a:t>ziar</a:t>
            </a:r>
            <a:r>
              <a:rPr lang="en-US" sz="4700" dirty="0">
                <a:latin typeface="Corbel" panose="020B0503020204020204" pitchFamily="34" charset="0"/>
              </a:rPr>
              <a:t> din </a:t>
            </a:r>
            <a:r>
              <a:rPr lang="en-US" sz="4700" dirty="0" err="1">
                <a:latin typeface="Corbel" panose="020B0503020204020204" pitchFamily="34" charset="0"/>
              </a:rPr>
              <a:t>secolul</a:t>
            </a:r>
            <a:r>
              <a:rPr lang="en-US" sz="4700" dirty="0">
                <a:latin typeface="Corbel" panose="020B0503020204020204" pitchFamily="34" charset="0"/>
              </a:rPr>
              <a:t> XIX. </a:t>
            </a:r>
            <a:r>
              <a:rPr lang="en-US" sz="4700" b="1" dirty="0">
                <a:latin typeface="Corbel" panose="020B0503020204020204" pitchFamily="34" charset="0"/>
              </a:rPr>
              <a:t>Cum se </a:t>
            </a:r>
            <a:r>
              <a:rPr lang="en-US" sz="4700" b="1" dirty="0" err="1">
                <a:latin typeface="Corbel" panose="020B0503020204020204" pitchFamily="34" charset="0"/>
              </a:rPr>
              <a:t>numește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endParaRPr lang="ro-MD" sz="4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b="1" dirty="0" err="1" smtClean="0">
                <a:latin typeface="Corbel" panose="020B0503020204020204" pitchFamily="34" charset="0"/>
              </a:rPr>
              <a:t>așezarea</a:t>
            </a:r>
            <a:r>
              <a:rPr lang="ro-MD" sz="4700" b="1" dirty="0" smtClean="0">
                <a:latin typeface="Corbel" panose="020B0503020204020204" pitchFamily="34" charset="0"/>
              </a:rPr>
              <a:t> </a:t>
            </a:r>
            <a:r>
              <a:rPr lang="en-US" sz="4700" b="1" dirty="0" err="1" smtClean="0">
                <a:latin typeface="Corbel" panose="020B0503020204020204" pitchFamily="34" charset="0"/>
              </a:rPr>
              <a:t>asiatică</a:t>
            </a:r>
            <a:r>
              <a:rPr lang="en-US" sz="4700" b="1" dirty="0" smtClean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menționată</a:t>
            </a:r>
            <a:r>
              <a:rPr lang="en-US" sz="4700" b="1" dirty="0">
                <a:latin typeface="Corbel" panose="020B0503020204020204" pitchFamily="34" charset="0"/>
              </a:rPr>
              <a:t>? 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5532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2929</TotalTime>
  <Words>1048</Words>
  <Application>Microsoft Office PowerPoint</Application>
  <PresentationFormat>Произвольный</PresentationFormat>
  <Paragraphs>164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410</cp:revision>
  <dcterms:modified xsi:type="dcterms:W3CDTF">2020-12-07T19:21:26Z</dcterms:modified>
</cp:coreProperties>
</file>