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1" d="100"/>
          <a:sy n="31" d="100"/>
        </p:scale>
        <p:origin x="91" y="7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434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109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36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184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630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739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4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871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9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039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910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78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801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47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91684" cy="114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54369" cy="790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32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ответа, или не быть их </a:t>
            </a:r>
            <a:r>
              <a:rPr lang="ru-RU" sz="3200" i="1" dirty="0" smtClean="0">
                <a:latin typeface="Corbel" panose="020B0503020204020204" pitchFamily="34" charset="0"/>
              </a:rPr>
              <a:t>вовсе.</a:t>
            </a:r>
            <a:endParaRPr lang="en-US" sz="32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200" i="1" dirty="0" smtClean="0">
                <a:latin typeface="Corbel" panose="020B0503020204020204" pitchFamily="34" charset="0"/>
              </a:rPr>
              <a:t>Если </a:t>
            </a:r>
            <a:r>
              <a:rPr lang="ru-RU" sz="3200" i="1" dirty="0">
                <a:latin typeface="Corbel" panose="020B0503020204020204" pitchFamily="34" charset="0"/>
              </a:rPr>
              <a:t>вариантов больше одного, выберите все </a:t>
            </a:r>
            <a:r>
              <a:rPr lang="ru-RU" sz="3200" i="1" dirty="0" smtClean="0">
                <a:latin typeface="Corbel" panose="020B0503020204020204" pitchFamily="34" charset="0"/>
              </a:rPr>
              <a:t>правильные.</a:t>
            </a:r>
            <a:r>
              <a:rPr lang="x-none" sz="3200" i="1" dirty="0" smtClean="0">
                <a:latin typeface="Corbel" panose="020B0503020204020204" pitchFamily="34" charset="0"/>
              </a:rPr>
              <a:t> </a:t>
            </a:r>
            <a:endParaRPr lang="en-US" sz="32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200" i="1" dirty="0" err="1">
                <a:latin typeface="Corbel" panose="020B0503020204020204" pitchFamily="34" charset="0"/>
              </a:rPr>
              <a:t>Atenție</a:t>
            </a:r>
            <a:r>
              <a:rPr lang="en-US" sz="3200" i="1" dirty="0">
                <a:latin typeface="Corbel" panose="020B0503020204020204" pitchFamily="34" charset="0"/>
              </a:rPr>
              <a:t>! </a:t>
            </a:r>
            <a:r>
              <a:rPr lang="en-US" sz="3200" i="1" dirty="0" err="1">
                <a:latin typeface="Corbel" panose="020B0503020204020204" pitchFamily="34" charset="0"/>
              </a:rPr>
              <a:t>Această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întrebare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poate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avea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mai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multe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opțiuni</a:t>
            </a:r>
            <a:r>
              <a:rPr lang="en-US" sz="3200" i="1" dirty="0">
                <a:latin typeface="Corbel" panose="020B0503020204020204" pitchFamily="34" charset="0"/>
              </a:rPr>
              <a:t> de </a:t>
            </a:r>
            <a:r>
              <a:rPr lang="en-US" sz="3200" i="1" dirty="0" err="1">
                <a:latin typeface="Corbel" panose="020B0503020204020204" pitchFamily="34" charset="0"/>
              </a:rPr>
              <a:t>răspuns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corecte</a:t>
            </a:r>
            <a:r>
              <a:rPr lang="en-US" sz="3200" i="1" dirty="0">
                <a:latin typeface="Corbel" panose="020B0503020204020204" pitchFamily="34" charset="0"/>
              </a:rPr>
              <a:t>, </a:t>
            </a:r>
            <a:r>
              <a:rPr lang="en-US" sz="3200" i="1" dirty="0" err="1">
                <a:latin typeface="Corbel" panose="020B0503020204020204" pitchFamily="34" charset="0"/>
              </a:rPr>
              <a:t>sau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nici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una</a:t>
            </a:r>
            <a:r>
              <a:rPr lang="en-US" sz="3200" i="1" dirty="0">
                <a:latin typeface="Corbel" panose="020B0503020204020204" pitchFamily="34" charset="0"/>
              </a:rPr>
              <a:t>. </a:t>
            </a:r>
            <a:r>
              <a:rPr lang="en-US" sz="3200" i="1" dirty="0" err="1">
                <a:latin typeface="Corbel" panose="020B0503020204020204" pitchFamily="34" charset="0"/>
              </a:rPr>
              <a:t>Dacă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există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mai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multe</a:t>
            </a:r>
            <a:r>
              <a:rPr lang="en-US" sz="3200" i="1" dirty="0">
                <a:latin typeface="Corbel" panose="020B0503020204020204" pitchFamily="34" charset="0"/>
              </a:rPr>
              <a:t> –</a:t>
            </a:r>
          </a:p>
          <a:p>
            <a:pPr fontAlgn="base"/>
            <a:r>
              <a:rPr lang="en-US" sz="3200" i="1" dirty="0" err="1">
                <a:latin typeface="Corbel" panose="020B0503020204020204" pitchFamily="34" charset="0"/>
              </a:rPr>
              <a:t>selectați</a:t>
            </a:r>
            <a:r>
              <a:rPr lang="en-US" sz="3200" i="1" dirty="0">
                <a:latin typeface="Corbel" panose="020B0503020204020204" pitchFamily="34" charset="0"/>
              </a:rPr>
              <a:t>-le </a:t>
            </a:r>
            <a:r>
              <a:rPr lang="en-US" sz="3200" i="1" dirty="0" err="1">
                <a:latin typeface="Corbel" panose="020B0503020204020204" pitchFamily="34" charset="0"/>
              </a:rPr>
              <a:t>pe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toate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corecte</a:t>
            </a:r>
            <a:r>
              <a:rPr lang="en-US" sz="3200" i="1" dirty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3200" dirty="0" smtClean="0">
                <a:latin typeface="Corbel" panose="020B0503020204020204" pitchFamily="34" charset="0"/>
              </a:rPr>
              <a:t>Глобальный </a:t>
            </a:r>
            <a:r>
              <a:rPr lang="ru-RU" sz="3200" dirty="0">
                <a:latin typeface="Corbel" panose="020B0503020204020204" pitchFamily="34" charset="0"/>
              </a:rPr>
              <a:t>договор ООН – инициатива, поощряющая  социально-ответственный бизнес. </a:t>
            </a:r>
            <a:endParaRPr lang="en-US" sz="3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200" b="1" dirty="0" smtClean="0">
                <a:latin typeface="Corbel" panose="020B0503020204020204" pitchFamily="34" charset="0"/>
              </a:rPr>
              <a:t>Какие </a:t>
            </a:r>
            <a:r>
              <a:rPr lang="ru-RU" sz="3200" b="1" dirty="0">
                <a:latin typeface="Corbel" panose="020B0503020204020204" pitchFamily="34" charset="0"/>
              </a:rPr>
              <a:t>из </a:t>
            </a:r>
            <a:r>
              <a:rPr lang="ru-RU" sz="3200" b="1" dirty="0" smtClean="0">
                <a:latin typeface="Corbel" panose="020B0503020204020204" pitchFamily="34" charset="0"/>
              </a:rPr>
              <a:t>этих</a:t>
            </a:r>
            <a:r>
              <a:rPr lang="en-US" sz="3200" b="1" dirty="0">
                <a:latin typeface="Corbel" panose="020B0503020204020204" pitchFamily="34" charset="0"/>
              </a:rPr>
              <a:t> </a:t>
            </a:r>
            <a:r>
              <a:rPr lang="ru-RU" sz="3200" b="1" dirty="0" smtClean="0">
                <a:latin typeface="Corbel" panose="020B0503020204020204" pitchFamily="34" charset="0"/>
              </a:rPr>
              <a:t>принципов </a:t>
            </a:r>
            <a:r>
              <a:rPr lang="ru-RU" sz="3200" b="1" dirty="0">
                <a:latin typeface="Corbel" panose="020B0503020204020204" pitchFamily="34" charset="0"/>
              </a:rPr>
              <a:t>входят в </a:t>
            </a:r>
            <a:r>
              <a:rPr lang="ru-RU" sz="3200" b="1" dirty="0" smtClean="0">
                <a:latin typeface="Corbel" panose="020B0503020204020204" pitchFamily="34" charset="0"/>
              </a:rPr>
              <a:t>договор?</a:t>
            </a:r>
            <a:endParaRPr lang="en-US" sz="3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200" dirty="0" err="1" smtClean="0">
                <a:latin typeface="Corbel" panose="020B0503020204020204" pitchFamily="34" charset="0"/>
              </a:rPr>
              <a:t>Pactul</a:t>
            </a:r>
            <a:r>
              <a:rPr lang="en-US" sz="3200" dirty="0" smtClean="0">
                <a:latin typeface="Corbel" panose="020B0503020204020204" pitchFamily="34" charset="0"/>
              </a:rPr>
              <a:t> </a:t>
            </a:r>
            <a:r>
              <a:rPr lang="en-US" sz="3200" dirty="0">
                <a:latin typeface="Corbel" panose="020B0503020204020204" pitchFamily="34" charset="0"/>
              </a:rPr>
              <a:t>Global al ONU </a:t>
            </a:r>
            <a:r>
              <a:rPr lang="en-US" sz="3200" dirty="0" smtClean="0">
                <a:latin typeface="Corbel" panose="020B0503020204020204" pitchFamily="34" charset="0"/>
              </a:rPr>
              <a:t>e</a:t>
            </a:r>
            <a:r>
              <a:rPr lang="ro-MD" sz="3200" dirty="0" smtClean="0">
                <a:latin typeface="Corbel" panose="020B0503020204020204" pitchFamily="34" charset="0"/>
              </a:rPr>
              <a:t>ste</a:t>
            </a:r>
            <a:r>
              <a:rPr lang="en-US" sz="3200" dirty="0" smtClean="0">
                <a:latin typeface="Corbel" panose="020B0503020204020204" pitchFamily="34" charset="0"/>
              </a:rPr>
              <a:t> </a:t>
            </a:r>
            <a:r>
              <a:rPr lang="en-US" sz="3200" dirty="0">
                <a:latin typeface="Corbel" panose="020B0503020204020204" pitchFamily="34" charset="0"/>
              </a:rPr>
              <a:t>o </a:t>
            </a:r>
            <a:r>
              <a:rPr lang="en-US" sz="3200" dirty="0" err="1">
                <a:latin typeface="Corbel" panose="020B0503020204020204" pitchFamily="34" charset="0"/>
              </a:rPr>
              <a:t>inițiativă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ce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promovează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afaceri</a:t>
            </a:r>
            <a:r>
              <a:rPr lang="en-US" sz="3200" dirty="0">
                <a:latin typeface="Corbel" panose="020B0503020204020204" pitchFamily="34" charset="0"/>
              </a:rPr>
              <a:t> social </a:t>
            </a:r>
            <a:r>
              <a:rPr lang="en-US" sz="3200" dirty="0" err="1">
                <a:latin typeface="Corbel" panose="020B0503020204020204" pitchFamily="34" charset="0"/>
              </a:rPr>
              <a:t>responsabile</a:t>
            </a:r>
            <a:r>
              <a:rPr lang="en-US" sz="3200" dirty="0">
                <a:latin typeface="Corbel" panose="020B0503020204020204" pitchFamily="34" charset="0"/>
              </a:rPr>
              <a:t>. </a:t>
            </a:r>
            <a:r>
              <a:rPr lang="en-US" sz="3200" b="1" dirty="0">
                <a:latin typeface="Corbel" panose="020B0503020204020204" pitchFamily="34" charset="0"/>
              </a:rPr>
              <a:t>Care din </a:t>
            </a:r>
            <a:r>
              <a:rPr lang="en-US" sz="3200" b="1" dirty="0" err="1">
                <a:latin typeface="Corbel" panose="020B0503020204020204" pitchFamily="34" charset="0"/>
              </a:rPr>
              <a:t>aceste</a:t>
            </a:r>
            <a:r>
              <a:rPr lang="en-US" sz="3200" b="1" dirty="0">
                <a:latin typeface="Corbel" panose="020B0503020204020204" pitchFamily="34" charset="0"/>
              </a:rPr>
              <a:t> </a:t>
            </a:r>
            <a:r>
              <a:rPr lang="en-US" sz="3200" b="1" dirty="0" err="1">
                <a:latin typeface="Corbel" panose="020B0503020204020204" pitchFamily="34" charset="0"/>
              </a:rPr>
              <a:t>principii</a:t>
            </a:r>
            <a:r>
              <a:rPr lang="en-US" sz="3200" b="1" dirty="0">
                <a:latin typeface="Corbel" panose="020B0503020204020204" pitchFamily="34" charset="0"/>
              </a:rPr>
              <a:t> </a:t>
            </a:r>
            <a:r>
              <a:rPr lang="en-US" sz="3200" b="1" dirty="0" err="1" smtClean="0">
                <a:latin typeface="Corbel" panose="020B0503020204020204" pitchFamily="34" charset="0"/>
              </a:rPr>
              <a:t>sunt</a:t>
            </a:r>
            <a:endParaRPr lang="en-US" sz="3200" b="1" dirty="0">
              <a:latin typeface="Corbel" panose="020B0503020204020204" pitchFamily="34" charset="0"/>
            </a:endParaRPr>
          </a:p>
          <a:p>
            <a:pPr fontAlgn="base"/>
            <a:r>
              <a:rPr lang="en-US" sz="3200" b="1" dirty="0" err="1" smtClean="0">
                <a:latin typeface="Corbel" panose="020B0503020204020204" pitchFamily="34" charset="0"/>
              </a:rPr>
              <a:t>incluse</a:t>
            </a:r>
            <a:r>
              <a:rPr lang="en-US" sz="3200" b="1" dirty="0" smtClean="0">
                <a:latin typeface="Corbel" panose="020B0503020204020204" pitchFamily="34" charset="0"/>
              </a:rPr>
              <a:t> </a:t>
            </a:r>
            <a:r>
              <a:rPr lang="en-US" sz="3200" b="1" dirty="0" err="1">
                <a:latin typeface="Corbel" panose="020B0503020204020204" pitchFamily="34" charset="0"/>
              </a:rPr>
              <a:t>în</a:t>
            </a:r>
            <a:r>
              <a:rPr lang="en-US" sz="3200" b="1" dirty="0">
                <a:latin typeface="Corbel" panose="020B0503020204020204" pitchFamily="34" charset="0"/>
              </a:rPr>
              <a:t> </a:t>
            </a:r>
            <a:r>
              <a:rPr lang="ro-MD" sz="3200" b="1" dirty="0" smtClean="0">
                <a:latin typeface="Corbel" panose="020B0503020204020204" pitchFamily="34" charset="0"/>
              </a:rPr>
              <a:t>P</a:t>
            </a:r>
            <a:r>
              <a:rPr lang="en-US" sz="3200" b="1" dirty="0" smtClean="0">
                <a:latin typeface="Corbel" panose="020B0503020204020204" pitchFamily="34" charset="0"/>
              </a:rPr>
              <a:t>act</a:t>
            </a:r>
            <a:r>
              <a:rPr lang="en-US" sz="3200" b="1" dirty="0">
                <a:latin typeface="Corbel" panose="020B0503020204020204" pitchFamily="34" charset="0"/>
              </a:rPr>
              <a:t>? </a:t>
            </a:r>
            <a:endParaRPr lang="en-US" sz="3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200" dirty="0" smtClean="0">
                <a:latin typeface="Corbel" panose="020B0503020204020204" pitchFamily="34" charset="0"/>
              </a:rPr>
              <a:t>1. </a:t>
            </a:r>
            <a:r>
              <a:rPr lang="ru-RU" sz="3200" dirty="0" smtClean="0">
                <a:latin typeface="Corbel" panose="020B0503020204020204" pitchFamily="34" charset="0"/>
              </a:rPr>
              <a:t>компания </a:t>
            </a:r>
            <a:r>
              <a:rPr lang="ru-RU" sz="3200" dirty="0">
                <a:latin typeface="Corbel" panose="020B0503020204020204" pitchFamily="34" charset="0"/>
              </a:rPr>
              <a:t>обеспечивает условия, при которых их деятельность не нарушает права человека/</a:t>
            </a:r>
            <a:r>
              <a:rPr lang="en-US" sz="3200" dirty="0" err="1" smtClean="0">
                <a:latin typeface="Corbel" panose="020B0503020204020204" pitchFamily="34" charset="0"/>
              </a:rPr>
              <a:t>Compania</a:t>
            </a:r>
            <a:endParaRPr lang="en-US" sz="3200" dirty="0">
              <a:latin typeface="Corbel" panose="020B0503020204020204" pitchFamily="34" charset="0"/>
            </a:endParaRPr>
          </a:p>
          <a:p>
            <a:pPr fontAlgn="base"/>
            <a:r>
              <a:rPr lang="en-US" sz="3200" dirty="0" err="1" smtClean="0">
                <a:latin typeface="Corbel" panose="020B0503020204020204" pitchFamily="34" charset="0"/>
              </a:rPr>
              <a:t>asigură</a:t>
            </a:r>
            <a:r>
              <a:rPr lang="en-US" sz="3200" dirty="0" smtClean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condițiile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în</a:t>
            </a:r>
            <a:r>
              <a:rPr lang="en-US" sz="3200" dirty="0">
                <a:latin typeface="Corbel" panose="020B0503020204020204" pitchFamily="34" charset="0"/>
              </a:rPr>
              <a:t> care </a:t>
            </a:r>
            <a:r>
              <a:rPr lang="en-US" sz="3200" dirty="0" err="1">
                <a:latin typeface="Corbel" panose="020B0503020204020204" pitchFamily="34" charset="0"/>
              </a:rPr>
              <a:t>activitatea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acesteia</a:t>
            </a:r>
            <a:r>
              <a:rPr lang="en-US" sz="3200" dirty="0">
                <a:latin typeface="Corbel" panose="020B0503020204020204" pitchFamily="34" charset="0"/>
              </a:rPr>
              <a:t> nu </a:t>
            </a:r>
            <a:r>
              <a:rPr lang="en-US" sz="3200" dirty="0" err="1">
                <a:latin typeface="Corbel" panose="020B0503020204020204" pitchFamily="34" charset="0"/>
              </a:rPr>
              <a:t>încalcă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drepturile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omului</a:t>
            </a:r>
            <a:r>
              <a:rPr lang="en-US" sz="3200" dirty="0">
                <a:latin typeface="Corbel" panose="020B0503020204020204" pitchFamily="34" charset="0"/>
              </a:rPr>
              <a:t>. </a:t>
            </a:r>
            <a:endParaRPr lang="en-US" sz="3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200" dirty="0" smtClean="0">
                <a:latin typeface="Corbel" panose="020B0503020204020204" pitchFamily="34" charset="0"/>
              </a:rPr>
              <a:t>2</a:t>
            </a:r>
            <a:r>
              <a:rPr lang="en-US" sz="3200" dirty="0">
                <a:latin typeface="Corbel" panose="020B0503020204020204" pitchFamily="34" charset="0"/>
              </a:rPr>
              <a:t>. </a:t>
            </a:r>
            <a:r>
              <a:rPr lang="ru-RU" sz="3200" dirty="0">
                <a:latin typeface="Corbel" panose="020B0503020204020204" pitchFamily="34" charset="0"/>
              </a:rPr>
              <a:t>компания способствует искоренению дискриминации в сфере труда и занятости/</a:t>
            </a:r>
            <a:r>
              <a:rPr lang="en-US" sz="3200" dirty="0" err="1">
                <a:latin typeface="Corbel" panose="020B0503020204020204" pitchFamily="34" charset="0"/>
              </a:rPr>
              <a:t>Compania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contribuie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smtClean="0">
                <a:latin typeface="Corbel" panose="020B0503020204020204" pitchFamily="34" charset="0"/>
              </a:rPr>
              <a:t>la</a:t>
            </a:r>
          </a:p>
          <a:p>
            <a:pPr fontAlgn="base"/>
            <a:r>
              <a:rPr lang="en-US" sz="3200" dirty="0" err="1" smtClean="0">
                <a:latin typeface="Corbel" panose="020B0503020204020204" pitchFamily="34" charset="0"/>
              </a:rPr>
              <a:t>eliminarea</a:t>
            </a:r>
            <a:r>
              <a:rPr lang="en-US" sz="3200" dirty="0" smtClean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discriminării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în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domeniul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 smtClean="0">
                <a:latin typeface="Corbel" panose="020B0503020204020204" pitchFamily="34" charset="0"/>
              </a:rPr>
              <a:t>muncii</a:t>
            </a:r>
            <a:endParaRPr lang="en-US" sz="3200" dirty="0">
              <a:latin typeface="Corbel" panose="020B0503020204020204" pitchFamily="34" charset="0"/>
            </a:endParaRPr>
          </a:p>
          <a:p>
            <a:pPr fontAlgn="base"/>
            <a:r>
              <a:rPr lang="en-US" sz="3200" dirty="0" smtClean="0">
                <a:latin typeface="Corbel" panose="020B0503020204020204" pitchFamily="34" charset="0"/>
              </a:rPr>
              <a:t>3</a:t>
            </a:r>
            <a:r>
              <a:rPr lang="en-US" sz="3200" dirty="0">
                <a:latin typeface="Corbel" panose="020B0503020204020204" pitchFamily="34" charset="0"/>
              </a:rPr>
              <a:t>. </a:t>
            </a:r>
            <a:r>
              <a:rPr lang="ru-RU" sz="3200" dirty="0">
                <a:latin typeface="Corbel" panose="020B0503020204020204" pitchFamily="34" charset="0"/>
              </a:rPr>
              <a:t>компания стимулирует развитие и распространение экологически безопасных технологий/</a:t>
            </a:r>
            <a:r>
              <a:rPr lang="en-US" sz="3200" dirty="0" err="1" smtClean="0">
                <a:latin typeface="Corbel" panose="020B0503020204020204" pitchFamily="34" charset="0"/>
              </a:rPr>
              <a:t>Compania</a:t>
            </a:r>
            <a:endParaRPr lang="en-US" sz="3200" dirty="0">
              <a:latin typeface="Corbel" panose="020B0503020204020204" pitchFamily="34" charset="0"/>
            </a:endParaRPr>
          </a:p>
          <a:p>
            <a:pPr fontAlgn="base"/>
            <a:r>
              <a:rPr lang="en-US" sz="3200" dirty="0" err="1" smtClean="0">
                <a:latin typeface="Corbel" panose="020B0503020204020204" pitchFamily="34" charset="0"/>
              </a:rPr>
              <a:t>încurajează</a:t>
            </a:r>
            <a:r>
              <a:rPr lang="en-US" sz="3200" dirty="0" smtClean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dezvoltarea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și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distribuția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tehnologiilor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ecologice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endParaRPr lang="en-US" sz="3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200" dirty="0" smtClean="0">
                <a:latin typeface="Corbel" panose="020B0503020204020204" pitchFamily="34" charset="0"/>
              </a:rPr>
              <a:t>4</a:t>
            </a:r>
            <a:r>
              <a:rPr lang="en-US" sz="3200" dirty="0">
                <a:latin typeface="Corbel" panose="020B0503020204020204" pitchFamily="34" charset="0"/>
              </a:rPr>
              <a:t>. </a:t>
            </a:r>
            <a:r>
              <a:rPr lang="ru-RU" sz="3200" dirty="0">
                <a:latin typeface="Corbel" panose="020B0503020204020204" pitchFamily="34" charset="0"/>
              </a:rPr>
              <a:t>компания противодействует любым формам коррупции, включая вымогательство и взяточничество/</a:t>
            </a:r>
            <a:r>
              <a:rPr lang="en-US" sz="3200" dirty="0" err="1">
                <a:latin typeface="Corbel" panose="020B0503020204020204" pitchFamily="34" charset="0"/>
              </a:rPr>
              <a:t>Compania</a:t>
            </a:r>
            <a:r>
              <a:rPr lang="en-US" sz="3200" dirty="0">
                <a:latin typeface="Corbel" panose="020B0503020204020204" pitchFamily="34" charset="0"/>
              </a:rPr>
              <a:t> nu </a:t>
            </a:r>
            <a:r>
              <a:rPr lang="en-US" sz="3200" dirty="0" err="1">
                <a:latin typeface="Corbel" panose="020B0503020204020204" pitchFamily="34" charset="0"/>
              </a:rPr>
              <a:t>acceptă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nici</a:t>
            </a:r>
            <a:r>
              <a:rPr lang="en-US" sz="3200" dirty="0">
                <a:latin typeface="Corbel" panose="020B0503020204020204" pitchFamily="34" charset="0"/>
              </a:rPr>
              <a:t> o </a:t>
            </a:r>
            <a:r>
              <a:rPr lang="en-US" sz="3200" dirty="0" err="1">
                <a:latin typeface="Corbel" panose="020B0503020204020204" pitchFamily="34" charset="0"/>
              </a:rPr>
              <a:t>formă</a:t>
            </a:r>
            <a:r>
              <a:rPr lang="en-US" sz="3200" dirty="0">
                <a:latin typeface="Corbel" panose="020B0503020204020204" pitchFamily="34" charset="0"/>
              </a:rPr>
              <a:t> de </a:t>
            </a:r>
            <a:r>
              <a:rPr lang="en-US" sz="3200" dirty="0" err="1">
                <a:latin typeface="Corbel" panose="020B0503020204020204" pitchFamily="34" charset="0"/>
              </a:rPr>
              <a:t>corupție</a:t>
            </a:r>
            <a:r>
              <a:rPr lang="en-US" sz="3200" dirty="0">
                <a:latin typeface="Corbel" panose="020B0503020204020204" pitchFamily="34" charset="0"/>
              </a:rPr>
              <a:t>, </a:t>
            </a:r>
            <a:r>
              <a:rPr lang="en-US" sz="3200" dirty="0" err="1">
                <a:latin typeface="Corbel" panose="020B0503020204020204" pitchFamily="34" charset="0"/>
              </a:rPr>
              <a:t>inclusiv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extorcarea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și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luarea</a:t>
            </a:r>
            <a:r>
              <a:rPr lang="en-US" sz="3200" dirty="0">
                <a:latin typeface="Corbel" panose="020B0503020204020204" pitchFamily="34" charset="0"/>
              </a:rPr>
              <a:t> de </a:t>
            </a:r>
            <a:r>
              <a:rPr lang="en-US" sz="3200" dirty="0" err="1">
                <a:latin typeface="Corbel" panose="020B0503020204020204" pitchFamily="34" charset="0"/>
              </a:rPr>
              <a:t>mită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endParaRPr lang="ru-RU" sz="3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281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382249" y="3854706"/>
            <a:ext cx="9740627" cy="377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</a:t>
            </a:r>
            <a:r>
              <a:rPr lang="x-none" sz="9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2,</a:t>
            </a:r>
            <a:r>
              <a:rPr lang="x-none" sz="9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3,</a:t>
            </a:r>
            <a:r>
              <a:rPr lang="x-none" sz="9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unnam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3" y="2373316"/>
            <a:ext cx="9744719" cy="683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70" cy="791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b="1" dirty="0">
                <a:latin typeface="Corbel" panose="020B0503020204020204" pitchFamily="34" charset="0"/>
              </a:rPr>
              <a:t>Кто живёт в офисе молдавской компании </a:t>
            </a:r>
            <a:r>
              <a:rPr lang="en-US" sz="5700" b="1" dirty="0" err="1">
                <a:latin typeface="Corbel" panose="020B0503020204020204" pitchFamily="34" charset="0"/>
              </a:rPr>
              <a:t>Simpals</a:t>
            </a:r>
            <a:r>
              <a:rPr lang="en-US" sz="5700" b="1" dirty="0">
                <a:latin typeface="Corbel" panose="020B0503020204020204" pitchFamily="34" charset="0"/>
              </a:rPr>
              <a:t>, </a:t>
            </a:r>
            <a:endParaRPr lang="x-none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выполняя</a:t>
            </a:r>
            <a:r>
              <a:rPr lang="x-none" sz="5700" b="1" dirty="0" smtClean="0">
                <a:latin typeface="Corbel" panose="020B0503020204020204" pitchFamily="34" charset="0"/>
              </a:rPr>
              <a:t> </a:t>
            </a:r>
            <a:r>
              <a:rPr lang="ru-RU" sz="5700" b="1" dirty="0" smtClean="0">
                <a:latin typeface="Corbel" panose="020B0503020204020204" pitchFamily="34" charset="0"/>
              </a:rPr>
              <a:t>роль </a:t>
            </a:r>
            <a:r>
              <a:rPr lang="ru-RU" sz="5700" b="1" dirty="0" err="1" smtClean="0">
                <a:latin typeface="Corbel" panose="020B0503020204020204" pitchFamily="34" charset="0"/>
              </a:rPr>
              <a:t>антистресса</a:t>
            </a:r>
            <a:r>
              <a:rPr lang="ru-RU" sz="5700" b="1" dirty="0" smtClean="0">
                <a:latin typeface="Corbel" panose="020B0503020204020204" pitchFamily="34" charset="0"/>
              </a:rPr>
              <a:t>?</a:t>
            </a:r>
            <a:endParaRPr lang="en-US" sz="5700" b="1" dirty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>
                <a:latin typeface="Corbel" panose="020B0503020204020204" pitchFamily="34" charset="0"/>
              </a:rPr>
              <a:t>Cine </a:t>
            </a:r>
            <a:r>
              <a:rPr lang="en-US" sz="5700" b="1" dirty="0" err="1">
                <a:latin typeface="Corbel" panose="020B0503020204020204" pitchFamily="34" charset="0"/>
              </a:rPr>
              <a:t>locuiește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în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biroul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companiei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Simpals</a:t>
            </a:r>
            <a:r>
              <a:rPr lang="en-US" sz="5700" b="1" dirty="0">
                <a:latin typeface="Corbel" panose="020B0503020204020204" pitchFamily="34" charset="0"/>
              </a:rPr>
              <a:t>, </a:t>
            </a:r>
            <a:r>
              <a:rPr lang="en-US" sz="5700" b="1" dirty="0" err="1">
                <a:latin typeface="Corbel" panose="020B0503020204020204" pitchFamily="34" charset="0"/>
              </a:rPr>
              <a:t>exercitând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endParaRPr lang="x-none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err="1" smtClean="0">
                <a:latin typeface="Corbel" panose="020B0503020204020204" pitchFamily="34" charset="0"/>
              </a:rPr>
              <a:t>rolul</a:t>
            </a:r>
            <a:r>
              <a:rPr lang="en-US" sz="5700" b="1" dirty="0" smtClean="0">
                <a:latin typeface="Corbel" panose="020B0503020204020204" pitchFamily="34" charset="0"/>
              </a:rPr>
              <a:t> de</a:t>
            </a:r>
            <a:r>
              <a:rPr lang="x-none" sz="5700" b="1" dirty="0" smtClean="0">
                <a:latin typeface="Corbel" panose="020B0503020204020204" pitchFamily="34" charset="0"/>
              </a:rPr>
              <a:t> </a:t>
            </a:r>
            <a:r>
              <a:rPr lang="en-US" sz="5700" b="1" dirty="0" smtClean="0">
                <a:latin typeface="Corbel" panose="020B0503020204020204" pitchFamily="34" charset="0"/>
              </a:rPr>
              <a:t>anti-stress manager? </a:t>
            </a: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1. </a:t>
            </a:r>
            <a:r>
              <a:rPr lang="ru-RU" sz="5700" dirty="0" smtClean="0">
                <a:latin typeface="Corbel" panose="020B0503020204020204" pitchFamily="34" charset="0"/>
              </a:rPr>
              <a:t>Обезьянки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/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Maimuțe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2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ru-RU" sz="5700" dirty="0">
                <a:latin typeface="Corbel" panose="020B0503020204020204" pitchFamily="34" charset="0"/>
              </a:rPr>
              <a:t>Родители </a:t>
            </a:r>
            <a:r>
              <a:rPr lang="ru-RU" sz="5700" dirty="0" smtClean="0">
                <a:latin typeface="Corbel" panose="020B0503020204020204" pitchFamily="34" charset="0"/>
              </a:rPr>
              <a:t>директора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/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Părinții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șefului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3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ru-RU" sz="5700" dirty="0">
                <a:latin typeface="Corbel" panose="020B0503020204020204" pitchFamily="34" charset="0"/>
              </a:rPr>
              <a:t>Семья мэра </a:t>
            </a:r>
            <a:r>
              <a:rPr lang="ru-RU" sz="5700" dirty="0" smtClean="0">
                <a:latin typeface="Corbel" panose="020B0503020204020204" pitchFamily="34" charset="0"/>
              </a:rPr>
              <a:t>Кишинёва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/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Familia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primarului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x-none" sz="5700" dirty="0" smtClean="0">
                <a:latin typeface="Corbel" panose="020B0503020204020204" pitchFamily="34" charset="0"/>
              </a:rPr>
              <a:t>m</a:t>
            </a:r>
            <a:r>
              <a:rPr lang="en-US" sz="5700" dirty="0" err="1" smtClean="0">
                <a:latin typeface="Corbel" panose="020B0503020204020204" pitchFamily="34" charset="0"/>
              </a:rPr>
              <a:t>unicipiului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5700" dirty="0">
                <a:latin typeface="Corbel" panose="020B0503020204020204" pitchFamily="34" charset="0"/>
              </a:rPr>
              <a:t> </a:t>
            </a:r>
            <a:r>
              <a:rPr lang="x-none" sz="5700" dirty="0" smtClean="0">
                <a:latin typeface="Corbel" panose="020B0503020204020204" pitchFamily="34" charset="0"/>
              </a:rPr>
              <a:t>    </a:t>
            </a:r>
            <a:r>
              <a:rPr lang="en-US" sz="5700" dirty="0" err="1" smtClean="0">
                <a:latin typeface="Corbel" panose="020B0503020204020204" pitchFamily="34" charset="0"/>
              </a:rPr>
              <a:t>Chișinău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4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ru-RU" sz="5700" dirty="0" smtClean="0">
                <a:latin typeface="Corbel" panose="020B0503020204020204" pitchFamily="34" charset="0"/>
              </a:rPr>
              <a:t>Полицейские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/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Poliț</a:t>
            </a:r>
            <a:r>
              <a:rPr lang="x-none" sz="5700" dirty="0" smtClean="0">
                <a:latin typeface="Corbel" panose="020B0503020204020204" pitchFamily="34" charset="0"/>
              </a:rPr>
              <a:t>iștii</a:t>
            </a:r>
            <a:endParaRPr lang="ru-RU" sz="5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671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9"/>
            <a:ext cx="9854926" cy="374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Обезьянки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Maimuțe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IMG_9863-1-1170x117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48" y="1738961"/>
            <a:ext cx="8147102" cy="81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543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Одно исследование показало, что для </a:t>
            </a:r>
            <a:r>
              <a:rPr lang="ru-RU" sz="5400" b="1" dirty="0" smtClean="0">
                <a:latin typeface="Corbel" panose="020B0503020204020204" pitchFamily="34" charset="0"/>
              </a:rPr>
              <a:t>повышения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производительности </a:t>
            </a:r>
            <a:r>
              <a:rPr lang="ru-RU" sz="5400" b="1" dirty="0">
                <a:latin typeface="Corbel" panose="020B0503020204020204" pitchFamily="34" charset="0"/>
              </a:rPr>
              <a:t>труда персоналу следует 1 час в день… 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smtClean="0">
                <a:latin typeface="Corbel" panose="020B0503020204020204" pitchFamily="34" charset="0"/>
              </a:rPr>
              <a:t>Un </a:t>
            </a:r>
            <a:r>
              <a:rPr lang="en-US" sz="5400" b="1" dirty="0" err="1">
                <a:latin typeface="Corbel" panose="020B0503020204020204" pitchFamily="34" charset="0"/>
              </a:rPr>
              <a:t>studiu</a:t>
            </a:r>
            <a:r>
              <a:rPr lang="en-US" sz="5400" b="1" dirty="0">
                <a:latin typeface="Corbel" panose="020B0503020204020204" pitchFamily="34" charset="0"/>
              </a:rPr>
              <a:t> a </a:t>
            </a:r>
            <a:r>
              <a:rPr lang="en-US" sz="5400" b="1" dirty="0" err="1">
                <a:latin typeface="Corbel" panose="020B0503020204020204" pitchFamily="34" charset="0"/>
              </a:rPr>
              <a:t>descoperit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că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pentru</a:t>
            </a:r>
            <a:r>
              <a:rPr lang="en-US" sz="5400" b="1" dirty="0">
                <a:latin typeface="Corbel" panose="020B0503020204020204" pitchFamily="34" charset="0"/>
              </a:rPr>
              <a:t> a </a:t>
            </a:r>
            <a:r>
              <a:rPr lang="en-US" sz="5400" b="1" dirty="0" err="1">
                <a:latin typeface="Corbel" panose="020B0503020204020204" pitchFamily="34" charset="0"/>
              </a:rPr>
              <a:t>crește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productivitatea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smtClean="0">
                <a:latin typeface="Corbel" panose="020B0503020204020204" pitchFamily="34" charset="0"/>
              </a:rPr>
              <a:t>e</a:t>
            </a:r>
            <a:r>
              <a:rPr lang="ro-MD" sz="5400" b="1" dirty="0" smtClean="0">
                <a:latin typeface="Corbel" panose="020B0503020204020204" pitchFamily="34" charset="0"/>
              </a:rPr>
              <a:t>ste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endParaRPr lang="ro-MD" sz="5400" b="1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smtClean="0">
                <a:latin typeface="Corbel" panose="020B0503020204020204" pitchFamily="34" charset="0"/>
              </a:rPr>
              <a:t>nevoie</a:t>
            </a:r>
            <a:r>
              <a:rPr lang="ro-MD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smtClean="0">
                <a:latin typeface="Corbel" panose="020B0503020204020204" pitchFamily="34" charset="0"/>
              </a:rPr>
              <a:t>ca </a:t>
            </a:r>
            <a:r>
              <a:rPr lang="en-US" sz="5400" b="1" dirty="0" err="1">
                <a:latin typeface="Corbel" panose="020B0503020204020204" pitchFamily="34" charset="0"/>
              </a:rPr>
              <a:t>angajații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în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decurs</a:t>
            </a:r>
            <a:r>
              <a:rPr lang="en-US" sz="5400" b="1" dirty="0">
                <a:latin typeface="Corbel" panose="020B0503020204020204" pitchFamily="34" charset="0"/>
              </a:rPr>
              <a:t> de o </a:t>
            </a:r>
            <a:r>
              <a:rPr lang="en-US" sz="5400" b="1" dirty="0" err="1">
                <a:latin typeface="Corbel" panose="020B0503020204020204" pitchFamily="34" charset="0"/>
              </a:rPr>
              <a:t>oră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pe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zi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latin typeface="Corbel" panose="020B0503020204020204" pitchFamily="34" charset="0"/>
              </a:rPr>
              <a:t>să</a:t>
            </a:r>
            <a:r>
              <a:rPr lang="en-US" sz="5400" b="1" dirty="0" smtClean="0">
                <a:latin typeface="Corbel" panose="020B0503020204020204" pitchFamily="34" charset="0"/>
              </a:rPr>
              <a:t>…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1. </a:t>
            </a:r>
            <a:r>
              <a:rPr lang="ru-RU" sz="5400" dirty="0" smtClean="0">
                <a:latin typeface="Corbel" panose="020B0503020204020204" pitchFamily="34" charset="0"/>
              </a:rPr>
              <a:t>петь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cânte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2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сплетничать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bârfească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3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>
                <a:latin typeface="Corbel" panose="020B0503020204020204" pitchFamily="34" charset="0"/>
              </a:rPr>
              <a:t>смотреть </a:t>
            </a:r>
            <a:r>
              <a:rPr lang="ru-RU" sz="5400" dirty="0" smtClean="0">
                <a:latin typeface="Corbel" panose="020B0503020204020204" pitchFamily="34" charset="0"/>
              </a:rPr>
              <a:t>мультфильмы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 </a:t>
            </a:r>
            <a:r>
              <a:rPr lang="en-US" sz="5400" dirty="0" err="1">
                <a:latin typeface="Corbel" panose="020B0503020204020204" pitchFamily="34" charset="0"/>
              </a:rPr>
              <a:t>privească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desene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smtClean="0">
                <a:latin typeface="Corbel" panose="020B0503020204020204" pitchFamily="34" charset="0"/>
              </a:rPr>
              <a:t>animate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4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>
                <a:latin typeface="Corbel" panose="020B0503020204020204" pitchFamily="34" charset="0"/>
              </a:rPr>
              <a:t>заниматься </a:t>
            </a:r>
            <a:r>
              <a:rPr lang="ru-RU" sz="5400" dirty="0" smtClean="0">
                <a:latin typeface="Corbel" panose="020B0503020204020204" pitchFamily="34" charset="0"/>
              </a:rPr>
              <a:t>спортом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facă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sport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360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180320" y="3854705"/>
            <a:ext cx="9854926" cy="377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4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заниматься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спортом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facă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sport</a:t>
            </a:r>
            <a:endParaRPr lang="ru-RU" sz="72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unnam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9" y="2978148"/>
            <a:ext cx="9435524" cy="64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7066"/>
            <a:ext cx="20104100" cy="1247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744"/>
            <a:ext cx="20104100" cy="11305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786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i="1" dirty="0">
                <a:latin typeface="Corbel" panose="020B0503020204020204" pitchFamily="34" charset="0"/>
              </a:rPr>
              <a:t>Внимание! В этом вопросе может быть больше правильных </a:t>
            </a:r>
            <a:r>
              <a:rPr lang="ru-RU" sz="4400" i="1" dirty="0" smtClean="0">
                <a:latin typeface="Corbel" panose="020B0503020204020204" pitchFamily="34" charset="0"/>
              </a:rPr>
              <a:t>вариантов</a:t>
            </a:r>
            <a:endParaRPr lang="en-US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ответа</a:t>
            </a:r>
            <a:r>
              <a:rPr lang="ru-RU" sz="4400" i="1" dirty="0">
                <a:latin typeface="Corbel" panose="020B0503020204020204" pitchFamily="34" charset="0"/>
              </a:rPr>
              <a:t>, или не быть их вовсе. Если вариантов больше одного, </a:t>
            </a:r>
            <a:r>
              <a:rPr lang="ru-RU" sz="4400" i="1" dirty="0" smtClean="0">
                <a:latin typeface="Corbel" panose="020B0503020204020204" pitchFamily="34" charset="0"/>
              </a:rPr>
              <a:t>выберите</a:t>
            </a:r>
            <a:endParaRPr lang="en-US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все правильные.</a:t>
            </a:r>
            <a:endParaRPr lang="en-US" sz="4400" i="1" dirty="0">
              <a:latin typeface="Corbel" panose="020B0503020204020204" pitchFamily="34" charset="0"/>
            </a:endParaRPr>
          </a:p>
          <a:p>
            <a:pPr fontAlgn="base"/>
            <a:r>
              <a:rPr lang="en-US" sz="4400" i="1" dirty="0" err="1">
                <a:latin typeface="Corbel" panose="020B0503020204020204" pitchFamily="34" charset="0"/>
              </a:rPr>
              <a:t>Atenție</a:t>
            </a:r>
            <a:r>
              <a:rPr lang="en-US" sz="4400" i="1" dirty="0">
                <a:latin typeface="Corbel" panose="020B0503020204020204" pitchFamily="34" charset="0"/>
              </a:rPr>
              <a:t>! </a:t>
            </a:r>
            <a:r>
              <a:rPr lang="en-US" sz="4400" i="1" dirty="0" err="1">
                <a:latin typeface="Corbel" panose="020B0503020204020204" pitchFamily="34" charset="0"/>
              </a:rPr>
              <a:t>Această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întrebare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poate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avea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mai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multe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opțiuni</a:t>
            </a:r>
            <a:r>
              <a:rPr lang="en-US" sz="4400" i="1" dirty="0">
                <a:latin typeface="Corbel" panose="020B0503020204020204" pitchFamily="34" charset="0"/>
              </a:rPr>
              <a:t> de </a:t>
            </a:r>
            <a:r>
              <a:rPr lang="en-US" sz="4400" i="1" dirty="0" err="1">
                <a:latin typeface="Corbel" panose="020B0503020204020204" pitchFamily="34" charset="0"/>
              </a:rPr>
              <a:t>răspuns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corecte</a:t>
            </a:r>
            <a:r>
              <a:rPr lang="en-US" sz="4400" i="1" dirty="0">
                <a:latin typeface="Corbel" panose="020B0503020204020204" pitchFamily="34" charset="0"/>
              </a:rPr>
              <a:t>, </a:t>
            </a:r>
            <a:r>
              <a:rPr lang="en-US" sz="4400" i="1" dirty="0" err="1">
                <a:latin typeface="Corbel" panose="020B0503020204020204" pitchFamily="34" charset="0"/>
              </a:rPr>
              <a:t>saunici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4400" i="1" dirty="0" err="1">
                <a:latin typeface="Corbel" panose="020B0503020204020204" pitchFamily="34" charset="0"/>
              </a:rPr>
              <a:t>una</a:t>
            </a:r>
            <a:r>
              <a:rPr lang="en-US" sz="4400" i="1" dirty="0">
                <a:latin typeface="Corbel" panose="020B0503020204020204" pitchFamily="34" charset="0"/>
              </a:rPr>
              <a:t>. </a:t>
            </a:r>
            <a:r>
              <a:rPr lang="en-US" sz="4400" i="1" dirty="0" err="1">
                <a:latin typeface="Corbel" panose="020B0503020204020204" pitchFamily="34" charset="0"/>
              </a:rPr>
              <a:t>Dacă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există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mai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multe</a:t>
            </a:r>
            <a:r>
              <a:rPr lang="en-US" sz="4400" i="1" dirty="0">
                <a:latin typeface="Corbel" panose="020B0503020204020204" pitchFamily="34" charset="0"/>
              </a:rPr>
              <a:t> - </a:t>
            </a:r>
            <a:r>
              <a:rPr lang="en-US" sz="4400" i="1" dirty="0" err="1">
                <a:latin typeface="Corbel" panose="020B0503020204020204" pitchFamily="34" charset="0"/>
              </a:rPr>
              <a:t>selectați</a:t>
            </a:r>
            <a:r>
              <a:rPr lang="en-US" sz="4400" i="1" dirty="0">
                <a:latin typeface="Corbel" panose="020B0503020204020204" pitchFamily="34" charset="0"/>
              </a:rPr>
              <a:t>-le </a:t>
            </a:r>
            <a:r>
              <a:rPr lang="en-US" sz="4400" i="1" dirty="0" err="1">
                <a:latin typeface="Corbel" panose="020B0503020204020204" pitchFamily="34" charset="0"/>
              </a:rPr>
              <a:t>pe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toate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corecte</a:t>
            </a:r>
            <a:r>
              <a:rPr lang="en-US" sz="4400" i="1" dirty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4400" b="1" dirty="0" smtClean="0">
                <a:latin typeface="Corbel" panose="020B0503020204020204" pitchFamily="34" charset="0"/>
              </a:rPr>
              <a:t>Что </a:t>
            </a:r>
            <a:r>
              <a:rPr lang="ru-RU" sz="4400" b="1" dirty="0">
                <a:latin typeface="Corbel" panose="020B0503020204020204" pitchFamily="34" charset="0"/>
              </a:rPr>
              <a:t>из этого помогает устойчивому экономическому </a:t>
            </a:r>
            <a:r>
              <a:rPr lang="ru-RU" sz="4400" b="1" dirty="0" smtClean="0">
                <a:latin typeface="Corbel" panose="020B0503020204020204" pitchFamily="34" charset="0"/>
              </a:rPr>
              <a:t>росту?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b="1" dirty="0" smtClean="0">
                <a:latin typeface="Corbel" panose="020B0503020204020204" pitchFamily="34" charset="0"/>
              </a:rPr>
              <a:t>Care </a:t>
            </a:r>
            <a:r>
              <a:rPr lang="en-US" sz="4400" b="1" dirty="0">
                <a:latin typeface="Corbel" panose="020B0503020204020204" pitchFamily="34" charset="0"/>
              </a:rPr>
              <a:t>din </a:t>
            </a:r>
            <a:r>
              <a:rPr lang="en-US" sz="4400" b="1" dirty="0" err="1">
                <a:latin typeface="Corbel" panose="020B0503020204020204" pitchFamily="34" charset="0"/>
              </a:rPr>
              <a:t>următoarele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ajută</a:t>
            </a:r>
            <a:r>
              <a:rPr lang="en-US" sz="4400" b="1" dirty="0">
                <a:latin typeface="Corbel" panose="020B0503020204020204" pitchFamily="34" charset="0"/>
              </a:rPr>
              <a:t> la </a:t>
            </a:r>
            <a:r>
              <a:rPr lang="en-US" sz="4400" b="1" dirty="0" err="1">
                <a:latin typeface="Corbel" panose="020B0503020204020204" pitchFamily="34" charset="0"/>
              </a:rPr>
              <a:t>procesul</a:t>
            </a:r>
            <a:r>
              <a:rPr lang="en-US" sz="4400" b="1" dirty="0">
                <a:latin typeface="Corbel" panose="020B0503020204020204" pitchFamily="34" charset="0"/>
              </a:rPr>
              <a:t> de </a:t>
            </a:r>
            <a:r>
              <a:rPr lang="en-US" sz="4400" b="1" dirty="0" err="1">
                <a:latin typeface="Corbel" panose="020B0503020204020204" pitchFamily="34" charset="0"/>
              </a:rPr>
              <a:t>dezvoltare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economică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 smtClean="0">
                <a:latin typeface="Corbel" panose="020B0503020204020204" pitchFamily="34" charset="0"/>
              </a:rPr>
              <a:t>durabilă</a:t>
            </a:r>
            <a:r>
              <a:rPr lang="en-US" sz="4400" b="1" dirty="0" smtClean="0">
                <a:latin typeface="Corbel" panose="020B0503020204020204" pitchFamily="34" charset="0"/>
              </a:rPr>
              <a:t>?</a:t>
            </a: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1. </a:t>
            </a:r>
            <a:r>
              <a:rPr lang="ru-RU" sz="4400" dirty="0" smtClean="0">
                <a:latin typeface="Corbel" panose="020B0503020204020204" pitchFamily="34" charset="0"/>
              </a:rPr>
              <a:t>Эффективное управление</a:t>
            </a:r>
            <a:r>
              <a:rPr lang="x-none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x-none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Managementul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eficient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2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Высокий уровень </a:t>
            </a:r>
            <a:r>
              <a:rPr lang="ru-RU" sz="4400" dirty="0" smtClean="0">
                <a:latin typeface="Corbel" panose="020B0503020204020204" pitchFamily="34" charset="0"/>
              </a:rPr>
              <a:t>образованности</a:t>
            </a:r>
            <a:r>
              <a:rPr lang="x-none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x-none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Nivelul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înalt</a:t>
            </a:r>
            <a:r>
              <a:rPr lang="en-US" sz="4400" dirty="0">
                <a:latin typeface="Corbel" panose="020B0503020204020204" pitchFamily="34" charset="0"/>
              </a:rPr>
              <a:t> de </a:t>
            </a:r>
            <a:r>
              <a:rPr lang="en-US" sz="4400" dirty="0" err="1" smtClean="0">
                <a:latin typeface="Corbel" panose="020B0503020204020204" pitchFamily="34" charset="0"/>
              </a:rPr>
              <a:t>educație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3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Стабильная политическая </a:t>
            </a:r>
            <a:r>
              <a:rPr lang="ru-RU" sz="4400" dirty="0" smtClean="0">
                <a:latin typeface="Corbel" panose="020B0503020204020204" pitchFamily="34" charset="0"/>
              </a:rPr>
              <a:t>ситуация</a:t>
            </a:r>
            <a:r>
              <a:rPr lang="x-none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x-none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Situația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politică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smtClean="0">
                <a:latin typeface="Corbel" panose="020B0503020204020204" pitchFamily="34" charset="0"/>
              </a:rPr>
              <a:t>stabile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4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Эффективное </a:t>
            </a:r>
            <a:r>
              <a:rPr lang="ru-RU" sz="4400" dirty="0" smtClean="0">
                <a:latin typeface="Corbel" panose="020B0503020204020204" pitchFamily="34" charset="0"/>
              </a:rPr>
              <a:t>партнёрство</a:t>
            </a:r>
            <a:r>
              <a:rPr lang="x-none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x-none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Parteneriatul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eficient</a:t>
            </a:r>
            <a:endParaRPr lang="ru-RU" sz="4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54706"/>
            <a:ext cx="9854926" cy="377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1,</a:t>
            </a:r>
            <a:r>
              <a:rPr lang="x-none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2,</a:t>
            </a:r>
            <a:r>
              <a:rPr lang="x-none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3,</a:t>
            </a:r>
            <a:r>
              <a:rPr lang="x-none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smtClean="0">
                <a:solidFill>
                  <a:srgbClr val="FFFFFF"/>
                </a:solidFill>
              </a:rPr>
              <a:t>1	 </a:t>
            </a:r>
            <a:r>
              <a:rPr lang="ru-RU" sz="4800" smtClean="0">
                <a:solidFill>
                  <a:srgbClr val="002E6D"/>
                </a:solidFill>
              </a:rPr>
              <a:t>ОТВЕТ/</a:t>
            </a:r>
            <a:r>
              <a:rPr lang="en-US" sz="480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unnamed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" y="2337077"/>
            <a:ext cx="9682163" cy="72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543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dirty="0">
                <a:latin typeface="Corbel" panose="020B0503020204020204" pitchFamily="34" charset="0"/>
              </a:rPr>
              <a:t>Одна молдавская компания показала хороший пример </a:t>
            </a:r>
            <a:r>
              <a:rPr lang="ru-RU" sz="4700" dirty="0" smtClean="0">
                <a:latin typeface="Corbel" panose="020B0503020204020204" pitchFamily="34" charset="0"/>
              </a:rPr>
              <a:t>социально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ответственного </a:t>
            </a:r>
            <a:r>
              <a:rPr lang="ru-RU" sz="4700" dirty="0">
                <a:latin typeface="Corbel" panose="020B0503020204020204" pitchFamily="34" charset="0"/>
              </a:rPr>
              <a:t>бизнеса. </a:t>
            </a:r>
            <a:r>
              <a:rPr lang="ru-RU" sz="4700" b="1" dirty="0">
                <a:latin typeface="Corbel" panose="020B0503020204020204" pitchFamily="34" charset="0"/>
              </a:rPr>
              <a:t>Чтобы поддержать сотрудниц, ставших </a:t>
            </a:r>
            <a:endParaRPr lang="x-none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b="1" dirty="0" smtClean="0">
                <a:latin typeface="Corbel" panose="020B0503020204020204" pitchFamily="34" charset="0"/>
              </a:rPr>
              <a:t>мамами,</a:t>
            </a:r>
            <a:r>
              <a:rPr lang="x-none" sz="4700" b="1" dirty="0" smtClean="0">
                <a:latin typeface="Corbel" panose="020B0503020204020204" pitchFamily="34" charset="0"/>
              </a:rPr>
              <a:t> </a:t>
            </a:r>
            <a:r>
              <a:rPr lang="ru-RU" sz="4700" b="1" dirty="0" smtClean="0">
                <a:latin typeface="Corbel" panose="020B0503020204020204" pitchFamily="34" charset="0"/>
              </a:rPr>
              <a:t>они </a:t>
            </a:r>
            <a:r>
              <a:rPr lang="ru-RU" sz="4700" b="1" dirty="0">
                <a:latin typeface="Corbel" panose="020B0503020204020204" pitchFamily="34" charset="0"/>
              </a:rPr>
              <a:t>дарят им… </a:t>
            </a:r>
            <a:endParaRPr lang="en-US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O </a:t>
            </a:r>
            <a:r>
              <a:rPr lang="en-US" sz="4700" dirty="0" err="1">
                <a:latin typeface="Corbel" panose="020B0503020204020204" pitchFamily="34" charset="0"/>
              </a:rPr>
              <a:t>companie</a:t>
            </a:r>
            <a:r>
              <a:rPr lang="en-US" sz="4700" dirty="0">
                <a:latin typeface="Corbel" panose="020B0503020204020204" pitchFamily="34" charset="0"/>
              </a:rPr>
              <a:t> din Moldova </a:t>
            </a:r>
            <a:r>
              <a:rPr lang="en-US" sz="4700" dirty="0" err="1">
                <a:latin typeface="Corbel" panose="020B0503020204020204" pitchFamily="34" charset="0"/>
              </a:rPr>
              <a:t>demonstrează</a:t>
            </a:r>
            <a:r>
              <a:rPr lang="en-US" sz="4700" dirty="0">
                <a:latin typeface="Corbel" panose="020B0503020204020204" pitchFamily="34" charset="0"/>
              </a:rPr>
              <a:t> un </a:t>
            </a:r>
            <a:r>
              <a:rPr lang="en-US" sz="4700" dirty="0" err="1">
                <a:latin typeface="Corbel" panose="020B0503020204020204" pitchFamily="34" charset="0"/>
              </a:rPr>
              <a:t>exemplu</a:t>
            </a:r>
            <a:r>
              <a:rPr lang="en-US" sz="4700" dirty="0">
                <a:latin typeface="Corbel" panose="020B0503020204020204" pitchFamily="34" charset="0"/>
              </a:rPr>
              <a:t> bun de </a:t>
            </a:r>
            <a:r>
              <a:rPr lang="en-US" sz="4700" dirty="0" err="1">
                <a:latin typeface="Corbel" panose="020B0503020204020204" pitchFamily="34" charset="0"/>
              </a:rPr>
              <a:t>afacere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socială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responsabilă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en-US" sz="4700" b="1" dirty="0" err="1">
                <a:latin typeface="Corbel" panose="020B0503020204020204" pitchFamily="34" charset="0"/>
              </a:rPr>
              <a:t>Pentru</a:t>
            </a:r>
            <a:r>
              <a:rPr lang="en-US" sz="4700" b="1" dirty="0">
                <a:latin typeface="Corbel" panose="020B0503020204020204" pitchFamily="34" charset="0"/>
              </a:rPr>
              <a:t> a </a:t>
            </a:r>
            <a:r>
              <a:rPr lang="en-US" sz="4700" b="1" dirty="0" err="1">
                <a:latin typeface="Corbel" panose="020B0503020204020204" pitchFamily="34" charset="0"/>
              </a:rPr>
              <a:t>sprijini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angajatele</a:t>
            </a:r>
            <a:r>
              <a:rPr lang="en-US" sz="4700" b="1" dirty="0">
                <a:latin typeface="Corbel" panose="020B0503020204020204" pitchFamily="34" charset="0"/>
              </a:rPr>
              <a:t> care au </a:t>
            </a:r>
            <a:r>
              <a:rPr lang="en-US" sz="4700" b="1" dirty="0" err="1">
                <a:latin typeface="Corbel" panose="020B0503020204020204" pitchFamily="34" charset="0"/>
              </a:rPr>
              <a:t>devenit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mame</a:t>
            </a:r>
            <a:r>
              <a:rPr lang="en-US" sz="4700" b="1" dirty="0">
                <a:latin typeface="Corbel" panose="020B0503020204020204" pitchFamily="34" charset="0"/>
              </a:rPr>
              <a:t>, </a:t>
            </a:r>
            <a:r>
              <a:rPr lang="en-US" sz="4700" b="1" dirty="0" err="1">
                <a:latin typeface="Corbel" panose="020B0503020204020204" pitchFamily="34" charset="0"/>
              </a:rPr>
              <a:t>compania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endParaRPr lang="x-none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b="1" dirty="0" smtClean="0">
                <a:latin typeface="Corbel" panose="020B0503020204020204" pitchFamily="34" charset="0"/>
              </a:rPr>
              <a:t>le</a:t>
            </a:r>
            <a:r>
              <a:rPr lang="x-none" sz="4700" b="1" dirty="0" smtClean="0">
                <a:latin typeface="Corbel" panose="020B0503020204020204" pitchFamily="34" charset="0"/>
              </a:rPr>
              <a:t> </a:t>
            </a:r>
            <a:r>
              <a:rPr lang="en-US" sz="4700" b="1" dirty="0" err="1" smtClean="0">
                <a:latin typeface="Corbel" panose="020B0503020204020204" pitchFamily="34" charset="0"/>
              </a:rPr>
              <a:t>oferă</a:t>
            </a:r>
            <a:r>
              <a:rPr lang="en-US" sz="4700" b="1" dirty="0">
                <a:latin typeface="Corbel" panose="020B0503020204020204" pitchFamily="34" charset="0"/>
              </a:rPr>
              <a:t>… </a:t>
            </a:r>
            <a:endParaRPr lang="en-US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1. </a:t>
            </a:r>
            <a:r>
              <a:rPr lang="ru-RU" sz="4700" dirty="0" smtClean="0">
                <a:latin typeface="Corbel" panose="020B0503020204020204" pitchFamily="34" charset="0"/>
              </a:rPr>
              <a:t>путёвку </a:t>
            </a:r>
            <a:r>
              <a:rPr lang="ru-RU" sz="4700" dirty="0">
                <a:latin typeface="Corbel" panose="020B0503020204020204" pitchFamily="34" charset="0"/>
              </a:rPr>
              <a:t>на море на 3 </a:t>
            </a:r>
            <a:r>
              <a:rPr lang="ru-RU" sz="4700" dirty="0" smtClean="0">
                <a:latin typeface="Corbel" panose="020B0503020204020204" pitchFamily="34" charset="0"/>
              </a:rPr>
              <a:t>недели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o </a:t>
            </a:r>
            <a:r>
              <a:rPr lang="en-US" sz="4700" dirty="0" err="1">
                <a:latin typeface="Corbel" panose="020B0503020204020204" pitchFamily="34" charset="0"/>
              </a:rPr>
              <a:t>călătorie</a:t>
            </a:r>
            <a:r>
              <a:rPr lang="en-US" sz="4700" dirty="0">
                <a:latin typeface="Corbel" panose="020B0503020204020204" pitchFamily="34" charset="0"/>
              </a:rPr>
              <a:t> de 3 </a:t>
            </a:r>
            <a:r>
              <a:rPr lang="en-US" sz="4700" dirty="0" err="1">
                <a:latin typeface="Corbel" panose="020B0503020204020204" pitchFamily="34" charset="0"/>
              </a:rPr>
              <a:t>săptămâni</a:t>
            </a:r>
            <a:r>
              <a:rPr lang="en-US" sz="4700" dirty="0">
                <a:latin typeface="Corbel" panose="020B0503020204020204" pitchFamily="34" charset="0"/>
              </a:rPr>
              <a:t> la </a:t>
            </a:r>
            <a:r>
              <a:rPr lang="en-US" sz="4700" dirty="0" smtClean="0">
                <a:latin typeface="Corbel" panose="020B0503020204020204" pitchFamily="34" charset="0"/>
              </a:rPr>
              <a:t>mare</a:t>
            </a: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2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>
                <a:latin typeface="Corbel" panose="020B0503020204020204" pitchFamily="34" charset="0"/>
              </a:rPr>
              <a:t>книгу имён для </a:t>
            </a:r>
            <a:r>
              <a:rPr lang="ru-RU" sz="4700" dirty="0" smtClean="0">
                <a:latin typeface="Corbel" panose="020B0503020204020204" pitchFamily="34" charset="0"/>
              </a:rPr>
              <a:t>новорождённых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o </a:t>
            </a:r>
            <a:r>
              <a:rPr lang="en-US" sz="4700" dirty="0">
                <a:latin typeface="Corbel" panose="020B0503020204020204" pitchFamily="34" charset="0"/>
              </a:rPr>
              <a:t>carte cu </a:t>
            </a:r>
            <a:r>
              <a:rPr lang="en-US" sz="4700" dirty="0" err="1">
                <a:latin typeface="Corbel" panose="020B0503020204020204" pitchFamily="34" charset="0"/>
              </a:rPr>
              <a:t>lista</a:t>
            </a:r>
            <a:r>
              <a:rPr lang="en-US" sz="4700" dirty="0">
                <a:latin typeface="Corbel" panose="020B0503020204020204" pitchFamily="34" charset="0"/>
              </a:rPr>
              <a:t> de </a:t>
            </a:r>
            <a:r>
              <a:rPr lang="en-US" sz="4700" dirty="0" err="1">
                <a:latin typeface="Corbel" panose="020B0503020204020204" pitchFamily="34" charset="0"/>
              </a:rPr>
              <a:t>prenume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pentru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x-none" sz="4700" dirty="0">
                <a:latin typeface="Corbel" panose="020B0503020204020204" pitchFamily="34" charset="0"/>
              </a:rPr>
              <a:t> </a:t>
            </a:r>
            <a:r>
              <a:rPr lang="x-none" sz="4700" dirty="0" smtClean="0">
                <a:latin typeface="Corbel" panose="020B0503020204020204" pitchFamily="34" charset="0"/>
              </a:rPr>
              <a:t>  </a:t>
            </a:r>
          </a:p>
          <a:p>
            <a:pPr fontAlgn="base"/>
            <a:r>
              <a:rPr lang="x-none" sz="4700" dirty="0">
                <a:latin typeface="Corbel" panose="020B0503020204020204" pitchFamily="34" charset="0"/>
              </a:rPr>
              <a:t> </a:t>
            </a:r>
            <a:r>
              <a:rPr lang="x-none" sz="4700" dirty="0" smtClean="0">
                <a:latin typeface="Corbel" panose="020B0503020204020204" pitchFamily="34" charset="0"/>
              </a:rPr>
              <a:t>    </a:t>
            </a:r>
            <a:r>
              <a:rPr lang="en-US" sz="4700" dirty="0" err="1" smtClean="0">
                <a:latin typeface="Corbel" panose="020B0503020204020204" pitchFamily="34" charset="0"/>
              </a:rPr>
              <a:t>copilași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3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>
                <a:latin typeface="Corbel" panose="020B0503020204020204" pitchFamily="34" charset="0"/>
              </a:rPr>
              <a:t>стульчики для </a:t>
            </a:r>
            <a:r>
              <a:rPr lang="ru-RU" sz="4700" dirty="0" smtClean="0">
                <a:latin typeface="Corbel" panose="020B0503020204020204" pitchFamily="34" charset="0"/>
              </a:rPr>
              <a:t>кормления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scăunele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de </a:t>
            </a:r>
            <a:r>
              <a:rPr lang="en-US" sz="4700" dirty="0" err="1">
                <a:latin typeface="Corbel" panose="020B0503020204020204" pitchFamily="34" charset="0"/>
              </a:rPr>
              <a:t>hrănit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bebelușii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4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 smtClean="0">
                <a:latin typeface="Corbel" panose="020B0503020204020204" pitchFamily="34" charset="0"/>
              </a:rPr>
              <a:t>автомобиль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automobile</a:t>
            </a:r>
            <a:endParaRPr lang="ru-RU" sz="4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429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54706"/>
            <a:ext cx="9854926" cy="377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  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стульчики для 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	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кормления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scăunele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endParaRPr lang="x-none" sz="6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hrănit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bebelușii</a:t>
            </a:r>
            <a:endParaRPr lang="en-US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kinderkraft_158388_images_1381222552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37" y="1811157"/>
            <a:ext cx="5620845" cy="78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54369" cy="795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Какую технику советуют соблюдать электрикам </a:t>
            </a:r>
            <a:r>
              <a:rPr lang="ru-RU" sz="6000" b="1" dirty="0" smtClean="0">
                <a:latin typeface="Corbel" panose="020B0503020204020204" pitchFamily="34" charset="0"/>
              </a:rPr>
              <a:t>во</a:t>
            </a:r>
            <a:r>
              <a:rPr lang="x-none" sz="6000" b="1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время </a:t>
            </a:r>
            <a:r>
              <a:rPr lang="ru-RU" sz="6000" b="1" dirty="0">
                <a:latin typeface="Corbel" panose="020B0503020204020204" pitchFamily="34" charset="0"/>
              </a:rPr>
              <a:t>ремонтных работ? 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Ce </a:t>
            </a:r>
            <a:r>
              <a:rPr lang="en-US" sz="6000" b="1" dirty="0" err="1">
                <a:latin typeface="Corbel" panose="020B0503020204020204" pitchFamily="34" charset="0"/>
              </a:rPr>
              <a:t>tehnică</a:t>
            </a:r>
            <a:r>
              <a:rPr lang="en-US" sz="6000" b="1" dirty="0">
                <a:latin typeface="Corbel" panose="020B0503020204020204" pitchFamily="34" charset="0"/>
              </a:rPr>
              <a:t> se </a:t>
            </a:r>
            <a:r>
              <a:rPr lang="en-US" sz="6000" b="1" dirty="0" err="1">
                <a:latin typeface="Corbel" panose="020B0503020204020204" pitchFamily="34" charset="0"/>
              </a:rPr>
              <a:t>recomandă</a:t>
            </a:r>
            <a:r>
              <a:rPr lang="en-US" sz="6000" b="1" dirty="0">
                <a:latin typeface="Corbel" panose="020B0503020204020204" pitchFamily="34" charset="0"/>
              </a:rPr>
              <a:t> a fi </a:t>
            </a:r>
            <a:r>
              <a:rPr lang="en-US" sz="6000" b="1" dirty="0" err="1">
                <a:latin typeface="Corbel" panose="020B0503020204020204" pitchFamily="34" charset="0"/>
              </a:rPr>
              <a:t>urmată</a:t>
            </a:r>
            <a:r>
              <a:rPr lang="en-US" sz="6000" b="1" dirty="0">
                <a:latin typeface="Corbel" panose="020B0503020204020204" pitchFamily="34" charset="0"/>
              </a:rPr>
              <a:t> de </a:t>
            </a:r>
            <a:r>
              <a:rPr lang="en-US" sz="6000" b="1" dirty="0" err="1">
                <a:latin typeface="Corbel" panose="020B0503020204020204" pitchFamily="34" charset="0"/>
              </a:rPr>
              <a:t>electricieni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în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timpul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lucrărilor</a:t>
            </a:r>
            <a:r>
              <a:rPr lang="en-US" sz="6000" b="1" dirty="0">
                <a:latin typeface="Corbel" panose="020B0503020204020204" pitchFamily="34" charset="0"/>
              </a:rPr>
              <a:t> de </a:t>
            </a:r>
            <a:r>
              <a:rPr lang="en-US" sz="6000" b="1" dirty="0" err="1">
                <a:latin typeface="Corbel" panose="020B0503020204020204" pitchFamily="34" charset="0"/>
              </a:rPr>
              <a:t>reparație</a:t>
            </a:r>
            <a:r>
              <a:rPr lang="en-US" sz="6000" b="1" dirty="0">
                <a:latin typeface="Corbel" panose="020B0503020204020204" pitchFamily="34" charset="0"/>
              </a:rPr>
              <a:t>? 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1. </a:t>
            </a:r>
            <a:r>
              <a:rPr lang="ru-RU" sz="6000" dirty="0" smtClean="0">
                <a:latin typeface="Corbel" panose="020B0503020204020204" pitchFamily="34" charset="0"/>
              </a:rPr>
              <a:t>Кунг-фу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/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Kung Fu</a:t>
            </a: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2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Безопасности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/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De </a:t>
            </a:r>
            <a:r>
              <a:rPr lang="en-US" sz="6000" dirty="0" err="1" smtClean="0">
                <a:latin typeface="Corbel" panose="020B0503020204020204" pitchFamily="34" charset="0"/>
              </a:rPr>
              <a:t>securitate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3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Самообороны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/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De </a:t>
            </a:r>
            <a:r>
              <a:rPr lang="en-US" sz="6000" dirty="0" err="1" smtClean="0">
                <a:latin typeface="Corbel" panose="020B0503020204020204" pitchFamily="34" charset="0"/>
              </a:rPr>
              <a:t>autoapărare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4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Чтения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/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Lecturii</a:t>
            </a:r>
            <a:endParaRPr lang="en-US" sz="60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711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54706"/>
            <a:ext cx="9854926" cy="377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Безопасности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securitate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unnamed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1" y="2359028"/>
            <a:ext cx="9896508" cy="744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7943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500" b="1" dirty="0">
                <a:latin typeface="Corbel" panose="020B0503020204020204" pitchFamily="34" charset="0"/>
              </a:rPr>
              <a:t>Что обычно просит работодатель, перед тем </a:t>
            </a:r>
            <a:r>
              <a:rPr lang="ru-RU" sz="6500" b="1" dirty="0" smtClean="0">
                <a:latin typeface="Corbel" panose="020B0503020204020204" pitchFamily="34" charset="0"/>
              </a:rPr>
              <a:t>как</a:t>
            </a:r>
            <a:r>
              <a:rPr lang="x-none" sz="6500" b="1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6500" b="1" dirty="0" smtClean="0">
                <a:latin typeface="Corbel" panose="020B0503020204020204" pitchFamily="34" charset="0"/>
              </a:rPr>
              <a:t>принять </a:t>
            </a:r>
            <a:r>
              <a:rPr lang="ru-RU" sz="6500" b="1" dirty="0">
                <a:latin typeface="Corbel" panose="020B0503020204020204" pitchFamily="34" charset="0"/>
              </a:rPr>
              <a:t>сотрудника на </a:t>
            </a:r>
            <a:r>
              <a:rPr lang="ru-RU" sz="6500" b="1" dirty="0" smtClean="0">
                <a:latin typeface="Corbel" panose="020B0503020204020204" pitchFamily="34" charset="0"/>
              </a:rPr>
              <a:t>работу?</a:t>
            </a:r>
            <a:endParaRPr lang="en-US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b="1" dirty="0" smtClean="0">
                <a:latin typeface="Corbel" panose="020B0503020204020204" pitchFamily="34" charset="0"/>
              </a:rPr>
              <a:t>Ce </a:t>
            </a:r>
            <a:r>
              <a:rPr lang="en-US" sz="6500" b="1" dirty="0" err="1">
                <a:latin typeface="Corbel" panose="020B0503020204020204" pitchFamily="34" charset="0"/>
              </a:rPr>
              <a:t>cere</a:t>
            </a:r>
            <a:r>
              <a:rPr lang="en-US" sz="6500" b="1" dirty="0">
                <a:latin typeface="Corbel" panose="020B0503020204020204" pitchFamily="34" charset="0"/>
              </a:rPr>
              <a:t> de </a:t>
            </a:r>
            <a:r>
              <a:rPr lang="en-US" sz="6500" b="1" dirty="0" err="1">
                <a:latin typeface="Corbel" panose="020B0503020204020204" pitchFamily="34" charset="0"/>
              </a:rPr>
              <a:t>obicei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r>
              <a:rPr lang="en-US" sz="6500" b="1" dirty="0" err="1">
                <a:latin typeface="Corbel" panose="020B0503020204020204" pitchFamily="34" charset="0"/>
              </a:rPr>
              <a:t>angajatorul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r>
              <a:rPr lang="en-US" sz="6500" b="1" dirty="0" err="1">
                <a:latin typeface="Corbel" panose="020B0503020204020204" pitchFamily="34" charset="0"/>
              </a:rPr>
              <a:t>înainte</a:t>
            </a:r>
            <a:r>
              <a:rPr lang="en-US" sz="6500" b="1" dirty="0">
                <a:latin typeface="Corbel" panose="020B0503020204020204" pitchFamily="34" charset="0"/>
              </a:rPr>
              <a:t> de a </a:t>
            </a:r>
            <a:r>
              <a:rPr lang="en-US" sz="6500" b="1" dirty="0" err="1">
                <a:latin typeface="Corbel" panose="020B0503020204020204" pitchFamily="34" charset="0"/>
              </a:rPr>
              <a:t>vă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angaja</a:t>
            </a:r>
            <a:r>
              <a:rPr lang="en-US" sz="6500" b="1" dirty="0" smtClean="0">
                <a:latin typeface="Corbel" panose="020B0503020204020204" pitchFamily="34" charset="0"/>
              </a:rPr>
              <a:t>?</a:t>
            </a:r>
          </a:p>
          <a:p>
            <a:pPr fontAlgn="base"/>
            <a:r>
              <a:rPr lang="en-US" sz="6500" dirty="0" smtClean="0">
                <a:latin typeface="Corbel" panose="020B0503020204020204" pitchFamily="34" charset="0"/>
              </a:rPr>
              <a:t>1. </a:t>
            </a:r>
            <a:r>
              <a:rPr lang="ru-RU" sz="6500" dirty="0" smtClean="0">
                <a:latin typeface="Corbel" panose="020B0503020204020204" pitchFamily="34" charset="0"/>
              </a:rPr>
              <a:t>Сдать кровь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ru-RU" sz="6500" dirty="0" smtClean="0">
                <a:latin typeface="Corbel" panose="020B0503020204020204" pitchFamily="34" charset="0"/>
              </a:rPr>
              <a:t>/ </a:t>
            </a:r>
            <a:r>
              <a:rPr lang="en-US" sz="6500" dirty="0" err="1">
                <a:latin typeface="Corbel" panose="020B0503020204020204" pitchFamily="34" charset="0"/>
              </a:rPr>
              <a:t>Să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donați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sânge</a:t>
            </a:r>
            <a:endParaRPr lang="en-US" sz="6500" dirty="0">
              <a:latin typeface="Corbel" panose="020B0503020204020204" pitchFamily="34" charset="0"/>
            </a:endParaRPr>
          </a:p>
          <a:p>
            <a:pPr fontAlgn="base"/>
            <a:r>
              <a:rPr lang="en-US" sz="6500" dirty="0" smtClean="0">
                <a:latin typeface="Corbel" panose="020B0503020204020204" pitchFamily="34" charset="0"/>
              </a:rPr>
              <a:t>2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ru-RU" sz="6500" dirty="0">
                <a:latin typeface="Corbel" panose="020B0503020204020204" pitchFamily="34" charset="0"/>
              </a:rPr>
              <a:t>Выучить китайский </a:t>
            </a:r>
            <a:r>
              <a:rPr lang="ru-RU" sz="6500" dirty="0" smtClean="0">
                <a:latin typeface="Corbel" panose="020B0503020204020204" pitchFamily="34" charset="0"/>
              </a:rPr>
              <a:t>язык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ru-RU" sz="6500" dirty="0" smtClean="0">
                <a:latin typeface="Corbel" panose="020B0503020204020204" pitchFamily="34" charset="0"/>
              </a:rPr>
              <a:t>/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Să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învățați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limba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chineză</a:t>
            </a:r>
            <a:endParaRPr lang="en-US" sz="6500" dirty="0">
              <a:latin typeface="Corbel" panose="020B0503020204020204" pitchFamily="34" charset="0"/>
            </a:endParaRPr>
          </a:p>
          <a:p>
            <a:pPr fontAlgn="base"/>
            <a:r>
              <a:rPr lang="en-US" sz="6500" dirty="0" smtClean="0">
                <a:latin typeface="Corbel" panose="020B0503020204020204" pitchFamily="34" charset="0"/>
              </a:rPr>
              <a:t>3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ru-RU" sz="6500" dirty="0" smtClean="0">
                <a:latin typeface="Corbel" panose="020B0503020204020204" pitchFamily="34" charset="0"/>
              </a:rPr>
              <a:t>Обняться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ru-RU" sz="6500" dirty="0" smtClean="0">
                <a:latin typeface="Corbel" panose="020B0503020204020204" pitchFamily="34" charset="0"/>
              </a:rPr>
              <a:t>/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Să</a:t>
            </a:r>
            <a:r>
              <a:rPr lang="en-US" sz="6500" dirty="0" smtClean="0">
                <a:latin typeface="Corbel" panose="020B0503020204020204" pitchFamily="34" charset="0"/>
              </a:rPr>
              <a:t>-l </a:t>
            </a:r>
            <a:r>
              <a:rPr lang="en-US" sz="6500" dirty="0" err="1" smtClean="0">
                <a:latin typeface="Corbel" panose="020B0503020204020204" pitchFamily="34" charset="0"/>
              </a:rPr>
              <a:t>cuprindeți</a:t>
            </a:r>
            <a:endParaRPr lang="en-US" sz="6500" dirty="0">
              <a:latin typeface="Corbel" panose="020B0503020204020204" pitchFamily="34" charset="0"/>
            </a:endParaRPr>
          </a:p>
          <a:p>
            <a:pPr fontAlgn="base"/>
            <a:r>
              <a:rPr lang="en-US" sz="6500" dirty="0" smtClean="0">
                <a:latin typeface="Corbel" panose="020B0503020204020204" pitchFamily="34" charset="0"/>
              </a:rPr>
              <a:t>4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ru-RU" sz="6500" dirty="0">
                <a:latin typeface="Corbel" panose="020B0503020204020204" pitchFamily="34" charset="0"/>
              </a:rPr>
              <a:t>Отправить </a:t>
            </a:r>
            <a:r>
              <a:rPr lang="en-US" sz="6500" dirty="0" smtClean="0">
                <a:latin typeface="Corbel" panose="020B0503020204020204" pitchFamily="34" charset="0"/>
              </a:rPr>
              <a:t>CV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smtClean="0">
                <a:latin typeface="Corbel" panose="020B0503020204020204" pitchFamily="34" charset="0"/>
              </a:rPr>
              <a:t>/</a:t>
            </a:r>
            <a:r>
              <a:rPr lang="x-none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Să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expediați</a:t>
            </a:r>
            <a:r>
              <a:rPr lang="en-US" sz="6500" dirty="0">
                <a:latin typeface="Corbel" panose="020B0503020204020204" pitchFamily="34" charset="0"/>
              </a:rPr>
              <a:t> CV-</a:t>
            </a:r>
            <a:r>
              <a:rPr lang="en-US" sz="6500" dirty="0" err="1">
                <a:latin typeface="Corbel" panose="020B0503020204020204" pitchFamily="34" charset="0"/>
              </a:rPr>
              <a:t>ul</a:t>
            </a:r>
            <a:endParaRPr lang="ru-RU" sz="65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356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9"/>
            <a:ext cx="9854926" cy="374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Отправить </a:t>
            </a:r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CV</a:t>
            </a:r>
            <a:r>
              <a:rPr lang="x-none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6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Să</a:t>
            </a:r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expediați</a:t>
            </a:r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 CV-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ul</a:t>
            </a:r>
            <a:endParaRPr lang="ru-RU" sz="6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curriculum-vitae-template_1152-10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51" y="1693212"/>
            <a:ext cx="7224713" cy="84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574</Words>
  <Application>Microsoft Office PowerPoint</Application>
  <PresentationFormat>Произвольный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405</cp:revision>
  <dcterms:modified xsi:type="dcterms:W3CDTF">2021-01-06T15:32:17Z</dcterms:modified>
</cp:coreProperties>
</file>