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mp3" ContentType="audio/m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audio1.wav" ContentType="audio/wav"/>
  <Override PartName="/ppt/media/audio10.wav" ContentType="audio/wav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20"/>
  </p:notesMasterIdLst>
  <p:sldIdLst>
    <p:sldId id="274" r:id="rId2"/>
    <p:sldId id="309" r:id="rId3"/>
    <p:sldId id="276" r:id="rId4"/>
    <p:sldId id="300" r:id="rId5"/>
    <p:sldId id="289" r:id="rId6"/>
    <p:sldId id="301" r:id="rId7"/>
    <p:sldId id="291" r:id="rId8"/>
    <p:sldId id="302" r:id="rId9"/>
    <p:sldId id="293" r:id="rId10"/>
    <p:sldId id="303" r:id="rId11"/>
    <p:sldId id="295" r:id="rId12"/>
    <p:sldId id="304" r:id="rId13"/>
    <p:sldId id="297" r:id="rId14"/>
    <p:sldId id="305" r:id="rId15"/>
    <p:sldId id="299" r:id="rId16"/>
    <p:sldId id="306" r:id="rId17"/>
    <p:sldId id="307" r:id="rId18"/>
    <p:sldId id="308" r:id="rId19"/>
  </p:sldIdLst>
  <p:sldSz cx="20104100" cy="11309350"/>
  <p:notesSz cx="20104100" cy="113093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32" d="100"/>
          <a:sy n="32" d="100"/>
        </p:scale>
        <p:origin x="58" y="744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4117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3451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035237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430294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640247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6219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305228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145313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662561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14242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587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186473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663983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125423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814925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321594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315758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51382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079345" y="1471369"/>
            <a:ext cx="15945408" cy="2061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 u="none" strike="noStrike" cap="none">
                <a:solidFill>
                  <a:srgbClr val="00336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806772" y="6915078"/>
            <a:ext cx="16490554" cy="153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10195166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201"/>
                </a:moveTo>
                <a:lnTo>
                  <a:pt x="20104099" y="1109201"/>
                </a:lnTo>
                <a:lnTo>
                  <a:pt x="20104099" y="0"/>
                </a:lnTo>
                <a:lnTo>
                  <a:pt x="0" y="0"/>
                </a:lnTo>
                <a:lnTo>
                  <a:pt x="0" y="110920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10199365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191"/>
                </a:moveTo>
                <a:lnTo>
                  <a:pt x="20104099" y="1109191"/>
                </a:lnTo>
                <a:lnTo>
                  <a:pt x="20104099" y="0"/>
                </a:lnTo>
                <a:lnTo>
                  <a:pt x="0" y="0"/>
                </a:lnTo>
                <a:lnTo>
                  <a:pt x="0" y="110919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4"/>
          <p:cNvSpPr/>
          <p:nvPr/>
        </p:nvSpPr>
        <p:spPr>
          <a:xfrm>
            <a:off x="18016258" y="10829206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44"/>
                </a:moveTo>
                <a:lnTo>
                  <a:pt x="929039" y="224244"/>
                </a:lnTo>
                <a:lnTo>
                  <a:pt x="929039" y="224820"/>
                </a:lnTo>
                <a:lnTo>
                  <a:pt x="1094029" y="224820"/>
                </a:lnTo>
                <a:lnTo>
                  <a:pt x="1094029" y="22424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0" y="157895"/>
                </a:lnTo>
                <a:lnTo>
                  <a:pt x="1297046" y="193368"/>
                </a:lnTo>
                <a:lnTo>
                  <a:pt x="1331692" y="216319"/>
                </a:lnTo>
                <a:lnTo>
                  <a:pt x="1373863" y="224474"/>
                </a:lnTo>
                <a:lnTo>
                  <a:pt x="1396815" y="223140"/>
                </a:lnTo>
                <a:lnTo>
                  <a:pt x="1416616" y="218693"/>
                </a:lnTo>
                <a:lnTo>
                  <a:pt x="1433307" y="210467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6" y="170796"/>
                </a:lnTo>
                <a:lnTo>
                  <a:pt x="1340410" y="157895"/>
                </a:lnTo>
                <a:lnTo>
                  <a:pt x="1327443" y="137934"/>
                </a:lnTo>
                <a:lnTo>
                  <a:pt x="1322755" y="112174"/>
                </a:lnTo>
                <a:lnTo>
                  <a:pt x="1327443" y="86414"/>
                </a:lnTo>
                <a:lnTo>
                  <a:pt x="1340410" y="66453"/>
                </a:lnTo>
                <a:lnTo>
                  <a:pt x="1360016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3" y="14805"/>
                </a:moveTo>
                <a:lnTo>
                  <a:pt x="332031" y="14805"/>
                </a:lnTo>
                <a:lnTo>
                  <a:pt x="309003" y="32068"/>
                </a:lnTo>
                <a:lnTo>
                  <a:pt x="291234" y="54716"/>
                </a:lnTo>
                <a:lnTo>
                  <a:pt x="279791" y="81781"/>
                </a:lnTo>
                <a:lnTo>
                  <a:pt x="275740" y="112289"/>
                </a:lnTo>
                <a:lnTo>
                  <a:pt x="284469" y="156445"/>
                </a:lnTo>
                <a:lnTo>
                  <a:pt x="308349" y="191974"/>
                </a:lnTo>
                <a:lnTo>
                  <a:pt x="343918" y="215655"/>
                </a:lnTo>
                <a:lnTo>
                  <a:pt x="387715" y="224265"/>
                </a:lnTo>
                <a:lnTo>
                  <a:pt x="389799" y="224265"/>
                </a:lnTo>
                <a:lnTo>
                  <a:pt x="391831" y="22407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1" y="192648"/>
                </a:lnTo>
                <a:lnTo>
                  <a:pt x="478981" y="176884"/>
                </a:lnTo>
                <a:lnTo>
                  <a:pt x="387705" y="176884"/>
                </a:lnTo>
                <a:lnTo>
                  <a:pt x="362824" y="172123"/>
                </a:lnTo>
                <a:lnTo>
                  <a:pt x="342765" y="158805"/>
                </a:lnTo>
                <a:lnTo>
                  <a:pt x="329376" y="138378"/>
                </a:lnTo>
                <a:lnTo>
                  <a:pt x="324503" y="112289"/>
                </a:lnTo>
                <a:lnTo>
                  <a:pt x="329376" y="86201"/>
                </a:lnTo>
                <a:lnTo>
                  <a:pt x="342765" y="65774"/>
                </a:lnTo>
                <a:lnTo>
                  <a:pt x="362824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5" y="32605"/>
                </a:lnTo>
                <a:lnTo>
                  <a:pt x="440453" y="14805"/>
                </a:lnTo>
                <a:close/>
              </a:path>
              <a:path w="1504950" h="225425" extrusionOk="0">
                <a:moveTo>
                  <a:pt x="0" y="170005"/>
                </a:moveTo>
                <a:lnTo>
                  <a:pt x="0" y="224244"/>
                </a:lnTo>
                <a:lnTo>
                  <a:pt x="40305" y="222396"/>
                </a:lnTo>
                <a:lnTo>
                  <a:pt x="69978" y="206474"/>
                </a:lnTo>
                <a:lnTo>
                  <a:pt x="88305" y="176013"/>
                </a:lnTo>
                <a:lnTo>
                  <a:pt x="89034" y="170724"/>
                </a:lnTo>
                <a:lnTo>
                  <a:pt x="15765" y="170724"/>
                </a:lnTo>
                <a:lnTo>
                  <a:pt x="0" y="170005"/>
                </a:lnTo>
                <a:close/>
              </a:path>
              <a:path w="1504950" h="225425" extrusionOk="0">
                <a:moveTo>
                  <a:pt x="214265" y="55705"/>
                </a:moveTo>
                <a:lnTo>
                  <a:pt x="156435" y="55705"/>
                </a:lnTo>
                <a:lnTo>
                  <a:pt x="156435" y="224244"/>
                </a:lnTo>
                <a:lnTo>
                  <a:pt x="214265" y="224244"/>
                </a:lnTo>
                <a:lnTo>
                  <a:pt x="214265" y="55705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23"/>
                </a:lnTo>
                <a:lnTo>
                  <a:pt x="557909" y="224223"/>
                </a:lnTo>
                <a:lnTo>
                  <a:pt x="615729" y="22424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44"/>
                </a:lnTo>
                <a:lnTo>
                  <a:pt x="797336" y="22424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44"/>
                </a:lnTo>
                <a:lnTo>
                  <a:pt x="1095778" y="22424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49" y="122488"/>
                </a:moveTo>
                <a:lnTo>
                  <a:pt x="1095778" y="122488"/>
                </a:lnTo>
                <a:lnTo>
                  <a:pt x="1177356" y="224244"/>
                </a:lnTo>
                <a:lnTo>
                  <a:pt x="1244590" y="224244"/>
                </a:lnTo>
                <a:lnTo>
                  <a:pt x="1161349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44"/>
                </a:lnTo>
                <a:lnTo>
                  <a:pt x="1504749" y="22424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15"/>
                </a:moveTo>
                <a:lnTo>
                  <a:pt x="1037957" y="115"/>
                </a:lnTo>
                <a:lnTo>
                  <a:pt x="1037957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49" y="122488"/>
                </a:lnTo>
                <a:lnTo>
                  <a:pt x="1151807" y="110823"/>
                </a:lnTo>
                <a:lnTo>
                  <a:pt x="1161650" y="98729"/>
                </a:lnTo>
                <a:lnTo>
                  <a:pt x="1095778" y="98729"/>
                </a:lnTo>
                <a:lnTo>
                  <a:pt x="1095778" y="115"/>
                </a:lnTo>
                <a:close/>
              </a:path>
              <a:path w="1504950" h="225425" extrusionOk="0">
                <a:moveTo>
                  <a:pt x="557909" y="0"/>
                </a:moveTo>
                <a:lnTo>
                  <a:pt x="557909" y="209899"/>
                </a:lnTo>
                <a:lnTo>
                  <a:pt x="615729" y="209899"/>
                </a:lnTo>
                <a:lnTo>
                  <a:pt x="615729" y="55705"/>
                </a:lnTo>
                <a:lnTo>
                  <a:pt x="692125" y="55705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15"/>
                </a:lnTo>
                <a:lnTo>
                  <a:pt x="557909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1" y="176884"/>
                </a:lnTo>
                <a:lnTo>
                  <a:pt x="484445" y="169976"/>
                </a:lnTo>
                <a:lnTo>
                  <a:pt x="496011" y="142863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65" y="115"/>
                </a:moveTo>
                <a:lnTo>
                  <a:pt x="36752" y="115"/>
                </a:lnTo>
                <a:lnTo>
                  <a:pt x="36752" y="127420"/>
                </a:lnTo>
                <a:lnTo>
                  <a:pt x="34351" y="149642"/>
                </a:lnTo>
                <a:lnTo>
                  <a:pt x="27285" y="164006"/>
                </a:lnTo>
                <a:lnTo>
                  <a:pt x="15765" y="170724"/>
                </a:lnTo>
                <a:lnTo>
                  <a:pt x="89034" y="170724"/>
                </a:lnTo>
                <a:lnTo>
                  <a:pt x="94573" y="130550"/>
                </a:lnTo>
                <a:lnTo>
                  <a:pt x="94573" y="55705"/>
                </a:lnTo>
                <a:lnTo>
                  <a:pt x="214265" y="55705"/>
                </a:lnTo>
                <a:lnTo>
                  <a:pt x="214265" y="14805"/>
                </a:lnTo>
                <a:lnTo>
                  <a:pt x="440453" y="14805"/>
                </a:lnTo>
                <a:lnTo>
                  <a:pt x="431583" y="8923"/>
                </a:lnTo>
                <a:lnTo>
                  <a:pt x="388622" y="492"/>
                </a:lnTo>
                <a:lnTo>
                  <a:pt x="214265" y="492"/>
                </a:lnTo>
                <a:lnTo>
                  <a:pt x="214265" y="115"/>
                </a:lnTo>
                <a:close/>
              </a:path>
              <a:path w="1504950" h="225425" extrusionOk="0">
                <a:moveTo>
                  <a:pt x="959154" y="115"/>
                </a:moveTo>
                <a:lnTo>
                  <a:pt x="916118" y="115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15"/>
                </a:lnTo>
                <a:close/>
              </a:path>
              <a:path w="1504950" h="225425" extrusionOk="0">
                <a:moveTo>
                  <a:pt x="1241909" y="115"/>
                </a:moveTo>
                <a:lnTo>
                  <a:pt x="1172875" y="115"/>
                </a:lnTo>
                <a:lnTo>
                  <a:pt x="1095778" y="98729"/>
                </a:lnTo>
                <a:lnTo>
                  <a:pt x="1161650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79" y="387"/>
                </a:lnTo>
                <a:lnTo>
                  <a:pt x="1241909" y="115"/>
                </a:lnTo>
                <a:close/>
              </a:path>
              <a:path w="1504950" h="225425" extrusionOk="0">
                <a:moveTo>
                  <a:pt x="1504749" y="115"/>
                </a:moveTo>
                <a:lnTo>
                  <a:pt x="1446929" y="115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15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58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15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22" y="492"/>
                </a:lnTo>
                <a:lnTo>
                  <a:pt x="387715" y="314"/>
                </a:lnTo>
                <a:close/>
              </a:path>
              <a:path w="1504950" h="225425" extrusionOk="0">
                <a:moveTo>
                  <a:pt x="810781" y="115"/>
                </a:moveTo>
                <a:lnTo>
                  <a:pt x="754312" y="115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4"/>
          <p:cNvSpPr/>
          <p:nvPr/>
        </p:nvSpPr>
        <p:spPr>
          <a:xfrm>
            <a:off x="18574419" y="10284497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49" y="0"/>
                </a:moveTo>
                <a:lnTo>
                  <a:pt x="0" y="0"/>
                </a:lnTo>
                <a:lnTo>
                  <a:pt x="0" y="404239"/>
                </a:lnTo>
                <a:lnTo>
                  <a:pt x="404249" y="404239"/>
                </a:lnTo>
                <a:lnTo>
                  <a:pt x="404249" y="314283"/>
                </a:lnTo>
                <a:lnTo>
                  <a:pt x="331602" y="314283"/>
                </a:lnTo>
                <a:lnTo>
                  <a:pt x="322161" y="304954"/>
                </a:lnTo>
                <a:lnTo>
                  <a:pt x="248840" y="304954"/>
                </a:lnTo>
                <a:lnTo>
                  <a:pt x="209047" y="297268"/>
                </a:lnTo>
                <a:lnTo>
                  <a:pt x="70071" y="297268"/>
                </a:lnTo>
                <a:lnTo>
                  <a:pt x="70071" y="172570"/>
                </a:lnTo>
                <a:lnTo>
                  <a:pt x="148145" y="172570"/>
                </a:lnTo>
                <a:lnTo>
                  <a:pt x="150129" y="160014"/>
                </a:lnTo>
                <a:lnTo>
                  <a:pt x="155421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3" y="99350"/>
                </a:lnTo>
                <a:lnTo>
                  <a:pt x="248840" y="92520"/>
                </a:lnTo>
                <a:lnTo>
                  <a:pt x="404249" y="92520"/>
                </a:lnTo>
                <a:lnTo>
                  <a:pt x="404249" y="0"/>
                </a:lnTo>
                <a:close/>
              </a:path>
              <a:path w="404494" h="404495" extrusionOk="0">
                <a:moveTo>
                  <a:pt x="404249" y="92520"/>
                </a:moveTo>
                <a:lnTo>
                  <a:pt x="248840" y="92520"/>
                </a:lnTo>
                <a:lnTo>
                  <a:pt x="295304" y="101445"/>
                </a:lnTo>
                <a:lnTo>
                  <a:pt x="327699" y="125013"/>
                </a:lnTo>
                <a:lnTo>
                  <a:pt x="346818" y="158415"/>
                </a:lnTo>
                <a:lnTo>
                  <a:pt x="353455" y="196842"/>
                </a:lnTo>
                <a:lnTo>
                  <a:pt x="352462" y="214398"/>
                </a:lnTo>
                <a:lnTo>
                  <a:pt x="349010" y="231706"/>
                </a:lnTo>
                <a:lnTo>
                  <a:pt x="343044" y="248191"/>
                </a:lnTo>
                <a:lnTo>
                  <a:pt x="334513" y="263279"/>
                </a:lnTo>
                <a:lnTo>
                  <a:pt x="358701" y="287184"/>
                </a:lnTo>
                <a:lnTo>
                  <a:pt x="331602" y="314283"/>
                </a:lnTo>
                <a:lnTo>
                  <a:pt x="404249" y="314283"/>
                </a:lnTo>
                <a:lnTo>
                  <a:pt x="404249" y="92520"/>
                </a:lnTo>
                <a:close/>
              </a:path>
              <a:path w="404494" h="404495" extrusionOk="0">
                <a:moveTo>
                  <a:pt x="306828" y="289802"/>
                </a:moveTo>
                <a:lnTo>
                  <a:pt x="294490" y="296348"/>
                </a:lnTo>
                <a:lnTo>
                  <a:pt x="280677" y="301092"/>
                </a:lnTo>
                <a:lnTo>
                  <a:pt x="265443" y="303979"/>
                </a:lnTo>
                <a:lnTo>
                  <a:pt x="248840" y="304954"/>
                </a:lnTo>
                <a:lnTo>
                  <a:pt x="322161" y="304954"/>
                </a:lnTo>
                <a:lnTo>
                  <a:pt x="306828" y="289802"/>
                </a:lnTo>
                <a:close/>
              </a:path>
              <a:path w="404494" h="404495" extrusionOk="0">
                <a:moveTo>
                  <a:pt x="148145" y="172570"/>
                </a:moveTo>
                <a:lnTo>
                  <a:pt x="110352" y="172570"/>
                </a:lnTo>
                <a:lnTo>
                  <a:pt x="110352" y="297268"/>
                </a:lnTo>
                <a:lnTo>
                  <a:pt x="209047" y="297268"/>
                </a:lnTo>
                <a:lnTo>
                  <a:pt x="201881" y="295884"/>
                </a:lnTo>
                <a:lnTo>
                  <a:pt x="169290" y="271953"/>
                </a:lnTo>
                <a:lnTo>
                  <a:pt x="150250" y="238078"/>
                </a:lnTo>
                <a:lnTo>
                  <a:pt x="143943" y="199177"/>
                </a:lnTo>
                <a:lnTo>
                  <a:pt x="148145" y="172570"/>
                </a:lnTo>
                <a:close/>
              </a:path>
              <a:path w="404494" h="404495" extrusionOk="0">
                <a:moveTo>
                  <a:pt x="214063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21" y="150631"/>
                </a:lnTo>
                <a:lnTo>
                  <a:pt x="169400" y="125850"/>
                </a:lnTo>
                <a:lnTo>
                  <a:pt x="202167" y="101686"/>
                </a:lnTo>
                <a:lnTo>
                  <a:pt x="214063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4"/>
          <p:cNvSpPr/>
          <p:nvPr/>
        </p:nvSpPr>
        <p:spPr>
          <a:xfrm>
            <a:off x="18756181" y="10411695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4"/>
          <p:cNvSpPr/>
          <p:nvPr/>
        </p:nvSpPr>
        <p:spPr>
          <a:xfrm>
            <a:off x="18006111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4"/>
          <p:cNvSpPr/>
          <p:nvPr/>
        </p:nvSpPr>
        <p:spPr>
          <a:xfrm>
            <a:off x="1808669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72" y="29318"/>
                </a:lnTo>
                <a:lnTo>
                  <a:pt x="32972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4"/>
          <p:cNvSpPr/>
          <p:nvPr/>
        </p:nvSpPr>
        <p:spPr>
          <a:xfrm>
            <a:off x="18162672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4"/>
          <p:cNvSpPr/>
          <p:nvPr/>
        </p:nvSpPr>
        <p:spPr>
          <a:xfrm>
            <a:off x="18237034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4"/>
          <p:cNvSpPr/>
          <p:nvPr/>
        </p:nvSpPr>
        <p:spPr>
          <a:xfrm>
            <a:off x="18303003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1" y="52839"/>
                </a:lnTo>
                <a:lnTo>
                  <a:pt x="12500" y="49471"/>
                </a:lnTo>
                <a:lnTo>
                  <a:pt x="13357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57" y="47810"/>
                </a:lnTo>
                <a:lnTo>
                  <a:pt x="16225" y="42248"/>
                </a:lnTo>
                <a:lnTo>
                  <a:pt x="17580" y="30229"/>
                </a:lnTo>
                <a:lnTo>
                  <a:pt x="17580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4"/>
          <p:cNvSpPr/>
          <p:nvPr/>
        </p:nvSpPr>
        <p:spPr>
          <a:xfrm>
            <a:off x="18383942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4"/>
          <p:cNvSpPr/>
          <p:nvPr/>
        </p:nvSpPr>
        <p:spPr>
          <a:xfrm>
            <a:off x="18467816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78" y="46605"/>
                </a:lnTo>
                <a:lnTo>
                  <a:pt x="707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78" y="23077"/>
                </a:lnTo>
                <a:lnTo>
                  <a:pt x="707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4"/>
          <p:cNvSpPr/>
          <p:nvPr/>
        </p:nvSpPr>
        <p:spPr>
          <a:xfrm>
            <a:off x="18537938" y="11170004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7716"/>
                </a:lnTo>
                <a:lnTo>
                  <a:pt x="16085" y="27716"/>
                </a:lnTo>
                <a:lnTo>
                  <a:pt x="14470" y="25894"/>
                </a:lnTo>
                <a:lnTo>
                  <a:pt x="16126" y="24072"/>
                </a:lnTo>
                <a:lnTo>
                  <a:pt x="7088" y="2407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85" y="27716"/>
                </a:moveTo>
                <a:lnTo>
                  <a:pt x="7088" y="27716"/>
                </a:lnTo>
                <a:lnTo>
                  <a:pt x="30082" y="53307"/>
                </a:lnTo>
                <a:lnTo>
                  <a:pt x="38763" y="53307"/>
                </a:lnTo>
                <a:lnTo>
                  <a:pt x="16085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72"/>
                </a:lnTo>
                <a:lnTo>
                  <a:pt x="16126" y="2407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4"/>
          <p:cNvSpPr/>
          <p:nvPr/>
        </p:nvSpPr>
        <p:spPr>
          <a:xfrm>
            <a:off x="18602345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4"/>
          <p:cNvSpPr/>
          <p:nvPr/>
        </p:nvSpPr>
        <p:spPr>
          <a:xfrm>
            <a:off x="18673231" y="11170006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90" y="46752"/>
                </a:moveTo>
                <a:lnTo>
                  <a:pt x="5790" y="53307"/>
                </a:lnTo>
                <a:lnTo>
                  <a:pt x="14397" y="53841"/>
                </a:lnTo>
                <a:lnTo>
                  <a:pt x="20261" y="49883"/>
                </a:lnTo>
                <a:lnTo>
                  <a:pt x="21324" y="47359"/>
                </a:lnTo>
                <a:lnTo>
                  <a:pt x="11737" y="47359"/>
                </a:lnTo>
                <a:lnTo>
                  <a:pt x="5790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51" y="38218"/>
                </a:lnTo>
                <a:lnTo>
                  <a:pt x="17507" y="39443"/>
                </a:lnTo>
                <a:lnTo>
                  <a:pt x="15151" y="45003"/>
                </a:lnTo>
                <a:lnTo>
                  <a:pt x="11737" y="47359"/>
                </a:lnTo>
                <a:lnTo>
                  <a:pt x="21324" y="47359"/>
                </a:lnTo>
                <a:lnTo>
                  <a:pt x="28443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14" y="0"/>
                </a:lnTo>
                <a:lnTo>
                  <a:pt x="21318" y="30459"/>
                </a:lnTo>
                <a:lnTo>
                  <a:pt x="28443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4"/>
          <p:cNvSpPr/>
          <p:nvPr/>
        </p:nvSpPr>
        <p:spPr>
          <a:xfrm>
            <a:off x="18740141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4"/>
          <p:cNvSpPr/>
          <p:nvPr/>
        </p:nvSpPr>
        <p:spPr>
          <a:xfrm>
            <a:off x="18818694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4"/>
          <p:cNvSpPr/>
          <p:nvPr/>
        </p:nvSpPr>
        <p:spPr>
          <a:xfrm>
            <a:off x="18904755" y="11170002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307"/>
                </a:lnTo>
                <a:lnTo>
                  <a:pt x="29150" y="53307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74"/>
                </a:lnTo>
                <a:lnTo>
                  <a:pt x="35723" y="25674"/>
                </a:lnTo>
                <a:lnTo>
                  <a:pt x="29150" y="19046"/>
                </a:lnTo>
                <a:lnTo>
                  <a:pt x="7078" y="1904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3" y="25674"/>
                </a:moveTo>
                <a:lnTo>
                  <a:pt x="25192" y="25674"/>
                </a:lnTo>
                <a:lnTo>
                  <a:pt x="29538" y="30166"/>
                </a:lnTo>
                <a:lnTo>
                  <a:pt x="29538" y="42270"/>
                </a:lnTo>
                <a:lnTo>
                  <a:pt x="25192" y="46679"/>
                </a:lnTo>
                <a:lnTo>
                  <a:pt x="35788" y="46679"/>
                </a:lnTo>
                <a:lnTo>
                  <a:pt x="36543" y="45925"/>
                </a:lnTo>
                <a:lnTo>
                  <a:pt x="36543" y="26501"/>
                </a:lnTo>
                <a:lnTo>
                  <a:pt x="35723" y="2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4"/>
          <p:cNvSpPr/>
          <p:nvPr/>
        </p:nvSpPr>
        <p:spPr>
          <a:xfrm>
            <a:off x="1897860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83" y="29318"/>
                </a:lnTo>
                <a:lnTo>
                  <a:pt x="32983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83" y="0"/>
                </a:lnTo>
                <a:lnTo>
                  <a:pt x="32983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4"/>
          <p:cNvSpPr/>
          <p:nvPr/>
        </p:nvSpPr>
        <p:spPr>
          <a:xfrm>
            <a:off x="19053848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4"/>
          <p:cNvSpPr/>
          <p:nvPr/>
        </p:nvSpPr>
        <p:spPr>
          <a:xfrm>
            <a:off x="19133553" y="11170003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60" y="0"/>
                </a:moveTo>
                <a:lnTo>
                  <a:pt x="8910" y="0"/>
                </a:lnTo>
                <a:lnTo>
                  <a:pt x="1518" y="7392"/>
                </a:lnTo>
                <a:lnTo>
                  <a:pt x="151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60" y="32899"/>
                </a:lnTo>
                <a:lnTo>
                  <a:pt x="39360" y="26501"/>
                </a:lnTo>
                <a:lnTo>
                  <a:pt x="12858" y="26501"/>
                </a:lnTo>
                <a:lnTo>
                  <a:pt x="8523" y="22009"/>
                </a:lnTo>
                <a:lnTo>
                  <a:pt x="8523" y="11046"/>
                </a:lnTo>
                <a:lnTo>
                  <a:pt x="12858" y="6628"/>
                </a:lnTo>
                <a:lnTo>
                  <a:pt x="39360" y="6628"/>
                </a:lnTo>
                <a:lnTo>
                  <a:pt x="39360" y="0"/>
                </a:lnTo>
                <a:close/>
              </a:path>
              <a:path w="39369" h="53340" extrusionOk="0">
                <a:moveTo>
                  <a:pt x="3936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60" y="53307"/>
                </a:lnTo>
                <a:lnTo>
                  <a:pt x="39360" y="32899"/>
                </a:lnTo>
                <a:close/>
              </a:path>
              <a:path w="39369" h="53340" extrusionOk="0">
                <a:moveTo>
                  <a:pt x="3936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60" y="26501"/>
                </a:lnTo>
                <a:lnTo>
                  <a:pt x="3936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4"/>
          <p:cNvSpPr/>
          <p:nvPr/>
        </p:nvSpPr>
        <p:spPr>
          <a:xfrm>
            <a:off x="19261152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4"/>
          <p:cNvSpPr/>
          <p:nvPr/>
        </p:nvSpPr>
        <p:spPr>
          <a:xfrm>
            <a:off x="19341734" y="11170007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25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6701"/>
                </a:lnTo>
                <a:lnTo>
                  <a:pt x="29925" y="6701"/>
                </a:lnTo>
                <a:lnTo>
                  <a:pt x="299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>
            <a:off x="19407566" y="11170008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50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50" y="34271"/>
                </a:lnTo>
                <a:lnTo>
                  <a:pt x="35715" y="27632"/>
                </a:lnTo>
                <a:lnTo>
                  <a:pt x="7078" y="27632"/>
                </a:lnTo>
                <a:lnTo>
                  <a:pt x="7078" y="6628"/>
                </a:lnTo>
                <a:lnTo>
                  <a:pt x="35788" y="6628"/>
                </a:lnTo>
                <a:lnTo>
                  <a:pt x="29150" y="0"/>
                </a:lnTo>
                <a:close/>
              </a:path>
              <a:path w="36830" h="53340" extrusionOk="0">
                <a:moveTo>
                  <a:pt x="35788" y="6628"/>
                </a:moveTo>
                <a:lnTo>
                  <a:pt x="25192" y="6628"/>
                </a:lnTo>
                <a:lnTo>
                  <a:pt x="29538" y="11036"/>
                </a:lnTo>
                <a:lnTo>
                  <a:pt x="29538" y="23151"/>
                </a:lnTo>
                <a:lnTo>
                  <a:pt x="25192" y="27632"/>
                </a:lnTo>
                <a:lnTo>
                  <a:pt x="35715" y="27632"/>
                </a:lnTo>
                <a:lnTo>
                  <a:pt x="36543" y="26794"/>
                </a:lnTo>
                <a:lnTo>
                  <a:pt x="36543" y="7381"/>
                </a:lnTo>
                <a:lnTo>
                  <a:pt x="3578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19470905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>
            <a:off x="0" y="10203564"/>
            <a:ext cx="20104100" cy="1105535"/>
          </a:xfrm>
          <a:custGeom>
            <a:avLst/>
            <a:gdLst/>
            <a:ahLst/>
            <a:cxnLst/>
            <a:rect l="l" t="t" r="r" b="b"/>
            <a:pathLst>
              <a:path w="20104100" h="1105534" extrusionOk="0">
                <a:moveTo>
                  <a:pt x="0" y="1104992"/>
                </a:moveTo>
                <a:lnTo>
                  <a:pt x="20104099" y="1104992"/>
                </a:lnTo>
                <a:lnTo>
                  <a:pt x="20104099" y="0"/>
                </a:lnTo>
                <a:lnTo>
                  <a:pt x="0" y="0"/>
                </a:lnTo>
                <a:lnTo>
                  <a:pt x="0" y="1104992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5"/>
          <p:cNvSpPr/>
          <p:nvPr/>
        </p:nvSpPr>
        <p:spPr>
          <a:xfrm>
            <a:off x="18016258" y="10833403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34"/>
                </a:moveTo>
                <a:lnTo>
                  <a:pt x="929039" y="224234"/>
                </a:lnTo>
                <a:lnTo>
                  <a:pt x="929039" y="224809"/>
                </a:lnTo>
                <a:lnTo>
                  <a:pt x="1094029" y="224809"/>
                </a:lnTo>
                <a:lnTo>
                  <a:pt x="1094029" y="22423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1" y="157895"/>
                </a:lnTo>
                <a:lnTo>
                  <a:pt x="1297048" y="193363"/>
                </a:lnTo>
                <a:lnTo>
                  <a:pt x="1331697" y="216310"/>
                </a:lnTo>
                <a:lnTo>
                  <a:pt x="1373874" y="224464"/>
                </a:lnTo>
                <a:lnTo>
                  <a:pt x="1396824" y="223131"/>
                </a:lnTo>
                <a:lnTo>
                  <a:pt x="1416621" y="218688"/>
                </a:lnTo>
                <a:lnTo>
                  <a:pt x="1433309" y="210465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7" y="170796"/>
                </a:lnTo>
                <a:lnTo>
                  <a:pt x="1340414" y="157894"/>
                </a:lnTo>
                <a:lnTo>
                  <a:pt x="1327451" y="137934"/>
                </a:lnTo>
                <a:lnTo>
                  <a:pt x="1322766" y="112174"/>
                </a:lnTo>
                <a:lnTo>
                  <a:pt x="1327451" y="86414"/>
                </a:lnTo>
                <a:lnTo>
                  <a:pt x="1340415" y="66453"/>
                </a:lnTo>
                <a:lnTo>
                  <a:pt x="1360017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7" y="14805"/>
                </a:moveTo>
                <a:lnTo>
                  <a:pt x="332042" y="14805"/>
                </a:lnTo>
                <a:lnTo>
                  <a:pt x="309013" y="32066"/>
                </a:lnTo>
                <a:lnTo>
                  <a:pt x="291245" y="54712"/>
                </a:lnTo>
                <a:lnTo>
                  <a:pt x="279802" y="81776"/>
                </a:lnTo>
                <a:lnTo>
                  <a:pt x="275750" y="112289"/>
                </a:lnTo>
                <a:lnTo>
                  <a:pt x="284478" y="156445"/>
                </a:lnTo>
                <a:lnTo>
                  <a:pt x="308355" y="191974"/>
                </a:lnTo>
                <a:lnTo>
                  <a:pt x="343924" y="215655"/>
                </a:lnTo>
                <a:lnTo>
                  <a:pt x="387726" y="224265"/>
                </a:lnTo>
                <a:lnTo>
                  <a:pt x="389799" y="224265"/>
                </a:lnTo>
                <a:lnTo>
                  <a:pt x="391841" y="22406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6" y="192643"/>
                </a:lnTo>
                <a:lnTo>
                  <a:pt x="478982" y="176884"/>
                </a:lnTo>
                <a:lnTo>
                  <a:pt x="387705" y="176884"/>
                </a:lnTo>
                <a:lnTo>
                  <a:pt x="362825" y="172123"/>
                </a:lnTo>
                <a:lnTo>
                  <a:pt x="342770" y="158805"/>
                </a:lnTo>
                <a:lnTo>
                  <a:pt x="329385" y="138378"/>
                </a:lnTo>
                <a:lnTo>
                  <a:pt x="324513" y="112289"/>
                </a:lnTo>
                <a:lnTo>
                  <a:pt x="329385" y="86201"/>
                </a:lnTo>
                <a:lnTo>
                  <a:pt x="342770" y="65774"/>
                </a:lnTo>
                <a:lnTo>
                  <a:pt x="362825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7" y="32605"/>
                </a:lnTo>
                <a:lnTo>
                  <a:pt x="440457" y="14805"/>
                </a:lnTo>
                <a:close/>
              </a:path>
              <a:path w="1504950" h="225425" extrusionOk="0">
                <a:moveTo>
                  <a:pt x="0" y="169994"/>
                </a:moveTo>
                <a:lnTo>
                  <a:pt x="0" y="224234"/>
                </a:lnTo>
                <a:lnTo>
                  <a:pt x="40311" y="222391"/>
                </a:lnTo>
                <a:lnTo>
                  <a:pt x="69987" y="206472"/>
                </a:lnTo>
                <a:lnTo>
                  <a:pt x="88315" y="176013"/>
                </a:lnTo>
                <a:lnTo>
                  <a:pt x="89045" y="170718"/>
                </a:lnTo>
                <a:lnTo>
                  <a:pt x="15765" y="170718"/>
                </a:lnTo>
                <a:lnTo>
                  <a:pt x="0" y="169994"/>
                </a:lnTo>
                <a:close/>
              </a:path>
              <a:path w="1504950" h="225425" extrusionOk="0">
                <a:moveTo>
                  <a:pt x="214276" y="55694"/>
                </a:moveTo>
                <a:lnTo>
                  <a:pt x="156435" y="55694"/>
                </a:lnTo>
                <a:lnTo>
                  <a:pt x="156435" y="224234"/>
                </a:lnTo>
                <a:lnTo>
                  <a:pt x="214276" y="224234"/>
                </a:lnTo>
                <a:lnTo>
                  <a:pt x="214276" y="55694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13"/>
                </a:lnTo>
                <a:lnTo>
                  <a:pt x="557920" y="224213"/>
                </a:lnTo>
                <a:lnTo>
                  <a:pt x="615729" y="22423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34"/>
                </a:lnTo>
                <a:lnTo>
                  <a:pt x="797347" y="22423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34"/>
                </a:lnTo>
                <a:lnTo>
                  <a:pt x="1095778" y="22423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60" y="122488"/>
                </a:moveTo>
                <a:lnTo>
                  <a:pt x="1095778" y="122488"/>
                </a:lnTo>
                <a:lnTo>
                  <a:pt x="1177356" y="224234"/>
                </a:lnTo>
                <a:lnTo>
                  <a:pt x="1244590" y="224234"/>
                </a:lnTo>
                <a:lnTo>
                  <a:pt x="1161360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34"/>
                </a:lnTo>
                <a:lnTo>
                  <a:pt x="1504749" y="22423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04"/>
                </a:moveTo>
                <a:lnTo>
                  <a:pt x="1037968" y="104"/>
                </a:lnTo>
                <a:lnTo>
                  <a:pt x="1037968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60" y="122488"/>
                </a:lnTo>
                <a:lnTo>
                  <a:pt x="1151818" y="110823"/>
                </a:lnTo>
                <a:lnTo>
                  <a:pt x="1161659" y="98729"/>
                </a:lnTo>
                <a:lnTo>
                  <a:pt x="1095778" y="98729"/>
                </a:lnTo>
                <a:lnTo>
                  <a:pt x="1095778" y="104"/>
                </a:lnTo>
                <a:close/>
              </a:path>
              <a:path w="1504950" h="225425" extrusionOk="0">
                <a:moveTo>
                  <a:pt x="557920" y="0"/>
                </a:moveTo>
                <a:lnTo>
                  <a:pt x="557920" y="209899"/>
                </a:lnTo>
                <a:lnTo>
                  <a:pt x="615729" y="209899"/>
                </a:lnTo>
                <a:lnTo>
                  <a:pt x="615729" y="55694"/>
                </a:lnTo>
                <a:lnTo>
                  <a:pt x="692125" y="55694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04"/>
                </a:lnTo>
                <a:lnTo>
                  <a:pt x="557920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2" y="176884"/>
                </a:lnTo>
                <a:lnTo>
                  <a:pt x="484449" y="169972"/>
                </a:lnTo>
                <a:lnTo>
                  <a:pt x="496012" y="142862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76" y="104"/>
                </a:moveTo>
                <a:lnTo>
                  <a:pt x="36752" y="104"/>
                </a:lnTo>
                <a:lnTo>
                  <a:pt x="36752" y="127420"/>
                </a:lnTo>
                <a:lnTo>
                  <a:pt x="34351" y="149637"/>
                </a:lnTo>
                <a:lnTo>
                  <a:pt x="27285" y="164001"/>
                </a:lnTo>
                <a:lnTo>
                  <a:pt x="15765" y="170718"/>
                </a:lnTo>
                <a:lnTo>
                  <a:pt x="89045" y="170718"/>
                </a:lnTo>
                <a:lnTo>
                  <a:pt x="94583" y="130550"/>
                </a:lnTo>
                <a:lnTo>
                  <a:pt x="94583" y="55694"/>
                </a:lnTo>
                <a:lnTo>
                  <a:pt x="214276" y="55694"/>
                </a:lnTo>
                <a:lnTo>
                  <a:pt x="214276" y="14805"/>
                </a:lnTo>
                <a:lnTo>
                  <a:pt x="440457" y="14805"/>
                </a:lnTo>
                <a:lnTo>
                  <a:pt x="431587" y="8923"/>
                </a:lnTo>
                <a:lnTo>
                  <a:pt x="388633" y="492"/>
                </a:lnTo>
                <a:lnTo>
                  <a:pt x="214276" y="492"/>
                </a:lnTo>
                <a:lnTo>
                  <a:pt x="214276" y="104"/>
                </a:lnTo>
                <a:close/>
              </a:path>
              <a:path w="1504950" h="225425" extrusionOk="0">
                <a:moveTo>
                  <a:pt x="959154" y="104"/>
                </a:moveTo>
                <a:lnTo>
                  <a:pt x="916129" y="104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04"/>
                </a:lnTo>
                <a:close/>
              </a:path>
              <a:path w="1504950" h="225425" extrusionOk="0">
                <a:moveTo>
                  <a:pt x="1241909" y="104"/>
                </a:moveTo>
                <a:lnTo>
                  <a:pt x="1172875" y="104"/>
                </a:lnTo>
                <a:lnTo>
                  <a:pt x="1095778" y="98729"/>
                </a:lnTo>
                <a:lnTo>
                  <a:pt x="1161659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89" y="387"/>
                </a:lnTo>
                <a:lnTo>
                  <a:pt x="1241909" y="104"/>
                </a:lnTo>
                <a:close/>
              </a:path>
              <a:path w="1504950" h="225425" extrusionOk="0">
                <a:moveTo>
                  <a:pt x="1504749" y="104"/>
                </a:moveTo>
                <a:lnTo>
                  <a:pt x="1446929" y="104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04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69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26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33" y="492"/>
                </a:lnTo>
                <a:lnTo>
                  <a:pt x="387726" y="314"/>
                </a:lnTo>
                <a:close/>
              </a:path>
              <a:path w="1504950" h="225425" extrusionOk="0">
                <a:moveTo>
                  <a:pt x="810781" y="104"/>
                </a:moveTo>
                <a:lnTo>
                  <a:pt x="754312" y="104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5"/>
          <p:cNvSpPr/>
          <p:nvPr/>
        </p:nvSpPr>
        <p:spPr>
          <a:xfrm>
            <a:off x="18574419" y="10288699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39" y="0"/>
                </a:moveTo>
                <a:lnTo>
                  <a:pt x="0" y="0"/>
                </a:lnTo>
                <a:lnTo>
                  <a:pt x="0" y="404239"/>
                </a:lnTo>
                <a:lnTo>
                  <a:pt x="404239" y="404239"/>
                </a:lnTo>
                <a:lnTo>
                  <a:pt x="404239" y="314273"/>
                </a:lnTo>
                <a:lnTo>
                  <a:pt x="331602" y="314273"/>
                </a:lnTo>
                <a:lnTo>
                  <a:pt x="322161" y="304943"/>
                </a:lnTo>
                <a:lnTo>
                  <a:pt x="248840" y="304943"/>
                </a:lnTo>
                <a:lnTo>
                  <a:pt x="209047" y="297257"/>
                </a:lnTo>
                <a:lnTo>
                  <a:pt x="70060" y="297257"/>
                </a:lnTo>
                <a:lnTo>
                  <a:pt x="70060" y="172560"/>
                </a:lnTo>
                <a:lnTo>
                  <a:pt x="148140" y="172560"/>
                </a:lnTo>
                <a:lnTo>
                  <a:pt x="150124" y="160009"/>
                </a:lnTo>
                <a:lnTo>
                  <a:pt x="155416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2" y="99350"/>
                </a:lnTo>
                <a:lnTo>
                  <a:pt x="248840" y="92520"/>
                </a:lnTo>
                <a:lnTo>
                  <a:pt x="404239" y="92520"/>
                </a:lnTo>
                <a:lnTo>
                  <a:pt x="404239" y="0"/>
                </a:lnTo>
                <a:close/>
              </a:path>
              <a:path w="404494" h="404495" extrusionOk="0">
                <a:moveTo>
                  <a:pt x="404239" y="92520"/>
                </a:moveTo>
                <a:lnTo>
                  <a:pt x="248840" y="92520"/>
                </a:lnTo>
                <a:lnTo>
                  <a:pt x="295304" y="101443"/>
                </a:lnTo>
                <a:lnTo>
                  <a:pt x="327699" y="125009"/>
                </a:lnTo>
                <a:lnTo>
                  <a:pt x="346818" y="158410"/>
                </a:lnTo>
                <a:lnTo>
                  <a:pt x="353455" y="196842"/>
                </a:lnTo>
                <a:lnTo>
                  <a:pt x="352462" y="214392"/>
                </a:lnTo>
                <a:lnTo>
                  <a:pt x="349010" y="231698"/>
                </a:lnTo>
                <a:lnTo>
                  <a:pt x="343044" y="248185"/>
                </a:lnTo>
                <a:lnTo>
                  <a:pt x="334513" y="263279"/>
                </a:lnTo>
                <a:lnTo>
                  <a:pt x="358701" y="287174"/>
                </a:lnTo>
                <a:lnTo>
                  <a:pt x="331602" y="314273"/>
                </a:lnTo>
                <a:lnTo>
                  <a:pt x="404239" y="314273"/>
                </a:lnTo>
                <a:lnTo>
                  <a:pt x="404239" y="92520"/>
                </a:lnTo>
                <a:close/>
              </a:path>
              <a:path w="404494" h="404495" extrusionOk="0">
                <a:moveTo>
                  <a:pt x="306828" y="289792"/>
                </a:moveTo>
                <a:lnTo>
                  <a:pt x="294490" y="296338"/>
                </a:lnTo>
                <a:lnTo>
                  <a:pt x="280677" y="301082"/>
                </a:lnTo>
                <a:lnTo>
                  <a:pt x="265443" y="303969"/>
                </a:lnTo>
                <a:lnTo>
                  <a:pt x="248840" y="304943"/>
                </a:lnTo>
                <a:lnTo>
                  <a:pt x="322161" y="304943"/>
                </a:lnTo>
                <a:lnTo>
                  <a:pt x="306828" y="289792"/>
                </a:lnTo>
                <a:close/>
              </a:path>
              <a:path w="404494" h="404495" extrusionOk="0">
                <a:moveTo>
                  <a:pt x="148140" y="172560"/>
                </a:moveTo>
                <a:lnTo>
                  <a:pt x="110352" y="172560"/>
                </a:lnTo>
                <a:lnTo>
                  <a:pt x="110352" y="297257"/>
                </a:lnTo>
                <a:lnTo>
                  <a:pt x="209047" y="297257"/>
                </a:lnTo>
                <a:lnTo>
                  <a:pt x="201881" y="295874"/>
                </a:lnTo>
                <a:lnTo>
                  <a:pt x="169289" y="271943"/>
                </a:lnTo>
                <a:lnTo>
                  <a:pt x="150245" y="238068"/>
                </a:lnTo>
                <a:lnTo>
                  <a:pt x="143932" y="199166"/>
                </a:lnTo>
                <a:lnTo>
                  <a:pt x="148140" y="172560"/>
                </a:lnTo>
                <a:close/>
              </a:path>
              <a:path w="404494" h="404495" extrusionOk="0">
                <a:moveTo>
                  <a:pt x="214062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16" y="150631"/>
                </a:lnTo>
                <a:lnTo>
                  <a:pt x="169399" y="125849"/>
                </a:lnTo>
                <a:lnTo>
                  <a:pt x="202167" y="101686"/>
                </a:lnTo>
                <a:lnTo>
                  <a:pt x="214062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5"/>
          <p:cNvSpPr/>
          <p:nvPr/>
        </p:nvSpPr>
        <p:spPr>
          <a:xfrm>
            <a:off x="18756181" y="10415892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5"/>
          <p:cNvSpPr/>
          <p:nvPr/>
        </p:nvSpPr>
        <p:spPr>
          <a:xfrm>
            <a:off x="18006122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8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5"/>
          <p:cNvSpPr/>
          <p:nvPr/>
        </p:nvSpPr>
        <p:spPr>
          <a:xfrm>
            <a:off x="18086705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62" y="29318"/>
                </a:lnTo>
                <a:lnTo>
                  <a:pt x="3296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62" y="0"/>
                </a:lnTo>
                <a:lnTo>
                  <a:pt x="3296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5"/>
          <p:cNvSpPr/>
          <p:nvPr/>
        </p:nvSpPr>
        <p:spPr>
          <a:xfrm>
            <a:off x="18162672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5"/>
          <p:cNvSpPr/>
          <p:nvPr/>
        </p:nvSpPr>
        <p:spPr>
          <a:xfrm>
            <a:off x="18237034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5"/>
          <p:cNvSpPr/>
          <p:nvPr/>
        </p:nvSpPr>
        <p:spPr>
          <a:xfrm>
            <a:off x="18303003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5"/>
          <p:cNvSpPr/>
          <p:nvPr/>
        </p:nvSpPr>
        <p:spPr>
          <a:xfrm>
            <a:off x="18383942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5"/>
          <p:cNvSpPr/>
          <p:nvPr/>
        </p:nvSpPr>
        <p:spPr>
          <a:xfrm>
            <a:off x="18467816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5"/>
          <p:cNvSpPr/>
          <p:nvPr/>
        </p:nvSpPr>
        <p:spPr>
          <a:xfrm>
            <a:off x="18537938" y="11174207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7088" y="53296"/>
                </a:lnTo>
                <a:lnTo>
                  <a:pt x="7088" y="27716"/>
                </a:lnTo>
                <a:lnTo>
                  <a:pt x="16093" y="27716"/>
                </a:lnTo>
                <a:lnTo>
                  <a:pt x="14470" y="25884"/>
                </a:lnTo>
                <a:lnTo>
                  <a:pt x="16126" y="24062"/>
                </a:lnTo>
                <a:lnTo>
                  <a:pt x="7088" y="2406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93" y="27716"/>
                </a:moveTo>
                <a:lnTo>
                  <a:pt x="7088" y="27716"/>
                </a:lnTo>
                <a:lnTo>
                  <a:pt x="30082" y="53296"/>
                </a:lnTo>
                <a:lnTo>
                  <a:pt x="38752" y="53296"/>
                </a:lnTo>
                <a:lnTo>
                  <a:pt x="16093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62"/>
                </a:lnTo>
                <a:lnTo>
                  <a:pt x="16126" y="2406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5"/>
          <p:cNvSpPr/>
          <p:nvPr/>
        </p:nvSpPr>
        <p:spPr>
          <a:xfrm>
            <a:off x="18602334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85" y="6701"/>
                </a:lnTo>
                <a:lnTo>
                  <a:pt x="15685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59" y="0"/>
                </a:moveTo>
                <a:lnTo>
                  <a:pt x="0" y="0"/>
                </a:lnTo>
                <a:lnTo>
                  <a:pt x="0" y="6701"/>
                </a:lnTo>
                <a:lnTo>
                  <a:pt x="38459" y="6701"/>
                </a:lnTo>
                <a:lnTo>
                  <a:pt x="384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5"/>
          <p:cNvSpPr/>
          <p:nvPr/>
        </p:nvSpPr>
        <p:spPr>
          <a:xfrm>
            <a:off x="18673231" y="11174203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79" y="46752"/>
                </a:moveTo>
                <a:lnTo>
                  <a:pt x="5779" y="53296"/>
                </a:lnTo>
                <a:lnTo>
                  <a:pt x="14397" y="53841"/>
                </a:lnTo>
                <a:lnTo>
                  <a:pt x="20250" y="49872"/>
                </a:lnTo>
                <a:lnTo>
                  <a:pt x="21310" y="47359"/>
                </a:lnTo>
                <a:lnTo>
                  <a:pt x="11737" y="47359"/>
                </a:lnTo>
                <a:lnTo>
                  <a:pt x="5779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41" y="38218"/>
                </a:lnTo>
                <a:lnTo>
                  <a:pt x="15151" y="45003"/>
                </a:lnTo>
                <a:lnTo>
                  <a:pt x="11737" y="47359"/>
                </a:lnTo>
                <a:lnTo>
                  <a:pt x="21310" y="47359"/>
                </a:lnTo>
                <a:lnTo>
                  <a:pt x="28434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03" y="0"/>
                </a:lnTo>
                <a:lnTo>
                  <a:pt x="21318" y="30459"/>
                </a:lnTo>
                <a:lnTo>
                  <a:pt x="28434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5"/>
          <p:cNvSpPr/>
          <p:nvPr/>
        </p:nvSpPr>
        <p:spPr>
          <a:xfrm>
            <a:off x="18740141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5"/>
          <p:cNvSpPr/>
          <p:nvPr/>
        </p:nvSpPr>
        <p:spPr>
          <a:xfrm>
            <a:off x="18818694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28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16" y="6701"/>
                </a:lnTo>
                <a:lnTo>
                  <a:pt x="3861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12" y="0"/>
                </a:lnTo>
                <a:lnTo>
                  <a:pt x="10512" y="44312"/>
                </a:lnTo>
                <a:lnTo>
                  <a:pt x="6628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5"/>
          <p:cNvSpPr/>
          <p:nvPr/>
        </p:nvSpPr>
        <p:spPr>
          <a:xfrm>
            <a:off x="18904755" y="11174203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29161" y="53296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64"/>
                </a:lnTo>
                <a:lnTo>
                  <a:pt x="35724" y="25664"/>
                </a:lnTo>
                <a:lnTo>
                  <a:pt x="29161" y="19036"/>
                </a:lnTo>
                <a:lnTo>
                  <a:pt x="7078" y="1903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4" y="25664"/>
                </a:moveTo>
                <a:lnTo>
                  <a:pt x="25203" y="25664"/>
                </a:lnTo>
                <a:lnTo>
                  <a:pt x="29538" y="30156"/>
                </a:lnTo>
                <a:lnTo>
                  <a:pt x="29538" y="42260"/>
                </a:lnTo>
                <a:lnTo>
                  <a:pt x="25203" y="46679"/>
                </a:lnTo>
                <a:lnTo>
                  <a:pt x="35788" y="46679"/>
                </a:lnTo>
                <a:lnTo>
                  <a:pt x="36553" y="45914"/>
                </a:lnTo>
                <a:lnTo>
                  <a:pt x="36553" y="26501"/>
                </a:lnTo>
                <a:lnTo>
                  <a:pt x="35724" y="256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5"/>
          <p:cNvSpPr/>
          <p:nvPr/>
        </p:nvSpPr>
        <p:spPr>
          <a:xfrm>
            <a:off x="18978616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72" y="29318"/>
                </a:lnTo>
                <a:lnTo>
                  <a:pt x="3297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5"/>
          <p:cNvSpPr/>
          <p:nvPr/>
        </p:nvSpPr>
        <p:spPr>
          <a:xfrm>
            <a:off x="19053848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5"/>
          <p:cNvSpPr/>
          <p:nvPr/>
        </p:nvSpPr>
        <p:spPr>
          <a:xfrm>
            <a:off x="19133553" y="11174200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70" y="0"/>
                </a:moveTo>
                <a:lnTo>
                  <a:pt x="8910" y="0"/>
                </a:lnTo>
                <a:lnTo>
                  <a:pt x="1528" y="7381"/>
                </a:lnTo>
                <a:lnTo>
                  <a:pt x="152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70" y="32899"/>
                </a:lnTo>
                <a:lnTo>
                  <a:pt x="39370" y="26501"/>
                </a:lnTo>
                <a:lnTo>
                  <a:pt x="12868" y="26501"/>
                </a:lnTo>
                <a:lnTo>
                  <a:pt x="8533" y="22009"/>
                </a:lnTo>
                <a:lnTo>
                  <a:pt x="8533" y="11046"/>
                </a:lnTo>
                <a:lnTo>
                  <a:pt x="12868" y="6628"/>
                </a:lnTo>
                <a:lnTo>
                  <a:pt x="39370" y="6628"/>
                </a:lnTo>
                <a:lnTo>
                  <a:pt x="39370" y="0"/>
                </a:lnTo>
                <a:close/>
              </a:path>
              <a:path w="39369" h="53340" extrusionOk="0">
                <a:moveTo>
                  <a:pt x="3937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70" y="53307"/>
                </a:lnTo>
                <a:lnTo>
                  <a:pt x="39370" y="32899"/>
                </a:lnTo>
                <a:close/>
              </a:path>
              <a:path w="39369" h="53340" extrusionOk="0">
                <a:moveTo>
                  <a:pt x="3937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70" y="26501"/>
                </a:lnTo>
                <a:lnTo>
                  <a:pt x="3937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5"/>
          <p:cNvSpPr/>
          <p:nvPr/>
        </p:nvSpPr>
        <p:spPr>
          <a:xfrm>
            <a:off x="19261163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78" y="39820"/>
                </a:lnTo>
                <a:lnTo>
                  <a:pt x="707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7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5"/>
          <p:cNvSpPr/>
          <p:nvPr/>
        </p:nvSpPr>
        <p:spPr>
          <a:xfrm>
            <a:off x="19341745" y="11174205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15" y="0"/>
                </a:moveTo>
                <a:lnTo>
                  <a:pt x="0" y="0"/>
                </a:lnTo>
                <a:lnTo>
                  <a:pt x="0" y="53296"/>
                </a:lnTo>
                <a:lnTo>
                  <a:pt x="7067" y="53296"/>
                </a:lnTo>
                <a:lnTo>
                  <a:pt x="7067" y="6701"/>
                </a:lnTo>
                <a:lnTo>
                  <a:pt x="29915" y="6701"/>
                </a:lnTo>
                <a:lnTo>
                  <a:pt x="299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5"/>
          <p:cNvSpPr/>
          <p:nvPr/>
        </p:nvSpPr>
        <p:spPr>
          <a:xfrm>
            <a:off x="19407566" y="11174200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61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61" y="34271"/>
                </a:lnTo>
                <a:lnTo>
                  <a:pt x="35724" y="27643"/>
                </a:lnTo>
                <a:lnTo>
                  <a:pt x="7078" y="27643"/>
                </a:lnTo>
                <a:lnTo>
                  <a:pt x="7078" y="6628"/>
                </a:lnTo>
                <a:lnTo>
                  <a:pt x="35798" y="6628"/>
                </a:lnTo>
                <a:lnTo>
                  <a:pt x="29161" y="0"/>
                </a:lnTo>
                <a:close/>
              </a:path>
              <a:path w="36830" h="53340" extrusionOk="0">
                <a:moveTo>
                  <a:pt x="35798" y="6628"/>
                </a:moveTo>
                <a:lnTo>
                  <a:pt x="25203" y="6628"/>
                </a:lnTo>
                <a:lnTo>
                  <a:pt x="29538" y="11046"/>
                </a:lnTo>
                <a:lnTo>
                  <a:pt x="29538" y="23151"/>
                </a:lnTo>
                <a:lnTo>
                  <a:pt x="25203" y="27643"/>
                </a:lnTo>
                <a:lnTo>
                  <a:pt x="35724" y="27643"/>
                </a:lnTo>
                <a:lnTo>
                  <a:pt x="36553" y="26805"/>
                </a:lnTo>
                <a:lnTo>
                  <a:pt x="36553" y="7381"/>
                </a:lnTo>
                <a:lnTo>
                  <a:pt x="3579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5"/>
          <p:cNvSpPr/>
          <p:nvPr/>
        </p:nvSpPr>
        <p:spPr>
          <a:xfrm>
            <a:off x="19470905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6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5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body" idx="1"/>
          </p:nvPr>
        </p:nvSpPr>
        <p:spPr>
          <a:xfrm>
            <a:off x="1473474" y="2268905"/>
            <a:ext cx="8682355" cy="756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326A-B0FA-4E90-B357-765F93E42946}" type="datetimeFigureOut">
              <a:rPr lang="en-US" smtClean="0"/>
              <a:pPr/>
              <a:t>1/6/2021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1EBC-6B14-44E6-ADCC-053C26E039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363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audio" Target="../media/audio1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audio" Target="../media/audio10.wav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0135187" cy="1146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364" y="1119705"/>
            <a:ext cx="10706735" cy="8572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14839"/>
            <a:ext cx="1535795" cy="1866346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9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400" dirty="0">
                <a:latin typeface="Corbel" panose="020B0503020204020204" pitchFamily="34" charset="0"/>
              </a:rPr>
              <a:t>Ученики из села </a:t>
            </a:r>
            <a:r>
              <a:rPr lang="ru-RU" sz="5400" dirty="0" err="1">
                <a:latin typeface="Corbel" panose="020B0503020204020204" pitchFamily="34" charset="0"/>
              </a:rPr>
              <a:t>Вережень</a:t>
            </a:r>
            <a:r>
              <a:rPr lang="ru-RU" sz="5400" dirty="0">
                <a:latin typeface="Corbel" panose="020B0503020204020204" pitchFamily="34" charset="0"/>
              </a:rPr>
              <a:t> придумали приспособление: </a:t>
            </a:r>
            <a:r>
              <a:rPr lang="ru-RU" sz="5400" dirty="0" smtClean="0">
                <a:latin typeface="Corbel" panose="020B0503020204020204" pitchFamily="34" charset="0"/>
              </a:rPr>
              <a:t>они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разрезали </a:t>
            </a:r>
            <a:r>
              <a:rPr lang="ru-RU" sz="5400" dirty="0">
                <a:latin typeface="Corbel" panose="020B0503020204020204" pitchFamily="34" charset="0"/>
              </a:rPr>
              <a:t>глобус, отделали внутри кусочками ЕГО, а </a:t>
            </a:r>
            <a:r>
              <a:rPr lang="ru-RU" sz="5400" dirty="0" smtClean="0">
                <a:latin typeface="Corbel" panose="020B0503020204020204" pitchFamily="34" charset="0"/>
              </a:rPr>
              <a:t>сверху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прикрепили </a:t>
            </a:r>
            <a:r>
              <a:rPr lang="ru-RU" sz="5400" dirty="0">
                <a:latin typeface="Corbel" panose="020B0503020204020204" pitchFamily="34" charset="0"/>
              </a:rPr>
              <a:t>держатель. Использовав приспособление </a:t>
            </a:r>
            <a:r>
              <a:rPr lang="ru-RU" sz="5400" dirty="0" smtClean="0">
                <a:latin typeface="Corbel" panose="020B0503020204020204" pitchFamily="34" charset="0"/>
              </a:rPr>
              <a:t>во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время </a:t>
            </a:r>
            <a:r>
              <a:rPr lang="ru-RU" sz="5400" dirty="0">
                <a:latin typeface="Corbel" panose="020B0503020204020204" pitchFamily="34" charset="0"/>
              </a:rPr>
              <a:t>экскурсии, ребята сумели накормить </a:t>
            </a:r>
            <a:r>
              <a:rPr lang="ru-RU" sz="5400" dirty="0" smtClean="0">
                <a:latin typeface="Corbel" panose="020B0503020204020204" pitchFamily="34" charset="0"/>
              </a:rPr>
              <a:t>одноклассников.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b="1" dirty="0" smtClean="0">
                <a:latin typeface="Corbel" panose="020B0503020204020204" pitchFamily="34" charset="0"/>
              </a:rPr>
              <a:t>Назовите ЕГО.</a:t>
            </a:r>
            <a:endParaRPr lang="en-US" sz="5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400" dirty="0" err="1" smtClean="0">
                <a:latin typeface="Corbel" panose="020B0503020204020204" pitchFamily="34" charset="0"/>
              </a:rPr>
              <a:t>Elevii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>
                <a:latin typeface="Corbel" panose="020B0503020204020204" pitchFamily="34" charset="0"/>
              </a:rPr>
              <a:t>din </a:t>
            </a:r>
            <a:r>
              <a:rPr lang="en-US" sz="5400" dirty="0" err="1">
                <a:latin typeface="Corbel" panose="020B0503020204020204" pitchFamily="34" charset="0"/>
              </a:rPr>
              <a:t>satul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Verejeni</a:t>
            </a:r>
            <a:r>
              <a:rPr lang="en-US" sz="5400" dirty="0">
                <a:latin typeface="Corbel" panose="020B0503020204020204" pitchFamily="34" charset="0"/>
              </a:rPr>
              <a:t> au </a:t>
            </a:r>
            <a:r>
              <a:rPr lang="en-US" sz="5400" dirty="0" err="1">
                <a:latin typeface="Corbel" panose="020B0503020204020204" pitchFamily="34" charset="0"/>
              </a:rPr>
              <a:t>inventat</a:t>
            </a:r>
            <a:r>
              <a:rPr lang="en-US" sz="5400" dirty="0">
                <a:latin typeface="Corbel" panose="020B0503020204020204" pitchFamily="34" charset="0"/>
              </a:rPr>
              <a:t> un </a:t>
            </a:r>
            <a:r>
              <a:rPr lang="en-US" sz="5400" dirty="0" err="1">
                <a:latin typeface="Corbel" panose="020B0503020204020204" pitchFamily="34" charset="0"/>
              </a:rPr>
              <a:t>dispozitiv</a:t>
            </a:r>
            <a:r>
              <a:rPr lang="en-US" sz="5400" dirty="0">
                <a:latin typeface="Corbel" panose="020B0503020204020204" pitchFamily="34" charset="0"/>
              </a:rPr>
              <a:t>: au </a:t>
            </a:r>
            <a:r>
              <a:rPr lang="en-US" sz="5400" dirty="0" err="1">
                <a:latin typeface="Corbel" panose="020B0503020204020204" pitchFamily="34" charset="0"/>
              </a:rPr>
              <a:t>tăiat</a:t>
            </a:r>
            <a:r>
              <a:rPr lang="en-US" sz="5400" dirty="0">
                <a:latin typeface="Corbel" panose="020B0503020204020204" pitchFamily="34" charset="0"/>
              </a:rPr>
              <a:t> un glob 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400" dirty="0" err="1" smtClean="0">
                <a:latin typeface="Corbel" panose="020B0503020204020204" pitchFamily="34" charset="0"/>
              </a:rPr>
              <a:t>în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jumătate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și</a:t>
            </a:r>
            <a:r>
              <a:rPr lang="en-US" sz="5400" dirty="0">
                <a:latin typeface="Corbel" panose="020B0503020204020204" pitchFamily="34" charset="0"/>
              </a:rPr>
              <a:t> l-au </a:t>
            </a:r>
            <a:r>
              <a:rPr lang="en-US" sz="5400" dirty="0" err="1">
                <a:latin typeface="Corbel" panose="020B0503020204020204" pitchFamily="34" charset="0"/>
              </a:rPr>
              <a:t>căptușit</a:t>
            </a:r>
            <a:r>
              <a:rPr lang="en-US" sz="5400" dirty="0">
                <a:latin typeface="Corbel" panose="020B0503020204020204" pitchFamily="34" charset="0"/>
              </a:rPr>
              <a:t> din interior cu </a:t>
            </a:r>
            <a:r>
              <a:rPr lang="en-US" sz="5400" dirty="0" err="1">
                <a:latin typeface="Corbel" panose="020B0503020204020204" pitchFamily="34" charset="0"/>
              </a:rPr>
              <a:t>cioburi</a:t>
            </a:r>
            <a:r>
              <a:rPr lang="en-US" sz="5400" dirty="0">
                <a:latin typeface="Corbel" panose="020B0503020204020204" pitchFamily="34" charset="0"/>
              </a:rPr>
              <a:t> de EA. </a:t>
            </a:r>
            <a:r>
              <a:rPr lang="en-US" sz="5400" dirty="0" err="1" smtClean="0">
                <a:latin typeface="Corbel" panose="020B0503020204020204" pitchFamily="34" charset="0"/>
              </a:rPr>
              <a:t>Folosind</a:t>
            </a:r>
            <a:endParaRPr lang="en-US" sz="5400" dirty="0">
              <a:latin typeface="Corbel" panose="020B0503020204020204" pitchFamily="34" charset="0"/>
            </a:endParaRPr>
          </a:p>
          <a:p>
            <a:pPr fontAlgn="base"/>
            <a:r>
              <a:rPr lang="en-US" sz="5400" dirty="0" err="1" smtClean="0">
                <a:latin typeface="Corbel" panose="020B0503020204020204" pitchFamily="34" charset="0"/>
              </a:rPr>
              <a:t>dispozitivul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în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timpul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unei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excursii</a:t>
            </a:r>
            <a:r>
              <a:rPr lang="en-US" sz="5400" dirty="0">
                <a:latin typeface="Corbel" panose="020B0503020204020204" pitchFamily="34" charset="0"/>
              </a:rPr>
              <a:t>, </a:t>
            </a:r>
            <a:r>
              <a:rPr lang="en-US" sz="5400" dirty="0" err="1">
                <a:latin typeface="Corbel" panose="020B0503020204020204" pitchFamily="34" charset="0"/>
              </a:rPr>
              <a:t>aceștia</a:t>
            </a:r>
            <a:r>
              <a:rPr lang="en-US" sz="5400" dirty="0">
                <a:latin typeface="Corbel" panose="020B0503020204020204" pitchFamily="34" charset="0"/>
              </a:rPr>
              <a:t> au </a:t>
            </a:r>
            <a:r>
              <a:rPr lang="en-US" sz="5400" dirty="0" err="1">
                <a:latin typeface="Corbel" panose="020B0503020204020204" pitchFamily="34" charset="0"/>
              </a:rPr>
              <a:t>reușit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chiar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 smtClean="0">
                <a:latin typeface="Corbel" panose="020B0503020204020204" pitchFamily="34" charset="0"/>
              </a:rPr>
              <a:t>să</a:t>
            </a:r>
            <a:endParaRPr lang="en-US" sz="5400" dirty="0">
              <a:latin typeface="Corbel" panose="020B0503020204020204" pitchFamily="34" charset="0"/>
            </a:endParaRPr>
          </a:p>
          <a:p>
            <a:pPr fontAlgn="base"/>
            <a:r>
              <a:rPr lang="en-US" sz="5400" dirty="0" err="1" smtClean="0">
                <a:latin typeface="Corbel" panose="020B0503020204020204" pitchFamily="34" charset="0"/>
              </a:rPr>
              <a:t>gătească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mâncare</a:t>
            </a:r>
            <a:r>
              <a:rPr lang="en-US" sz="5400" dirty="0">
                <a:latin typeface="Corbel" panose="020B0503020204020204" pitchFamily="34" charset="0"/>
              </a:rPr>
              <a:t>. </a:t>
            </a:r>
            <a:r>
              <a:rPr lang="en-US" sz="5400" b="1" dirty="0">
                <a:latin typeface="Corbel" panose="020B0503020204020204" pitchFamily="34" charset="0"/>
              </a:rPr>
              <a:t>Ce </a:t>
            </a:r>
            <a:r>
              <a:rPr lang="en-US" sz="5400" b="1" dirty="0" err="1">
                <a:latin typeface="Corbel" panose="020B0503020204020204" pitchFamily="34" charset="0"/>
              </a:rPr>
              <a:t>este</a:t>
            </a:r>
            <a:r>
              <a:rPr lang="en-US" sz="5400" b="1" dirty="0">
                <a:latin typeface="Corbel" panose="020B0503020204020204" pitchFamily="34" charset="0"/>
              </a:rPr>
              <a:t> EA?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1072" y="10197744"/>
            <a:ext cx="3846558" cy="107345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0199" y="10216717"/>
            <a:ext cx="1135692" cy="1092633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4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0356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364" y="1119705"/>
            <a:ext cx="10706735" cy="8572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14839"/>
            <a:ext cx="1535795" cy="1866346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8150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algn="ctr" fontAlgn="base"/>
            <a:r>
              <a:rPr lang="en-US" sz="7200" b="1" i="1" dirty="0">
                <a:latin typeface="Corbel" panose="020B0503020204020204" pitchFamily="34" charset="0"/>
              </a:rPr>
              <a:t>***</a:t>
            </a:r>
            <a:r>
              <a:rPr lang="en-US" sz="7200" b="1" i="1" dirty="0" smtClean="0">
                <a:latin typeface="Corbel" panose="020B0503020204020204" pitchFamily="34" charset="0"/>
              </a:rPr>
              <a:t>NERGY</a:t>
            </a:r>
            <a:endParaRPr lang="en-US" sz="7200" i="1" dirty="0">
              <a:latin typeface="Corbel" panose="020B0503020204020204" pitchFamily="34" charset="0"/>
            </a:endParaRPr>
          </a:p>
          <a:p>
            <a:pPr fontAlgn="base"/>
            <a:endParaRPr lang="ru-RU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В </a:t>
            </a:r>
            <a:r>
              <a:rPr lang="ru-RU" sz="4800" dirty="0">
                <a:latin typeface="Corbel" panose="020B0503020204020204" pitchFamily="34" charset="0"/>
              </a:rPr>
              <a:t>2018 году 14-летняя школьница </a:t>
            </a:r>
            <a:r>
              <a:rPr lang="ru-RU" sz="4800" dirty="0" err="1">
                <a:latin typeface="Corbel" panose="020B0503020204020204" pitchFamily="34" charset="0"/>
              </a:rPr>
              <a:t>Рейхан</a:t>
            </a:r>
            <a:r>
              <a:rPr lang="ru-RU" sz="4800" dirty="0">
                <a:latin typeface="Corbel" panose="020B0503020204020204" pitchFamily="34" charset="0"/>
              </a:rPr>
              <a:t> </a:t>
            </a:r>
            <a:r>
              <a:rPr lang="ru-RU" sz="4800" dirty="0" err="1">
                <a:latin typeface="Corbel" panose="020B0503020204020204" pitchFamily="34" charset="0"/>
              </a:rPr>
              <a:t>Джамалова</a:t>
            </a:r>
            <a:r>
              <a:rPr lang="ru-RU" sz="4800" dirty="0">
                <a:latin typeface="Corbel" panose="020B0503020204020204" pitchFamily="34" charset="0"/>
              </a:rPr>
              <a:t> попала в список </a:t>
            </a:r>
            <a:endParaRPr lang="en-US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dirty="0" smtClean="0">
                <a:latin typeface="Corbel" panose="020B0503020204020204" pitchFamily="34" charset="0"/>
              </a:rPr>
              <a:t>Forbes </a:t>
            </a:r>
            <a:r>
              <a:rPr lang="en-US" sz="4800" dirty="0">
                <a:latin typeface="Corbel" panose="020B0503020204020204" pitchFamily="34" charset="0"/>
              </a:rPr>
              <a:t>«30 </a:t>
            </a:r>
            <a:r>
              <a:rPr lang="ru-RU" sz="4800" dirty="0">
                <a:latin typeface="Corbel" panose="020B0503020204020204" pitchFamily="34" charset="0"/>
              </a:rPr>
              <a:t>до 30». Её </a:t>
            </a:r>
            <a:r>
              <a:rPr lang="ru-RU" sz="4800" dirty="0" err="1">
                <a:latin typeface="Corbel" panose="020B0503020204020204" pitchFamily="34" charset="0"/>
              </a:rPr>
              <a:t>стартап</a:t>
            </a:r>
            <a:r>
              <a:rPr lang="ru-RU" sz="4800" dirty="0">
                <a:latin typeface="Corbel" panose="020B0503020204020204" pitchFamily="34" charset="0"/>
              </a:rPr>
              <a:t> предлагает производить электричество </a:t>
            </a:r>
            <a:endParaRPr lang="en-US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при </a:t>
            </a:r>
            <a:r>
              <a:rPr lang="ru-RU" sz="4800" dirty="0">
                <a:latin typeface="Corbel" panose="020B0503020204020204" pitchFamily="34" charset="0"/>
              </a:rPr>
              <a:t>помощи падающей воды. </a:t>
            </a:r>
            <a:r>
              <a:rPr lang="ru-RU" sz="4800" b="1" dirty="0">
                <a:latin typeface="Corbel" panose="020B0503020204020204" pitchFamily="34" charset="0"/>
              </a:rPr>
              <a:t>Какие три буквы мы пропустили в </a:t>
            </a:r>
            <a:endParaRPr lang="en-US" sz="4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b="1" dirty="0" smtClean="0">
                <a:latin typeface="Corbel" panose="020B0503020204020204" pitchFamily="34" charset="0"/>
              </a:rPr>
              <a:t>названии </a:t>
            </a:r>
            <a:r>
              <a:rPr lang="ru-RU" sz="4800" b="1" dirty="0" err="1">
                <a:latin typeface="Corbel" panose="020B0503020204020204" pitchFamily="34" charset="0"/>
              </a:rPr>
              <a:t>стартапа</a:t>
            </a:r>
            <a:r>
              <a:rPr lang="ru-RU" sz="4800" b="1" dirty="0" smtClean="0">
                <a:latin typeface="Corbel" panose="020B0503020204020204" pitchFamily="34" charset="0"/>
              </a:rPr>
              <a:t>?</a:t>
            </a:r>
            <a:endParaRPr lang="en-US" sz="4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dirty="0" err="1" smtClean="0">
                <a:latin typeface="Corbel" panose="020B0503020204020204" pitchFamily="34" charset="0"/>
              </a:rPr>
              <a:t>În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anul</a:t>
            </a:r>
            <a:r>
              <a:rPr lang="en-US" sz="4800" dirty="0">
                <a:latin typeface="Corbel" panose="020B0503020204020204" pitchFamily="34" charset="0"/>
              </a:rPr>
              <a:t> 2018 </a:t>
            </a:r>
            <a:r>
              <a:rPr lang="en-US" sz="4800" dirty="0" err="1">
                <a:latin typeface="Corbel" panose="020B0503020204020204" pitchFamily="34" charset="0"/>
              </a:rPr>
              <a:t>eleva</a:t>
            </a:r>
            <a:r>
              <a:rPr lang="en-US" sz="4800" dirty="0">
                <a:latin typeface="Corbel" panose="020B0503020204020204" pitchFamily="34" charset="0"/>
              </a:rPr>
              <a:t> de </a:t>
            </a:r>
            <a:r>
              <a:rPr lang="en-US" sz="4800" dirty="0" err="1">
                <a:latin typeface="Corbel" panose="020B0503020204020204" pitchFamily="34" charset="0"/>
              </a:rPr>
              <a:t>doar</a:t>
            </a:r>
            <a:r>
              <a:rPr lang="en-US" sz="4800" dirty="0">
                <a:latin typeface="Corbel" panose="020B0503020204020204" pitchFamily="34" charset="0"/>
              </a:rPr>
              <a:t> 14 </a:t>
            </a:r>
            <a:r>
              <a:rPr lang="en-US" sz="4800" dirty="0" err="1">
                <a:latin typeface="Corbel" panose="020B0503020204020204" pitchFamily="34" charset="0"/>
              </a:rPr>
              <a:t>ani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Reyhan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Jamalova</a:t>
            </a:r>
            <a:r>
              <a:rPr lang="en-US" sz="4800" dirty="0">
                <a:latin typeface="Corbel" panose="020B0503020204020204" pitchFamily="34" charset="0"/>
              </a:rPr>
              <a:t> a </a:t>
            </a:r>
            <a:r>
              <a:rPr lang="en-US" sz="4800" dirty="0" err="1">
                <a:latin typeface="Corbel" panose="020B0503020204020204" pitchFamily="34" charset="0"/>
              </a:rPr>
              <a:t>fost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inclusă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în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 smtClean="0">
                <a:latin typeface="Corbel" panose="020B0503020204020204" pitchFamily="34" charset="0"/>
              </a:rPr>
              <a:t>topul</a:t>
            </a:r>
            <a:endParaRPr lang="en-US" sz="4800" dirty="0">
              <a:latin typeface="Corbel" panose="020B0503020204020204" pitchFamily="34" charset="0"/>
            </a:endParaRPr>
          </a:p>
          <a:p>
            <a:pPr fontAlgn="base"/>
            <a:r>
              <a:rPr lang="en-US" sz="4800" dirty="0" smtClean="0">
                <a:latin typeface="Corbel" panose="020B0503020204020204" pitchFamily="34" charset="0"/>
              </a:rPr>
              <a:t>Forbes </a:t>
            </a:r>
            <a:r>
              <a:rPr lang="en-US" sz="4800" dirty="0">
                <a:latin typeface="Corbel" panose="020B0503020204020204" pitchFamily="34" charset="0"/>
              </a:rPr>
              <a:t>”30 under 30”. Startup-</a:t>
            </a:r>
            <a:r>
              <a:rPr lang="en-US" sz="4800" dirty="0" err="1">
                <a:latin typeface="Corbel" panose="020B0503020204020204" pitchFamily="34" charset="0"/>
              </a:rPr>
              <a:t>ul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acesteia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presupune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producerea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endParaRPr lang="en-US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dirty="0" err="1" smtClean="0">
                <a:latin typeface="Corbel" panose="020B0503020204020204" pitchFamily="34" charset="0"/>
              </a:rPr>
              <a:t>electricității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>
                <a:latin typeface="Corbel" panose="020B0503020204020204" pitchFamily="34" charset="0"/>
              </a:rPr>
              <a:t>cu </a:t>
            </a:r>
            <a:r>
              <a:rPr lang="en-US" sz="4800" dirty="0" err="1">
                <a:latin typeface="Corbel" panose="020B0503020204020204" pitchFamily="34" charset="0"/>
              </a:rPr>
              <a:t>ajutorul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apei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căzătoare</a:t>
            </a:r>
            <a:r>
              <a:rPr lang="en-US" sz="4800" dirty="0">
                <a:latin typeface="Corbel" panose="020B0503020204020204" pitchFamily="34" charset="0"/>
              </a:rPr>
              <a:t>. </a:t>
            </a:r>
            <a:r>
              <a:rPr lang="en-US" sz="4800" b="1" dirty="0">
                <a:latin typeface="Corbel" panose="020B0503020204020204" pitchFamily="34" charset="0"/>
              </a:rPr>
              <a:t>Care 3 </a:t>
            </a:r>
            <a:r>
              <a:rPr lang="en-US" sz="4800" b="1" dirty="0" err="1">
                <a:latin typeface="Corbel" panose="020B0503020204020204" pitchFamily="34" charset="0"/>
              </a:rPr>
              <a:t>litere</a:t>
            </a:r>
            <a:r>
              <a:rPr lang="en-US" sz="4800" b="1" dirty="0">
                <a:latin typeface="Corbel" panose="020B0503020204020204" pitchFamily="34" charset="0"/>
              </a:rPr>
              <a:t> au </a:t>
            </a:r>
            <a:r>
              <a:rPr lang="en-US" sz="4800" b="1" dirty="0" err="1">
                <a:latin typeface="Corbel" panose="020B0503020204020204" pitchFamily="34" charset="0"/>
              </a:rPr>
              <a:t>fost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omise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smtClean="0">
                <a:latin typeface="Corbel" panose="020B0503020204020204" pitchFamily="34" charset="0"/>
              </a:rPr>
              <a:t>din</a:t>
            </a:r>
          </a:p>
          <a:p>
            <a:pPr fontAlgn="base"/>
            <a:r>
              <a:rPr lang="en-US" sz="4800" b="1" dirty="0" err="1" smtClean="0">
                <a:latin typeface="Corbel" panose="020B0503020204020204" pitchFamily="34" charset="0"/>
              </a:rPr>
              <a:t>denumirea</a:t>
            </a:r>
            <a:r>
              <a:rPr lang="en-US" sz="4800" b="1" dirty="0" smtClean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engleză</a:t>
            </a:r>
            <a:r>
              <a:rPr lang="en-US" sz="4800" b="1" dirty="0">
                <a:latin typeface="Corbel" panose="020B0503020204020204" pitchFamily="34" charset="0"/>
              </a:rPr>
              <a:t> a startup-</a:t>
            </a:r>
            <a:r>
              <a:rPr lang="en-US" sz="4800" b="1" dirty="0" err="1">
                <a:latin typeface="Corbel" panose="020B0503020204020204" pitchFamily="34" charset="0"/>
              </a:rPr>
              <a:t>ului</a:t>
            </a:r>
            <a:r>
              <a:rPr lang="en-US" sz="4800" b="1" dirty="0">
                <a:latin typeface="Corbel" panose="020B0503020204020204" pitchFamily="34" charset="0"/>
              </a:rPr>
              <a:t>? </a:t>
            </a:r>
            <a:endParaRPr lang="ru-RU" sz="48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1072" y="10197744"/>
            <a:ext cx="3846558" cy="107345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0199" y="10216717"/>
            <a:ext cx="1135692" cy="1092633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5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663821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364" y="1119705"/>
            <a:ext cx="10706735" cy="8572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14839"/>
            <a:ext cx="1535795" cy="1866346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8150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algn="ctr" fontAlgn="base"/>
            <a:r>
              <a:rPr lang="en-US" sz="7200" b="1" i="1" dirty="0">
                <a:latin typeface="Corbel" panose="020B0503020204020204" pitchFamily="34" charset="0"/>
              </a:rPr>
              <a:t>***</a:t>
            </a:r>
            <a:r>
              <a:rPr lang="en-US" sz="7200" b="1" i="1" dirty="0" smtClean="0">
                <a:latin typeface="Corbel" panose="020B0503020204020204" pitchFamily="34" charset="0"/>
              </a:rPr>
              <a:t>NERGY</a:t>
            </a:r>
            <a:endParaRPr lang="en-US" sz="7200" i="1" dirty="0">
              <a:latin typeface="Corbel" panose="020B0503020204020204" pitchFamily="34" charset="0"/>
            </a:endParaRPr>
          </a:p>
          <a:p>
            <a:pPr fontAlgn="base"/>
            <a:endParaRPr lang="ru-RU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В </a:t>
            </a:r>
            <a:r>
              <a:rPr lang="ru-RU" sz="4800" dirty="0">
                <a:latin typeface="Corbel" panose="020B0503020204020204" pitchFamily="34" charset="0"/>
              </a:rPr>
              <a:t>2018 году 14-летняя школьница </a:t>
            </a:r>
            <a:r>
              <a:rPr lang="ru-RU" sz="4800" dirty="0" err="1">
                <a:latin typeface="Corbel" panose="020B0503020204020204" pitchFamily="34" charset="0"/>
              </a:rPr>
              <a:t>Рейхан</a:t>
            </a:r>
            <a:r>
              <a:rPr lang="ru-RU" sz="4800" dirty="0">
                <a:latin typeface="Corbel" panose="020B0503020204020204" pitchFamily="34" charset="0"/>
              </a:rPr>
              <a:t> </a:t>
            </a:r>
            <a:r>
              <a:rPr lang="ru-RU" sz="4800" dirty="0" err="1">
                <a:latin typeface="Corbel" panose="020B0503020204020204" pitchFamily="34" charset="0"/>
              </a:rPr>
              <a:t>Джамалова</a:t>
            </a:r>
            <a:r>
              <a:rPr lang="ru-RU" sz="4800" dirty="0">
                <a:latin typeface="Corbel" panose="020B0503020204020204" pitchFamily="34" charset="0"/>
              </a:rPr>
              <a:t> попала в список </a:t>
            </a:r>
            <a:endParaRPr lang="en-US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dirty="0" smtClean="0">
                <a:latin typeface="Corbel" panose="020B0503020204020204" pitchFamily="34" charset="0"/>
              </a:rPr>
              <a:t>Forbes </a:t>
            </a:r>
            <a:r>
              <a:rPr lang="en-US" sz="4800" dirty="0">
                <a:latin typeface="Corbel" panose="020B0503020204020204" pitchFamily="34" charset="0"/>
              </a:rPr>
              <a:t>«30 </a:t>
            </a:r>
            <a:r>
              <a:rPr lang="ru-RU" sz="4800" dirty="0">
                <a:latin typeface="Corbel" panose="020B0503020204020204" pitchFamily="34" charset="0"/>
              </a:rPr>
              <a:t>до 30». Её </a:t>
            </a:r>
            <a:r>
              <a:rPr lang="ru-RU" sz="4800" dirty="0" err="1">
                <a:latin typeface="Corbel" panose="020B0503020204020204" pitchFamily="34" charset="0"/>
              </a:rPr>
              <a:t>стартап</a:t>
            </a:r>
            <a:r>
              <a:rPr lang="ru-RU" sz="4800" dirty="0">
                <a:latin typeface="Corbel" panose="020B0503020204020204" pitchFamily="34" charset="0"/>
              </a:rPr>
              <a:t> предлагает производить электричество </a:t>
            </a:r>
            <a:endParaRPr lang="en-US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при </a:t>
            </a:r>
            <a:r>
              <a:rPr lang="ru-RU" sz="4800" dirty="0">
                <a:latin typeface="Corbel" panose="020B0503020204020204" pitchFamily="34" charset="0"/>
              </a:rPr>
              <a:t>помощи падающей воды. </a:t>
            </a:r>
            <a:r>
              <a:rPr lang="ru-RU" sz="4800" b="1" dirty="0">
                <a:latin typeface="Corbel" panose="020B0503020204020204" pitchFamily="34" charset="0"/>
              </a:rPr>
              <a:t>Какие три буквы мы пропустили в </a:t>
            </a:r>
            <a:endParaRPr lang="en-US" sz="4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b="1" dirty="0" smtClean="0">
                <a:latin typeface="Corbel" panose="020B0503020204020204" pitchFamily="34" charset="0"/>
              </a:rPr>
              <a:t>названии </a:t>
            </a:r>
            <a:r>
              <a:rPr lang="ru-RU" sz="4800" b="1" dirty="0" err="1">
                <a:latin typeface="Corbel" panose="020B0503020204020204" pitchFamily="34" charset="0"/>
              </a:rPr>
              <a:t>стартапа</a:t>
            </a:r>
            <a:r>
              <a:rPr lang="ru-RU" sz="4800" b="1" dirty="0" smtClean="0">
                <a:latin typeface="Corbel" panose="020B0503020204020204" pitchFamily="34" charset="0"/>
              </a:rPr>
              <a:t>?</a:t>
            </a:r>
            <a:endParaRPr lang="en-US" sz="4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dirty="0" err="1" smtClean="0">
                <a:latin typeface="Corbel" panose="020B0503020204020204" pitchFamily="34" charset="0"/>
              </a:rPr>
              <a:t>În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anul</a:t>
            </a:r>
            <a:r>
              <a:rPr lang="en-US" sz="4800" dirty="0">
                <a:latin typeface="Corbel" panose="020B0503020204020204" pitchFamily="34" charset="0"/>
              </a:rPr>
              <a:t> 2018 </a:t>
            </a:r>
            <a:r>
              <a:rPr lang="en-US" sz="4800" dirty="0" err="1">
                <a:latin typeface="Corbel" panose="020B0503020204020204" pitchFamily="34" charset="0"/>
              </a:rPr>
              <a:t>eleva</a:t>
            </a:r>
            <a:r>
              <a:rPr lang="en-US" sz="4800" dirty="0">
                <a:latin typeface="Corbel" panose="020B0503020204020204" pitchFamily="34" charset="0"/>
              </a:rPr>
              <a:t> de </a:t>
            </a:r>
            <a:r>
              <a:rPr lang="en-US" sz="4800" dirty="0" err="1">
                <a:latin typeface="Corbel" panose="020B0503020204020204" pitchFamily="34" charset="0"/>
              </a:rPr>
              <a:t>doar</a:t>
            </a:r>
            <a:r>
              <a:rPr lang="en-US" sz="4800" dirty="0">
                <a:latin typeface="Corbel" panose="020B0503020204020204" pitchFamily="34" charset="0"/>
              </a:rPr>
              <a:t> 14 </a:t>
            </a:r>
            <a:r>
              <a:rPr lang="en-US" sz="4800" dirty="0" err="1">
                <a:latin typeface="Corbel" panose="020B0503020204020204" pitchFamily="34" charset="0"/>
              </a:rPr>
              <a:t>ani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Reyhan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Jamalova</a:t>
            </a:r>
            <a:r>
              <a:rPr lang="en-US" sz="4800" dirty="0">
                <a:latin typeface="Corbel" panose="020B0503020204020204" pitchFamily="34" charset="0"/>
              </a:rPr>
              <a:t> a </a:t>
            </a:r>
            <a:r>
              <a:rPr lang="en-US" sz="4800" dirty="0" err="1">
                <a:latin typeface="Corbel" panose="020B0503020204020204" pitchFamily="34" charset="0"/>
              </a:rPr>
              <a:t>fost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inclusă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în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 smtClean="0">
                <a:latin typeface="Corbel" panose="020B0503020204020204" pitchFamily="34" charset="0"/>
              </a:rPr>
              <a:t>topul</a:t>
            </a:r>
            <a:endParaRPr lang="en-US" sz="4800" dirty="0">
              <a:latin typeface="Corbel" panose="020B0503020204020204" pitchFamily="34" charset="0"/>
            </a:endParaRPr>
          </a:p>
          <a:p>
            <a:pPr fontAlgn="base"/>
            <a:r>
              <a:rPr lang="en-US" sz="4800" dirty="0" smtClean="0">
                <a:latin typeface="Corbel" panose="020B0503020204020204" pitchFamily="34" charset="0"/>
              </a:rPr>
              <a:t>Forbes </a:t>
            </a:r>
            <a:r>
              <a:rPr lang="en-US" sz="4800" dirty="0">
                <a:latin typeface="Corbel" panose="020B0503020204020204" pitchFamily="34" charset="0"/>
              </a:rPr>
              <a:t>”30 under 30”. Startup-</a:t>
            </a:r>
            <a:r>
              <a:rPr lang="en-US" sz="4800" dirty="0" err="1">
                <a:latin typeface="Corbel" panose="020B0503020204020204" pitchFamily="34" charset="0"/>
              </a:rPr>
              <a:t>ul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acesteia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presupune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producerea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endParaRPr lang="en-US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dirty="0" err="1" smtClean="0">
                <a:latin typeface="Corbel" panose="020B0503020204020204" pitchFamily="34" charset="0"/>
              </a:rPr>
              <a:t>electricității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>
                <a:latin typeface="Corbel" panose="020B0503020204020204" pitchFamily="34" charset="0"/>
              </a:rPr>
              <a:t>cu </a:t>
            </a:r>
            <a:r>
              <a:rPr lang="en-US" sz="4800" dirty="0" err="1">
                <a:latin typeface="Corbel" panose="020B0503020204020204" pitchFamily="34" charset="0"/>
              </a:rPr>
              <a:t>ajutorul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apei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căzătoare</a:t>
            </a:r>
            <a:r>
              <a:rPr lang="en-US" sz="4800" dirty="0">
                <a:latin typeface="Corbel" panose="020B0503020204020204" pitchFamily="34" charset="0"/>
              </a:rPr>
              <a:t>. </a:t>
            </a:r>
            <a:r>
              <a:rPr lang="en-US" sz="4800" b="1" dirty="0">
                <a:latin typeface="Corbel" panose="020B0503020204020204" pitchFamily="34" charset="0"/>
              </a:rPr>
              <a:t>Care 3 </a:t>
            </a:r>
            <a:r>
              <a:rPr lang="en-US" sz="4800" b="1" dirty="0" err="1">
                <a:latin typeface="Corbel" panose="020B0503020204020204" pitchFamily="34" charset="0"/>
              </a:rPr>
              <a:t>litere</a:t>
            </a:r>
            <a:r>
              <a:rPr lang="en-US" sz="4800" b="1" dirty="0">
                <a:latin typeface="Corbel" panose="020B0503020204020204" pitchFamily="34" charset="0"/>
              </a:rPr>
              <a:t> au </a:t>
            </a:r>
            <a:r>
              <a:rPr lang="en-US" sz="4800" b="1" dirty="0" err="1">
                <a:latin typeface="Corbel" panose="020B0503020204020204" pitchFamily="34" charset="0"/>
              </a:rPr>
              <a:t>fost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omise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smtClean="0">
                <a:latin typeface="Corbel" panose="020B0503020204020204" pitchFamily="34" charset="0"/>
              </a:rPr>
              <a:t>din</a:t>
            </a:r>
          </a:p>
          <a:p>
            <a:pPr fontAlgn="base"/>
            <a:r>
              <a:rPr lang="en-US" sz="4800" b="1" dirty="0" err="1" smtClean="0">
                <a:latin typeface="Corbel" panose="020B0503020204020204" pitchFamily="34" charset="0"/>
              </a:rPr>
              <a:t>denumirea</a:t>
            </a:r>
            <a:r>
              <a:rPr lang="en-US" sz="4800" b="1" dirty="0" smtClean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engleză</a:t>
            </a:r>
            <a:r>
              <a:rPr lang="en-US" sz="4800" b="1" dirty="0">
                <a:latin typeface="Corbel" panose="020B0503020204020204" pitchFamily="34" charset="0"/>
              </a:rPr>
              <a:t> a startup-</a:t>
            </a:r>
            <a:r>
              <a:rPr lang="en-US" sz="4800" b="1" dirty="0" err="1">
                <a:latin typeface="Corbel" panose="020B0503020204020204" pitchFamily="34" charset="0"/>
              </a:rPr>
              <a:t>ului</a:t>
            </a:r>
            <a:r>
              <a:rPr lang="en-US" sz="4800" b="1" dirty="0">
                <a:latin typeface="Corbel" panose="020B0503020204020204" pitchFamily="34" charset="0"/>
              </a:rPr>
              <a:t>? </a:t>
            </a:r>
            <a:endParaRPr lang="ru-RU" sz="48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1072" y="10197744"/>
            <a:ext cx="3846558" cy="107345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0199" y="10216717"/>
            <a:ext cx="1135692" cy="1092633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5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320756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364" y="1119705"/>
            <a:ext cx="10706735" cy="8572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14839"/>
            <a:ext cx="1535795" cy="1866346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400" dirty="0">
                <a:latin typeface="Corbel" panose="020B0503020204020204" pitchFamily="34" charset="0"/>
              </a:rPr>
              <a:t>Архитекторы предложили в местах большого скопления </a:t>
            </a:r>
            <a:endParaRPr lang="ru-RU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людей установить </a:t>
            </a:r>
            <a:r>
              <a:rPr lang="ru-RU" sz="5400" dirty="0">
                <a:latin typeface="Corbel" panose="020B0503020204020204" pitchFamily="34" charset="0"/>
              </a:rPr>
              <a:t>плиты, при ходьбе по которым будет </a:t>
            </a:r>
            <a:endParaRPr lang="ru-RU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вырабатываться энергия</a:t>
            </a:r>
            <a:r>
              <a:rPr lang="ru-RU" sz="5400" dirty="0">
                <a:latin typeface="Corbel" panose="020B0503020204020204" pitchFamily="34" charset="0"/>
              </a:rPr>
              <a:t>. В статье это назвали «ИКС города». </a:t>
            </a:r>
            <a:endParaRPr lang="ru-RU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ИКС </a:t>
            </a:r>
            <a:r>
              <a:rPr lang="ru-RU" sz="5400" dirty="0">
                <a:latin typeface="Corbel" panose="020B0503020204020204" pitchFamily="34" charset="0"/>
              </a:rPr>
              <a:t>есть у каждого: при </a:t>
            </a:r>
            <a:r>
              <a:rPr lang="ru-RU" sz="5400" dirty="0" smtClean="0">
                <a:latin typeface="Corbel" panose="020B0503020204020204" pitchFamily="34" charset="0"/>
              </a:rPr>
              <a:t>ходьбе </a:t>
            </a:r>
            <a:r>
              <a:rPr lang="ru-RU" sz="5400" dirty="0">
                <a:latin typeface="Corbel" panose="020B0503020204020204" pitchFamily="34" charset="0"/>
              </a:rPr>
              <a:t>он нормальный, а при беге </a:t>
            </a:r>
            <a:endParaRPr lang="ru-RU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увеличивается</a:t>
            </a:r>
            <a:r>
              <a:rPr lang="ru-RU" sz="5400" dirty="0">
                <a:latin typeface="Corbel" panose="020B0503020204020204" pitchFamily="34" charset="0"/>
              </a:rPr>
              <a:t>. </a:t>
            </a:r>
            <a:r>
              <a:rPr lang="ru-RU" sz="5400" b="1" dirty="0">
                <a:latin typeface="Corbel" panose="020B0503020204020204" pitchFamily="34" charset="0"/>
              </a:rPr>
              <a:t>Назовите </a:t>
            </a:r>
            <a:r>
              <a:rPr lang="ru-RU" sz="5400" b="1" dirty="0" smtClean="0">
                <a:latin typeface="Corbel" panose="020B0503020204020204" pitchFamily="34" charset="0"/>
              </a:rPr>
              <a:t>ИКС.</a:t>
            </a:r>
            <a:endParaRPr lang="en-US" sz="5400" b="1" dirty="0" smtClean="0">
              <a:latin typeface="Corbel" panose="020B0503020204020204" pitchFamily="34" charset="0"/>
            </a:endParaRPr>
          </a:p>
          <a:p>
            <a:pPr fontAlgn="base"/>
            <a:endParaRPr lang="ru-RU" sz="14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400" dirty="0" err="1" smtClean="0">
                <a:latin typeface="Corbel" panose="020B0503020204020204" pitchFamily="34" charset="0"/>
              </a:rPr>
              <a:t>Arhitecții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>
                <a:latin typeface="Corbel" panose="020B0503020204020204" pitchFamily="34" charset="0"/>
              </a:rPr>
              <a:t>au </a:t>
            </a:r>
            <a:r>
              <a:rPr lang="en-US" sz="5400" dirty="0" err="1">
                <a:latin typeface="Corbel" panose="020B0503020204020204" pitchFamily="34" charset="0"/>
              </a:rPr>
              <a:t>propus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instalarea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dispozitivelor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speciale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în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 smtClean="0">
                <a:latin typeface="Corbel" panose="020B0503020204020204" pitchFamily="34" charset="0"/>
              </a:rPr>
              <a:t>locuri</a:t>
            </a:r>
            <a:endParaRPr lang="en-US" sz="5400" dirty="0">
              <a:latin typeface="Corbel" panose="020B0503020204020204" pitchFamily="34" charset="0"/>
            </a:endParaRPr>
          </a:p>
          <a:p>
            <a:pPr fontAlgn="base"/>
            <a:r>
              <a:rPr lang="en-US" sz="5400" dirty="0" err="1" smtClean="0">
                <a:latin typeface="Corbel" panose="020B0503020204020204" pitchFamily="34" charset="0"/>
              </a:rPr>
              <a:t>aglomerate</a:t>
            </a:r>
            <a:r>
              <a:rPr lang="en-US" sz="5400" dirty="0">
                <a:latin typeface="Corbel" panose="020B0503020204020204" pitchFamily="34" charset="0"/>
              </a:rPr>
              <a:t>. </a:t>
            </a:r>
            <a:r>
              <a:rPr lang="en-US" sz="5400" dirty="0" err="1">
                <a:latin typeface="Corbel" panose="020B0503020204020204" pitchFamily="34" charset="0"/>
              </a:rPr>
              <a:t>Acestea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vor</a:t>
            </a:r>
            <a:r>
              <a:rPr lang="en-US" sz="5400" dirty="0">
                <a:latin typeface="Corbel" panose="020B0503020204020204" pitchFamily="34" charset="0"/>
              </a:rPr>
              <a:t> genera </a:t>
            </a:r>
            <a:r>
              <a:rPr lang="en-US" sz="5400" dirty="0" err="1">
                <a:latin typeface="Corbel" panose="020B0503020204020204" pitchFamily="34" charset="0"/>
              </a:rPr>
              <a:t>energie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când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cineva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va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păși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pe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ele</a:t>
            </a:r>
            <a:r>
              <a:rPr lang="en-US" sz="5400" dirty="0">
                <a:latin typeface="Corbel" panose="020B0503020204020204" pitchFamily="34" charset="0"/>
              </a:rPr>
              <a:t>. </a:t>
            </a:r>
            <a:endParaRPr lang="ru-RU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400" dirty="0" err="1" smtClean="0">
                <a:latin typeface="Corbel" panose="020B0503020204020204" pitchFamily="34" charset="0"/>
              </a:rPr>
              <a:t>Într</a:t>
            </a:r>
            <a:r>
              <a:rPr lang="en-US" sz="5400" dirty="0" smtClean="0">
                <a:latin typeface="Corbel" panose="020B0503020204020204" pitchFamily="34" charset="0"/>
              </a:rPr>
              <a:t>-un </a:t>
            </a:r>
            <a:r>
              <a:rPr lang="en-US" sz="5400" dirty="0" err="1" smtClean="0">
                <a:latin typeface="Corbel" panose="020B0503020204020204" pitchFamily="34" charset="0"/>
              </a:rPr>
              <a:t>articol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acest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proces</a:t>
            </a:r>
            <a:r>
              <a:rPr lang="en-US" sz="5400" dirty="0">
                <a:latin typeface="Corbel" panose="020B0503020204020204" pitchFamily="34" charset="0"/>
              </a:rPr>
              <a:t> a </a:t>
            </a:r>
            <a:r>
              <a:rPr lang="en-US" sz="5400" dirty="0" err="1">
                <a:latin typeface="Corbel" panose="020B0503020204020204" pitchFamily="34" charset="0"/>
              </a:rPr>
              <a:t>fost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denumit</a:t>
            </a:r>
            <a:r>
              <a:rPr lang="en-US" sz="5400" dirty="0">
                <a:latin typeface="Corbel" panose="020B0503020204020204" pitchFamily="34" charset="0"/>
              </a:rPr>
              <a:t> ”X-</a:t>
            </a:r>
            <a:r>
              <a:rPr lang="en-US" sz="5400" dirty="0" err="1">
                <a:latin typeface="Corbel" panose="020B0503020204020204" pitchFamily="34" charset="0"/>
              </a:rPr>
              <a:t>ul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orașului</a:t>
            </a:r>
            <a:r>
              <a:rPr lang="en-US" sz="5400" dirty="0">
                <a:latin typeface="Corbel" panose="020B0503020204020204" pitchFamily="34" charset="0"/>
              </a:rPr>
              <a:t>”. </a:t>
            </a:r>
            <a:r>
              <a:rPr lang="en-US" sz="5400" dirty="0" err="1">
                <a:latin typeface="Corbel" panose="020B0503020204020204" pitchFamily="34" charset="0"/>
              </a:rPr>
              <a:t>Fiecare</a:t>
            </a:r>
            <a:r>
              <a:rPr lang="en-US" sz="5400" dirty="0">
                <a:latin typeface="Corbel" panose="020B0503020204020204" pitchFamily="34" charset="0"/>
              </a:rPr>
              <a:t> din </a:t>
            </a:r>
            <a:endParaRPr lang="ru-RU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400" dirty="0" err="1" smtClean="0">
                <a:latin typeface="Corbel" panose="020B0503020204020204" pitchFamily="34" charset="0"/>
              </a:rPr>
              <a:t>noi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>
                <a:latin typeface="Corbel" panose="020B0503020204020204" pitchFamily="34" charset="0"/>
              </a:rPr>
              <a:t>are </a:t>
            </a:r>
            <a:r>
              <a:rPr lang="en-US" sz="5400" dirty="0" smtClean="0">
                <a:latin typeface="Corbel" panose="020B0503020204020204" pitchFamily="34" charset="0"/>
              </a:rPr>
              <a:t>X,</a:t>
            </a:r>
            <a:r>
              <a:rPr lang="ru-RU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 smtClean="0">
                <a:latin typeface="Corbel" panose="020B0503020204020204" pitchFamily="34" charset="0"/>
              </a:rPr>
              <a:t>care</a:t>
            </a:r>
            <a:r>
              <a:rPr lang="en-US" sz="5400" dirty="0">
                <a:latin typeface="Corbel" panose="020B0503020204020204" pitchFamily="34" charset="0"/>
              </a:rPr>
              <a:t>, </a:t>
            </a:r>
            <a:r>
              <a:rPr lang="en-US" sz="5400" dirty="0" err="1">
                <a:latin typeface="Corbel" panose="020B0503020204020204" pitchFamily="34" charset="0"/>
              </a:rPr>
              <a:t>apropo</a:t>
            </a:r>
            <a:r>
              <a:rPr lang="en-US" sz="5400" dirty="0">
                <a:latin typeface="Corbel" panose="020B0503020204020204" pitchFamily="34" charset="0"/>
              </a:rPr>
              <a:t>, </a:t>
            </a:r>
            <a:r>
              <a:rPr lang="en-US" sz="5400" dirty="0" err="1">
                <a:latin typeface="Corbel" panose="020B0503020204020204" pitchFamily="34" charset="0"/>
              </a:rPr>
              <a:t>crește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în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timp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ce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alergăm</a:t>
            </a:r>
            <a:r>
              <a:rPr lang="en-US" sz="5400" dirty="0">
                <a:latin typeface="Corbel" panose="020B0503020204020204" pitchFamily="34" charset="0"/>
              </a:rPr>
              <a:t>. </a:t>
            </a:r>
            <a:r>
              <a:rPr lang="en-US" sz="5400" b="1" dirty="0" err="1">
                <a:latin typeface="Corbel" panose="020B0503020204020204" pitchFamily="34" charset="0"/>
              </a:rPr>
              <a:t>Numiți</a:t>
            </a:r>
            <a:r>
              <a:rPr lang="en-US" sz="5400" b="1" dirty="0">
                <a:latin typeface="Corbel" panose="020B0503020204020204" pitchFamily="34" charset="0"/>
              </a:rPr>
              <a:t> X-</a:t>
            </a:r>
            <a:r>
              <a:rPr lang="en-US" sz="5400" b="1" dirty="0" err="1">
                <a:latin typeface="Corbel" panose="020B0503020204020204" pitchFamily="34" charset="0"/>
              </a:rPr>
              <a:t>ul</a:t>
            </a:r>
            <a:r>
              <a:rPr lang="en-US" sz="5400" b="1" dirty="0">
                <a:latin typeface="Corbel" panose="020B0503020204020204" pitchFamily="34" charset="0"/>
              </a:rPr>
              <a:t>. 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1072" y="10197744"/>
            <a:ext cx="3846558" cy="107345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0199" y="10216717"/>
            <a:ext cx="1135692" cy="1092633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6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45692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sndAc>
          <p:stSnd>
            <p:snd r:embed="rId3" name="chimes.wav"/>
          </p:stSnd>
        </p:sndAc>
      </p:transition>
    </mc:Choice>
    <mc:Fallback xmlns="">
      <p:transition spd="slow" advClick="0" advTm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364" y="1119705"/>
            <a:ext cx="10706735" cy="8572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14839"/>
            <a:ext cx="1535795" cy="1866346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400" dirty="0">
                <a:latin typeface="Corbel" panose="020B0503020204020204" pitchFamily="34" charset="0"/>
              </a:rPr>
              <a:t>Архитекторы предложили в местах большого скопления </a:t>
            </a:r>
            <a:endParaRPr lang="ru-RU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людей установить </a:t>
            </a:r>
            <a:r>
              <a:rPr lang="ru-RU" sz="5400" dirty="0">
                <a:latin typeface="Corbel" panose="020B0503020204020204" pitchFamily="34" charset="0"/>
              </a:rPr>
              <a:t>плиты, при ходьбе по которым будет </a:t>
            </a:r>
            <a:endParaRPr lang="ru-RU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вырабатываться энергия</a:t>
            </a:r>
            <a:r>
              <a:rPr lang="ru-RU" sz="5400" dirty="0">
                <a:latin typeface="Corbel" panose="020B0503020204020204" pitchFamily="34" charset="0"/>
              </a:rPr>
              <a:t>. В статье это назвали «ИКС города». </a:t>
            </a:r>
            <a:endParaRPr lang="ru-RU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ИКС </a:t>
            </a:r>
            <a:r>
              <a:rPr lang="ru-RU" sz="5400" dirty="0">
                <a:latin typeface="Corbel" panose="020B0503020204020204" pitchFamily="34" charset="0"/>
              </a:rPr>
              <a:t>есть у каждого: при </a:t>
            </a:r>
            <a:r>
              <a:rPr lang="ru-RU" sz="5400" dirty="0" smtClean="0">
                <a:latin typeface="Corbel" panose="020B0503020204020204" pitchFamily="34" charset="0"/>
              </a:rPr>
              <a:t>ходьбе </a:t>
            </a:r>
            <a:r>
              <a:rPr lang="ru-RU" sz="5400" dirty="0">
                <a:latin typeface="Corbel" panose="020B0503020204020204" pitchFamily="34" charset="0"/>
              </a:rPr>
              <a:t>он нормальный, а при беге </a:t>
            </a:r>
            <a:endParaRPr lang="ru-RU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увеличивается</a:t>
            </a:r>
            <a:r>
              <a:rPr lang="ru-RU" sz="5400" dirty="0">
                <a:latin typeface="Corbel" panose="020B0503020204020204" pitchFamily="34" charset="0"/>
              </a:rPr>
              <a:t>. </a:t>
            </a:r>
            <a:r>
              <a:rPr lang="ru-RU" sz="5400" b="1" dirty="0">
                <a:latin typeface="Corbel" panose="020B0503020204020204" pitchFamily="34" charset="0"/>
              </a:rPr>
              <a:t>Назовите </a:t>
            </a:r>
            <a:r>
              <a:rPr lang="ru-RU" sz="5400" b="1" dirty="0" smtClean="0">
                <a:latin typeface="Corbel" panose="020B0503020204020204" pitchFamily="34" charset="0"/>
              </a:rPr>
              <a:t>ИКС.</a:t>
            </a:r>
            <a:endParaRPr lang="en-US" sz="5400" b="1" dirty="0" smtClean="0">
              <a:latin typeface="Corbel" panose="020B0503020204020204" pitchFamily="34" charset="0"/>
            </a:endParaRPr>
          </a:p>
          <a:p>
            <a:pPr fontAlgn="base"/>
            <a:endParaRPr lang="ru-RU" sz="14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400" dirty="0" err="1" smtClean="0">
                <a:latin typeface="Corbel" panose="020B0503020204020204" pitchFamily="34" charset="0"/>
              </a:rPr>
              <a:t>Arhitecții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>
                <a:latin typeface="Corbel" panose="020B0503020204020204" pitchFamily="34" charset="0"/>
              </a:rPr>
              <a:t>au </a:t>
            </a:r>
            <a:r>
              <a:rPr lang="en-US" sz="5400" dirty="0" err="1">
                <a:latin typeface="Corbel" panose="020B0503020204020204" pitchFamily="34" charset="0"/>
              </a:rPr>
              <a:t>propus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instalarea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dispozitivelor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speciale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în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smtClean="0">
                <a:latin typeface="Corbel" panose="020B0503020204020204" pitchFamily="34" charset="0"/>
              </a:rPr>
              <a:t>locuri</a:t>
            </a:r>
            <a:endParaRPr lang="en-US" sz="5400" dirty="0">
              <a:latin typeface="Corbel" panose="020B0503020204020204" pitchFamily="34" charset="0"/>
            </a:endParaRPr>
          </a:p>
          <a:p>
            <a:pPr fontAlgn="base"/>
            <a:r>
              <a:rPr lang="en-US" sz="5400" dirty="0" err="1" smtClean="0">
                <a:latin typeface="Corbel" panose="020B0503020204020204" pitchFamily="34" charset="0"/>
              </a:rPr>
              <a:t>aglomerate</a:t>
            </a:r>
            <a:r>
              <a:rPr lang="en-US" sz="5400" dirty="0">
                <a:latin typeface="Corbel" panose="020B0503020204020204" pitchFamily="34" charset="0"/>
              </a:rPr>
              <a:t>. </a:t>
            </a:r>
            <a:r>
              <a:rPr lang="en-US" sz="5400" dirty="0" err="1">
                <a:latin typeface="Corbel" panose="020B0503020204020204" pitchFamily="34" charset="0"/>
              </a:rPr>
              <a:t>Acestea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vor</a:t>
            </a:r>
            <a:r>
              <a:rPr lang="en-US" sz="5400" dirty="0">
                <a:latin typeface="Corbel" panose="020B0503020204020204" pitchFamily="34" charset="0"/>
              </a:rPr>
              <a:t> genera </a:t>
            </a:r>
            <a:r>
              <a:rPr lang="en-US" sz="5400" dirty="0" err="1">
                <a:latin typeface="Corbel" panose="020B0503020204020204" pitchFamily="34" charset="0"/>
              </a:rPr>
              <a:t>energie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când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cineva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va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păși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pe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ele</a:t>
            </a:r>
            <a:r>
              <a:rPr lang="en-US" sz="5400" dirty="0">
                <a:latin typeface="Corbel" panose="020B0503020204020204" pitchFamily="34" charset="0"/>
              </a:rPr>
              <a:t>. </a:t>
            </a:r>
            <a:endParaRPr lang="ru-RU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400" dirty="0" err="1" smtClean="0">
                <a:latin typeface="Corbel" panose="020B0503020204020204" pitchFamily="34" charset="0"/>
              </a:rPr>
              <a:t>Într</a:t>
            </a:r>
            <a:r>
              <a:rPr lang="en-US" sz="5400" dirty="0" smtClean="0">
                <a:latin typeface="Corbel" panose="020B0503020204020204" pitchFamily="34" charset="0"/>
              </a:rPr>
              <a:t>-un </a:t>
            </a:r>
            <a:r>
              <a:rPr lang="en-US" sz="5400" dirty="0" err="1" smtClean="0">
                <a:latin typeface="Corbel" panose="020B0503020204020204" pitchFamily="34" charset="0"/>
              </a:rPr>
              <a:t>articol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acest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proces</a:t>
            </a:r>
            <a:r>
              <a:rPr lang="en-US" sz="5400" dirty="0">
                <a:latin typeface="Corbel" panose="020B0503020204020204" pitchFamily="34" charset="0"/>
              </a:rPr>
              <a:t> a </a:t>
            </a:r>
            <a:r>
              <a:rPr lang="en-US" sz="5400" dirty="0" err="1">
                <a:latin typeface="Corbel" panose="020B0503020204020204" pitchFamily="34" charset="0"/>
              </a:rPr>
              <a:t>fost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denumit</a:t>
            </a:r>
            <a:r>
              <a:rPr lang="en-US" sz="5400" dirty="0">
                <a:latin typeface="Corbel" panose="020B0503020204020204" pitchFamily="34" charset="0"/>
              </a:rPr>
              <a:t> ”X-</a:t>
            </a:r>
            <a:r>
              <a:rPr lang="en-US" sz="5400" dirty="0" err="1">
                <a:latin typeface="Corbel" panose="020B0503020204020204" pitchFamily="34" charset="0"/>
              </a:rPr>
              <a:t>ul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orașului</a:t>
            </a:r>
            <a:r>
              <a:rPr lang="en-US" sz="5400" dirty="0">
                <a:latin typeface="Corbel" panose="020B0503020204020204" pitchFamily="34" charset="0"/>
              </a:rPr>
              <a:t>”. </a:t>
            </a:r>
            <a:r>
              <a:rPr lang="en-US" sz="5400" dirty="0" err="1">
                <a:latin typeface="Corbel" panose="020B0503020204020204" pitchFamily="34" charset="0"/>
              </a:rPr>
              <a:t>Fiecare</a:t>
            </a:r>
            <a:r>
              <a:rPr lang="en-US" sz="5400" dirty="0">
                <a:latin typeface="Corbel" panose="020B0503020204020204" pitchFamily="34" charset="0"/>
              </a:rPr>
              <a:t> din </a:t>
            </a:r>
            <a:endParaRPr lang="ru-RU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400" dirty="0" err="1" smtClean="0">
                <a:latin typeface="Corbel" panose="020B0503020204020204" pitchFamily="34" charset="0"/>
              </a:rPr>
              <a:t>noi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>
                <a:latin typeface="Corbel" panose="020B0503020204020204" pitchFamily="34" charset="0"/>
              </a:rPr>
              <a:t>are </a:t>
            </a:r>
            <a:r>
              <a:rPr lang="en-US" sz="5400" dirty="0" smtClean="0">
                <a:latin typeface="Corbel" panose="020B0503020204020204" pitchFamily="34" charset="0"/>
              </a:rPr>
              <a:t>X,</a:t>
            </a:r>
            <a:r>
              <a:rPr lang="ru-RU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 smtClean="0">
                <a:latin typeface="Corbel" panose="020B0503020204020204" pitchFamily="34" charset="0"/>
              </a:rPr>
              <a:t>care</a:t>
            </a:r>
            <a:r>
              <a:rPr lang="en-US" sz="5400" dirty="0">
                <a:latin typeface="Corbel" panose="020B0503020204020204" pitchFamily="34" charset="0"/>
              </a:rPr>
              <a:t>, </a:t>
            </a:r>
            <a:r>
              <a:rPr lang="en-US" sz="5400" dirty="0" err="1">
                <a:latin typeface="Corbel" panose="020B0503020204020204" pitchFamily="34" charset="0"/>
              </a:rPr>
              <a:t>apropo</a:t>
            </a:r>
            <a:r>
              <a:rPr lang="en-US" sz="5400" dirty="0">
                <a:latin typeface="Corbel" panose="020B0503020204020204" pitchFamily="34" charset="0"/>
              </a:rPr>
              <a:t>, </a:t>
            </a:r>
            <a:r>
              <a:rPr lang="en-US" sz="5400" dirty="0" err="1">
                <a:latin typeface="Corbel" panose="020B0503020204020204" pitchFamily="34" charset="0"/>
              </a:rPr>
              <a:t>crește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în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timp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ce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alergăm</a:t>
            </a:r>
            <a:r>
              <a:rPr lang="en-US" sz="5400" dirty="0">
                <a:latin typeface="Corbel" panose="020B0503020204020204" pitchFamily="34" charset="0"/>
              </a:rPr>
              <a:t>. </a:t>
            </a:r>
            <a:r>
              <a:rPr lang="en-US" sz="5400" b="1" dirty="0" err="1">
                <a:latin typeface="Corbel" panose="020B0503020204020204" pitchFamily="34" charset="0"/>
              </a:rPr>
              <a:t>Numiți</a:t>
            </a:r>
            <a:r>
              <a:rPr lang="en-US" sz="5400" b="1" dirty="0">
                <a:latin typeface="Corbel" panose="020B0503020204020204" pitchFamily="34" charset="0"/>
              </a:rPr>
              <a:t> X-</a:t>
            </a:r>
            <a:r>
              <a:rPr lang="en-US" sz="5400" b="1" dirty="0" err="1">
                <a:latin typeface="Corbel" panose="020B0503020204020204" pitchFamily="34" charset="0"/>
              </a:rPr>
              <a:t>ul</a:t>
            </a:r>
            <a:r>
              <a:rPr lang="en-US" sz="5400" b="1" dirty="0">
                <a:latin typeface="Corbel" panose="020B0503020204020204" pitchFamily="34" charset="0"/>
              </a:rPr>
              <a:t>. 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1072" y="10197744"/>
            <a:ext cx="3846558" cy="107345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0199" y="10216717"/>
            <a:ext cx="1135692" cy="1092633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6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80303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364" y="1119705"/>
            <a:ext cx="10706735" cy="8572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14839"/>
            <a:ext cx="1535795" cy="1866346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3"/>
            <a:ext cx="19647969" cy="7940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400" dirty="0">
                <a:latin typeface="Corbel" panose="020B0503020204020204" pitchFamily="34" charset="0"/>
              </a:rPr>
              <a:t>Сегодня ЕГО не рассматривают как источник альтернативной</a:t>
            </a:r>
            <a:endParaRPr lang="en-US" sz="5400" dirty="0">
              <a:latin typeface="Corbel" panose="020B0503020204020204" pitchFamily="34" charset="0"/>
            </a:endParaRPr>
          </a:p>
          <a:p>
            <a:pPr fontAlgn="base"/>
            <a:r>
              <a:rPr lang="ru-RU" sz="5400" dirty="0">
                <a:latin typeface="Corbel" panose="020B0503020204020204" pitchFamily="34" charset="0"/>
              </a:rPr>
              <a:t>энергии. Дело в том, что для ЕГО производства требуется </a:t>
            </a:r>
          </a:p>
          <a:p>
            <a:pPr fontAlgn="base"/>
            <a:r>
              <a:rPr lang="ru-RU" sz="5400" dirty="0">
                <a:latin typeface="Corbel" panose="020B0503020204020204" pitchFamily="34" charset="0"/>
              </a:rPr>
              <a:t>больше энергии, чем можно получить от его использования. </a:t>
            </a:r>
          </a:p>
          <a:p>
            <a:pPr fontAlgn="base"/>
            <a:r>
              <a:rPr lang="ru-RU" sz="5400" dirty="0">
                <a:latin typeface="Corbel" panose="020B0503020204020204" pitchFamily="34" charset="0"/>
              </a:rPr>
              <a:t>Шутят, что Менделеев ставил на первое место не семью, </a:t>
            </a:r>
          </a:p>
          <a:p>
            <a:pPr fontAlgn="base"/>
            <a:r>
              <a:rPr lang="ru-RU" sz="5400" dirty="0">
                <a:latin typeface="Corbel" panose="020B0503020204020204" pitchFamily="34" charset="0"/>
              </a:rPr>
              <a:t>а именно ЕГО. </a:t>
            </a:r>
            <a:r>
              <a:rPr lang="ru-RU" sz="5400" b="1" dirty="0">
                <a:latin typeface="Corbel" panose="020B0503020204020204" pitchFamily="34" charset="0"/>
              </a:rPr>
              <a:t>Назовите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ru-RU" sz="5400" b="1" dirty="0">
                <a:latin typeface="Corbel" panose="020B0503020204020204" pitchFamily="34" charset="0"/>
              </a:rPr>
              <a:t>ЕГО. </a:t>
            </a:r>
            <a:endParaRPr lang="en-US" sz="5400" b="1" dirty="0">
              <a:latin typeface="Corbel" panose="020B0503020204020204" pitchFamily="34" charset="0"/>
            </a:endParaRPr>
          </a:p>
          <a:p>
            <a:pPr fontAlgn="base"/>
            <a:endParaRPr lang="ru-RU" sz="1400" dirty="0">
              <a:latin typeface="Corbel" panose="020B0503020204020204" pitchFamily="34" charset="0"/>
            </a:endParaRPr>
          </a:p>
          <a:p>
            <a:pPr fontAlgn="base"/>
            <a:r>
              <a:rPr lang="en-US" sz="5400" dirty="0" err="1">
                <a:latin typeface="Corbel" panose="020B0503020204020204" pitchFamily="34" charset="0"/>
              </a:rPr>
              <a:t>Astăzi</a:t>
            </a:r>
            <a:r>
              <a:rPr lang="en-US" sz="5400" dirty="0">
                <a:latin typeface="Corbel" panose="020B0503020204020204" pitchFamily="34" charset="0"/>
              </a:rPr>
              <a:t> EL nu e</a:t>
            </a:r>
            <a:r>
              <a:rPr lang="ro-MD" sz="5400" dirty="0">
                <a:latin typeface="Corbel" panose="020B0503020204020204" pitchFamily="34" charset="0"/>
              </a:rPr>
              <a:t>ste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considerat</a:t>
            </a:r>
            <a:r>
              <a:rPr lang="en-US" sz="5400" dirty="0">
                <a:latin typeface="Corbel" panose="020B0503020204020204" pitchFamily="34" charset="0"/>
              </a:rPr>
              <a:t> o </a:t>
            </a:r>
            <a:r>
              <a:rPr lang="en-US" sz="5400" dirty="0" err="1">
                <a:latin typeface="Corbel" panose="020B0503020204020204" pitchFamily="34" charset="0"/>
              </a:rPr>
              <a:t>sursă</a:t>
            </a:r>
            <a:r>
              <a:rPr lang="en-US" sz="5400" dirty="0">
                <a:latin typeface="Corbel" panose="020B0503020204020204" pitchFamily="34" charset="0"/>
              </a:rPr>
              <a:t> de </a:t>
            </a:r>
            <a:r>
              <a:rPr lang="en-US" sz="5400" dirty="0" err="1">
                <a:latin typeface="Corbel" panose="020B0503020204020204" pitchFamily="34" charset="0"/>
              </a:rPr>
              <a:t>energie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alternativă</a:t>
            </a:r>
            <a:r>
              <a:rPr lang="en-US" sz="5400" dirty="0">
                <a:latin typeface="Corbel" panose="020B0503020204020204" pitchFamily="34" charset="0"/>
              </a:rPr>
              <a:t>, </a:t>
            </a:r>
            <a:r>
              <a:rPr lang="en-US" sz="5400" dirty="0" err="1">
                <a:latin typeface="Corbel" panose="020B0503020204020204" pitchFamily="34" charset="0"/>
              </a:rPr>
              <a:t>deoarece</a:t>
            </a:r>
            <a:endParaRPr lang="en-US" sz="5400" dirty="0">
              <a:latin typeface="Corbel" panose="020B0503020204020204" pitchFamily="34" charset="0"/>
            </a:endParaRPr>
          </a:p>
          <a:p>
            <a:pPr fontAlgn="base"/>
            <a:r>
              <a:rPr lang="en-US" sz="5400" dirty="0" err="1">
                <a:latin typeface="Corbel" panose="020B0503020204020204" pitchFamily="34" charset="0"/>
              </a:rPr>
              <a:t>producerea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sa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necesită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mai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multă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energie</a:t>
            </a:r>
            <a:r>
              <a:rPr lang="en-US" sz="5400" dirty="0">
                <a:latin typeface="Corbel" panose="020B0503020204020204" pitchFamily="34" charset="0"/>
              </a:rPr>
              <a:t>, </a:t>
            </a:r>
            <a:r>
              <a:rPr lang="en-US" sz="5400" dirty="0" err="1">
                <a:latin typeface="Corbel" panose="020B0503020204020204" pitchFamily="34" charset="0"/>
              </a:rPr>
              <a:t>decât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poate</a:t>
            </a:r>
            <a:r>
              <a:rPr lang="en-US" sz="5400" dirty="0">
                <a:latin typeface="Corbel" panose="020B0503020204020204" pitchFamily="34" charset="0"/>
              </a:rPr>
              <a:t> fi </a:t>
            </a:r>
            <a:r>
              <a:rPr lang="en-US" sz="5400" dirty="0" err="1">
                <a:latin typeface="Corbel" panose="020B0503020204020204" pitchFamily="34" charset="0"/>
              </a:rPr>
              <a:t>obținută</a:t>
            </a:r>
            <a:r>
              <a:rPr lang="en-US" sz="5400" dirty="0">
                <a:latin typeface="Corbel" panose="020B0503020204020204" pitchFamily="34" charset="0"/>
              </a:rPr>
              <a:t> la </a:t>
            </a:r>
          </a:p>
          <a:p>
            <a:pPr fontAlgn="base"/>
            <a:r>
              <a:rPr lang="en-US" sz="5400" dirty="0" err="1">
                <a:latin typeface="Corbel" panose="020B0503020204020204" pitchFamily="34" charset="0"/>
              </a:rPr>
              <a:t>folosirea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sa</a:t>
            </a:r>
            <a:r>
              <a:rPr lang="en-US" sz="5400" dirty="0">
                <a:latin typeface="Corbel" panose="020B0503020204020204" pitchFamily="34" charset="0"/>
              </a:rPr>
              <a:t>. Conform </a:t>
            </a:r>
            <a:r>
              <a:rPr lang="en-US" sz="5400" dirty="0" err="1">
                <a:latin typeface="Corbel" panose="020B0503020204020204" pitchFamily="34" charset="0"/>
              </a:rPr>
              <a:t>unei</a:t>
            </a:r>
            <a:r>
              <a:rPr lang="en-US" sz="5400" dirty="0">
                <a:latin typeface="Corbel" panose="020B0503020204020204" pitchFamily="34" charset="0"/>
              </a:rPr>
              <a:t> glume, </a:t>
            </a:r>
            <a:r>
              <a:rPr lang="en-US" sz="5400" dirty="0" err="1">
                <a:latin typeface="Corbel" panose="020B0503020204020204" pitchFamily="34" charset="0"/>
              </a:rPr>
              <a:t>primul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loc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în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viața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lui</a:t>
            </a:r>
            <a:r>
              <a:rPr lang="en-US" sz="5400" dirty="0">
                <a:latin typeface="Corbel" panose="020B0503020204020204" pitchFamily="34" charset="0"/>
              </a:rPr>
              <a:t> Mendeleev </a:t>
            </a:r>
            <a:endParaRPr lang="ru-RU" sz="5400" dirty="0">
              <a:latin typeface="Corbel" panose="020B0503020204020204" pitchFamily="34" charset="0"/>
            </a:endParaRPr>
          </a:p>
          <a:p>
            <a:pPr fontAlgn="base"/>
            <a:r>
              <a:rPr lang="en-US" sz="5400" dirty="0">
                <a:latin typeface="Corbel" panose="020B0503020204020204" pitchFamily="34" charset="0"/>
              </a:rPr>
              <a:t>era </a:t>
            </a:r>
            <a:r>
              <a:rPr lang="en-US" sz="5400" dirty="0" err="1">
                <a:latin typeface="Corbel" panose="020B0503020204020204" pitchFamily="34" charset="0"/>
              </a:rPr>
              <a:t>ocupat</a:t>
            </a:r>
            <a:r>
              <a:rPr lang="en-US" sz="5400" dirty="0">
                <a:latin typeface="Corbel" panose="020B0503020204020204" pitchFamily="34" charset="0"/>
              </a:rPr>
              <a:t> nu de </a:t>
            </a:r>
            <a:r>
              <a:rPr lang="en-US" sz="5400" dirty="0" err="1">
                <a:latin typeface="Corbel" panose="020B0503020204020204" pitchFamily="34" charset="0"/>
              </a:rPr>
              <a:t>familie</a:t>
            </a:r>
            <a:r>
              <a:rPr lang="en-US" sz="5400" dirty="0">
                <a:latin typeface="Corbel" panose="020B0503020204020204" pitchFamily="34" charset="0"/>
              </a:rPr>
              <a:t>, ci </a:t>
            </a:r>
            <a:r>
              <a:rPr lang="en-US" sz="5400" dirty="0" err="1">
                <a:latin typeface="Corbel" panose="020B0503020204020204" pitchFamily="34" charset="0"/>
              </a:rPr>
              <a:t>anume</a:t>
            </a:r>
            <a:r>
              <a:rPr lang="en-US" sz="5400" dirty="0">
                <a:latin typeface="Corbel" panose="020B0503020204020204" pitchFamily="34" charset="0"/>
              </a:rPr>
              <a:t> de EL.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Numiți</a:t>
            </a:r>
            <a:r>
              <a:rPr lang="en-US" sz="5400" b="1" dirty="0">
                <a:latin typeface="Corbel" panose="020B0503020204020204" pitchFamily="34" charset="0"/>
              </a:rPr>
              <a:t>-L!</a:t>
            </a:r>
            <a:endParaRPr lang="en-US" sz="5400" b="1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1072" y="10197744"/>
            <a:ext cx="3846558" cy="107345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0199" y="10216717"/>
            <a:ext cx="1135692" cy="1092633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865500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364" y="1119705"/>
            <a:ext cx="10706735" cy="8572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14839"/>
            <a:ext cx="1535795" cy="1866346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3"/>
            <a:ext cx="19647969" cy="7940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400" dirty="0">
                <a:latin typeface="Corbel" panose="020B0503020204020204" pitchFamily="34" charset="0"/>
              </a:rPr>
              <a:t>Сегодня ЕГО не рассматривают как источник альтернативной</a:t>
            </a:r>
            <a:endParaRPr lang="en-US" sz="5400" dirty="0">
              <a:latin typeface="Corbel" panose="020B0503020204020204" pitchFamily="34" charset="0"/>
            </a:endParaRPr>
          </a:p>
          <a:p>
            <a:pPr fontAlgn="base"/>
            <a:r>
              <a:rPr lang="ru-RU" sz="5400" dirty="0">
                <a:latin typeface="Corbel" panose="020B0503020204020204" pitchFamily="34" charset="0"/>
              </a:rPr>
              <a:t>энергии. Дело в том, что для ЕГО производства требуется </a:t>
            </a:r>
          </a:p>
          <a:p>
            <a:pPr fontAlgn="base"/>
            <a:r>
              <a:rPr lang="ru-RU" sz="5400" dirty="0">
                <a:latin typeface="Corbel" panose="020B0503020204020204" pitchFamily="34" charset="0"/>
              </a:rPr>
              <a:t>больше энергии, чем можно получить от его использования. </a:t>
            </a:r>
          </a:p>
          <a:p>
            <a:pPr fontAlgn="base"/>
            <a:r>
              <a:rPr lang="ru-RU" sz="5400" dirty="0">
                <a:latin typeface="Corbel" panose="020B0503020204020204" pitchFamily="34" charset="0"/>
              </a:rPr>
              <a:t>Шутят, что Менделеев ставил на первое место не семью, </a:t>
            </a:r>
          </a:p>
          <a:p>
            <a:pPr fontAlgn="base"/>
            <a:r>
              <a:rPr lang="ru-RU" sz="5400" dirty="0">
                <a:latin typeface="Corbel" panose="020B0503020204020204" pitchFamily="34" charset="0"/>
              </a:rPr>
              <a:t>а именно ЕГО. </a:t>
            </a:r>
            <a:r>
              <a:rPr lang="ru-RU" sz="5400" b="1" dirty="0">
                <a:latin typeface="Corbel" panose="020B0503020204020204" pitchFamily="34" charset="0"/>
              </a:rPr>
              <a:t>Назовите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ru-RU" sz="5400" b="1" dirty="0">
                <a:latin typeface="Corbel" panose="020B0503020204020204" pitchFamily="34" charset="0"/>
              </a:rPr>
              <a:t>ЕГО. </a:t>
            </a:r>
            <a:endParaRPr lang="en-US" sz="5400" b="1" dirty="0">
              <a:latin typeface="Corbel" panose="020B0503020204020204" pitchFamily="34" charset="0"/>
            </a:endParaRPr>
          </a:p>
          <a:p>
            <a:pPr fontAlgn="base"/>
            <a:endParaRPr lang="ru-RU" sz="1400" dirty="0">
              <a:latin typeface="Corbel" panose="020B0503020204020204" pitchFamily="34" charset="0"/>
            </a:endParaRPr>
          </a:p>
          <a:p>
            <a:pPr fontAlgn="base"/>
            <a:r>
              <a:rPr lang="en-US" sz="5400" dirty="0" err="1">
                <a:latin typeface="Corbel" panose="020B0503020204020204" pitchFamily="34" charset="0"/>
              </a:rPr>
              <a:t>Astăzi</a:t>
            </a:r>
            <a:r>
              <a:rPr lang="en-US" sz="5400" dirty="0">
                <a:latin typeface="Corbel" panose="020B0503020204020204" pitchFamily="34" charset="0"/>
              </a:rPr>
              <a:t> EL nu e</a:t>
            </a:r>
            <a:r>
              <a:rPr lang="ro-MD" sz="5400" dirty="0">
                <a:latin typeface="Corbel" panose="020B0503020204020204" pitchFamily="34" charset="0"/>
              </a:rPr>
              <a:t>ste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considerat</a:t>
            </a:r>
            <a:r>
              <a:rPr lang="en-US" sz="5400" dirty="0">
                <a:latin typeface="Corbel" panose="020B0503020204020204" pitchFamily="34" charset="0"/>
              </a:rPr>
              <a:t> o </a:t>
            </a:r>
            <a:r>
              <a:rPr lang="en-US" sz="5400" dirty="0" err="1">
                <a:latin typeface="Corbel" panose="020B0503020204020204" pitchFamily="34" charset="0"/>
              </a:rPr>
              <a:t>sursă</a:t>
            </a:r>
            <a:r>
              <a:rPr lang="en-US" sz="5400" dirty="0">
                <a:latin typeface="Corbel" panose="020B0503020204020204" pitchFamily="34" charset="0"/>
              </a:rPr>
              <a:t> de </a:t>
            </a:r>
            <a:r>
              <a:rPr lang="en-US" sz="5400" dirty="0" err="1">
                <a:latin typeface="Corbel" panose="020B0503020204020204" pitchFamily="34" charset="0"/>
              </a:rPr>
              <a:t>energie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alternativă</a:t>
            </a:r>
            <a:r>
              <a:rPr lang="en-US" sz="5400" dirty="0">
                <a:latin typeface="Corbel" panose="020B0503020204020204" pitchFamily="34" charset="0"/>
              </a:rPr>
              <a:t>, </a:t>
            </a:r>
            <a:r>
              <a:rPr lang="en-US" sz="5400" dirty="0" err="1">
                <a:latin typeface="Corbel" panose="020B0503020204020204" pitchFamily="34" charset="0"/>
              </a:rPr>
              <a:t>deoarece</a:t>
            </a:r>
            <a:endParaRPr lang="en-US" sz="5400" dirty="0">
              <a:latin typeface="Corbel" panose="020B0503020204020204" pitchFamily="34" charset="0"/>
            </a:endParaRPr>
          </a:p>
          <a:p>
            <a:pPr fontAlgn="base"/>
            <a:r>
              <a:rPr lang="en-US" sz="5400" dirty="0" err="1">
                <a:latin typeface="Corbel" panose="020B0503020204020204" pitchFamily="34" charset="0"/>
              </a:rPr>
              <a:t>producerea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sa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necesită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mai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multă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energie</a:t>
            </a:r>
            <a:r>
              <a:rPr lang="en-US" sz="5400" dirty="0">
                <a:latin typeface="Corbel" panose="020B0503020204020204" pitchFamily="34" charset="0"/>
              </a:rPr>
              <a:t>, </a:t>
            </a:r>
            <a:r>
              <a:rPr lang="en-US" sz="5400" dirty="0" err="1">
                <a:latin typeface="Corbel" panose="020B0503020204020204" pitchFamily="34" charset="0"/>
              </a:rPr>
              <a:t>decât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poate</a:t>
            </a:r>
            <a:r>
              <a:rPr lang="en-US" sz="5400" dirty="0">
                <a:latin typeface="Corbel" panose="020B0503020204020204" pitchFamily="34" charset="0"/>
              </a:rPr>
              <a:t> fi </a:t>
            </a:r>
            <a:r>
              <a:rPr lang="en-US" sz="5400" dirty="0" err="1">
                <a:latin typeface="Corbel" panose="020B0503020204020204" pitchFamily="34" charset="0"/>
              </a:rPr>
              <a:t>obținută</a:t>
            </a:r>
            <a:r>
              <a:rPr lang="en-US" sz="5400" dirty="0">
                <a:latin typeface="Corbel" panose="020B0503020204020204" pitchFamily="34" charset="0"/>
              </a:rPr>
              <a:t> la </a:t>
            </a:r>
          </a:p>
          <a:p>
            <a:pPr fontAlgn="base"/>
            <a:r>
              <a:rPr lang="en-US" sz="5400" dirty="0" err="1">
                <a:latin typeface="Corbel" panose="020B0503020204020204" pitchFamily="34" charset="0"/>
              </a:rPr>
              <a:t>folosirea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sa</a:t>
            </a:r>
            <a:r>
              <a:rPr lang="en-US" sz="5400" dirty="0">
                <a:latin typeface="Corbel" panose="020B0503020204020204" pitchFamily="34" charset="0"/>
              </a:rPr>
              <a:t>. Conform </a:t>
            </a:r>
            <a:r>
              <a:rPr lang="en-US" sz="5400" dirty="0" err="1">
                <a:latin typeface="Corbel" panose="020B0503020204020204" pitchFamily="34" charset="0"/>
              </a:rPr>
              <a:t>unei</a:t>
            </a:r>
            <a:r>
              <a:rPr lang="en-US" sz="5400" dirty="0">
                <a:latin typeface="Corbel" panose="020B0503020204020204" pitchFamily="34" charset="0"/>
              </a:rPr>
              <a:t> glume, </a:t>
            </a:r>
            <a:r>
              <a:rPr lang="en-US" sz="5400" dirty="0" err="1">
                <a:latin typeface="Corbel" panose="020B0503020204020204" pitchFamily="34" charset="0"/>
              </a:rPr>
              <a:t>primul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loc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în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viața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lui</a:t>
            </a:r>
            <a:r>
              <a:rPr lang="en-US" sz="5400" dirty="0">
                <a:latin typeface="Corbel" panose="020B0503020204020204" pitchFamily="34" charset="0"/>
              </a:rPr>
              <a:t> Mendeleev </a:t>
            </a:r>
            <a:endParaRPr lang="ru-RU" sz="5400" dirty="0">
              <a:latin typeface="Corbel" panose="020B0503020204020204" pitchFamily="34" charset="0"/>
            </a:endParaRPr>
          </a:p>
          <a:p>
            <a:pPr fontAlgn="base"/>
            <a:r>
              <a:rPr lang="en-US" sz="5400" dirty="0">
                <a:latin typeface="Corbel" panose="020B0503020204020204" pitchFamily="34" charset="0"/>
              </a:rPr>
              <a:t>era </a:t>
            </a:r>
            <a:r>
              <a:rPr lang="en-US" sz="5400" dirty="0" err="1">
                <a:latin typeface="Corbel" panose="020B0503020204020204" pitchFamily="34" charset="0"/>
              </a:rPr>
              <a:t>ocupat</a:t>
            </a:r>
            <a:r>
              <a:rPr lang="en-US" sz="5400" dirty="0">
                <a:latin typeface="Corbel" panose="020B0503020204020204" pitchFamily="34" charset="0"/>
              </a:rPr>
              <a:t> nu de </a:t>
            </a:r>
            <a:r>
              <a:rPr lang="en-US" sz="5400" dirty="0" err="1">
                <a:latin typeface="Corbel" panose="020B0503020204020204" pitchFamily="34" charset="0"/>
              </a:rPr>
              <a:t>familie</a:t>
            </a:r>
            <a:r>
              <a:rPr lang="en-US" sz="5400" dirty="0">
                <a:latin typeface="Corbel" panose="020B0503020204020204" pitchFamily="34" charset="0"/>
              </a:rPr>
              <a:t>, ci </a:t>
            </a:r>
            <a:r>
              <a:rPr lang="en-US" sz="5400" dirty="0" err="1">
                <a:latin typeface="Corbel" panose="020B0503020204020204" pitchFamily="34" charset="0"/>
              </a:rPr>
              <a:t>anume</a:t>
            </a:r>
            <a:r>
              <a:rPr lang="en-US" sz="5400" dirty="0">
                <a:latin typeface="Corbel" panose="020B0503020204020204" pitchFamily="34" charset="0"/>
              </a:rPr>
              <a:t> de EL.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Numiți</a:t>
            </a:r>
            <a:r>
              <a:rPr lang="en-US" sz="5400" b="1" dirty="0">
                <a:latin typeface="Corbel" panose="020B0503020204020204" pitchFamily="34" charset="0"/>
              </a:rPr>
              <a:t>-L!</a:t>
            </a:r>
            <a:endParaRPr lang="en-US" sz="5400" b="1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1072" y="10197744"/>
            <a:ext cx="3846558" cy="107345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0199" y="10216717"/>
            <a:ext cx="1135692" cy="1092633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51365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364" y="1119705"/>
            <a:ext cx="10706735" cy="8572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14839"/>
            <a:ext cx="1535795" cy="1866346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3"/>
            <a:ext cx="19647969" cy="7940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400" dirty="0">
                <a:latin typeface="Corbel" panose="020B0503020204020204" pitchFamily="34" charset="0"/>
              </a:rPr>
              <a:t>Сегодня ЕГО не рассматривают как источник альтернативной</a:t>
            </a:r>
            <a:endParaRPr lang="en-US" sz="5400" dirty="0">
              <a:latin typeface="Corbel" panose="020B0503020204020204" pitchFamily="34" charset="0"/>
            </a:endParaRPr>
          </a:p>
          <a:p>
            <a:pPr fontAlgn="base"/>
            <a:r>
              <a:rPr lang="ru-RU" sz="5400" dirty="0">
                <a:latin typeface="Corbel" panose="020B0503020204020204" pitchFamily="34" charset="0"/>
              </a:rPr>
              <a:t>энергии. Дело в том, что для ЕГО производства требуется </a:t>
            </a:r>
          </a:p>
          <a:p>
            <a:pPr fontAlgn="base"/>
            <a:r>
              <a:rPr lang="ru-RU" sz="5400" dirty="0">
                <a:latin typeface="Corbel" panose="020B0503020204020204" pitchFamily="34" charset="0"/>
              </a:rPr>
              <a:t>больше энергии, чем можно получить от его использования. </a:t>
            </a:r>
          </a:p>
          <a:p>
            <a:pPr fontAlgn="base"/>
            <a:r>
              <a:rPr lang="ru-RU" sz="5400" dirty="0">
                <a:latin typeface="Corbel" panose="020B0503020204020204" pitchFamily="34" charset="0"/>
              </a:rPr>
              <a:t>Шутят, что Менделеев ставил на первое место не семью, </a:t>
            </a:r>
          </a:p>
          <a:p>
            <a:pPr fontAlgn="base"/>
            <a:r>
              <a:rPr lang="ru-RU" sz="5400" dirty="0">
                <a:latin typeface="Corbel" panose="020B0503020204020204" pitchFamily="34" charset="0"/>
              </a:rPr>
              <a:t>а именно ЕГО. </a:t>
            </a:r>
            <a:r>
              <a:rPr lang="ru-RU" sz="5400" b="1" dirty="0">
                <a:latin typeface="Corbel" panose="020B0503020204020204" pitchFamily="34" charset="0"/>
              </a:rPr>
              <a:t>Назовите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ru-RU" sz="5400" b="1" dirty="0">
                <a:latin typeface="Corbel" panose="020B0503020204020204" pitchFamily="34" charset="0"/>
              </a:rPr>
              <a:t>ЕГО. </a:t>
            </a:r>
            <a:endParaRPr lang="en-US" sz="5400" b="1" dirty="0">
              <a:latin typeface="Corbel" panose="020B0503020204020204" pitchFamily="34" charset="0"/>
            </a:endParaRPr>
          </a:p>
          <a:p>
            <a:pPr fontAlgn="base"/>
            <a:endParaRPr lang="ru-RU" sz="1400" dirty="0">
              <a:latin typeface="Corbel" panose="020B0503020204020204" pitchFamily="34" charset="0"/>
            </a:endParaRPr>
          </a:p>
          <a:p>
            <a:pPr fontAlgn="base"/>
            <a:r>
              <a:rPr lang="en-US" sz="5400" dirty="0" err="1">
                <a:latin typeface="Corbel" panose="020B0503020204020204" pitchFamily="34" charset="0"/>
              </a:rPr>
              <a:t>Astăzi</a:t>
            </a:r>
            <a:r>
              <a:rPr lang="en-US" sz="5400" dirty="0">
                <a:latin typeface="Corbel" panose="020B0503020204020204" pitchFamily="34" charset="0"/>
              </a:rPr>
              <a:t> EL nu e</a:t>
            </a:r>
            <a:r>
              <a:rPr lang="ro-MD" sz="5400" dirty="0">
                <a:latin typeface="Corbel" panose="020B0503020204020204" pitchFamily="34" charset="0"/>
              </a:rPr>
              <a:t>ste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considerat</a:t>
            </a:r>
            <a:r>
              <a:rPr lang="en-US" sz="5400" dirty="0">
                <a:latin typeface="Corbel" panose="020B0503020204020204" pitchFamily="34" charset="0"/>
              </a:rPr>
              <a:t> o </a:t>
            </a:r>
            <a:r>
              <a:rPr lang="en-US" sz="5400" dirty="0" err="1">
                <a:latin typeface="Corbel" panose="020B0503020204020204" pitchFamily="34" charset="0"/>
              </a:rPr>
              <a:t>sursă</a:t>
            </a:r>
            <a:r>
              <a:rPr lang="en-US" sz="5400" dirty="0">
                <a:latin typeface="Corbel" panose="020B0503020204020204" pitchFamily="34" charset="0"/>
              </a:rPr>
              <a:t> de </a:t>
            </a:r>
            <a:r>
              <a:rPr lang="en-US" sz="5400" dirty="0" err="1">
                <a:latin typeface="Corbel" panose="020B0503020204020204" pitchFamily="34" charset="0"/>
              </a:rPr>
              <a:t>energie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alternativă</a:t>
            </a:r>
            <a:r>
              <a:rPr lang="en-US" sz="5400" dirty="0">
                <a:latin typeface="Corbel" panose="020B0503020204020204" pitchFamily="34" charset="0"/>
              </a:rPr>
              <a:t>, </a:t>
            </a:r>
            <a:r>
              <a:rPr lang="en-US" sz="5400" dirty="0" err="1">
                <a:latin typeface="Corbel" panose="020B0503020204020204" pitchFamily="34" charset="0"/>
              </a:rPr>
              <a:t>deoarece</a:t>
            </a:r>
            <a:endParaRPr lang="en-US" sz="5400" dirty="0">
              <a:latin typeface="Corbel" panose="020B0503020204020204" pitchFamily="34" charset="0"/>
            </a:endParaRPr>
          </a:p>
          <a:p>
            <a:pPr fontAlgn="base"/>
            <a:r>
              <a:rPr lang="en-US" sz="5400" dirty="0" err="1">
                <a:latin typeface="Corbel" panose="020B0503020204020204" pitchFamily="34" charset="0"/>
              </a:rPr>
              <a:t>producerea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sa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necesită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mai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multă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energie</a:t>
            </a:r>
            <a:r>
              <a:rPr lang="en-US" sz="5400" dirty="0">
                <a:latin typeface="Corbel" panose="020B0503020204020204" pitchFamily="34" charset="0"/>
              </a:rPr>
              <a:t>, </a:t>
            </a:r>
            <a:r>
              <a:rPr lang="en-US" sz="5400" dirty="0" err="1">
                <a:latin typeface="Corbel" panose="020B0503020204020204" pitchFamily="34" charset="0"/>
              </a:rPr>
              <a:t>decât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poate</a:t>
            </a:r>
            <a:r>
              <a:rPr lang="en-US" sz="5400" dirty="0">
                <a:latin typeface="Corbel" panose="020B0503020204020204" pitchFamily="34" charset="0"/>
              </a:rPr>
              <a:t> fi </a:t>
            </a:r>
            <a:r>
              <a:rPr lang="en-US" sz="5400" dirty="0" err="1">
                <a:latin typeface="Corbel" panose="020B0503020204020204" pitchFamily="34" charset="0"/>
              </a:rPr>
              <a:t>obținută</a:t>
            </a:r>
            <a:r>
              <a:rPr lang="en-US" sz="5400" dirty="0">
                <a:latin typeface="Corbel" panose="020B0503020204020204" pitchFamily="34" charset="0"/>
              </a:rPr>
              <a:t> la </a:t>
            </a:r>
          </a:p>
          <a:p>
            <a:pPr fontAlgn="base"/>
            <a:r>
              <a:rPr lang="en-US" sz="5400" dirty="0" err="1">
                <a:latin typeface="Corbel" panose="020B0503020204020204" pitchFamily="34" charset="0"/>
              </a:rPr>
              <a:t>folosirea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sa</a:t>
            </a:r>
            <a:r>
              <a:rPr lang="en-US" sz="5400" dirty="0">
                <a:latin typeface="Corbel" panose="020B0503020204020204" pitchFamily="34" charset="0"/>
              </a:rPr>
              <a:t>. Conform </a:t>
            </a:r>
            <a:r>
              <a:rPr lang="en-US" sz="5400" dirty="0" err="1">
                <a:latin typeface="Corbel" panose="020B0503020204020204" pitchFamily="34" charset="0"/>
              </a:rPr>
              <a:t>unei</a:t>
            </a:r>
            <a:r>
              <a:rPr lang="en-US" sz="5400" dirty="0">
                <a:latin typeface="Corbel" panose="020B0503020204020204" pitchFamily="34" charset="0"/>
              </a:rPr>
              <a:t> glume, </a:t>
            </a:r>
            <a:r>
              <a:rPr lang="en-US" sz="5400" dirty="0" err="1">
                <a:latin typeface="Corbel" panose="020B0503020204020204" pitchFamily="34" charset="0"/>
              </a:rPr>
              <a:t>primul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loc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în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viața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lui</a:t>
            </a:r>
            <a:r>
              <a:rPr lang="en-US" sz="5400" dirty="0">
                <a:latin typeface="Corbel" panose="020B0503020204020204" pitchFamily="34" charset="0"/>
              </a:rPr>
              <a:t> Mendeleev </a:t>
            </a:r>
            <a:endParaRPr lang="ru-RU" sz="5400" dirty="0">
              <a:latin typeface="Corbel" panose="020B0503020204020204" pitchFamily="34" charset="0"/>
            </a:endParaRPr>
          </a:p>
          <a:p>
            <a:pPr fontAlgn="base"/>
            <a:r>
              <a:rPr lang="en-US" sz="5400" dirty="0">
                <a:latin typeface="Corbel" panose="020B0503020204020204" pitchFamily="34" charset="0"/>
              </a:rPr>
              <a:t>era </a:t>
            </a:r>
            <a:r>
              <a:rPr lang="en-US" sz="5400" dirty="0" err="1">
                <a:latin typeface="Corbel" panose="020B0503020204020204" pitchFamily="34" charset="0"/>
              </a:rPr>
              <a:t>ocupat</a:t>
            </a:r>
            <a:r>
              <a:rPr lang="en-US" sz="5400" dirty="0">
                <a:latin typeface="Corbel" panose="020B0503020204020204" pitchFamily="34" charset="0"/>
              </a:rPr>
              <a:t> nu de </a:t>
            </a:r>
            <a:r>
              <a:rPr lang="en-US" sz="5400" dirty="0" err="1">
                <a:latin typeface="Corbel" panose="020B0503020204020204" pitchFamily="34" charset="0"/>
              </a:rPr>
              <a:t>familie</a:t>
            </a:r>
            <a:r>
              <a:rPr lang="en-US" sz="5400" dirty="0">
                <a:latin typeface="Corbel" panose="020B0503020204020204" pitchFamily="34" charset="0"/>
              </a:rPr>
              <a:t>, ci </a:t>
            </a:r>
            <a:r>
              <a:rPr lang="en-US" sz="5400" dirty="0" err="1">
                <a:latin typeface="Corbel" panose="020B0503020204020204" pitchFamily="34" charset="0"/>
              </a:rPr>
              <a:t>anume</a:t>
            </a:r>
            <a:r>
              <a:rPr lang="en-US" sz="5400" dirty="0">
                <a:latin typeface="Corbel" panose="020B0503020204020204" pitchFamily="34" charset="0"/>
              </a:rPr>
              <a:t> de EL.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Numiți</a:t>
            </a:r>
            <a:r>
              <a:rPr lang="en-US" sz="5400" b="1">
                <a:latin typeface="Corbel" panose="020B0503020204020204" pitchFamily="34" charset="0"/>
              </a:rPr>
              <a:t>-L!</a:t>
            </a:r>
            <a:endParaRPr lang="en-US" sz="5400" b="1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1072" y="10197744"/>
            <a:ext cx="3846558" cy="107345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0199" y="10216717"/>
            <a:ext cx="1135692" cy="1092633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SMS_AXROPORT-spaces.ru.mp3">
            <a:hlinkClick r:id="" action="ppaction://media"/>
            <a:extLst>
              <a:ext uri="{FF2B5EF4-FFF2-40B4-BE49-F238E27FC236}">
                <a16:creationId xmlns:a16="http://schemas.microsoft.com/office/drawing/2014/main" id="{98B9F43F-ABFD-435F-BB73-075BA8F7A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181070" y="441751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902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6550"/>
            <a:ext cx="20110500" cy="550545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9183"/>
            <a:ext cx="20104100" cy="113057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1072" y="10197744"/>
            <a:ext cx="3846558" cy="107345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0199" y="10216717"/>
            <a:ext cx="1135692" cy="1092633"/>
          </a:xfrm>
          <a:prstGeom prst="rect">
            <a:avLst/>
          </a:prstGeom>
        </p:spPr>
      </p:pic>
      <p:sp>
        <p:nvSpPr>
          <p:cNvPr id="18" name="Google Shape;305;p24"/>
          <p:cNvSpPr txBox="1"/>
          <p:nvPr/>
        </p:nvSpPr>
        <p:spPr>
          <a:xfrm>
            <a:off x="0" y="2876550"/>
            <a:ext cx="20110500" cy="5505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marL="12700" lvl="0" algn="ctr"/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КОНЕЦ РАУНДА / </a:t>
            </a:r>
            <a: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SFÂRȘITUL RUNDEI</a:t>
            </a:r>
            <a:b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lang="en-US" sz="65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" lvl="0" algn="ctr"/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ПОДНИМИТЕ БЛАНКИ С ОТВЕТАМИ.</a:t>
            </a:r>
            <a:b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RIDICAȚI FIȘELE CU RĂSPUNSURI.</a:t>
            </a:r>
            <a:endParaRPr lang="en-US" sz="80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76173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огика">
            <a:hlinkClick r:id="" action="ppaction://media"/>
            <a:extLst>
              <a:ext uri="{FF2B5EF4-FFF2-40B4-BE49-F238E27FC236}">
                <a16:creationId xmlns:a16="http://schemas.microsoft.com/office/drawing/2014/main" id="{F9188DCF-E107-443B-92A5-2EA709441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06" y="396"/>
            <a:ext cx="20104806" cy="11308953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157776" y="94417"/>
            <a:ext cx="17539674" cy="1781000"/>
          </a:xfrm>
          <a:prstGeom prst="homePlate">
            <a:avLst/>
          </a:prstGeom>
          <a:solidFill>
            <a:srgbClr val="65406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9" name="Пятиугольник 4">
            <a:extLst>
              <a:ext uri="{FF2B5EF4-FFF2-40B4-BE49-F238E27FC236}">
                <a16:creationId xmlns:a16="http://schemas.microsoft.com/office/drawing/2014/main" id="{BF9CE7F7-054A-4697-9B37-4C10D4AB45DF}"/>
              </a:ext>
            </a:extLst>
          </p:cNvPr>
          <p:cNvSpPr/>
          <p:nvPr/>
        </p:nvSpPr>
        <p:spPr>
          <a:xfrm>
            <a:off x="265149" y="209165"/>
            <a:ext cx="17229020" cy="1551503"/>
          </a:xfrm>
          <a:prstGeom prst="homePlate">
            <a:avLst/>
          </a:prstGeom>
          <a:solidFill>
            <a:srgbClr val="FEBA01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5149" y="300929"/>
            <a:ext cx="17229020" cy="1367974"/>
          </a:xfrm>
          <a:prstGeom prst="rect">
            <a:avLst/>
          </a:prstGeom>
          <a:noFill/>
        </p:spPr>
        <p:txBody>
          <a:bodyPr wrap="none" lIns="150785" tIns="75392" rIns="150785" bIns="75392" rtlCol="0">
            <a:spAutoFit/>
          </a:bodyPr>
          <a:lstStyle/>
          <a:p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Сложный раунд</a:t>
            </a:r>
            <a:r>
              <a:rPr lang="ro-MD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/Nivel complicat</a:t>
            </a:r>
            <a:endParaRPr lang="en-US" sz="7900" b="1" dirty="0">
              <a:ln>
                <a:solidFill>
                  <a:srgbClr val="654069"/>
                </a:solidFill>
              </a:ln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626" y="9915881"/>
            <a:ext cx="5501927" cy="118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728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>
        <p:sndAc>
          <p:stSnd>
            <p:snd r:embed="rId4" name="z_uk-kolokolchiki.wav"/>
          </p:stSnd>
        </p:sndAc>
      </p:transition>
    </mc:Choice>
    <mc:Fallback xmlns="">
      <p:transition spd="slow" advClick="0" advTm="9000">
        <p:sndAc>
          <p:stSnd>
            <p:snd r:embed="rId7" name="z_uk-kolokolchiki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364" y="1119705"/>
            <a:ext cx="10706735" cy="8572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14839"/>
            <a:ext cx="1535795" cy="1866346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9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algn="ctr" fontAlgn="base"/>
            <a:r>
              <a:rPr lang="ru-RU" sz="6000" i="1" dirty="0">
                <a:latin typeface="Corbel" panose="020B0503020204020204" pitchFamily="34" charset="0"/>
              </a:rPr>
              <a:t>Надо переходить на </a:t>
            </a:r>
            <a:r>
              <a:rPr lang="ru-RU" sz="6000" i="1" dirty="0" smtClean="0">
                <a:latin typeface="Corbel" panose="020B0503020204020204" pitchFamily="34" charset="0"/>
              </a:rPr>
              <a:t>...</a:t>
            </a:r>
            <a:endParaRPr lang="en-US" sz="60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Закончите </a:t>
            </a:r>
            <a:r>
              <a:rPr lang="ru-RU" sz="6000" b="1" dirty="0">
                <a:latin typeface="Corbel" panose="020B0503020204020204" pitchFamily="34" charset="0"/>
              </a:rPr>
              <a:t>одним словом название мероприятия, </a:t>
            </a:r>
            <a:r>
              <a:rPr lang="ru-RU" sz="6000" b="1" dirty="0" smtClean="0">
                <a:latin typeface="Corbel" panose="020B0503020204020204" pitchFamily="34" charset="0"/>
              </a:rPr>
              <a:t>в</a:t>
            </a:r>
            <a:endParaRPr lang="en-US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котором </a:t>
            </a:r>
            <a:r>
              <a:rPr lang="ru-RU" sz="6000" b="1" dirty="0">
                <a:latin typeface="Corbel" panose="020B0503020204020204" pitchFamily="34" charset="0"/>
              </a:rPr>
              <a:t>приняли участие редактор журнала </a:t>
            </a:r>
            <a:r>
              <a:rPr lang="ru-RU" sz="6000" b="1" dirty="0" smtClean="0">
                <a:latin typeface="Corbel" panose="020B0503020204020204" pitchFamily="34" charset="0"/>
              </a:rPr>
              <a:t>об</a:t>
            </a:r>
            <a:endParaRPr lang="en-US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автомобилях </a:t>
            </a:r>
            <a:r>
              <a:rPr lang="ru-RU" sz="6000" b="1" dirty="0">
                <a:latin typeface="Corbel" panose="020B0503020204020204" pitchFamily="34" charset="0"/>
              </a:rPr>
              <a:t>и эксперт в области изменения климата. </a:t>
            </a:r>
            <a:endParaRPr lang="en-US" sz="6000" b="1" dirty="0" smtClean="0">
              <a:latin typeface="Corbel" panose="020B0503020204020204" pitchFamily="34" charset="0"/>
            </a:endParaRPr>
          </a:p>
          <a:p>
            <a:pPr algn="ctr" fontAlgn="base"/>
            <a:endParaRPr lang="ru-RU" sz="2300" i="1" dirty="0" smtClean="0">
              <a:latin typeface="Corbel" panose="020B0503020204020204" pitchFamily="34" charset="0"/>
            </a:endParaRPr>
          </a:p>
          <a:p>
            <a:pPr algn="ctr" fontAlgn="base"/>
            <a:r>
              <a:rPr lang="en-US" sz="6000" i="1" dirty="0" smtClean="0">
                <a:latin typeface="Corbel" panose="020B0503020204020204" pitchFamily="34" charset="0"/>
              </a:rPr>
              <a:t>E </a:t>
            </a:r>
            <a:r>
              <a:rPr lang="en-US" sz="6000" i="1" dirty="0" err="1">
                <a:latin typeface="Corbel" panose="020B0503020204020204" pitchFamily="34" charset="0"/>
              </a:rPr>
              <a:t>timpul</a:t>
            </a:r>
            <a:r>
              <a:rPr lang="en-US" sz="6000" i="1" dirty="0">
                <a:latin typeface="Corbel" panose="020B0503020204020204" pitchFamily="34" charset="0"/>
              </a:rPr>
              <a:t> </a:t>
            </a:r>
            <a:r>
              <a:rPr lang="en-US" sz="6000" i="1" dirty="0" err="1">
                <a:latin typeface="Corbel" panose="020B0503020204020204" pitchFamily="34" charset="0"/>
              </a:rPr>
              <a:t>să</a:t>
            </a:r>
            <a:r>
              <a:rPr lang="en-US" sz="6000" i="1" dirty="0">
                <a:latin typeface="Corbel" panose="020B0503020204020204" pitchFamily="34" charset="0"/>
              </a:rPr>
              <a:t> </a:t>
            </a:r>
            <a:r>
              <a:rPr lang="en-US" sz="6000" i="1" dirty="0" err="1">
                <a:latin typeface="Corbel" panose="020B0503020204020204" pitchFamily="34" charset="0"/>
              </a:rPr>
              <a:t>trecem</a:t>
            </a:r>
            <a:r>
              <a:rPr lang="en-US" sz="6000" i="1" dirty="0">
                <a:latin typeface="Corbel" panose="020B0503020204020204" pitchFamily="34" charset="0"/>
              </a:rPr>
              <a:t> la…</a:t>
            </a:r>
            <a:r>
              <a:rPr lang="en-US" sz="6000" b="1" dirty="0">
                <a:latin typeface="Corbel" panose="020B0503020204020204" pitchFamily="34" charset="0"/>
              </a:rPr>
              <a:t>  </a:t>
            </a:r>
            <a:endParaRPr lang="en-US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b="1" dirty="0" err="1" smtClean="0">
                <a:latin typeface="Corbel" panose="020B0503020204020204" pitchFamily="34" charset="0"/>
              </a:rPr>
              <a:t>Finisați</a:t>
            </a:r>
            <a:r>
              <a:rPr lang="en-US" sz="6000" b="1" dirty="0" smtClean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printr</a:t>
            </a:r>
            <a:r>
              <a:rPr lang="en-US" sz="6000" b="1" dirty="0">
                <a:latin typeface="Corbel" panose="020B0503020204020204" pitchFamily="34" charset="0"/>
              </a:rPr>
              <a:t>-un </a:t>
            </a:r>
            <a:r>
              <a:rPr lang="en-US" sz="6000" b="1" dirty="0" err="1">
                <a:latin typeface="Corbel" panose="020B0503020204020204" pitchFamily="34" charset="0"/>
              </a:rPr>
              <a:t>cuvânt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denumirea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evenimentului</a:t>
            </a:r>
            <a:r>
              <a:rPr lang="en-US" sz="6000" b="1" dirty="0">
                <a:latin typeface="Corbel" panose="020B0503020204020204" pitchFamily="34" charset="0"/>
              </a:rPr>
              <a:t>, la </a:t>
            </a:r>
            <a:r>
              <a:rPr lang="en-US" sz="6000" b="1" dirty="0" smtClean="0">
                <a:latin typeface="Corbel" panose="020B0503020204020204" pitchFamily="34" charset="0"/>
              </a:rPr>
              <a:t>care</a:t>
            </a:r>
          </a:p>
          <a:p>
            <a:pPr fontAlgn="base"/>
            <a:r>
              <a:rPr lang="en-US" sz="6000" b="1" dirty="0" smtClean="0">
                <a:latin typeface="Corbel" panose="020B0503020204020204" pitchFamily="34" charset="0"/>
              </a:rPr>
              <a:t>au </a:t>
            </a:r>
            <a:r>
              <a:rPr lang="en-US" sz="6000" b="1" dirty="0" err="1">
                <a:latin typeface="Corbel" panose="020B0503020204020204" pitchFamily="34" charset="0"/>
              </a:rPr>
              <a:t>participat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editorul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unei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reviste</a:t>
            </a:r>
            <a:r>
              <a:rPr lang="en-US" sz="6000" b="1" dirty="0">
                <a:latin typeface="Corbel" panose="020B0503020204020204" pitchFamily="34" charset="0"/>
              </a:rPr>
              <a:t> auto </a:t>
            </a:r>
            <a:r>
              <a:rPr lang="en-US" sz="6000" b="1" dirty="0" err="1">
                <a:latin typeface="Corbel" panose="020B0503020204020204" pitchFamily="34" charset="0"/>
              </a:rPr>
              <a:t>și</a:t>
            </a:r>
            <a:r>
              <a:rPr lang="en-US" sz="6000" b="1" dirty="0">
                <a:latin typeface="Corbel" panose="020B0503020204020204" pitchFamily="34" charset="0"/>
              </a:rPr>
              <a:t> un expert </a:t>
            </a:r>
            <a:r>
              <a:rPr lang="en-US" sz="6000" b="1" dirty="0" err="1" smtClean="0">
                <a:latin typeface="Corbel" panose="020B0503020204020204" pitchFamily="34" charset="0"/>
              </a:rPr>
              <a:t>în</a:t>
            </a:r>
            <a:endParaRPr lang="en-US" sz="6000" b="1" dirty="0">
              <a:latin typeface="Corbel" panose="020B0503020204020204" pitchFamily="34" charset="0"/>
            </a:endParaRPr>
          </a:p>
          <a:p>
            <a:pPr fontAlgn="base"/>
            <a:r>
              <a:rPr lang="en-US" sz="6000" b="1" dirty="0" err="1" smtClean="0">
                <a:latin typeface="Corbel" panose="020B0503020204020204" pitchFamily="34" charset="0"/>
              </a:rPr>
              <a:t>domeniul</a:t>
            </a:r>
            <a:r>
              <a:rPr lang="en-US" sz="6000" b="1" dirty="0" smtClean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schimbărilor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climatice</a:t>
            </a:r>
            <a:r>
              <a:rPr lang="en-US" sz="6000" b="1" dirty="0">
                <a:latin typeface="Corbel" panose="020B0503020204020204" pitchFamily="34" charset="0"/>
              </a:rPr>
              <a:t>.  </a:t>
            </a:r>
            <a:endParaRPr lang="ru-RU" sz="6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1072" y="10197744"/>
            <a:ext cx="3846558" cy="107345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0199" y="10216717"/>
            <a:ext cx="1135692" cy="1092633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1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69365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364" y="1119705"/>
            <a:ext cx="10706735" cy="8572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14839"/>
            <a:ext cx="1535795" cy="1866346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9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algn="ctr" fontAlgn="base"/>
            <a:r>
              <a:rPr lang="ru-RU" sz="6000" i="1" dirty="0">
                <a:latin typeface="Corbel" panose="020B0503020204020204" pitchFamily="34" charset="0"/>
              </a:rPr>
              <a:t>Надо переходить на </a:t>
            </a:r>
            <a:r>
              <a:rPr lang="ru-RU" sz="6000" i="1" dirty="0" smtClean="0">
                <a:latin typeface="Corbel" panose="020B0503020204020204" pitchFamily="34" charset="0"/>
              </a:rPr>
              <a:t>...</a:t>
            </a:r>
            <a:endParaRPr lang="en-US" sz="60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Закончите </a:t>
            </a:r>
            <a:r>
              <a:rPr lang="ru-RU" sz="6000" b="1" dirty="0">
                <a:latin typeface="Corbel" panose="020B0503020204020204" pitchFamily="34" charset="0"/>
              </a:rPr>
              <a:t>одним словом название мероприятия, </a:t>
            </a:r>
            <a:r>
              <a:rPr lang="ru-RU" sz="6000" b="1" dirty="0" smtClean="0">
                <a:latin typeface="Corbel" panose="020B0503020204020204" pitchFamily="34" charset="0"/>
              </a:rPr>
              <a:t>в</a:t>
            </a:r>
            <a:endParaRPr lang="en-US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котором </a:t>
            </a:r>
            <a:r>
              <a:rPr lang="ru-RU" sz="6000" b="1" dirty="0">
                <a:latin typeface="Corbel" panose="020B0503020204020204" pitchFamily="34" charset="0"/>
              </a:rPr>
              <a:t>приняли участие редактор журнала </a:t>
            </a:r>
            <a:r>
              <a:rPr lang="ru-RU" sz="6000" b="1" dirty="0" smtClean="0">
                <a:latin typeface="Corbel" panose="020B0503020204020204" pitchFamily="34" charset="0"/>
              </a:rPr>
              <a:t>об</a:t>
            </a:r>
            <a:endParaRPr lang="en-US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автомобилях </a:t>
            </a:r>
            <a:r>
              <a:rPr lang="ru-RU" sz="6000" b="1" dirty="0">
                <a:latin typeface="Corbel" panose="020B0503020204020204" pitchFamily="34" charset="0"/>
              </a:rPr>
              <a:t>и эксперт в области изменения климата. </a:t>
            </a:r>
            <a:endParaRPr lang="en-US" sz="6000" b="1" dirty="0" smtClean="0">
              <a:latin typeface="Corbel" panose="020B0503020204020204" pitchFamily="34" charset="0"/>
            </a:endParaRPr>
          </a:p>
          <a:p>
            <a:pPr algn="ctr" fontAlgn="base"/>
            <a:endParaRPr lang="ru-RU" sz="2300" i="1" dirty="0" smtClean="0">
              <a:latin typeface="Corbel" panose="020B0503020204020204" pitchFamily="34" charset="0"/>
            </a:endParaRPr>
          </a:p>
          <a:p>
            <a:pPr algn="ctr" fontAlgn="base"/>
            <a:r>
              <a:rPr lang="en-US" sz="6000" i="1" dirty="0" smtClean="0">
                <a:latin typeface="Corbel" panose="020B0503020204020204" pitchFamily="34" charset="0"/>
              </a:rPr>
              <a:t>E </a:t>
            </a:r>
            <a:r>
              <a:rPr lang="en-US" sz="6000" i="1" dirty="0" err="1">
                <a:latin typeface="Corbel" panose="020B0503020204020204" pitchFamily="34" charset="0"/>
              </a:rPr>
              <a:t>timpul</a:t>
            </a:r>
            <a:r>
              <a:rPr lang="en-US" sz="6000" i="1" dirty="0">
                <a:latin typeface="Corbel" panose="020B0503020204020204" pitchFamily="34" charset="0"/>
              </a:rPr>
              <a:t> </a:t>
            </a:r>
            <a:r>
              <a:rPr lang="en-US" sz="6000" i="1" dirty="0" err="1">
                <a:latin typeface="Corbel" panose="020B0503020204020204" pitchFamily="34" charset="0"/>
              </a:rPr>
              <a:t>să</a:t>
            </a:r>
            <a:r>
              <a:rPr lang="en-US" sz="6000" i="1" dirty="0">
                <a:latin typeface="Corbel" panose="020B0503020204020204" pitchFamily="34" charset="0"/>
              </a:rPr>
              <a:t> </a:t>
            </a:r>
            <a:r>
              <a:rPr lang="en-US" sz="6000" i="1" dirty="0" err="1">
                <a:latin typeface="Corbel" panose="020B0503020204020204" pitchFamily="34" charset="0"/>
              </a:rPr>
              <a:t>trecem</a:t>
            </a:r>
            <a:r>
              <a:rPr lang="en-US" sz="6000" i="1" dirty="0">
                <a:latin typeface="Corbel" panose="020B0503020204020204" pitchFamily="34" charset="0"/>
              </a:rPr>
              <a:t> la…</a:t>
            </a:r>
            <a:r>
              <a:rPr lang="en-US" sz="6000" b="1" dirty="0">
                <a:latin typeface="Corbel" panose="020B0503020204020204" pitchFamily="34" charset="0"/>
              </a:rPr>
              <a:t>  </a:t>
            </a:r>
            <a:endParaRPr lang="en-US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b="1" dirty="0" err="1" smtClean="0">
                <a:latin typeface="Corbel" panose="020B0503020204020204" pitchFamily="34" charset="0"/>
              </a:rPr>
              <a:t>Finisați</a:t>
            </a:r>
            <a:r>
              <a:rPr lang="en-US" sz="6000" b="1" dirty="0" smtClean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printr</a:t>
            </a:r>
            <a:r>
              <a:rPr lang="en-US" sz="6000" b="1" dirty="0">
                <a:latin typeface="Corbel" panose="020B0503020204020204" pitchFamily="34" charset="0"/>
              </a:rPr>
              <a:t>-un </a:t>
            </a:r>
            <a:r>
              <a:rPr lang="en-US" sz="6000" b="1" dirty="0" err="1">
                <a:latin typeface="Corbel" panose="020B0503020204020204" pitchFamily="34" charset="0"/>
              </a:rPr>
              <a:t>cuvânt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denumirea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evenimentului</a:t>
            </a:r>
            <a:r>
              <a:rPr lang="en-US" sz="6000" b="1" dirty="0">
                <a:latin typeface="Corbel" panose="020B0503020204020204" pitchFamily="34" charset="0"/>
              </a:rPr>
              <a:t>, la </a:t>
            </a:r>
            <a:r>
              <a:rPr lang="en-US" sz="6000" b="1" dirty="0" smtClean="0">
                <a:latin typeface="Corbel" panose="020B0503020204020204" pitchFamily="34" charset="0"/>
              </a:rPr>
              <a:t>care</a:t>
            </a:r>
          </a:p>
          <a:p>
            <a:pPr fontAlgn="base"/>
            <a:r>
              <a:rPr lang="en-US" sz="6000" b="1" dirty="0" smtClean="0">
                <a:latin typeface="Corbel" panose="020B0503020204020204" pitchFamily="34" charset="0"/>
              </a:rPr>
              <a:t>au </a:t>
            </a:r>
            <a:r>
              <a:rPr lang="en-US" sz="6000" b="1" dirty="0" err="1">
                <a:latin typeface="Corbel" panose="020B0503020204020204" pitchFamily="34" charset="0"/>
              </a:rPr>
              <a:t>participat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editorul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unei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reviste</a:t>
            </a:r>
            <a:r>
              <a:rPr lang="en-US" sz="6000" b="1" dirty="0">
                <a:latin typeface="Corbel" panose="020B0503020204020204" pitchFamily="34" charset="0"/>
              </a:rPr>
              <a:t> auto </a:t>
            </a:r>
            <a:r>
              <a:rPr lang="en-US" sz="6000" b="1" dirty="0" err="1">
                <a:latin typeface="Corbel" panose="020B0503020204020204" pitchFamily="34" charset="0"/>
              </a:rPr>
              <a:t>și</a:t>
            </a:r>
            <a:r>
              <a:rPr lang="en-US" sz="6000" b="1" dirty="0">
                <a:latin typeface="Corbel" panose="020B0503020204020204" pitchFamily="34" charset="0"/>
              </a:rPr>
              <a:t> un expert </a:t>
            </a:r>
            <a:r>
              <a:rPr lang="en-US" sz="6000" b="1" dirty="0" err="1" smtClean="0">
                <a:latin typeface="Corbel" panose="020B0503020204020204" pitchFamily="34" charset="0"/>
              </a:rPr>
              <a:t>în</a:t>
            </a:r>
            <a:endParaRPr lang="en-US" sz="6000" b="1" dirty="0">
              <a:latin typeface="Corbel" panose="020B0503020204020204" pitchFamily="34" charset="0"/>
            </a:endParaRPr>
          </a:p>
          <a:p>
            <a:pPr fontAlgn="base"/>
            <a:r>
              <a:rPr lang="en-US" sz="6000" b="1" dirty="0" err="1" smtClean="0">
                <a:latin typeface="Corbel" panose="020B0503020204020204" pitchFamily="34" charset="0"/>
              </a:rPr>
              <a:t>domeniul</a:t>
            </a:r>
            <a:r>
              <a:rPr lang="en-US" sz="6000" b="1" dirty="0" smtClean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schimbărilor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climatice</a:t>
            </a:r>
            <a:r>
              <a:rPr lang="en-US" sz="6000" b="1" dirty="0">
                <a:latin typeface="Corbel" panose="020B0503020204020204" pitchFamily="34" charset="0"/>
              </a:rPr>
              <a:t>.  </a:t>
            </a:r>
            <a:endParaRPr lang="ru-RU" sz="6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1072" y="10197744"/>
            <a:ext cx="3846558" cy="107345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0199" y="10216717"/>
            <a:ext cx="1135692" cy="1092633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 smtClean="0">
                <a:solidFill>
                  <a:srgbClr val="FFFFFF"/>
                </a:solidFill>
              </a:rPr>
              <a:t>1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76229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364" y="1119705"/>
            <a:ext cx="10706735" cy="8572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14839"/>
            <a:ext cx="1535795" cy="1866346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9" cy="7878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700" dirty="0">
                <a:latin typeface="Corbel" panose="020B0503020204020204" pitchFamily="34" charset="0"/>
              </a:rPr>
              <a:t>Плакать не надо, ведь уже сегодня мы можем перейти на</a:t>
            </a:r>
            <a:endParaRPr lang="en-US" sz="5700" dirty="0">
              <a:latin typeface="Corbel" panose="020B0503020204020204" pitchFamily="34" charset="0"/>
            </a:endParaRPr>
          </a:p>
          <a:p>
            <a:pPr fontAlgn="base"/>
            <a:r>
              <a:rPr lang="ru-RU" sz="5700" dirty="0">
                <a:latin typeface="Corbel" panose="020B0503020204020204" pitchFamily="34" charset="0"/>
              </a:rPr>
              <a:t>более экологический вид энергии! Например, в Калифорнии </a:t>
            </a:r>
          </a:p>
          <a:p>
            <a:pPr fontAlgn="base"/>
            <a:r>
              <a:rPr lang="ru-RU" sz="5700" dirty="0">
                <a:latin typeface="Corbel" panose="020B0503020204020204" pitchFamily="34" charset="0"/>
              </a:rPr>
              <a:t>компания, которая выращивает ИКС, использует его сок как </a:t>
            </a:r>
          </a:p>
          <a:p>
            <a:pPr fontAlgn="base"/>
            <a:r>
              <a:rPr lang="ru-RU" sz="5700" dirty="0">
                <a:latin typeface="Corbel" panose="020B0503020204020204" pitchFamily="34" charset="0"/>
              </a:rPr>
              <a:t>сырьё для биогаза. </a:t>
            </a:r>
            <a:r>
              <a:rPr lang="ru-RU" sz="5700" b="1" dirty="0">
                <a:latin typeface="Corbel" panose="020B0503020204020204" pitchFamily="34" charset="0"/>
              </a:rPr>
              <a:t>Назовите ИКС</a:t>
            </a:r>
            <a:r>
              <a:rPr lang="ru-RU" sz="5700" dirty="0">
                <a:latin typeface="Corbel" panose="020B0503020204020204" pitchFamily="34" charset="0"/>
              </a:rPr>
              <a:t>. </a:t>
            </a:r>
            <a:endParaRPr lang="en-US" sz="5700" dirty="0">
              <a:latin typeface="Corbel" panose="020B0503020204020204" pitchFamily="34" charset="0"/>
            </a:endParaRPr>
          </a:p>
          <a:p>
            <a:pPr fontAlgn="base"/>
            <a:endParaRPr lang="ru-RU" sz="5700" dirty="0">
              <a:latin typeface="Corbel" panose="020B0503020204020204" pitchFamily="34" charset="0"/>
            </a:endParaRPr>
          </a:p>
          <a:p>
            <a:pPr fontAlgn="base"/>
            <a:r>
              <a:rPr lang="en-US" sz="5700" dirty="0">
                <a:latin typeface="Corbel" panose="020B0503020204020204" pitchFamily="34" charset="0"/>
              </a:rPr>
              <a:t>Nu e</a:t>
            </a:r>
            <a:r>
              <a:rPr lang="ro-MD" sz="5700" dirty="0">
                <a:latin typeface="Corbel" panose="020B0503020204020204" pitchFamily="34" charset="0"/>
              </a:rPr>
              <a:t>ste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cazul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să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plângeți</a:t>
            </a:r>
            <a:r>
              <a:rPr lang="en-US" sz="5700" dirty="0">
                <a:latin typeface="Corbel" panose="020B0503020204020204" pitchFamily="34" charset="0"/>
              </a:rPr>
              <a:t>! </a:t>
            </a:r>
            <a:r>
              <a:rPr lang="en-US" sz="5700" dirty="0" err="1">
                <a:latin typeface="Corbel" panose="020B0503020204020204" pitchFamily="34" charset="0"/>
              </a:rPr>
              <a:t>Putem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trece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chiar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azi</a:t>
            </a:r>
            <a:r>
              <a:rPr lang="en-US" sz="5700" dirty="0">
                <a:latin typeface="Corbel" panose="020B0503020204020204" pitchFamily="34" charset="0"/>
              </a:rPr>
              <a:t> la </a:t>
            </a:r>
            <a:r>
              <a:rPr lang="en-US" sz="5700" dirty="0" err="1">
                <a:latin typeface="Corbel" panose="020B0503020204020204" pitchFamily="34" charset="0"/>
              </a:rPr>
              <a:t>forme</a:t>
            </a:r>
            <a:r>
              <a:rPr lang="en-US" sz="5700" dirty="0">
                <a:latin typeface="Corbel" panose="020B0503020204020204" pitchFamily="34" charset="0"/>
              </a:rPr>
              <a:t> de </a:t>
            </a:r>
            <a:endParaRPr lang="ro-MD" sz="5700" dirty="0">
              <a:latin typeface="Corbel" panose="020B0503020204020204" pitchFamily="34" charset="0"/>
            </a:endParaRPr>
          </a:p>
          <a:p>
            <a:pPr fontAlgn="base"/>
            <a:r>
              <a:rPr lang="en-US" sz="5700" dirty="0" err="1">
                <a:latin typeface="Corbel" panose="020B0503020204020204" pitchFamily="34" charset="0"/>
              </a:rPr>
              <a:t>energie</a:t>
            </a:r>
            <a:r>
              <a:rPr lang="ro-MD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ecologice</a:t>
            </a:r>
            <a:r>
              <a:rPr lang="en-US" sz="5700" dirty="0">
                <a:latin typeface="Corbel" panose="020B0503020204020204" pitchFamily="34" charset="0"/>
              </a:rPr>
              <a:t>! De </a:t>
            </a:r>
            <a:r>
              <a:rPr lang="en-US" sz="5700" dirty="0" err="1">
                <a:latin typeface="Corbel" panose="020B0503020204020204" pitchFamily="34" charset="0"/>
              </a:rPr>
              <a:t>exemplu</a:t>
            </a:r>
            <a:r>
              <a:rPr lang="en-US" sz="5700" dirty="0">
                <a:latin typeface="Corbel" panose="020B0503020204020204" pitchFamily="34" charset="0"/>
              </a:rPr>
              <a:t>, </a:t>
            </a:r>
            <a:r>
              <a:rPr lang="en-US" sz="5700" dirty="0" err="1">
                <a:latin typeface="Corbel" panose="020B0503020204020204" pitchFamily="34" charset="0"/>
              </a:rPr>
              <a:t>în</a:t>
            </a:r>
            <a:r>
              <a:rPr lang="en-US" sz="5700" dirty="0">
                <a:latin typeface="Corbel" panose="020B0503020204020204" pitchFamily="34" charset="0"/>
              </a:rPr>
              <a:t> California </a:t>
            </a:r>
            <a:r>
              <a:rPr lang="en-US" sz="5700" dirty="0" err="1">
                <a:latin typeface="Corbel" panose="020B0503020204020204" pitchFamily="34" charset="0"/>
              </a:rPr>
              <a:t>activează</a:t>
            </a:r>
            <a:r>
              <a:rPr lang="en-US" sz="5700" dirty="0">
                <a:latin typeface="Corbel" panose="020B0503020204020204" pitchFamily="34" charset="0"/>
              </a:rPr>
              <a:t> o </a:t>
            </a:r>
            <a:endParaRPr lang="ro-MD" sz="5700" dirty="0">
              <a:latin typeface="Corbel" panose="020B0503020204020204" pitchFamily="34" charset="0"/>
            </a:endParaRPr>
          </a:p>
          <a:p>
            <a:pPr fontAlgn="base"/>
            <a:r>
              <a:rPr lang="en-US" sz="5700" dirty="0" err="1">
                <a:latin typeface="Corbel" panose="020B0503020204020204" pitchFamily="34" charset="0"/>
              </a:rPr>
              <a:t>companie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ce</a:t>
            </a:r>
            <a:r>
              <a:rPr lang="en-US" sz="5700" dirty="0">
                <a:latin typeface="Corbel" panose="020B0503020204020204" pitchFamily="34" charset="0"/>
              </a:rPr>
              <a:t> se</a:t>
            </a:r>
            <a:r>
              <a:rPr lang="ro-MD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ocupă</a:t>
            </a:r>
            <a:r>
              <a:rPr lang="en-US" sz="5700" dirty="0">
                <a:latin typeface="Corbel" panose="020B0503020204020204" pitchFamily="34" charset="0"/>
              </a:rPr>
              <a:t> de </a:t>
            </a:r>
            <a:r>
              <a:rPr lang="en-US" sz="5700" dirty="0" err="1">
                <a:latin typeface="Corbel" panose="020B0503020204020204" pitchFamily="34" charset="0"/>
              </a:rPr>
              <a:t>recoltarea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Ei</a:t>
            </a:r>
            <a:r>
              <a:rPr lang="en-US" sz="5700" dirty="0">
                <a:latin typeface="Corbel" panose="020B0503020204020204" pitchFamily="34" charset="0"/>
              </a:rPr>
              <a:t>. </a:t>
            </a:r>
            <a:r>
              <a:rPr lang="en-US" sz="5700" dirty="0" err="1">
                <a:latin typeface="Corbel" panose="020B0503020204020204" pitchFamily="34" charset="0"/>
              </a:rPr>
              <a:t>Iar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sucul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îl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folosește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endParaRPr lang="ro-MD" sz="5700" dirty="0">
              <a:latin typeface="Corbel" panose="020B0503020204020204" pitchFamily="34" charset="0"/>
            </a:endParaRPr>
          </a:p>
          <a:p>
            <a:pPr fontAlgn="base"/>
            <a:r>
              <a:rPr lang="en-US" sz="5700" dirty="0" err="1">
                <a:latin typeface="Corbel" panose="020B0503020204020204" pitchFamily="34" charset="0"/>
              </a:rPr>
              <a:t>drept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materie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pentru</a:t>
            </a:r>
            <a:r>
              <a:rPr lang="ro-MD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biogaze</a:t>
            </a:r>
            <a:r>
              <a:rPr lang="en-US" sz="5700" dirty="0">
                <a:latin typeface="Corbel" panose="020B0503020204020204" pitchFamily="34" charset="0"/>
              </a:rPr>
              <a:t>. </a:t>
            </a:r>
            <a:r>
              <a:rPr lang="en-US" sz="5700" b="1" dirty="0">
                <a:latin typeface="Corbel" panose="020B0503020204020204" pitchFamily="34" charset="0"/>
              </a:rPr>
              <a:t>Ce </a:t>
            </a:r>
            <a:r>
              <a:rPr lang="en-US" sz="5700" b="1" dirty="0" err="1">
                <a:latin typeface="Corbel" panose="020B0503020204020204" pitchFamily="34" charset="0"/>
              </a:rPr>
              <a:t>este</a:t>
            </a:r>
            <a:r>
              <a:rPr lang="en-US" sz="5700" b="1" dirty="0">
                <a:latin typeface="Corbel" panose="020B0503020204020204" pitchFamily="34" charset="0"/>
              </a:rPr>
              <a:t> EA?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1072" y="10197744"/>
            <a:ext cx="3846558" cy="107345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0199" y="10216717"/>
            <a:ext cx="1135692" cy="1092633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2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69722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364" y="1119705"/>
            <a:ext cx="10706735" cy="8572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14839"/>
            <a:ext cx="1535795" cy="1866346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9" cy="7878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700" dirty="0">
                <a:latin typeface="Corbel" panose="020B0503020204020204" pitchFamily="34" charset="0"/>
              </a:rPr>
              <a:t>Плакать не надо, ведь уже сегодня мы можем перейти на</a:t>
            </a:r>
            <a:endParaRPr lang="en-US" sz="5700" dirty="0">
              <a:latin typeface="Corbel" panose="020B0503020204020204" pitchFamily="34" charset="0"/>
            </a:endParaRPr>
          </a:p>
          <a:p>
            <a:pPr fontAlgn="base"/>
            <a:r>
              <a:rPr lang="ru-RU" sz="5700" dirty="0">
                <a:latin typeface="Corbel" panose="020B0503020204020204" pitchFamily="34" charset="0"/>
              </a:rPr>
              <a:t>более экологический вид энергии! Например, в Калифорнии </a:t>
            </a:r>
          </a:p>
          <a:p>
            <a:pPr fontAlgn="base"/>
            <a:r>
              <a:rPr lang="ru-RU" sz="5700" dirty="0">
                <a:latin typeface="Corbel" panose="020B0503020204020204" pitchFamily="34" charset="0"/>
              </a:rPr>
              <a:t>компания, которая выращивает ИКС, использует его сок как </a:t>
            </a:r>
          </a:p>
          <a:p>
            <a:pPr fontAlgn="base"/>
            <a:r>
              <a:rPr lang="ru-RU" sz="5700" dirty="0">
                <a:latin typeface="Corbel" panose="020B0503020204020204" pitchFamily="34" charset="0"/>
              </a:rPr>
              <a:t>сырьё для биогаза. </a:t>
            </a:r>
            <a:r>
              <a:rPr lang="ru-RU" sz="5700" b="1" dirty="0">
                <a:latin typeface="Corbel" panose="020B0503020204020204" pitchFamily="34" charset="0"/>
              </a:rPr>
              <a:t>Назовите ИКС</a:t>
            </a:r>
            <a:r>
              <a:rPr lang="ru-RU" sz="5700" dirty="0">
                <a:latin typeface="Corbel" panose="020B0503020204020204" pitchFamily="34" charset="0"/>
              </a:rPr>
              <a:t>. </a:t>
            </a:r>
            <a:endParaRPr lang="en-US" sz="5700" dirty="0">
              <a:latin typeface="Corbel" panose="020B0503020204020204" pitchFamily="34" charset="0"/>
            </a:endParaRPr>
          </a:p>
          <a:p>
            <a:pPr fontAlgn="base"/>
            <a:endParaRPr lang="ru-RU" sz="5700" dirty="0">
              <a:latin typeface="Corbel" panose="020B0503020204020204" pitchFamily="34" charset="0"/>
            </a:endParaRPr>
          </a:p>
          <a:p>
            <a:pPr fontAlgn="base"/>
            <a:r>
              <a:rPr lang="en-US" sz="5700" dirty="0">
                <a:latin typeface="Corbel" panose="020B0503020204020204" pitchFamily="34" charset="0"/>
              </a:rPr>
              <a:t>Nu e</a:t>
            </a:r>
            <a:r>
              <a:rPr lang="ro-MD" sz="5700" dirty="0">
                <a:latin typeface="Corbel" panose="020B0503020204020204" pitchFamily="34" charset="0"/>
              </a:rPr>
              <a:t>ste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cazul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să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plângeți</a:t>
            </a:r>
            <a:r>
              <a:rPr lang="en-US" sz="5700" dirty="0">
                <a:latin typeface="Corbel" panose="020B0503020204020204" pitchFamily="34" charset="0"/>
              </a:rPr>
              <a:t>! </a:t>
            </a:r>
            <a:r>
              <a:rPr lang="en-US" sz="5700" dirty="0" err="1">
                <a:latin typeface="Corbel" panose="020B0503020204020204" pitchFamily="34" charset="0"/>
              </a:rPr>
              <a:t>Putem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trece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chiar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azi</a:t>
            </a:r>
            <a:r>
              <a:rPr lang="en-US" sz="5700" dirty="0">
                <a:latin typeface="Corbel" panose="020B0503020204020204" pitchFamily="34" charset="0"/>
              </a:rPr>
              <a:t> la </a:t>
            </a:r>
            <a:r>
              <a:rPr lang="en-US" sz="5700" dirty="0" err="1">
                <a:latin typeface="Corbel" panose="020B0503020204020204" pitchFamily="34" charset="0"/>
              </a:rPr>
              <a:t>forme</a:t>
            </a:r>
            <a:r>
              <a:rPr lang="en-US" sz="5700" dirty="0">
                <a:latin typeface="Corbel" panose="020B0503020204020204" pitchFamily="34" charset="0"/>
              </a:rPr>
              <a:t> de </a:t>
            </a:r>
            <a:endParaRPr lang="ro-MD" sz="5700" dirty="0">
              <a:latin typeface="Corbel" panose="020B0503020204020204" pitchFamily="34" charset="0"/>
            </a:endParaRPr>
          </a:p>
          <a:p>
            <a:pPr fontAlgn="base"/>
            <a:r>
              <a:rPr lang="en-US" sz="5700" dirty="0" err="1">
                <a:latin typeface="Corbel" panose="020B0503020204020204" pitchFamily="34" charset="0"/>
              </a:rPr>
              <a:t>energie</a:t>
            </a:r>
            <a:r>
              <a:rPr lang="ro-MD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ecologice</a:t>
            </a:r>
            <a:r>
              <a:rPr lang="en-US" sz="5700" dirty="0">
                <a:latin typeface="Corbel" panose="020B0503020204020204" pitchFamily="34" charset="0"/>
              </a:rPr>
              <a:t>! De </a:t>
            </a:r>
            <a:r>
              <a:rPr lang="en-US" sz="5700" dirty="0" err="1">
                <a:latin typeface="Corbel" panose="020B0503020204020204" pitchFamily="34" charset="0"/>
              </a:rPr>
              <a:t>exemplu</a:t>
            </a:r>
            <a:r>
              <a:rPr lang="en-US" sz="5700" dirty="0">
                <a:latin typeface="Corbel" panose="020B0503020204020204" pitchFamily="34" charset="0"/>
              </a:rPr>
              <a:t>, </a:t>
            </a:r>
            <a:r>
              <a:rPr lang="en-US" sz="5700" dirty="0" err="1">
                <a:latin typeface="Corbel" panose="020B0503020204020204" pitchFamily="34" charset="0"/>
              </a:rPr>
              <a:t>în</a:t>
            </a:r>
            <a:r>
              <a:rPr lang="en-US" sz="5700" dirty="0">
                <a:latin typeface="Corbel" panose="020B0503020204020204" pitchFamily="34" charset="0"/>
              </a:rPr>
              <a:t> California </a:t>
            </a:r>
            <a:r>
              <a:rPr lang="en-US" sz="5700" dirty="0" err="1">
                <a:latin typeface="Corbel" panose="020B0503020204020204" pitchFamily="34" charset="0"/>
              </a:rPr>
              <a:t>activează</a:t>
            </a:r>
            <a:r>
              <a:rPr lang="en-US" sz="5700" dirty="0">
                <a:latin typeface="Corbel" panose="020B0503020204020204" pitchFamily="34" charset="0"/>
              </a:rPr>
              <a:t> o </a:t>
            </a:r>
            <a:endParaRPr lang="ro-MD" sz="5700" dirty="0">
              <a:latin typeface="Corbel" panose="020B0503020204020204" pitchFamily="34" charset="0"/>
            </a:endParaRPr>
          </a:p>
          <a:p>
            <a:pPr fontAlgn="base"/>
            <a:r>
              <a:rPr lang="en-US" sz="5700" dirty="0" err="1">
                <a:latin typeface="Corbel" panose="020B0503020204020204" pitchFamily="34" charset="0"/>
              </a:rPr>
              <a:t>companie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ce</a:t>
            </a:r>
            <a:r>
              <a:rPr lang="en-US" sz="5700" dirty="0">
                <a:latin typeface="Corbel" panose="020B0503020204020204" pitchFamily="34" charset="0"/>
              </a:rPr>
              <a:t> se</a:t>
            </a:r>
            <a:r>
              <a:rPr lang="ro-MD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ocupă</a:t>
            </a:r>
            <a:r>
              <a:rPr lang="en-US" sz="5700" dirty="0">
                <a:latin typeface="Corbel" panose="020B0503020204020204" pitchFamily="34" charset="0"/>
              </a:rPr>
              <a:t> de </a:t>
            </a:r>
            <a:r>
              <a:rPr lang="en-US" sz="5700" dirty="0" err="1">
                <a:latin typeface="Corbel" panose="020B0503020204020204" pitchFamily="34" charset="0"/>
              </a:rPr>
              <a:t>recoltarea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Ei</a:t>
            </a:r>
            <a:r>
              <a:rPr lang="en-US" sz="5700" dirty="0">
                <a:latin typeface="Corbel" panose="020B0503020204020204" pitchFamily="34" charset="0"/>
              </a:rPr>
              <a:t>. </a:t>
            </a:r>
            <a:r>
              <a:rPr lang="en-US" sz="5700" dirty="0" err="1">
                <a:latin typeface="Corbel" panose="020B0503020204020204" pitchFamily="34" charset="0"/>
              </a:rPr>
              <a:t>Iar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sucul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îl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folosește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endParaRPr lang="ro-MD" sz="5700" dirty="0">
              <a:latin typeface="Corbel" panose="020B0503020204020204" pitchFamily="34" charset="0"/>
            </a:endParaRPr>
          </a:p>
          <a:p>
            <a:pPr fontAlgn="base"/>
            <a:r>
              <a:rPr lang="en-US" sz="5700" dirty="0" err="1">
                <a:latin typeface="Corbel" panose="020B0503020204020204" pitchFamily="34" charset="0"/>
              </a:rPr>
              <a:t>drept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materie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pentru</a:t>
            </a:r>
            <a:r>
              <a:rPr lang="ro-MD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biogaze</a:t>
            </a:r>
            <a:r>
              <a:rPr lang="en-US" sz="5700" dirty="0">
                <a:latin typeface="Corbel" panose="020B0503020204020204" pitchFamily="34" charset="0"/>
              </a:rPr>
              <a:t>. </a:t>
            </a:r>
            <a:r>
              <a:rPr lang="en-US" sz="5700" b="1" dirty="0">
                <a:latin typeface="Corbel" panose="020B0503020204020204" pitchFamily="34" charset="0"/>
              </a:rPr>
              <a:t>Ce </a:t>
            </a:r>
            <a:r>
              <a:rPr lang="en-US" sz="5700" b="1" dirty="0" err="1">
                <a:latin typeface="Corbel" panose="020B0503020204020204" pitchFamily="34" charset="0"/>
              </a:rPr>
              <a:t>este</a:t>
            </a:r>
            <a:r>
              <a:rPr lang="en-US" sz="5700" b="1">
                <a:latin typeface="Corbel" panose="020B0503020204020204" pitchFamily="34" charset="0"/>
              </a:rPr>
              <a:t> EA?</a:t>
            </a:r>
            <a:endParaRPr lang="en-US" sz="5700" b="1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1072" y="10197744"/>
            <a:ext cx="3846558" cy="107345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0199" y="10216717"/>
            <a:ext cx="1135692" cy="1092633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2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9740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364" y="1119705"/>
            <a:ext cx="10706735" cy="8572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14839"/>
            <a:ext cx="1535795" cy="1866346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9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Один из способов добычи чистой энергии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придумали ещё в Персии в </a:t>
            </a:r>
            <a:r>
              <a:rPr lang="en-US" sz="7200" dirty="0" smtClean="0">
                <a:latin typeface="Corbel" panose="020B0503020204020204" pitchFamily="34" charset="0"/>
              </a:rPr>
              <a:t>IX </a:t>
            </a:r>
            <a:r>
              <a:rPr lang="ru-RU" sz="7200" dirty="0" smtClean="0">
                <a:latin typeface="Corbel" panose="020B0503020204020204" pitchFamily="34" charset="0"/>
              </a:rPr>
              <a:t>веке. Правда, </a:t>
            </a: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тогда использовали паруса. </a:t>
            </a: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На чём их устанавливали?</a:t>
            </a:r>
            <a:endParaRPr lang="en-US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dirty="0" smtClean="0">
                <a:latin typeface="Corbel" panose="020B0503020204020204" pitchFamily="34" charset="0"/>
              </a:rPr>
              <a:t>O </a:t>
            </a:r>
            <a:r>
              <a:rPr lang="en-US" sz="7200" dirty="0" err="1" smtClean="0">
                <a:latin typeface="Corbel" panose="020B0503020204020204" pitchFamily="34" charset="0"/>
              </a:rPr>
              <a:t>metodă</a:t>
            </a:r>
            <a:r>
              <a:rPr lang="en-US" sz="7200" dirty="0" smtClean="0">
                <a:latin typeface="Corbel" panose="020B0503020204020204" pitchFamily="34" charset="0"/>
              </a:rPr>
              <a:t> de </a:t>
            </a:r>
            <a:r>
              <a:rPr lang="en-US" sz="7200" dirty="0" err="1" smtClean="0">
                <a:latin typeface="Corbel" panose="020B0503020204020204" pitchFamily="34" charset="0"/>
              </a:rPr>
              <a:t>producere</a:t>
            </a:r>
            <a:r>
              <a:rPr lang="en-US" sz="7200" dirty="0" smtClean="0">
                <a:latin typeface="Corbel" panose="020B0503020204020204" pitchFamily="34" charset="0"/>
              </a:rPr>
              <a:t> a </a:t>
            </a:r>
            <a:r>
              <a:rPr lang="en-US" sz="7200" dirty="0" err="1" smtClean="0">
                <a:latin typeface="Corbel" panose="020B0503020204020204" pitchFamily="34" charset="0"/>
              </a:rPr>
              <a:t>energiei</a:t>
            </a:r>
            <a:r>
              <a:rPr lang="en-US" sz="7200" dirty="0" smtClean="0">
                <a:latin typeface="Corbel" panose="020B0503020204020204" pitchFamily="34" charset="0"/>
              </a:rPr>
              <a:t> curate a </a:t>
            </a:r>
            <a:r>
              <a:rPr lang="en-US" sz="7200" dirty="0" err="1" smtClean="0">
                <a:latin typeface="Corbel" panose="020B0503020204020204" pitchFamily="34" charset="0"/>
              </a:rPr>
              <a:t>fost</a:t>
            </a:r>
            <a:endParaRPr lang="en-US" sz="7200" dirty="0">
              <a:latin typeface="Corbel" panose="020B0503020204020204" pitchFamily="34" charset="0"/>
            </a:endParaRPr>
          </a:p>
          <a:p>
            <a:pPr fontAlgn="base"/>
            <a:r>
              <a:rPr lang="en-US" sz="7200" dirty="0" err="1" smtClean="0">
                <a:latin typeface="Corbel" panose="020B0503020204020204" pitchFamily="34" charset="0"/>
              </a:rPr>
              <a:t>inventată</a:t>
            </a:r>
            <a:r>
              <a:rPr lang="en-US" sz="7200" dirty="0" smtClean="0">
                <a:latin typeface="Corbel" panose="020B0503020204020204" pitchFamily="34" charset="0"/>
              </a:rPr>
              <a:t> </a:t>
            </a:r>
            <a:r>
              <a:rPr lang="en-US" sz="7200" dirty="0" err="1" smtClean="0">
                <a:latin typeface="Corbel" panose="020B0503020204020204" pitchFamily="34" charset="0"/>
              </a:rPr>
              <a:t>încă</a:t>
            </a:r>
            <a:r>
              <a:rPr lang="en-US" sz="7200" dirty="0" smtClean="0">
                <a:latin typeface="Corbel" panose="020B0503020204020204" pitchFamily="34" charset="0"/>
              </a:rPr>
              <a:t> </a:t>
            </a:r>
            <a:r>
              <a:rPr lang="en-US" sz="7200" dirty="0" err="1" smtClean="0">
                <a:latin typeface="Corbel" panose="020B0503020204020204" pitchFamily="34" charset="0"/>
              </a:rPr>
              <a:t>în</a:t>
            </a:r>
            <a:r>
              <a:rPr lang="en-US" sz="7200" dirty="0" smtClean="0">
                <a:latin typeface="Corbel" panose="020B0503020204020204" pitchFamily="34" charset="0"/>
              </a:rPr>
              <a:t> sec. IX </a:t>
            </a:r>
            <a:r>
              <a:rPr lang="en-US" sz="7200" dirty="0" err="1" smtClean="0">
                <a:latin typeface="Corbel" panose="020B0503020204020204" pitchFamily="34" charset="0"/>
              </a:rPr>
              <a:t>în</a:t>
            </a:r>
            <a:r>
              <a:rPr lang="en-US" sz="7200" dirty="0" smtClean="0">
                <a:latin typeface="Corbel" panose="020B0503020204020204" pitchFamily="34" charset="0"/>
              </a:rPr>
              <a:t> Persia. Ce-</a:t>
            </a:r>
            <a:r>
              <a:rPr lang="en-US" sz="7200" dirty="0" err="1" smtClean="0">
                <a:latin typeface="Corbel" panose="020B0503020204020204" pitchFamily="34" charset="0"/>
              </a:rPr>
              <a:t>i</a:t>
            </a:r>
            <a:r>
              <a:rPr lang="en-US" sz="7200" dirty="0" smtClean="0">
                <a:latin typeface="Corbel" panose="020B0503020204020204" pitchFamily="34" charset="0"/>
              </a:rPr>
              <a:t> </a:t>
            </a:r>
            <a:r>
              <a:rPr lang="en-US" sz="7200" dirty="0" err="1" smtClean="0">
                <a:latin typeface="Corbel" panose="020B0503020204020204" pitchFamily="34" charset="0"/>
              </a:rPr>
              <a:t>drept</a:t>
            </a:r>
            <a:r>
              <a:rPr lang="en-US" sz="7200" dirty="0" smtClean="0">
                <a:latin typeface="Corbel" panose="020B0503020204020204" pitchFamily="34" charset="0"/>
              </a:rPr>
              <a:t>, </a:t>
            </a:r>
            <a:r>
              <a:rPr lang="en-US" sz="7200" dirty="0" err="1" smtClean="0">
                <a:latin typeface="Corbel" panose="020B0503020204020204" pitchFamily="34" charset="0"/>
              </a:rPr>
              <a:t>atunci</a:t>
            </a:r>
            <a:r>
              <a:rPr lang="en-US" sz="7200" dirty="0" smtClean="0">
                <a:latin typeface="Corbel" panose="020B0503020204020204" pitchFamily="34" charset="0"/>
              </a:rPr>
              <a:t>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dirty="0" smtClean="0">
                <a:latin typeface="Corbel" panose="020B0503020204020204" pitchFamily="34" charset="0"/>
              </a:rPr>
              <a:t>se</a:t>
            </a:r>
            <a:r>
              <a:rPr lang="ru-RU" sz="7200" dirty="0" smtClean="0">
                <a:latin typeface="Corbel" panose="020B0503020204020204" pitchFamily="34" charset="0"/>
              </a:rPr>
              <a:t> </a:t>
            </a:r>
            <a:r>
              <a:rPr lang="en-US" sz="7200" dirty="0" err="1" smtClean="0">
                <a:latin typeface="Corbel" panose="020B0503020204020204" pitchFamily="34" charset="0"/>
              </a:rPr>
              <a:t>folosea</a:t>
            </a:r>
            <a:r>
              <a:rPr lang="en-US" sz="7200" dirty="0" smtClean="0">
                <a:latin typeface="Corbel" panose="020B0503020204020204" pitchFamily="34" charset="0"/>
              </a:rPr>
              <a:t> </a:t>
            </a:r>
            <a:r>
              <a:rPr lang="en-US" sz="7200" dirty="0" err="1" smtClean="0">
                <a:latin typeface="Corbel" panose="020B0503020204020204" pitchFamily="34" charset="0"/>
              </a:rPr>
              <a:t>pânza</a:t>
            </a:r>
            <a:r>
              <a:rPr lang="en-US" sz="7200" dirty="0" smtClean="0">
                <a:latin typeface="Corbel" panose="020B0503020204020204" pitchFamily="34" charset="0"/>
              </a:rPr>
              <a:t>. </a:t>
            </a:r>
            <a:r>
              <a:rPr lang="en-US" sz="7200" b="1" dirty="0" err="1" smtClean="0">
                <a:latin typeface="Corbel" panose="020B0503020204020204" pitchFamily="34" charset="0"/>
              </a:rPr>
              <a:t>Unde</a:t>
            </a:r>
            <a:r>
              <a:rPr lang="en-US" sz="7200" b="1" dirty="0" smtClean="0">
                <a:latin typeface="Corbel" panose="020B0503020204020204" pitchFamily="34" charset="0"/>
              </a:rPr>
              <a:t> era </a:t>
            </a:r>
            <a:r>
              <a:rPr lang="en-US" sz="7200" b="1" dirty="0" err="1" smtClean="0">
                <a:latin typeface="Corbel" panose="020B0503020204020204" pitchFamily="34" charset="0"/>
              </a:rPr>
              <a:t>amplasată</a:t>
            </a:r>
            <a:r>
              <a:rPr lang="en-US" sz="7200" b="1" dirty="0" smtClean="0">
                <a:latin typeface="Corbel" panose="020B0503020204020204" pitchFamily="34" charset="0"/>
              </a:rPr>
              <a:t> </a:t>
            </a:r>
            <a:r>
              <a:rPr lang="en-US" sz="7200" b="1" dirty="0" err="1" smtClean="0">
                <a:latin typeface="Corbel" panose="020B0503020204020204" pitchFamily="34" charset="0"/>
              </a:rPr>
              <a:t>aceasta</a:t>
            </a:r>
            <a:r>
              <a:rPr lang="en-US" sz="7200" b="1" dirty="0" smtClean="0">
                <a:latin typeface="Corbel" panose="020B0503020204020204" pitchFamily="34" charset="0"/>
              </a:rPr>
              <a:t>?</a:t>
            </a:r>
            <a:endParaRPr lang="ru-RU" sz="72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1072" y="10197744"/>
            <a:ext cx="3846558" cy="107345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0199" y="10216717"/>
            <a:ext cx="1135692" cy="1092633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3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300527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364" y="1119705"/>
            <a:ext cx="10706735" cy="8572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14839"/>
            <a:ext cx="1535795" cy="1866346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9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Один из способов добычи чистой энергии</a:t>
            </a:r>
            <a:endParaRPr lang="en-US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придумали ещё в Персии в </a:t>
            </a:r>
            <a:r>
              <a:rPr lang="en-US" sz="7200" dirty="0" smtClean="0">
                <a:latin typeface="Corbel" panose="020B0503020204020204" pitchFamily="34" charset="0"/>
              </a:rPr>
              <a:t>IX </a:t>
            </a:r>
            <a:r>
              <a:rPr lang="ru-RU" sz="7200" dirty="0" smtClean="0">
                <a:latin typeface="Corbel" panose="020B0503020204020204" pitchFamily="34" charset="0"/>
              </a:rPr>
              <a:t>веке. Правда, </a:t>
            </a: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тогда использовали паруса. </a:t>
            </a: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На чём их устанавливали?</a:t>
            </a:r>
            <a:endParaRPr lang="en-US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dirty="0" smtClean="0">
                <a:latin typeface="Corbel" panose="020B0503020204020204" pitchFamily="34" charset="0"/>
              </a:rPr>
              <a:t>O </a:t>
            </a:r>
            <a:r>
              <a:rPr lang="en-US" sz="7200" dirty="0" err="1" smtClean="0">
                <a:latin typeface="Corbel" panose="020B0503020204020204" pitchFamily="34" charset="0"/>
              </a:rPr>
              <a:t>metodă</a:t>
            </a:r>
            <a:r>
              <a:rPr lang="en-US" sz="7200" dirty="0" smtClean="0">
                <a:latin typeface="Corbel" panose="020B0503020204020204" pitchFamily="34" charset="0"/>
              </a:rPr>
              <a:t> de </a:t>
            </a:r>
            <a:r>
              <a:rPr lang="en-US" sz="7200" dirty="0" err="1" smtClean="0">
                <a:latin typeface="Corbel" panose="020B0503020204020204" pitchFamily="34" charset="0"/>
              </a:rPr>
              <a:t>producere</a:t>
            </a:r>
            <a:r>
              <a:rPr lang="en-US" sz="7200" dirty="0" smtClean="0">
                <a:latin typeface="Corbel" panose="020B0503020204020204" pitchFamily="34" charset="0"/>
              </a:rPr>
              <a:t> a </a:t>
            </a:r>
            <a:r>
              <a:rPr lang="en-US" sz="7200" dirty="0" err="1" smtClean="0">
                <a:latin typeface="Corbel" panose="020B0503020204020204" pitchFamily="34" charset="0"/>
              </a:rPr>
              <a:t>energiei</a:t>
            </a:r>
            <a:r>
              <a:rPr lang="en-US" sz="7200" dirty="0" smtClean="0">
                <a:latin typeface="Corbel" panose="020B0503020204020204" pitchFamily="34" charset="0"/>
              </a:rPr>
              <a:t> curate a </a:t>
            </a:r>
            <a:r>
              <a:rPr lang="en-US" sz="7200" dirty="0" err="1" smtClean="0">
                <a:latin typeface="Corbel" panose="020B0503020204020204" pitchFamily="34" charset="0"/>
              </a:rPr>
              <a:t>fost</a:t>
            </a:r>
            <a:endParaRPr lang="en-US" sz="7200" dirty="0">
              <a:latin typeface="Corbel" panose="020B0503020204020204" pitchFamily="34" charset="0"/>
            </a:endParaRPr>
          </a:p>
          <a:p>
            <a:pPr fontAlgn="base"/>
            <a:r>
              <a:rPr lang="en-US" sz="7200" dirty="0" err="1" smtClean="0">
                <a:latin typeface="Corbel" panose="020B0503020204020204" pitchFamily="34" charset="0"/>
              </a:rPr>
              <a:t>inventată</a:t>
            </a:r>
            <a:r>
              <a:rPr lang="en-US" sz="7200" dirty="0" smtClean="0">
                <a:latin typeface="Corbel" panose="020B0503020204020204" pitchFamily="34" charset="0"/>
              </a:rPr>
              <a:t> </a:t>
            </a:r>
            <a:r>
              <a:rPr lang="en-US" sz="7200" dirty="0" err="1" smtClean="0">
                <a:latin typeface="Corbel" panose="020B0503020204020204" pitchFamily="34" charset="0"/>
              </a:rPr>
              <a:t>încă</a:t>
            </a:r>
            <a:r>
              <a:rPr lang="en-US" sz="7200" dirty="0" smtClean="0">
                <a:latin typeface="Corbel" panose="020B0503020204020204" pitchFamily="34" charset="0"/>
              </a:rPr>
              <a:t> </a:t>
            </a:r>
            <a:r>
              <a:rPr lang="en-US" sz="7200" dirty="0" err="1" smtClean="0">
                <a:latin typeface="Corbel" panose="020B0503020204020204" pitchFamily="34" charset="0"/>
              </a:rPr>
              <a:t>în</a:t>
            </a:r>
            <a:r>
              <a:rPr lang="en-US" sz="7200" dirty="0" smtClean="0">
                <a:latin typeface="Corbel" panose="020B0503020204020204" pitchFamily="34" charset="0"/>
              </a:rPr>
              <a:t> sec. IX </a:t>
            </a:r>
            <a:r>
              <a:rPr lang="en-US" sz="7200" dirty="0" err="1" smtClean="0">
                <a:latin typeface="Corbel" panose="020B0503020204020204" pitchFamily="34" charset="0"/>
              </a:rPr>
              <a:t>în</a:t>
            </a:r>
            <a:r>
              <a:rPr lang="en-US" sz="7200" dirty="0" smtClean="0">
                <a:latin typeface="Corbel" panose="020B0503020204020204" pitchFamily="34" charset="0"/>
              </a:rPr>
              <a:t> Persia. Ce-</a:t>
            </a:r>
            <a:r>
              <a:rPr lang="en-US" sz="7200" dirty="0" err="1" smtClean="0">
                <a:latin typeface="Corbel" panose="020B0503020204020204" pitchFamily="34" charset="0"/>
              </a:rPr>
              <a:t>i</a:t>
            </a:r>
            <a:r>
              <a:rPr lang="en-US" sz="7200" dirty="0" smtClean="0">
                <a:latin typeface="Corbel" panose="020B0503020204020204" pitchFamily="34" charset="0"/>
              </a:rPr>
              <a:t> </a:t>
            </a:r>
            <a:r>
              <a:rPr lang="en-US" sz="7200" dirty="0" err="1" smtClean="0">
                <a:latin typeface="Corbel" panose="020B0503020204020204" pitchFamily="34" charset="0"/>
              </a:rPr>
              <a:t>drept</a:t>
            </a:r>
            <a:r>
              <a:rPr lang="en-US" sz="7200" dirty="0" smtClean="0">
                <a:latin typeface="Corbel" panose="020B0503020204020204" pitchFamily="34" charset="0"/>
              </a:rPr>
              <a:t>, </a:t>
            </a:r>
            <a:r>
              <a:rPr lang="en-US" sz="7200" dirty="0" err="1" smtClean="0">
                <a:latin typeface="Corbel" panose="020B0503020204020204" pitchFamily="34" charset="0"/>
              </a:rPr>
              <a:t>atunci</a:t>
            </a:r>
            <a:r>
              <a:rPr lang="en-US" sz="7200" dirty="0" smtClean="0">
                <a:latin typeface="Corbel" panose="020B0503020204020204" pitchFamily="34" charset="0"/>
              </a:rPr>
              <a:t>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dirty="0" smtClean="0">
                <a:latin typeface="Corbel" panose="020B0503020204020204" pitchFamily="34" charset="0"/>
              </a:rPr>
              <a:t>se</a:t>
            </a:r>
            <a:r>
              <a:rPr lang="ru-RU" sz="7200" dirty="0" smtClean="0">
                <a:latin typeface="Corbel" panose="020B0503020204020204" pitchFamily="34" charset="0"/>
              </a:rPr>
              <a:t> </a:t>
            </a:r>
            <a:r>
              <a:rPr lang="en-US" sz="7200" dirty="0" err="1" smtClean="0">
                <a:latin typeface="Corbel" panose="020B0503020204020204" pitchFamily="34" charset="0"/>
              </a:rPr>
              <a:t>folosea</a:t>
            </a:r>
            <a:r>
              <a:rPr lang="en-US" sz="7200" dirty="0" smtClean="0">
                <a:latin typeface="Corbel" panose="020B0503020204020204" pitchFamily="34" charset="0"/>
              </a:rPr>
              <a:t> </a:t>
            </a:r>
            <a:r>
              <a:rPr lang="en-US" sz="7200" dirty="0" err="1" smtClean="0">
                <a:latin typeface="Corbel" panose="020B0503020204020204" pitchFamily="34" charset="0"/>
              </a:rPr>
              <a:t>pânza</a:t>
            </a:r>
            <a:r>
              <a:rPr lang="en-US" sz="7200" dirty="0" smtClean="0">
                <a:latin typeface="Corbel" panose="020B0503020204020204" pitchFamily="34" charset="0"/>
              </a:rPr>
              <a:t>. </a:t>
            </a:r>
            <a:r>
              <a:rPr lang="en-US" sz="7200" b="1" dirty="0" err="1" smtClean="0">
                <a:latin typeface="Corbel" panose="020B0503020204020204" pitchFamily="34" charset="0"/>
              </a:rPr>
              <a:t>Unde</a:t>
            </a:r>
            <a:r>
              <a:rPr lang="en-US" sz="7200" b="1" dirty="0" smtClean="0">
                <a:latin typeface="Corbel" panose="020B0503020204020204" pitchFamily="34" charset="0"/>
              </a:rPr>
              <a:t> era </a:t>
            </a:r>
            <a:r>
              <a:rPr lang="en-US" sz="7200" b="1" dirty="0" err="1" smtClean="0">
                <a:latin typeface="Corbel" panose="020B0503020204020204" pitchFamily="34" charset="0"/>
              </a:rPr>
              <a:t>amplasată</a:t>
            </a:r>
            <a:r>
              <a:rPr lang="en-US" sz="7200" b="1" dirty="0" smtClean="0">
                <a:latin typeface="Corbel" panose="020B0503020204020204" pitchFamily="34" charset="0"/>
              </a:rPr>
              <a:t> </a:t>
            </a:r>
            <a:r>
              <a:rPr lang="en-US" sz="7200" b="1" dirty="0" err="1" smtClean="0">
                <a:latin typeface="Corbel" panose="020B0503020204020204" pitchFamily="34" charset="0"/>
              </a:rPr>
              <a:t>aceasta</a:t>
            </a:r>
            <a:r>
              <a:rPr lang="en-US" sz="7200" b="1" dirty="0" smtClean="0">
                <a:latin typeface="Corbel" panose="020B0503020204020204" pitchFamily="34" charset="0"/>
              </a:rPr>
              <a:t>?</a:t>
            </a:r>
            <a:endParaRPr lang="ru-RU" sz="72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1072" y="10197744"/>
            <a:ext cx="3846558" cy="107345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0199" y="10216717"/>
            <a:ext cx="1135692" cy="1092633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3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12694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364" y="1119705"/>
            <a:ext cx="10706735" cy="8572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460"/>
            <a:ext cx="20104100" cy="113057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3" y="414839"/>
            <a:ext cx="1535795" cy="1866346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9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400" dirty="0">
                <a:latin typeface="Corbel" panose="020B0503020204020204" pitchFamily="34" charset="0"/>
              </a:rPr>
              <a:t>Ученики из села </a:t>
            </a:r>
            <a:r>
              <a:rPr lang="ru-RU" sz="5400" dirty="0" err="1">
                <a:latin typeface="Corbel" panose="020B0503020204020204" pitchFamily="34" charset="0"/>
              </a:rPr>
              <a:t>Вережень</a:t>
            </a:r>
            <a:r>
              <a:rPr lang="ru-RU" sz="5400" dirty="0">
                <a:latin typeface="Corbel" panose="020B0503020204020204" pitchFamily="34" charset="0"/>
              </a:rPr>
              <a:t> придумали приспособление: </a:t>
            </a:r>
            <a:r>
              <a:rPr lang="ru-RU" sz="5400" dirty="0" smtClean="0">
                <a:latin typeface="Corbel" panose="020B0503020204020204" pitchFamily="34" charset="0"/>
              </a:rPr>
              <a:t>они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разрезали </a:t>
            </a:r>
            <a:r>
              <a:rPr lang="ru-RU" sz="5400" dirty="0">
                <a:latin typeface="Corbel" panose="020B0503020204020204" pitchFamily="34" charset="0"/>
              </a:rPr>
              <a:t>глобус, отделали внутри кусочками ЕГО, а </a:t>
            </a:r>
            <a:r>
              <a:rPr lang="ru-RU" sz="5400" dirty="0" smtClean="0">
                <a:latin typeface="Corbel" panose="020B0503020204020204" pitchFamily="34" charset="0"/>
              </a:rPr>
              <a:t>сверху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прикрепили </a:t>
            </a:r>
            <a:r>
              <a:rPr lang="ru-RU" sz="5400" dirty="0">
                <a:latin typeface="Corbel" panose="020B0503020204020204" pitchFamily="34" charset="0"/>
              </a:rPr>
              <a:t>держатель. Использовав приспособление </a:t>
            </a:r>
            <a:r>
              <a:rPr lang="ru-RU" sz="5400" dirty="0" smtClean="0">
                <a:latin typeface="Corbel" panose="020B0503020204020204" pitchFamily="34" charset="0"/>
              </a:rPr>
              <a:t>во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время </a:t>
            </a:r>
            <a:r>
              <a:rPr lang="ru-RU" sz="5400" dirty="0">
                <a:latin typeface="Corbel" panose="020B0503020204020204" pitchFamily="34" charset="0"/>
              </a:rPr>
              <a:t>экскурсии, ребята сумели накормить </a:t>
            </a:r>
            <a:r>
              <a:rPr lang="ru-RU" sz="5400" dirty="0" smtClean="0">
                <a:latin typeface="Corbel" panose="020B0503020204020204" pitchFamily="34" charset="0"/>
              </a:rPr>
              <a:t>одноклассников.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b="1" dirty="0" smtClean="0">
                <a:latin typeface="Corbel" panose="020B0503020204020204" pitchFamily="34" charset="0"/>
              </a:rPr>
              <a:t>Назовите ЕГО.</a:t>
            </a:r>
            <a:endParaRPr lang="en-US" sz="5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400" dirty="0" err="1" smtClean="0">
                <a:latin typeface="Corbel" panose="020B0503020204020204" pitchFamily="34" charset="0"/>
              </a:rPr>
              <a:t>Elevii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>
                <a:latin typeface="Corbel" panose="020B0503020204020204" pitchFamily="34" charset="0"/>
              </a:rPr>
              <a:t>din </a:t>
            </a:r>
            <a:r>
              <a:rPr lang="en-US" sz="5400" dirty="0" err="1">
                <a:latin typeface="Corbel" panose="020B0503020204020204" pitchFamily="34" charset="0"/>
              </a:rPr>
              <a:t>satul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Verejeni</a:t>
            </a:r>
            <a:r>
              <a:rPr lang="en-US" sz="5400" dirty="0">
                <a:latin typeface="Corbel" panose="020B0503020204020204" pitchFamily="34" charset="0"/>
              </a:rPr>
              <a:t> au </a:t>
            </a:r>
            <a:r>
              <a:rPr lang="en-US" sz="5400" dirty="0" err="1">
                <a:latin typeface="Corbel" panose="020B0503020204020204" pitchFamily="34" charset="0"/>
              </a:rPr>
              <a:t>inventat</a:t>
            </a:r>
            <a:r>
              <a:rPr lang="en-US" sz="5400" dirty="0">
                <a:latin typeface="Corbel" panose="020B0503020204020204" pitchFamily="34" charset="0"/>
              </a:rPr>
              <a:t> un </a:t>
            </a:r>
            <a:r>
              <a:rPr lang="en-US" sz="5400" dirty="0" err="1">
                <a:latin typeface="Corbel" panose="020B0503020204020204" pitchFamily="34" charset="0"/>
              </a:rPr>
              <a:t>dispozitiv</a:t>
            </a:r>
            <a:r>
              <a:rPr lang="en-US" sz="5400" dirty="0">
                <a:latin typeface="Corbel" panose="020B0503020204020204" pitchFamily="34" charset="0"/>
              </a:rPr>
              <a:t>: au </a:t>
            </a:r>
            <a:r>
              <a:rPr lang="en-US" sz="5400" dirty="0" err="1">
                <a:latin typeface="Corbel" panose="020B0503020204020204" pitchFamily="34" charset="0"/>
              </a:rPr>
              <a:t>tăiat</a:t>
            </a:r>
            <a:r>
              <a:rPr lang="en-US" sz="5400" dirty="0">
                <a:latin typeface="Corbel" panose="020B0503020204020204" pitchFamily="34" charset="0"/>
              </a:rPr>
              <a:t> un glob 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400" dirty="0" err="1" smtClean="0">
                <a:latin typeface="Corbel" panose="020B0503020204020204" pitchFamily="34" charset="0"/>
              </a:rPr>
              <a:t>în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jumătate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și</a:t>
            </a:r>
            <a:r>
              <a:rPr lang="en-US" sz="5400" dirty="0">
                <a:latin typeface="Corbel" panose="020B0503020204020204" pitchFamily="34" charset="0"/>
              </a:rPr>
              <a:t> l-au </a:t>
            </a:r>
            <a:r>
              <a:rPr lang="en-US" sz="5400" dirty="0" err="1">
                <a:latin typeface="Corbel" panose="020B0503020204020204" pitchFamily="34" charset="0"/>
              </a:rPr>
              <a:t>căptușit</a:t>
            </a:r>
            <a:r>
              <a:rPr lang="en-US" sz="5400" dirty="0">
                <a:latin typeface="Corbel" panose="020B0503020204020204" pitchFamily="34" charset="0"/>
              </a:rPr>
              <a:t> din interior cu </a:t>
            </a:r>
            <a:r>
              <a:rPr lang="en-US" sz="5400" dirty="0" err="1">
                <a:latin typeface="Corbel" panose="020B0503020204020204" pitchFamily="34" charset="0"/>
              </a:rPr>
              <a:t>cioburi</a:t>
            </a:r>
            <a:r>
              <a:rPr lang="en-US" sz="5400" dirty="0">
                <a:latin typeface="Corbel" panose="020B0503020204020204" pitchFamily="34" charset="0"/>
              </a:rPr>
              <a:t> de EA. </a:t>
            </a:r>
            <a:r>
              <a:rPr lang="en-US" sz="5400" dirty="0" err="1" smtClean="0">
                <a:latin typeface="Corbel" panose="020B0503020204020204" pitchFamily="34" charset="0"/>
              </a:rPr>
              <a:t>Folosind</a:t>
            </a:r>
            <a:endParaRPr lang="en-US" sz="5400" dirty="0">
              <a:latin typeface="Corbel" panose="020B0503020204020204" pitchFamily="34" charset="0"/>
            </a:endParaRPr>
          </a:p>
          <a:p>
            <a:pPr fontAlgn="base"/>
            <a:r>
              <a:rPr lang="en-US" sz="5400" dirty="0" err="1" smtClean="0">
                <a:latin typeface="Corbel" panose="020B0503020204020204" pitchFamily="34" charset="0"/>
              </a:rPr>
              <a:t>dispozitivul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în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timpul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unei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excursii</a:t>
            </a:r>
            <a:r>
              <a:rPr lang="en-US" sz="5400" dirty="0">
                <a:latin typeface="Corbel" panose="020B0503020204020204" pitchFamily="34" charset="0"/>
              </a:rPr>
              <a:t>, </a:t>
            </a:r>
            <a:r>
              <a:rPr lang="en-US" sz="5400" dirty="0" err="1">
                <a:latin typeface="Corbel" panose="020B0503020204020204" pitchFamily="34" charset="0"/>
              </a:rPr>
              <a:t>aceștia</a:t>
            </a:r>
            <a:r>
              <a:rPr lang="en-US" sz="5400" dirty="0">
                <a:latin typeface="Corbel" panose="020B0503020204020204" pitchFamily="34" charset="0"/>
              </a:rPr>
              <a:t> au </a:t>
            </a:r>
            <a:r>
              <a:rPr lang="en-US" sz="5400" dirty="0" err="1">
                <a:latin typeface="Corbel" panose="020B0503020204020204" pitchFamily="34" charset="0"/>
              </a:rPr>
              <a:t>reușit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chiar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 smtClean="0">
                <a:latin typeface="Corbel" panose="020B0503020204020204" pitchFamily="34" charset="0"/>
              </a:rPr>
              <a:t>să</a:t>
            </a:r>
            <a:endParaRPr lang="en-US" sz="5400" dirty="0">
              <a:latin typeface="Corbel" panose="020B0503020204020204" pitchFamily="34" charset="0"/>
            </a:endParaRPr>
          </a:p>
          <a:p>
            <a:pPr fontAlgn="base"/>
            <a:r>
              <a:rPr lang="en-US" sz="5400" dirty="0" err="1" smtClean="0">
                <a:latin typeface="Corbel" panose="020B0503020204020204" pitchFamily="34" charset="0"/>
              </a:rPr>
              <a:t>gătească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mâncare</a:t>
            </a:r>
            <a:r>
              <a:rPr lang="en-US" sz="5400" dirty="0">
                <a:latin typeface="Corbel" panose="020B0503020204020204" pitchFamily="34" charset="0"/>
              </a:rPr>
              <a:t>. </a:t>
            </a:r>
            <a:r>
              <a:rPr lang="en-US" sz="5400" b="1" dirty="0">
                <a:latin typeface="Corbel" panose="020B0503020204020204" pitchFamily="34" charset="0"/>
              </a:rPr>
              <a:t>Ce </a:t>
            </a:r>
            <a:r>
              <a:rPr lang="en-US" sz="5400" b="1" dirty="0" err="1">
                <a:latin typeface="Corbel" panose="020B0503020204020204" pitchFamily="34" charset="0"/>
              </a:rPr>
              <a:t>este</a:t>
            </a:r>
            <a:r>
              <a:rPr lang="en-US" sz="5400" b="1" dirty="0">
                <a:latin typeface="Corbel" panose="020B0503020204020204" pitchFamily="34" charset="0"/>
              </a:rPr>
              <a:t> EA?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1072" y="10197744"/>
            <a:ext cx="3846558" cy="107345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0199" y="10216717"/>
            <a:ext cx="1135692" cy="1092633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4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10984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2913</TotalTime>
  <Words>1266</Words>
  <Application>Microsoft Office PowerPoint</Application>
  <PresentationFormat>Произвольный</PresentationFormat>
  <Paragraphs>171</Paragraphs>
  <Slides>18</Slides>
  <Notes>17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Corbel</vt:lpstr>
      <vt:lpstr>Segoe Print</vt:lpstr>
      <vt:lpstr>Trebuchet MS</vt:lpstr>
      <vt:lpstr>Verdana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игра осень 2018</dc:title>
  <dc:creator>Ana</dc:creator>
  <cp:lastModifiedBy>User</cp:lastModifiedBy>
  <cp:revision>411</cp:revision>
  <dcterms:modified xsi:type="dcterms:W3CDTF">2021-01-06T15:07:22Z</dcterms:modified>
</cp:coreProperties>
</file>