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7" r:id="rId4"/>
    <p:sldId id="311" r:id="rId6"/>
    <p:sldId id="284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01" r:id="rId17"/>
    <p:sldId id="322" r:id="rId18"/>
    <p:sldId id="312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6600"/>
    <a:srgbClr val="FF0000"/>
    <a:srgbClr val="800000"/>
    <a:srgbClr val="C4E59F"/>
    <a:srgbClr val="9E4F00"/>
    <a:srgbClr val="CC6600"/>
    <a:srgbClr val="008000"/>
    <a:srgbClr val="66FFFF"/>
    <a:srgbClr val="FAE1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292" autoAdjust="0"/>
  </p:normalViewPr>
  <p:slideViewPr>
    <p:cSldViewPr>
      <p:cViewPr varScale="1">
        <p:scale>
          <a:sx n="94" d="100"/>
          <a:sy n="94" d="100"/>
        </p:scale>
        <p:origin x="-21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ru-RU"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Вес белых трюфелей.</a:t>
            </a:r>
            <a:endParaRPr lang="ru-RU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Lbls>
            <c:delete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1080</c:v>
                </c:pt>
                <c:pt idx="1">
                  <c:v>1500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994368"/>
        <c:axId val="111995904"/>
      </c:barChart>
      <c:catAx>
        <c:axId val="111994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1995904"/>
        <c:crosses val="autoZero"/>
        <c:auto val="1"/>
        <c:lblAlgn val="ctr"/>
        <c:lblOffset val="100"/>
        <c:noMultiLvlLbl val="0"/>
      </c:catAx>
      <c:valAx>
        <c:axId val="111995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1994368"/>
        <c:crosses val="autoZero"/>
        <c:crossBetween val="between"/>
      </c:valAx>
    </c:plotArea>
    <c:legend>
      <c:legendPos val="r"/>
      <c:layout/>
      <c:overlay val="0"/>
      <c:txPr>
        <a:bodyPr rot="0" spcFirstLastPara="0" vertOverflow="ellipsis" vert="horz" wrap="square" anchor="ctr" anchorCtr="1"/>
        <a:lstStyle/>
        <a:p>
          <a:pPr>
            <a:defRPr lang="ru-RU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6927a433-af2f-4abe-9dab-4c87cdb79049}"/>
      </c:ext>
    </c:extLst>
  </c:chart>
  <c:spPr>
    <a:solidFill>
      <a:srgbClr val="C4E59F"/>
    </a:solidFill>
  </c:spPr>
  <c:txPr>
    <a:bodyPr/>
    <a:lstStyle/>
    <a:p>
      <a:pPr>
        <a:defRPr lang="ru-RU"/>
      </a:pPr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smtClean="0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BBAB622B-9B4E-4950-A81F-318775583C03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Текст</a:t>
            </a:r>
            <a:r>
              <a:rPr lang="ru-RU" baseline="0" dirty="0" smtClean="0"/>
              <a:t> и задания у каждого ученика на парте в распечатанном виде.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Сравним цены купленных трюфелей за 1 килограмм в каждом случае, используя информацию представленного текста и решение задачи 3:</a:t>
            </a:r>
            <a:endParaRPr lang="ru-RU" sz="1200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204 484 : 1,08 ≈ 189 337 (долларов), результат округлим до целого числа;</a:t>
            </a:r>
            <a:endParaRPr lang="ru-RU" sz="1200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330 000 : 1,5 = 220 000 (долларов);</a:t>
            </a:r>
            <a:endParaRPr lang="ru-RU" sz="1200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220 000 &gt; 189 337, то есть такое предположение может иметь место.</a:t>
            </a:r>
            <a:endParaRPr lang="ru-RU" sz="1200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Ответ: да.</a:t>
            </a:r>
            <a:endParaRPr lang="ru-RU" sz="1200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Текст</a:t>
            </a:r>
            <a:r>
              <a:rPr lang="ru-RU" baseline="0" dirty="0" smtClean="0"/>
              <a:t> и задания у каждого ученика на парте в распечатанном виде.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перехода к выбранной задаче необходимо кликнуть мышкой по соответствующей кнопке (!; 2; 3)</a:t>
            </a:r>
            <a:endParaRPr lang="ru-RU" dirty="0" smtClean="0"/>
          </a:p>
          <a:p>
            <a:r>
              <a:rPr lang="ru-RU" dirty="0" smtClean="0"/>
              <a:t>Желательно задачи решать последовательно, т.к. есть задачи в которых надо использовать данные предшествующей ей задачи.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</a:t>
            </a:r>
            <a:r>
              <a:rPr lang="ru-RU" baseline="0" dirty="0" smtClean="0"/>
              <a:t> слайде настроен триггер. Для визуализации ответа необходимо навести курсор на формулировку задания и щёлкнуть левой кнопкой мышки. Чтобы посмотреть подробное объяснение правильного ответа – нажмите на управляющую кнопку (А, Б, В). Для возврата на данный слайд на последующих слайдах есть соответствующая кнопка возврата.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визуализации правильного ответа </a:t>
            </a:r>
            <a:r>
              <a:rPr lang="ru-RU" baseline="0" dirty="0" smtClean="0"/>
              <a:t>необходимо навести курсор на формулировку задания и щёлкнуть левой кнопкой мышки. </a:t>
            </a:r>
            <a:endParaRPr lang="ru-RU" baseline="0" dirty="0" smtClean="0"/>
          </a:p>
          <a:p>
            <a:r>
              <a:rPr lang="ru-RU" baseline="0" dirty="0" smtClean="0"/>
              <a:t>Передвижение карандаша – щелчок по пустому полю слайда.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визуализации правильного ответа </a:t>
            </a:r>
            <a:r>
              <a:rPr lang="ru-RU" baseline="0" dirty="0" smtClean="0"/>
              <a:t>необходимо навести курсор на формулировку задания и щёлкнуть левой кнопкой мышки. </a:t>
            </a:r>
            <a:endParaRPr lang="ru-RU" baseline="0" dirty="0" smtClean="0"/>
          </a:p>
          <a:p>
            <a:r>
              <a:rPr lang="ru-RU" baseline="0" dirty="0" smtClean="0"/>
              <a:t>Передвижение карандаша – щелчок по пустому полю слайда.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визуализации правильного ответа </a:t>
            </a:r>
            <a:r>
              <a:rPr lang="ru-RU" baseline="0" dirty="0" smtClean="0"/>
              <a:t>необходимо навести курсор на формулировку задания и щёлкнуть левой кнопкой мышки. </a:t>
            </a:r>
            <a:endParaRPr lang="ru-RU" baseline="0" dirty="0" smtClean="0"/>
          </a:p>
          <a:p>
            <a:r>
              <a:rPr lang="ru-RU" baseline="0" dirty="0" smtClean="0"/>
              <a:t>Передвижение карандаша – щелчок по пустому полю слайда.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B622B-9B4E-4950-A81F-318775583C0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17F0A-7554-4722-992B-2960AA67DC8E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84393-04BE-485F-9DF7-932EA462CFB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B279B-7C83-495D-BF04-63F2DC94F542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FED26C7-72A0-477F-AD4C-4022FCC67231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67B0F5-2DE3-42D2-B15B-4D7CA082FFEB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54956-AFF6-4DC5-959E-56A9A1FC08DB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0A2F14-559C-4D29-875C-D9978B94E2A6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33741-803F-4B8D-861C-1B9E3928399A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EC57D-6330-490D-8B0C-A0CE6E598792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13FA6-10DA-4EBB-A58D-B9114AD60058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2B8B6-C224-463A-A73A-240FF4C2EC67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A7F4D-E01F-4F13-A1C8-F629875BB667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100000">
              <a:srgbClr val="66FFFF">
                <a:gamma/>
                <a:tint val="0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ru-RU" smtClean="0"/>
              <a:t>Образец заголовка</a:t>
            </a:r>
            <a:endParaRPr 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7550A28-4539-4349-940F-02AE7B50AF40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23.png"/><Relationship Id="rId8" Type="http://schemas.openxmlformats.org/officeDocument/2006/relationships/image" Target="../media/image22.jpeg"/><Relationship Id="rId7" Type="http://schemas.openxmlformats.org/officeDocument/2006/relationships/image" Target="../media/image21.jpeg"/><Relationship Id="rId6" Type="http://schemas.openxmlformats.org/officeDocument/2006/relationships/image" Target="../media/image20.png"/><Relationship Id="rId5" Type="http://schemas.openxmlformats.org/officeDocument/2006/relationships/slide" Target="slide3.xml"/><Relationship Id="rId4" Type="http://schemas.openxmlformats.org/officeDocument/2006/relationships/slide" Target="slide13.xml"/><Relationship Id="rId3" Type="http://schemas.openxmlformats.org/officeDocument/2006/relationships/slide" Target="slide12.xml"/><Relationship Id="rId2" Type="http://schemas.openxmlformats.org/officeDocument/2006/relationships/slide" Target="slide7.xml"/><Relationship Id="rId12" Type="http://schemas.openxmlformats.org/officeDocument/2006/relationships/notesSlide" Target="../notesSlides/notesSlide6.xml"/><Relationship Id="rId11" Type="http://schemas.openxmlformats.org/officeDocument/2006/relationships/slideLayout" Target="../slideLayouts/slideLayout2.xml"/><Relationship Id="rId10" Type="http://schemas.openxmlformats.org/officeDocument/2006/relationships/slide" Target="slide4.xml"/><Relationship Id="rId1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7.jpeg"/><Relationship Id="rId1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png"/><Relationship Id="rId8" Type="http://schemas.openxmlformats.org/officeDocument/2006/relationships/image" Target="../media/image28.png"/><Relationship Id="rId7" Type="http://schemas.openxmlformats.org/officeDocument/2006/relationships/image" Target="../media/image18.jpeg"/><Relationship Id="rId6" Type="http://schemas.openxmlformats.org/officeDocument/2006/relationships/image" Target="../media/image17.jpeg"/><Relationship Id="rId5" Type="http://schemas.openxmlformats.org/officeDocument/2006/relationships/slide" Target="slide8.xml"/><Relationship Id="rId4" Type="http://schemas.openxmlformats.org/officeDocument/2006/relationships/slide" Target="slide3.xml"/><Relationship Id="rId3" Type="http://schemas.openxmlformats.org/officeDocument/2006/relationships/image" Target="../media/image2.png"/><Relationship Id="rId2" Type="http://schemas.openxmlformats.org/officeDocument/2006/relationships/image" Target="../media/image23.png"/><Relationship Id="rId13" Type="http://schemas.openxmlformats.org/officeDocument/2006/relationships/slideLayout" Target="../slideLayouts/slideLayout2.xml"/><Relationship Id="rId12" Type="http://schemas.openxmlformats.org/officeDocument/2006/relationships/slide" Target="slide4.xml"/><Relationship Id="rId11" Type="http://schemas.openxmlformats.org/officeDocument/2006/relationships/slide" Target="slide15.xml"/><Relationship Id="rId10" Type="http://schemas.openxmlformats.org/officeDocument/2006/relationships/image" Target="../media/image30.png"/><Relationship Id="rId1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7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image" Target="../media/image23.png"/><Relationship Id="rId4" Type="http://schemas.openxmlformats.org/officeDocument/2006/relationships/image" Target="../media/image22.jpeg"/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hyperlink" Target="http://italianweek.ru/upload/iblock/261/261e77a443dd16b8cf77d204f0b124e1.jpg" TargetMode="External"/><Relationship Id="rId8" Type="http://schemas.openxmlformats.org/officeDocument/2006/relationships/hyperlink" Target="http://limefresh.ru/upload/iblock/c78/c78f7bfe5e452cb65d35364b72eca924.jpg" TargetMode="External"/><Relationship Id="rId7" Type="http://schemas.openxmlformats.org/officeDocument/2006/relationships/hyperlink" Target="http://www.itsybitsyfun.com/uploads/9/8/7/6/9876061/8626679.png?357" TargetMode="External"/><Relationship Id="rId6" Type="http://schemas.openxmlformats.org/officeDocument/2006/relationships/hyperlink" Target="http://brightwallpapers.com.ua/Uploads/28-2-2014/066bd931-d6da-44a3-94b7-de7f6436fd6d/thumb2-276a37e0cd12c90a27d7e129e2bf61ac.jpg" TargetMode="External"/><Relationship Id="rId5" Type="http://schemas.openxmlformats.org/officeDocument/2006/relationships/hyperlink" Target="http://freesmi.by/wp-content/uploads/2014/12/04018.jpg" TargetMode="External"/><Relationship Id="rId4" Type="http://schemas.openxmlformats.org/officeDocument/2006/relationships/hyperlink" Target="http://100casino.org/uploads/2/stenli-ho.jpg" TargetMode="External"/><Relationship Id="rId3" Type="http://schemas.openxmlformats.org/officeDocument/2006/relationships/hyperlink" Target="http://900igr.net/datai/pedagogika/Uchenik-shkoly/0009-007-Uchis-uchitsja.png" TargetMode="External"/><Relationship Id="rId2" Type="http://schemas.openxmlformats.org/officeDocument/2006/relationships/hyperlink" Target="http://www.playing-field.ru/img/2015/051810/0300406" TargetMode="External"/><Relationship Id="rId15" Type="http://schemas.openxmlformats.org/officeDocument/2006/relationships/notesSlide" Target="../notesSlides/notesSlide11.xml"/><Relationship Id="rId14" Type="http://schemas.openxmlformats.org/officeDocument/2006/relationships/slideLayout" Target="../slideLayouts/slideLayout2.xml"/><Relationship Id="rId13" Type="http://schemas.openxmlformats.org/officeDocument/2006/relationships/hyperlink" Target="http://travel365.md/wp-content/uploads/2015/06/Rome_1400x600px.jpg" TargetMode="External"/><Relationship Id="rId12" Type="http://schemas.openxmlformats.org/officeDocument/2006/relationships/hyperlink" Target="http://download-pictures.net/dowloand.php?file=img/C2/%D0%92%D0%B5%D1%81%D1%8B/%D0%92%D0%B5%D1%81%D1%8B_4.jpg" TargetMode="External"/><Relationship Id="rId11" Type="http://schemas.openxmlformats.org/officeDocument/2006/relationships/hyperlink" Target="http://c0in.ru/wp-content/uploads/2016/01/gfgh.jpg" TargetMode="External"/><Relationship Id="rId10" Type="http://schemas.openxmlformats.org/officeDocument/2006/relationships/hyperlink" Target="https://libre.life/7523/0624/1/00b.jpg" TargetMode="External"/><Relationship Id="rId1" Type="http://schemas.openxmlformats.org/officeDocument/2006/relationships/hyperlink" Target="http://cs3.a5.ru/media/d3/16/04/256_d316043b631ada917e0968d7053d273b.png" TargetMode="Externa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jpeg"/><Relationship Id="rId8" Type="http://schemas.openxmlformats.org/officeDocument/2006/relationships/slide" Target="slide14.xml"/><Relationship Id="rId7" Type="http://schemas.openxmlformats.org/officeDocument/2006/relationships/slide" Target="slide6.xml"/><Relationship Id="rId6" Type="http://schemas.openxmlformats.org/officeDocument/2006/relationships/slide" Target="slide9.xml"/><Relationship Id="rId5" Type="http://schemas.openxmlformats.org/officeDocument/2006/relationships/slide" Target="slide5.xml"/><Relationship Id="rId4" Type="http://schemas.openxmlformats.org/officeDocument/2006/relationships/image" Target="../media/image9.jpe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image" Target="../media/image10.jpeg"/><Relationship Id="rId7" Type="http://schemas.openxmlformats.org/officeDocument/2006/relationships/slide" Target="slide4.xml"/><Relationship Id="rId6" Type="http://schemas.openxmlformats.org/officeDocument/2006/relationships/slide" Target="slide3.xml"/><Relationship Id="rId5" Type="http://schemas.openxmlformats.org/officeDocument/2006/relationships/image" Target="../media/image2.png"/><Relationship Id="rId4" Type="http://schemas.openxmlformats.org/officeDocument/2006/relationships/slide" Target="slide8.xml"/><Relationship Id="rId3" Type="http://schemas.openxmlformats.org/officeDocument/2006/relationships/slide" Target="slide7.xml"/><Relationship Id="rId2" Type="http://schemas.openxmlformats.org/officeDocument/2006/relationships/slide" Target="slide6.xml"/><Relationship Id="rId12" Type="http://schemas.openxmlformats.org/officeDocument/2006/relationships/notesSlide" Target="../notesSlides/notesSlide3.x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3.png"/><Relationship Id="rId1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../media/image15.jpeg"/><Relationship Id="rId4" Type="http://schemas.openxmlformats.org/officeDocument/2006/relationships/slide" Target="slide2.xml"/><Relationship Id="rId3" Type="http://schemas.openxmlformats.org/officeDocument/2006/relationships/image" Target="../media/image14.jpeg"/><Relationship Id="rId2" Type="http://schemas.openxmlformats.org/officeDocument/2006/relationships/image" Target="../media/image11.jpeg"/><Relationship Id="rId1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7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image" Target="../media/image2.png"/><Relationship Id="rId3" Type="http://schemas.openxmlformats.org/officeDocument/2006/relationships/slide" Target="slide3.xml"/><Relationship Id="rId2" Type="http://schemas.openxmlformats.org/officeDocument/2006/relationships/image" Target="../media/image11.jpeg"/><Relationship Id="rId1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5.xml"/><Relationship Id="rId8" Type="http://schemas.openxmlformats.org/officeDocument/2006/relationships/slideLayout" Target="../slideLayouts/slideLayout2.xml"/><Relationship Id="rId7" Type="http://schemas.openxmlformats.org/officeDocument/2006/relationships/slide" Target="slide5.xml"/><Relationship Id="rId6" Type="http://schemas.openxmlformats.org/officeDocument/2006/relationships/image" Target="../media/image16.png"/><Relationship Id="rId5" Type="http://schemas.openxmlformats.org/officeDocument/2006/relationships/image" Target="../media/image14.jpeg"/><Relationship Id="rId4" Type="http://schemas.openxmlformats.org/officeDocument/2006/relationships/slide" Target="slide6.xml"/><Relationship Id="rId3" Type="http://schemas.openxmlformats.org/officeDocument/2006/relationships/slide" Target="slide3.xml"/><Relationship Id="rId2" Type="http://schemas.openxmlformats.org/officeDocument/2006/relationships/image" Target="../media/image13.png"/><Relationship Id="rId1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image" Target="../media/image18.jpeg"/><Relationship Id="rId3" Type="http://schemas.openxmlformats.org/officeDocument/2006/relationships/image" Target="../media/image17.jpeg"/><Relationship Id="rId2" Type="http://schemas.openxmlformats.org/officeDocument/2006/relationships/image" Target="../media/image2.png"/><Relationship Id="rId1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d36efffaaed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-36830" y="2780983"/>
            <a:ext cx="2428875" cy="3960812"/>
          </a:xfrm>
          <a:prstGeom prst="rect">
            <a:avLst/>
          </a:prstGeom>
          <a:noFill/>
        </p:spPr>
      </p:pic>
      <p:pic>
        <p:nvPicPr>
          <p:cNvPr id="2053" name="Picture 5" descr="Рисунок1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059832" y="5157192"/>
            <a:ext cx="3240088" cy="622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3200" b="1" dirty="0" smtClean="0">
                <a:solidFill>
                  <a:srgbClr val="CC0000"/>
                </a:solidFill>
                <a:latin typeface="Georgia" panose="02040502050405020303" pitchFamily="18" charset="0"/>
              </a:rPr>
              <a:t>5 – 6  классы</a:t>
            </a:r>
            <a:endParaRPr lang="ru-RU" sz="3200" b="1" dirty="0">
              <a:solidFill>
                <a:srgbClr val="CC0000"/>
              </a:solidFill>
              <a:latin typeface="Georgia" panose="02040502050405020303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871762" y="693048"/>
            <a:ext cx="5328592" cy="64807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3600" b="1" kern="10" dirty="0" smtClean="0">
                <a:ln w="19050">
                  <a:solidFill>
                    <a:srgbClr val="FF9900"/>
                  </a:solidFill>
                  <a:rou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anose="02040502050405020303"/>
              </a:rPr>
              <a:t>Комплексные  задания</a:t>
            </a:r>
            <a:endParaRPr lang="ru-RU" sz="3200" b="1" dirty="0" smtClean="0">
              <a:solidFill>
                <a:schemeClr val="accent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907322" y="2061339"/>
            <a:ext cx="5328592" cy="64807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3600" b="1" kern="10" dirty="0" smtClean="0">
                <a:ln w="19050">
                  <a:solidFill>
                    <a:srgbClr val="FF9900"/>
                  </a:solidFill>
                  <a:rou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anose="02040502050405020303"/>
              </a:rPr>
              <a:t>по  математике</a:t>
            </a:r>
            <a:endParaRPr lang="ru-RU" sz="3600" b="1" kern="10" dirty="0" smtClean="0">
              <a:ln w="19050">
                <a:solidFill>
                  <a:srgbClr val="FF9900"/>
                </a:solidFill>
                <a:round/>
              </a:ln>
              <a:solidFill>
                <a:srgbClr val="80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Georgia" panose="02040502050405020303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85006" y="3213343"/>
            <a:ext cx="3240088" cy="622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3200" b="1" dirty="0" smtClean="0">
                <a:solidFill>
                  <a:schemeClr val="accent1">
                    <a:lumMod val="25000"/>
                  </a:schemeClr>
                </a:solidFill>
                <a:latin typeface="Georgia" panose="02040502050405020303" pitchFamily="18" charset="0"/>
              </a:rPr>
              <a:t>Работа  № 5</a:t>
            </a:r>
            <a:endParaRPr lang="ru-RU" sz="3200" b="1" dirty="0">
              <a:solidFill>
                <a:schemeClr val="accent1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http://italianweek.ru/upload/iblock/261/261e77a443dd16b8cf77d204f0b124e1.jpg"/>
          <p:cNvPicPr>
            <a:picLocks noChangeAspect="1" noChangeArrowheads="1"/>
          </p:cNvPicPr>
          <p:nvPr/>
        </p:nvPicPr>
        <p:blipFill>
          <a:blip r:embed="rId1" cstate="email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5517050"/>
            <a:ext cx="1885710" cy="1340950"/>
          </a:xfrm>
          <a:prstGeom prst="rect">
            <a:avLst/>
          </a:prstGeom>
          <a:noFill/>
        </p:spPr>
      </p:pic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3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2627784" y="188640"/>
            <a:ext cx="6192687" cy="575791"/>
          </a:xfrm>
          <a:prstGeom prst="wedgeRoundRectCallout">
            <a:avLst>
              <a:gd name="adj1" fmla="val 34439"/>
              <a:gd name="adj2" fmla="val 30666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chemeClr val="accent2"/>
                </a:solidFill>
                <a:latin typeface="Georgia" panose="02040502050405020303" pitchFamily="18" charset="0"/>
              </a:rPr>
              <a:t>Выберите верное утверждение:</a:t>
            </a:r>
            <a:endParaRPr 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  <p:sp>
        <p:nvSpPr>
          <p:cNvPr id="9" name="Управляющая кнопка: настраиваемая 8">
            <a:hlinkClick r:id="rId2" action="ppaction://hlinksldjump" highlightClick="1"/>
          </p:cNvPr>
          <p:cNvSpPr/>
          <p:nvPr/>
        </p:nvSpPr>
        <p:spPr>
          <a:xfrm>
            <a:off x="1691680" y="1340768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А</a:t>
            </a:r>
            <a:endParaRPr lang="ru-RU" sz="3600" b="1" i="1" dirty="0"/>
          </a:p>
        </p:txBody>
      </p:sp>
      <p:sp>
        <p:nvSpPr>
          <p:cNvPr id="10" name="Управляющая кнопка: настраиваемая 9">
            <a:hlinkClick r:id="rId3" action="ppaction://hlinksldjump" highlightClick="1"/>
          </p:cNvPr>
          <p:cNvSpPr/>
          <p:nvPr/>
        </p:nvSpPr>
        <p:spPr>
          <a:xfrm>
            <a:off x="1691680" y="2780928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/>
              <a:t>Б</a:t>
            </a:r>
            <a:endParaRPr lang="ru-RU" sz="3600" b="1" i="1" dirty="0"/>
          </a:p>
        </p:txBody>
      </p:sp>
      <p:sp>
        <p:nvSpPr>
          <p:cNvPr id="11" name="Управляющая кнопка: настраиваемая 10">
            <a:hlinkClick r:id="rId4" action="ppaction://hlinksldjump" highlightClick="1"/>
          </p:cNvPr>
          <p:cNvSpPr/>
          <p:nvPr/>
        </p:nvSpPr>
        <p:spPr>
          <a:xfrm>
            <a:off x="1691680" y="4221088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В</a:t>
            </a:r>
            <a:endParaRPr lang="ru-RU" sz="3600" b="1" i="1" dirty="0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2735288" y="1268760"/>
            <a:ext cx="6301208" cy="108012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r>
              <a:rPr lang="ru-RU" sz="2400" b="1" dirty="0" smtClean="0">
                <a:latin typeface="Georgia" panose="02040502050405020303" pitchFamily="18" charset="0"/>
              </a:rPr>
              <a:t>Белый трюфель, который имел вес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1,8 килограмма, был куплен почти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за 200 000 долларов.</a:t>
            </a:r>
            <a:endParaRPr lang="ru-RU" sz="2400" b="1" dirty="0" smtClean="0">
              <a:latin typeface="Georgia" panose="02040502050405020303" pitchFamily="18" charset="0"/>
            </a:endParaRP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2699792" y="2636912"/>
            <a:ext cx="6264696" cy="115212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r>
              <a:rPr lang="ru-RU" sz="2400" b="1" dirty="0" smtClean="0">
                <a:latin typeface="Georgia" panose="02040502050405020303" pitchFamily="18" charset="0"/>
              </a:rPr>
              <a:t>Трюфель весом 1,5 кг был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приобретен за 330 000 долларов.</a:t>
            </a:r>
            <a:endParaRPr lang="ru-RU" sz="2400" b="1" dirty="0" smtClean="0">
              <a:latin typeface="Georgia" panose="02040502050405020303" pitchFamily="18" charset="0"/>
            </a:endParaRPr>
          </a:p>
        </p:txBody>
      </p:sp>
      <p:sp>
        <p:nvSpPr>
          <p:cNvPr id="16" name="AutoShape 11"/>
          <p:cNvSpPr>
            <a:spLocks noChangeArrowheads="1"/>
          </p:cNvSpPr>
          <p:nvPr/>
        </p:nvSpPr>
        <p:spPr bwMode="auto">
          <a:xfrm>
            <a:off x="2699792" y="4005064"/>
            <a:ext cx="6264696" cy="136815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r>
              <a:rPr lang="ru-RU" sz="2400" b="1" dirty="0" smtClean="0">
                <a:latin typeface="Georgia" panose="02040502050405020303" pitchFamily="18" charset="0"/>
              </a:rPr>
              <a:t>В Италии стало традицией каждый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год  проводить благотворительные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аукционы трюфеля.</a:t>
            </a:r>
            <a:endParaRPr lang="ru-RU" sz="2400" b="1" dirty="0" smtClean="0">
              <a:latin typeface="Georgia" panose="02040502050405020303" pitchFamily="18" charset="0"/>
            </a:endParaRPr>
          </a:p>
        </p:txBody>
      </p:sp>
      <p:sp>
        <p:nvSpPr>
          <p:cNvPr id="19" name="Управляющая кнопка: настраиваемая 18">
            <a:hlinkClick r:id="rId5" action="ppaction://hlinksldjump" highlightClick="1"/>
          </p:cNvPr>
          <p:cNvSpPr/>
          <p:nvPr/>
        </p:nvSpPr>
        <p:spPr>
          <a:xfrm>
            <a:off x="1835696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Текст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6012160" y="980728"/>
            <a:ext cx="2160240" cy="360040"/>
          </a:xfrm>
          <a:prstGeom prst="wedgeRoundRectCallout">
            <a:avLst>
              <a:gd name="adj1" fmla="val 68259"/>
              <a:gd name="adj2" fmla="val 118938"/>
              <a:gd name="adj3" fmla="val 1666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Неверно</a:t>
            </a:r>
            <a:endParaRPr 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21" name="Скругленная прямоугольная выноска 20"/>
          <p:cNvSpPr/>
          <p:nvPr/>
        </p:nvSpPr>
        <p:spPr>
          <a:xfrm>
            <a:off x="6012160" y="2492896"/>
            <a:ext cx="2160240" cy="360040"/>
          </a:xfrm>
          <a:prstGeom prst="wedgeRoundRectCallout">
            <a:avLst>
              <a:gd name="adj1" fmla="val 68259"/>
              <a:gd name="adj2" fmla="val 118938"/>
              <a:gd name="adj3" fmla="val 16667"/>
            </a:avLst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Верно</a:t>
            </a:r>
            <a:endParaRPr 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6012160" y="3861048"/>
            <a:ext cx="2160240" cy="360040"/>
          </a:xfrm>
          <a:prstGeom prst="wedgeRoundRectCallout">
            <a:avLst>
              <a:gd name="adj1" fmla="val 68259"/>
              <a:gd name="adj2" fmla="val 118938"/>
              <a:gd name="adj3" fmla="val 16667"/>
            </a:avLst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Верно</a:t>
            </a:r>
            <a:endParaRPr 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5" name="Picture 4" descr="dd36efffaaed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0" y="1484784"/>
            <a:ext cx="1872208" cy="3053044"/>
          </a:xfrm>
          <a:prstGeom prst="rect">
            <a:avLst/>
          </a:prstGeom>
          <a:noFill/>
        </p:spPr>
      </p:pic>
      <p:sp>
        <p:nvSpPr>
          <p:cNvPr id="24" name="Управляющая кнопка: возврат 23">
            <a:hlinkClick r:id="" action="ppaction://hlinkshowjump?jump=lastslideviewed" highlightClick="1"/>
          </p:cNvPr>
          <p:cNvSpPr/>
          <p:nvPr/>
        </p:nvSpPr>
        <p:spPr>
          <a:xfrm>
            <a:off x="8388424" y="630932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6" descr="http://limefresh.ru/upload/iblock/c78/c78f7bfe5e452cb65d35364b72eca924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869160"/>
            <a:ext cx="3672408" cy="2143768"/>
          </a:xfrm>
          <a:prstGeom prst="rect">
            <a:avLst/>
          </a:prstGeom>
          <a:noFill/>
        </p:spPr>
      </p:pic>
      <p:pic>
        <p:nvPicPr>
          <p:cNvPr id="27" name="Picture 4" descr="http://c0in.ru/wp-content/uploads/2016/01/gfgh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519237">
            <a:off x="267088" y="4873257"/>
            <a:ext cx="2196632" cy="1063499"/>
          </a:xfrm>
          <a:prstGeom prst="rect">
            <a:avLst/>
          </a:prstGeom>
          <a:noFill/>
        </p:spPr>
      </p:pic>
      <p:pic>
        <p:nvPicPr>
          <p:cNvPr id="28" name="Picture 6" descr="http://www.itsybitsyfun.com/uploads/9/8/7/6/9876061/8626679.png?357"/>
          <p:cNvPicPr>
            <a:picLocks noChangeAspect="1" noChangeArrowheads="1"/>
          </p:cNvPicPr>
          <p:nvPr/>
        </p:nvPicPr>
        <p:blipFill>
          <a:blip r:embed="rId9" cstate="email">
            <a:lum/>
          </a:blip>
          <a:srcRect/>
          <a:stretch>
            <a:fillRect/>
          </a:stretch>
        </p:blipFill>
        <p:spPr bwMode="auto">
          <a:xfrm rot="21323801">
            <a:off x="649639" y="5252248"/>
            <a:ext cx="2410833" cy="1045827"/>
          </a:xfrm>
          <a:prstGeom prst="rect">
            <a:avLst/>
          </a:prstGeom>
          <a:noFill/>
        </p:spPr>
      </p:pic>
      <p:sp>
        <p:nvSpPr>
          <p:cNvPr id="23" name="Управляющая кнопка: назад 22">
            <a:hlinkClick r:id="rId10" action="ppaction://hlinksldjump" highlightClick="1"/>
          </p:cNvPr>
          <p:cNvSpPr/>
          <p:nvPr/>
        </p:nvSpPr>
        <p:spPr>
          <a:xfrm>
            <a:off x="3203848" y="6309320"/>
            <a:ext cx="648072" cy="4046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6" descr="http://limefresh.ru/upload/iblock/c78/c78f7bfe5e452cb65d35364b72eca924.jpg"/>
          <p:cNvPicPr>
            <a:picLocks noChangeAspect="1" noChangeArrowheads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4221088"/>
            <a:ext cx="3672408" cy="2143768"/>
          </a:xfrm>
          <a:prstGeom prst="rect">
            <a:avLst/>
          </a:prstGeom>
          <a:noFill/>
        </p:spPr>
      </p:pic>
      <p:pic>
        <p:nvPicPr>
          <p:cNvPr id="18434" name="Picture 2" descr="https://im3-tub-ru.yandex.net/i?id=d6ac1dea1326f90a10194e85c4592d5a&amp;n=33&amp;h=215&amp;w=480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886324"/>
            <a:ext cx="4644008" cy="1971676"/>
          </a:xfrm>
          <a:prstGeom prst="rect">
            <a:avLst/>
          </a:prstGeom>
          <a:noFill/>
        </p:spPr>
      </p:pic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3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2627784" y="188640"/>
            <a:ext cx="6192687" cy="575791"/>
          </a:xfrm>
          <a:prstGeom prst="wedgeRoundRectCallout">
            <a:avLst>
              <a:gd name="adj1" fmla="val 34439"/>
              <a:gd name="adj2" fmla="val 30666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chemeClr val="accent2"/>
                </a:solidFill>
                <a:latin typeface="Georgia" panose="02040502050405020303" pitchFamily="18" charset="0"/>
              </a:rPr>
              <a:t>Выберите верные утверждения:</a:t>
            </a:r>
            <a:endParaRPr 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691680" y="1268760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А</a:t>
            </a:r>
            <a:endParaRPr lang="ru-RU" sz="3600" b="1" i="1" dirty="0"/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>
            <a:off x="2555776" y="1052736"/>
            <a:ext cx="6408712" cy="1224136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r>
              <a:rPr lang="ru-RU" sz="2400" b="1" dirty="0" smtClean="0">
                <a:latin typeface="Georgia" panose="02040502050405020303" pitchFamily="18" charset="0"/>
              </a:rPr>
              <a:t>Белый трюфель, который имел вес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1,8 килограмма, был куплен почти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за 200 000 долларов.</a:t>
            </a:r>
            <a:endParaRPr lang="ru-RU" sz="2400" b="1" dirty="0" smtClean="0">
              <a:latin typeface="Georgia" panose="02040502050405020303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467544" y="4221088"/>
            <a:ext cx="842493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Скругленная прямоугольная выноска 13"/>
          <p:cNvSpPr/>
          <p:nvPr/>
        </p:nvSpPr>
        <p:spPr>
          <a:xfrm>
            <a:off x="6084168" y="908720"/>
            <a:ext cx="2160240" cy="360040"/>
          </a:xfrm>
          <a:prstGeom prst="wedgeRoundRectCallout">
            <a:avLst>
              <a:gd name="adj1" fmla="val 68259"/>
              <a:gd name="adj2" fmla="val 118938"/>
              <a:gd name="adj3" fmla="val 1666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Неверно</a:t>
            </a:r>
            <a:endParaRPr 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5" name="Управляющая кнопка: возврат 14">
            <a:hlinkClick r:id="" action="ppaction://hlinkshowjump?jump=lastslideviewed" highlightClick="1"/>
          </p:cNvPr>
          <p:cNvSpPr/>
          <p:nvPr/>
        </p:nvSpPr>
        <p:spPr>
          <a:xfrm>
            <a:off x="8388424" y="594928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5058" name="Picture 2" descr="http://cs3.a5.ru/media/d3/16/04/256_d316043b631ada917e0968d7053d273b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7092280" y="5417840"/>
            <a:ext cx="1368152" cy="1440160"/>
          </a:xfrm>
          <a:prstGeom prst="rect">
            <a:avLst/>
          </a:prstGeom>
          <a:noFill/>
        </p:spPr>
      </p:pic>
      <p:pic>
        <p:nvPicPr>
          <p:cNvPr id="16" name="Picture 2" descr="http://cs3.a5.ru/media/d3/16/04/256_d316043b631ada917e0968d7053d273b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-1368152" y="4797152"/>
            <a:ext cx="1368152" cy="1440160"/>
          </a:xfrm>
          <a:prstGeom prst="rect">
            <a:avLst/>
          </a:prstGeom>
          <a:noFill/>
        </p:spPr>
      </p:pic>
      <p:cxnSp>
        <p:nvCxnSpPr>
          <p:cNvPr id="17" name="Прямая соединительная линия 16"/>
          <p:cNvCxnSpPr/>
          <p:nvPr/>
        </p:nvCxnSpPr>
        <p:spPr>
          <a:xfrm>
            <a:off x="395536" y="4653136"/>
            <a:ext cx="352839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0" y="2348880"/>
            <a:ext cx="9144000" cy="20162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    29 ноября 2008 г. на международном аукционе грибов-трюфелей в Риме Хо заплатил за гриб весом в 1 килограмм 80 граммов больше, чем предлагал шейх-миллиардер из </a:t>
            </a:r>
            <a:r>
              <a:rPr kumimoji="0" lang="ru-RU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Абу-Даби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. Затем белый трюфель пошел с молотка за 158 тысяч евро (почти 200 тысяч долларов).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   …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9259E-6 L -0.69688 -0.142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8" y="-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9688 -0.14283 L 0.27968 -0.14283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0.59462 1.85185E-6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http://italianweek.ru/upload/iblock/261/261e77a443dd16b8cf77d204f0b124e1.jpg"/>
          <p:cNvPicPr>
            <a:picLocks noChangeAspect="1" noChangeArrowheads="1"/>
          </p:cNvPicPr>
          <p:nvPr/>
        </p:nvPicPr>
        <p:blipFill>
          <a:blip r:embed="rId1" cstate="email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502537"/>
            <a:ext cx="3312368" cy="2355463"/>
          </a:xfrm>
          <a:prstGeom prst="rect">
            <a:avLst/>
          </a:prstGeom>
          <a:noFill/>
        </p:spPr>
      </p:pic>
      <p:pic>
        <p:nvPicPr>
          <p:cNvPr id="18" name="Picture 2" descr="https://im3-tub-ru.yandex.net/i?id=d6ac1dea1326f90a10194e85c4592d5a&amp;n=33&amp;h=215&amp;w=480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886324"/>
            <a:ext cx="4644008" cy="1971676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7092280" y="2852936"/>
            <a:ext cx="158417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Управляющая кнопка: возврат 5">
            <a:hlinkClick r:id="" action="ppaction://hlinkshowjump?jump=lastslideviewed" highlightClick="1"/>
          </p:cNvPr>
          <p:cNvSpPr/>
          <p:nvPr/>
        </p:nvSpPr>
        <p:spPr>
          <a:xfrm>
            <a:off x="8388424" y="594928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настраиваемая 7">
            <a:hlinkClick r:id="" action="ppaction://noaction" highlightClick="1"/>
          </p:cNvPr>
          <p:cNvSpPr/>
          <p:nvPr/>
        </p:nvSpPr>
        <p:spPr>
          <a:xfrm>
            <a:off x="1691680" y="1268760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/>
              <a:t>Б</a:t>
            </a:r>
            <a:endParaRPr lang="ru-RU" sz="3600" b="1" i="1" dirty="0"/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2555776" y="1268760"/>
            <a:ext cx="6480720" cy="864096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r>
              <a:rPr lang="ru-RU" sz="2400" b="1" dirty="0" smtClean="0">
                <a:latin typeface="Georgia" panose="02040502050405020303" pitchFamily="18" charset="0"/>
              </a:rPr>
              <a:t>Трюфель весом 1,5 кг был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приобретен за 330 000 долларов.</a:t>
            </a:r>
            <a:endParaRPr lang="ru-RU" sz="2400" b="1" dirty="0" smtClean="0">
              <a:latin typeface="Georgia" panose="02040502050405020303" pitchFamily="18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012160" y="908720"/>
            <a:ext cx="2160240" cy="360040"/>
          </a:xfrm>
          <a:prstGeom prst="wedgeRoundRectCallout">
            <a:avLst>
              <a:gd name="adj1" fmla="val 68259"/>
              <a:gd name="adj2" fmla="val 118938"/>
              <a:gd name="adj3" fmla="val 16667"/>
            </a:avLst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Верно</a:t>
            </a:r>
            <a:endParaRPr 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3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2627784" y="188640"/>
            <a:ext cx="6192687" cy="575791"/>
          </a:xfrm>
          <a:prstGeom prst="wedgeRoundRectCallout">
            <a:avLst>
              <a:gd name="adj1" fmla="val 34439"/>
              <a:gd name="adj2" fmla="val 30666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chemeClr val="accent2"/>
                </a:solidFill>
                <a:latin typeface="Georgia" panose="02040502050405020303" pitchFamily="18" charset="0"/>
              </a:rPr>
              <a:t>Выберите верные утверждения:</a:t>
            </a:r>
            <a:endParaRPr 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67544" y="3212976"/>
            <a:ext cx="867645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3573016"/>
            <a:ext cx="691276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7" name="Picture 2" descr="http://cs3.a5.ru/media/d3/16/04/256_d316043b631ada917e0968d7053d273b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7092280" y="5417840"/>
            <a:ext cx="1368152" cy="1440160"/>
          </a:xfrm>
          <a:prstGeom prst="rect">
            <a:avLst/>
          </a:prstGeom>
          <a:noFill/>
        </p:spPr>
      </p:pic>
      <p:pic>
        <p:nvPicPr>
          <p:cNvPr id="17" name="Picture 2" descr="http://cs3.a5.ru/media/d3/16/04/256_d316043b631ada917e0968d7053d273b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-1548680" y="3356992"/>
            <a:ext cx="1368152" cy="1440160"/>
          </a:xfrm>
          <a:prstGeom prst="rect">
            <a:avLst/>
          </a:prstGeom>
          <a:noFill/>
        </p:spPr>
      </p:pic>
      <p:pic>
        <p:nvPicPr>
          <p:cNvPr id="29" name="Picture 2" descr="http://cs3.a5.ru/media/d3/16/04/256_d316043b631ada917e0968d7053d273b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-1548680" y="3789040"/>
            <a:ext cx="1368152" cy="1440160"/>
          </a:xfrm>
          <a:prstGeom prst="rect">
            <a:avLst/>
          </a:prstGeom>
          <a:noFill/>
        </p:spPr>
      </p:pic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0" y="1988840"/>
            <a:ext cx="9144000" cy="20162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   ...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   В 2014 году тот же китайский бизнесмен завладел трюфелем весом в полтора килограмма, который ему тогда обошелся в 330 тысяч долларов. Международный трюфельный аукцион проводят каждый год в Риме. Средства от аукциона идут на благотворительные цели». 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59259E-6 L 0.01181 -0.35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1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1 -0.35301 L 0.2717 -0.3530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5679E-6 L 1.22465 -1.55679E-6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2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1.01198 2.59259E-6 " pathEditMode="relative" rAng="0" ptsTypes="AA">
                                      <p:cBhvr>
                                        <p:cTn id="21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6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0" y="1988840"/>
            <a:ext cx="9144000" cy="20162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   ...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   В 2014 году тот же китайский бизнесмен завладел трюфелем весом в полтора килограмма, который ему тогда обошелся в 330 тысяч долларов. Международный трюфельный аукцион проводят каждый год в Риме. Средства от аукциона идут на благотворительные цели». 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Управляющая кнопка: возврат 5">
            <a:hlinkClick r:id="" action="ppaction://hlinkshowjump?jump=lastslideviewed" highlightClick="1"/>
          </p:cNvPr>
          <p:cNvSpPr/>
          <p:nvPr/>
        </p:nvSpPr>
        <p:spPr>
          <a:xfrm>
            <a:off x="8388424" y="594928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настраиваемая 7">
            <a:hlinkClick r:id="" action="ppaction://noaction" highlightClick="1"/>
          </p:cNvPr>
          <p:cNvSpPr/>
          <p:nvPr/>
        </p:nvSpPr>
        <p:spPr>
          <a:xfrm>
            <a:off x="1691680" y="1268760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/>
              <a:t>В</a:t>
            </a:r>
            <a:endParaRPr lang="ru-RU" sz="3600" b="1" i="1" dirty="0"/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2555776" y="1268760"/>
            <a:ext cx="6588224" cy="1224136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r>
              <a:rPr lang="ru-RU" sz="2400" b="1" dirty="0" smtClean="0">
                <a:latin typeface="Georgia" panose="02040502050405020303" pitchFamily="18" charset="0"/>
              </a:rPr>
              <a:t>В Италии стало традицией каждый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год  проводить благотворительные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r>
              <a:rPr lang="ru-RU" sz="2400" b="1" dirty="0" smtClean="0">
                <a:latin typeface="Georgia" panose="02040502050405020303" pitchFamily="18" charset="0"/>
              </a:rPr>
              <a:t>аукционы трюфеля.</a:t>
            </a:r>
            <a:endParaRPr lang="ru-RU" sz="2400" b="1" dirty="0" smtClean="0">
              <a:latin typeface="Georgia" panose="02040502050405020303" pitchFamily="18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012160" y="908720"/>
            <a:ext cx="2160240" cy="360040"/>
          </a:xfrm>
          <a:prstGeom prst="wedgeRoundRectCallout">
            <a:avLst>
              <a:gd name="adj1" fmla="val 68259"/>
              <a:gd name="adj2" fmla="val 118938"/>
              <a:gd name="adj3" fmla="val 16667"/>
            </a:avLst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Верно</a:t>
            </a:r>
            <a:endParaRPr 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3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2627784" y="188640"/>
            <a:ext cx="6192687" cy="575791"/>
          </a:xfrm>
          <a:prstGeom prst="wedgeRoundRectCallout">
            <a:avLst>
              <a:gd name="adj1" fmla="val 34439"/>
              <a:gd name="adj2" fmla="val 30666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chemeClr val="accent2"/>
                </a:solidFill>
                <a:latin typeface="Georgia" panose="02040502050405020303" pitchFamily="18" charset="0"/>
              </a:rPr>
              <a:t>Выберите верные утверждения:</a:t>
            </a:r>
            <a:endParaRPr 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67544" y="3933056"/>
            <a:ext cx="867645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4293096"/>
            <a:ext cx="324036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7" name="Picture 2" descr="http://cs3.a5.ru/media/d3/16/04/256_d316043b631ada917e0968d7053d273b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7092280" y="5417840"/>
            <a:ext cx="1368152" cy="1440160"/>
          </a:xfrm>
          <a:prstGeom prst="rect">
            <a:avLst/>
          </a:prstGeom>
          <a:noFill/>
        </p:spPr>
      </p:pic>
      <p:pic>
        <p:nvPicPr>
          <p:cNvPr id="29" name="Picture 2" descr="http://cs3.a5.ru/media/d3/16/04/256_d316043b631ada917e0968d7053d273b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-1692696" y="4509120"/>
            <a:ext cx="1368152" cy="1440160"/>
          </a:xfrm>
          <a:prstGeom prst="rect">
            <a:avLst/>
          </a:prstGeom>
          <a:noFill/>
        </p:spPr>
      </p:pic>
      <p:pic>
        <p:nvPicPr>
          <p:cNvPr id="134146" name="Picture 2" descr="http://travel365.md/wp-content/uploads/2015/06/Rome_1400x600px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4636039"/>
            <a:ext cx="5184576" cy="22219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2107 L -0.69688 -0.184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" y="-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9688 -0.18496 L 0.2875 -0.18496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2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 L 0.59444 0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4" descr="http://c0in.ru/wp-content/uploads/2016/01/gfgh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rot="519237">
            <a:off x="6171745" y="408761"/>
            <a:ext cx="2196632" cy="1063499"/>
          </a:xfrm>
          <a:prstGeom prst="rect">
            <a:avLst/>
          </a:prstGeom>
          <a:noFill/>
        </p:spPr>
      </p:pic>
      <p:pic>
        <p:nvPicPr>
          <p:cNvPr id="21" name="Picture 6" descr="http://www.itsybitsyfun.com/uploads/9/8/7/6/9876061/8626679.png?357"/>
          <p:cNvPicPr>
            <a:picLocks noChangeAspect="1" noChangeArrowheads="1"/>
          </p:cNvPicPr>
          <p:nvPr/>
        </p:nvPicPr>
        <p:blipFill>
          <a:blip r:embed="rId2" cstate="email">
            <a:lum/>
          </a:blip>
          <a:srcRect/>
          <a:stretch>
            <a:fillRect/>
          </a:stretch>
        </p:blipFill>
        <p:spPr bwMode="auto">
          <a:xfrm rot="21323801">
            <a:off x="6554296" y="787752"/>
            <a:ext cx="2410833" cy="1045827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187624" y="836712"/>
            <a:ext cx="6912768" cy="1512168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663300"/>
                </a:solidFill>
                <a:latin typeface="Georgia" panose="02040502050405020303" pitchFamily="18" charset="0"/>
              </a:rPr>
              <a:t>Можно ли предположить на основе представленной информации, что чем больше вес белого трюфеля, тем больше его стоимость? Ответ обоснуйте.</a:t>
            </a:r>
            <a:endParaRPr lang="ru-RU" sz="2400" b="1" dirty="0" smtClean="0">
              <a:solidFill>
                <a:srgbClr val="66330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4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pic>
        <p:nvPicPr>
          <p:cNvPr id="15" name="Picture 4" descr="Рисунок1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27705" y="3788345"/>
            <a:ext cx="2016295" cy="3069655"/>
          </a:xfrm>
          <a:prstGeom prst="rect">
            <a:avLst/>
          </a:prstGeom>
          <a:noFill/>
        </p:spPr>
      </p:pic>
      <p:sp>
        <p:nvSpPr>
          <p:cNvPr id="22" name="Управляющая кнопка: настраиваемая 21">
            <a:hlinkClick r:id="rId4" action="ppaction://hlinksldjump" highlightClick="1"/>
          </p:cNvPr>
          <p:cNvSpPr/>
          <p:nvPr/>
        </p:nvSpPr>
        <p:spPr>
          <a:xfrm>
            <a:off x="1835696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Текст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3" name="Управляющая кнопка: возврат 22">
            <a:hlinkClick r:id="" action="ppaction://hlinkshowjump?jump=lastslideviewed" highlightClick="1"/>
          </p:cNvPr>
          <p:cNvSpPr/>
          <p:nvPr/>
        </p:nvSpPr>
        <p:spPr>
          <a:xfrm>
            <a:off x="1043608" y="630932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настраиваемая 23">
            <a:hlinkClick r:id="rId5" action="ppaction://hlinksldjump" highlightClick="1"/>
          </p:cNvPr>
          <p:cNvSpPr/>
          <p:nvPr/>
        </p:nvSpPr>
        <p:spPr>
          <a:xfrm>
            <a:off x="3203848" y="6309320"/>
            <a:ext cx="1368152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Задача 3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pic>
        <p:nvPicPr>
          <p:cNvPr id="25" name="Picture 2" descr="http://download-pictures.net/dowloand.php?file=img/C2/%D0%92%D0%B5%D1%81%D1%8B/%D0%92%D0%B5%D1%81%D1%8B_4.jpg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22660" y="4177720"/>
            <a:ext cx="2445462" cy="1700808"/>
          </a:xfrm>
          <a:prstGeom prst="rect">
            <a:avLst/>
          </a:prstGeom>
          <a:noFill/>
        </p:spPr>
      </p:pic>
      <p:pic>
        <p:nvPicPr>
          <p:cNvPr id="26" name="Picture 6" descr="http://limefresh.ru/upload/iblock/c78/c78f7bfe5e452cb65d35364b72eca924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2535">
            <a:off x="3615493" y="3016286"/>
            <a:ext cx="3317757" cy="1936740"/>
          </a:xfrm>
          <a:prstGeom prst="rect">
            <a:avLst/>
          </a:prstGeom>
          <a:noFill/>
        </p:spPr>
      </p:pic>
      <p:sp>
        <p:nvSpPr>
          <p:cNvPr id="27" name="Прямоугольник 26"/>
          <p:cNvSpPr/>
          <p:nvPr/>
        </p:nvSpPr>
        <p:spPr>
          <a:xfrm rot="526589">
            <a:off x="4330496" y="5098395"/>
            <a:ext cx="839971" cy="266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b="1" dirty="0" smtClean="0">
                <a:solidFill>
                  <a:schemeClr val="accent2"/>
                </a:solidFill>
              </a:rPr>
              <a:t>1500</a:t>
            </a:r>
            <a:endParaRPr lang="ru-RU" b="1" dirty="0">
              <a:solidFill>
                <a:schemeClr val="accent2"/>
              </a:solidFill>
            </a:endParaRPr>
          </a:p>
        </p:txBody>
      </p:sp>
      <p:pic>
        <p:nvPicPr>
          <p:cNvPr id="28" name="Picture 2" descr="http://download-pictures.net/dowloand.php?file=img/C2/%D0%92%D0%B5%D1%81%D1%8B/%D0%92%D0%B5%D1%81%D1%8B_4.jpg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4149081"/>
            <a:ext cx="2445462" cy="1700808"/>
          </a:xfrm>
          <a:prstGeom prst="rect">
            <a:avLst/>
          </a:prstGeom>
          <a:noFill/>
        </p:spPr>
      </p:pic>
      <p:pic>
        <p:nvPicPr>
          <p:cNvPr id="29" name="Picture 6" descr="http://limefresh.ru/upload/iblock/c78/c78f7bfe5e452cb65d35364b72eca924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2535">
            <a:off x="3543486" y="3304317"/>
            <a:ext cx="3317757" cy="1936740"/>
          </a:xfrm>
          <a:prstGeom prst="rect">
            <a:avLst/>
          </a:prstGeom>
          <a:noFill/>
        </p:spPr>
      </p:pic>
      <p:pic>
        <p:nvPicPr>
          <p:cNvPr id="31" name="Picture 6" descr="http://limefresh.ru/upload/iblock/c78/c78f7bfe5e452cb65d35364b72eca924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2535">
            <a:off x="231118" y="3160302"/>
            <a:ext cx="3317757" cy="1936740"/>
          </a:xfrm>
          <a:prstGeom prst="rect">
            <a:avLst/>
          </a:prstGeom>
          <a:noFill/>
        </p:spPr>
      </p:pic>
      <p:sp>
        <p:nvSpPr>
          <p:cNvPr id="32" name="Прямоугольник 31"/>
          <p:cNvSpPr/>
          <p:nvPr/>
        </p:nvSpPr>
        <p:spPr>
          <a:xfrm rot="526589">
            <a:off x="986994" y="5075700"/>
            <a:ext cx="839971" cy="266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b="1" dirty="0" smtClean="0">
                <a:solidFill>
                  <a:schemeClr val="accent2"/>
                </a:solidFill>
              </a:rPr>
              <a:t>1200</a:t>
            </a:r>
            <a:endParaRPr lang="ru-RU" b="1" dirty="0">
              <a:solidFill>
                <a:schemeClr val="accent2"/>
              </a:solidFill>
            </a:endParaRPr>
          </a:p>
        </p:txBody>
      </p:sp>
      <p:pic>
        <p:nvPicPr>
          <p:cNvPr id="33" name="Picture 4" descr="http://www.incomplanet.ru/upload/medialibrary/f93/f938fa3159c34c9b27bdae5e33a96ba5.pn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860032" y="2492897"/>
            <a:ext cx="1156928" cy="1509038"/>
          </a:xfrm>
          <a:prstGeom prst="rect">
            <a:avLst/>
          </a:prstGeom>
          <a:noFill/>
        </p:spPr>
      </p:pic>
      <p:pic>
        <p:nvPicPr>
          <p:cNvPr id="34" name="Picture 4" descr="http://www.incomplanet.ru/upload/medialibrary/f93/f938fa3159c34c9b27bdae5e33a96ba5.pn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475656" y="2780929"/>
            <a:ext cx="825692" cy="1076990"/>
          </a:xfrm>
          <a:prstGeom prst="rect">
            <a:avLst/>
          </a:prstGeom>
          <a:noFill/>
        </p:spPr>
      </p:pic>
      <p:pic>
        <p:nvPicPr>
          <p:cNvPr id="110594" name="Picture 2" descr="http://yorkshirskiy-teryer.ru/wp-content/uploads/2016/02/9-Lip.pn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6012160" y="2708920"/>
            <a:ext cx="2553072" cy="2553072"/>
          </a:xfrm>
          <a:prstGeom prst="rect">
            <a:avLst/>
          </a:prstGeom>
          <a:noFill/>
        </p:spPr>
      </p:pic>
      <p:sp>
        <p:nvSpPr>
          <p:cNvPr id="35" name="Управляющая кнопка: настраиваемая 34">
            <a:hlinkClick r:id="rId11" action="ppaction://hlinksldjump" highlightClick="1"/>
          </p:cNvPr>
          <p:cNvSpPr/>
          <p:nvPr/>
        </p:nvSpPr>
        <p:spPr>
          <a:xfrm>
            <a:off x="4716016" y="6309320"/>
            <a:ext cx="1368152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Решение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0" name="Управляющая кнопка: назад 29">
            <a:hlinkClick r:id="rId12" action="ppaction://hlinksldjump" highlightClick="1"/>
          </p:cNvPr>
          <p:cNvSpPr/>
          <p:nvPr/>
        </p:nvSpPr>
        <p:spPr>
          <a:xfrm>
            <a:off x="6228184" y="6309320"/>
            <a:ext cx="648072" cy="4046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Рисунок1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7127705" y="3788345"/>
            <a:ext cx="2016295" cy="3069655"/>
          </a:xfrm>
          <a:prstGeom prst="rect">
            <a:avLst/>
          </a:prstGeom>
          <a:noFill/>
        </p:spPr>
      </p:pic>
      <p:sp>
        <p:nvSpPr>
          <p:cNvPr id="25" name="Управляющая кнопка: настраиваемая 24">
            <a:hlinkClick r:id="rId2" action="ppaction://hlinksldjump" highlightClick="1"/>
          </p:cNvPr>
          <p:cNvSpPr/>
          <p:nvPr/>
        </p:nvSpPr>
        <p:spPr>
          <a:xfrm>
            <a:off x="1835696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Текст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6" name="Управляющая кнопка: возврат 25">
            <a:hlinkClick r:id="rId3" action="ppaction://hlinksldjump" highlightClick="1"/>
          </p:cNvPr>
          <p:cNvSpPr/>
          <p:nvPr/>
        </p:nvSpPr>
        <p:spPr>
          <a:xfrm>
            <a:off x="1043608" y="630932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4" descr="http://c0in.ru/wp-content/uploads/2016/01/gfgh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519237">
            <a:off x="6171745" y="408761"/>
            <a:ext cx="2196632" cy="1063499"/>
          </a:xfrm>
          <a:prstGeom prst="rect">
            <a:avLst/>
          </a:prstGeom>
          <a:noFill/>
        </p:spPr>
      </p:pic>
      <p:pic>
        <p:nvPicPr>
          <p:cNvPr id="14" name="Picture 6" descr="http://www.itsybitsyfun.com/uploads/9/8/7/6/9876061/8626679.png?357"/>
          <p:cNvPicPr>
            <a:picLocks noChangeAspect="1" noChangeArrowheads="1"/>
          </p:cNvPicPr>
          <p:nvPr/>
        </p:nvPicPr>
        <p:blipFill>
          <a:blip r:embed="rId5" cstate="email">
            <a:lum/>
          </a:blip>
          <a:srcRect/>
          <a:stretch>
            <a:fillRect/>
          </a:stretch>
        </p:blipFill>
        <p:spPr bwMode="auto">
          <a:xfrm rot="21323801">
            <a:off x="6554296" y="787752"/>
            <a:ext cx="2410833" cy="1045827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187624" y="836712"/>
            <a:ext cx="6912768" cy="1512168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663300"/>
                </a:solidFill>
                <a:latin typeface="Georgia" panose="02040502050405020303" pitchFamily="18" charset="0"/>
              </a:rPr>
              <a:t>Можно ли предположить на основе представленной информации, что чем больше вес белого трюфеля, тем больше его стоимость? Ответ обоснуйте.</a:t>
            </a:r>
            <a:endParaRPr lang="ru-RU" sz="2400" b="1" dirty="0" smtClean="0">
              <a:solidFill>
                <a:srgbClr val="663300"/>
              </a:solidFill>
              <a:latin typeface="Georgia" panose="02040502050405020303" pitchFamily="18" charset="0"/>
            </a:endParaRP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4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17" name="Управляющая кнопка: настраиваемая 16">
            <a:hlinkClick r:id="rId6" action="ppaction://hlinksldjump" highlightClick="1"/>
          </p:cNvPr>
          <p:cNvSpPr/>
          <p:nvPr/>
        </p:nvSpPr>
        <p:spPr>
          <a:xfrm>
            <a:off x="3203848" y="6309320"/>
            <a:ext cx="1368152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Задача 3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2564904"/>
            <a:ext cx="51415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204484 : 1,08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76056" y="2564904"/>
            <a:ext cx="25492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189337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4644008" y="2420888"/>
            <a:ext cx="648072" cy="1067346"/>
            <a:chOff x="3923928" y="116632"/>
            <a:chExt cx="648072" cy="1067346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3923928" y="116632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3923928" y="260648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251520" y="3356992"/>
            <a:ext cx="48600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330000 : 1,5 =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499992" y="3356992"/>
            <a:ext cx="26642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220000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9512" y="4221088"/>
            <a:ext cx="63012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220000 </a:t>
            </a:r>
            <a:r>
              <a:rPr lang="en-US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&gt; </a:t>
            </a:r>
            <a:r>
              <a:rPr lang="en-US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189337</a:t>
            </a:r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588224" y="4005064"/>
            <a:ext cx="1547664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i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ДА</a:t>
            </a:r>
            <a:endParaRPr lang="ru-RU" sz="66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Управляющая кнопка: назад 20">
            <a:hlinkClick r:id="rId3" action="ppaction://hlinksldjump" highlightClick="1"/>
          </p:cNvPr>
          <p:cNvSpPr/>
          <p:nvPr/>
        </p:nvSpPr>
        <p:spPr>
          <a:xfrm>
            <a:off x="4716016" y="6309320"/>
            <a:ext cx="648072" cy="4046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9" grpId="0"/>
      <p:bldP spid="30" grpId="0"/>
      <p:bldP spid="32" grpId="0"/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196752"/>
            <a:ext cx="24400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Трюфель на подушечке</a:t>
            </a:r>
            <a:endParaRPr lang="ru-RU" sz="1600" dirty="0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516216" y="188640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Источники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721" y="260648"/>
            <a:ext cx="8839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Готовимся к промежуточной аттестации. 5–6 классы.</a:t>
            </a:r>
            <a:endParaRPr lang="ru-RU" sz="1600" b="1" dirty="0" smtClean="0"/>
          </a:p>
          <a:p>
            <a:r>
              <a:rPr lang="ru-RU" sz="1600" dirty="0" smtClean="0"/>
              <a:t>/ авт.-сост. Е. А. Яровая. – Волгоград : Учитель, 2016. – 42 с.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764704"/>
            <a:ext cx="3472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Китайский миллиардер </a:t>
            </a:r>
            <a:r>
              <a:rPr lang="ru-RU" sz="1600" dirty="0" err="1" smtClean="0"/>
              <a:t>Стенли</a:t>
            </a:r>
            <a:r>
              <a:rPr lang="ru-RU" sz="1600" dirty="0" smtClean="0"/>
              <a:t> Хо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1628800"/>
            <a:ext cx="657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Евро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251520" y="2564904"/>
            <a:ext cx="9038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Доллар</a:t>
            </a:r>
            <a:endParaRPr lang="ru-RU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251520" y="3212976"/>
            <a:ext cx="6675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1"/>
              </a:rPr>
              <a:t>http://cs3.a5.ru/media/d3/16/04/256_d316043b631ada917e0968d7053d273b.png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251520" y="2996952"/>
            <a:ext cx="21015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Карандаш с указкой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51520" y="3429000"/>
            <a:ext cx="17323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Белый трюфель</a:t>
            </a:r>
            <a:endParaRPr lang="ru-RU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251520" y="3861048"/>
            <a:ext cx="19059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Чёрный трюфель </a:t>
            </a:r>
            <a:endParaRPr lang="ru-RU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51520" y="4293096"/>
            <a:ext cx="13712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5000 рублей</a:t>
            </a:r>
            <a:endParaRPr lang="ru-RU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251520" y="6453336"/>
            <a:ext cx="4451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2"/>
              </a:rPr>
              <a:t>http://www.playing-field.ru/img/2015/051810/0300406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51520" y="6237312"/>
            <a:ext cx="10871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Незнайка</a:t>
            </a:r>
            <a:endParaRPr lang="ru-RU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251520" y="6021288"/>
            <a:ext cx="6471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3"/>
              </a:rPr>
              <a:t>http://900igr.net/datai/pedagogika/Uchenik-shkoly/0009-007-Uchis-uchitsja.png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251520" y="5805264"/>
            <a:ext cx="8592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/>
              <a:t>Знайка</a:t>
            </a:r>
            <a:endParaRPr lang="ru-RU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251520" y="980728"/>
            <a:ext cx="3645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4"/>
              </a:rPr>
              <a:t>http://100casino.org/uploads/2/stenli-ho.jpg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251520" y="1412776"/>
            <a:ext cx="4639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5"/>
              </a:rPr>
              <a:t>http://freesmi.by/wp-content/uploads/2014/12/04018.jpg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251520" y="1844824"/>
            <a:ext cx="8215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6"/>
              </a:rPr>
              <a:t>http://brightwallpapers.com.ua/Uploads/28-2-2014/066bd931-d6da-44a3-94b7-de7f6436fd6d/thumb2-</a:t>
            </a:r>
            <a:endParaRPr lang="ru-RU" sz="1400" dirty="0" smtClean="0">
              <a:hlinkClick r:id="rId6"/>
            </a:endParaRPr>
          </a:p>
          <a:p>
            <a:r>
              <a:rPr lang="en-US" sz="1400" dirty="0" smtClean="0">
                <a:hlinkClick r:id="rId6"/>
              </a:rPr>
              <a:t>276a37e0cd12c90a27d7e129e2bf61ac.jpg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251520" y="2780928"/>
            <a:ext cx="58943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7"/>
              </a:rPr>
              <a:t>http://www.itsybitsyfun.com/uploads/9/8/7/6/9876061/8626679.png?357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251520" y="3645024"/>
            <a:ext cx="64395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8"/>
              </a:rPr>
              <a:t>http://limefresh.ru/upload/iblock/c78/c78f7bfe5e452cb65d35364b72eca924.jpg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251520" y="4077072"/>
            <a:ext cx="66287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9"/>
              </a:rPr>
              <a:t>http://italianweek.ru/upload/iblock/261/261e77a443dd16b8cf77d204f0b124e1.jpg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251520" y="4509120"/>
            <a:ext cx="30684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10"/>
              </a:rPr>
              <a:t>https://libre.life/7523/0624/1/00b.jpg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251520" y="2348880"/>
            <a:ext cx="42017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11"/>
              </a:rPr>
              <a:t>http://c0in.ru/wp-content/uploads/2016/01/gfgh.jpg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251520" y="4941168"/>
            <a:ext cx="85908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12"/>
              </a:rPr>
              <a:t>http://download-pictures.net/dowloand.php?file=img/C2/%D0%92%D0%B5%D1%81%D1%8B/%D0%92%</a:t>
            </a:r>
            <a:endParaRPr lang="ru-RU" sz="1400" dirty="0" smtClean="0">
              <a:hlinkClick r:id="rId12"/>
            </a:endParaRPr>
          </a:p>
          <a:p>
            <a:r>
              <a:rPr lang="en-US" sz="1400" dirty="0" smtClean="0">
                <a:hlinkClick r:id="rId12"/>
              </a:rPr>
              <a:t>D0%B5%D1%81%D1%8B_4.jpg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251520" y="4725144"/>
            <a:ext cx="6848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Весы</a:t>
            </a:r>
            <a:endParaRPr lang="ru-RU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251520" y="5589240"/>
            <a:ext cx="5852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13"/>
              </a:rPr>
              <a:t>http://travel365.md/wp-content/uploads/2015/06/Rome_1400x600px.jpg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251520" y="5373216"/>
            <a:ext cx="5774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Рим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0768"/>
            <a:ext cx="8964488" cy="2016224"/>
          </a:xfrm>
        </p:spPr>
        <p:txBody>
          <a:bodyPr/>
          <a:lstStyle/>
          <a:p>
            <a:pPr algn="just">
              <a:buNone/>
            </a:pPr>
            <a:r>
              <a:rPr lang="ru-RU" sz="2400" b="1" dirty="0" smtClean="0">
                <a:latin typeface="Georgia" panose="02040502050405020303" pitchFamily="18" charset="0"/>
              </a:rPr>
              <a:t>   «Трюфель – самый дорогой в мире гриб. Даже не известна точная цена за килограмм этого деликатеса, поскольку крупные экземпляры продают только на аукционах. Китайский миллиардер </a:t>
            </a:r>
            <a:r>
              <a:rPr lang="ru-RU" sz="2400" b="1" dirty="0" err="1" smtClean="0">
                <a:latin typeface="Georgia" panose="02040502050405020303" pitchFamily="18" charset="0"/>
              </a:rPr>
              <a:t>Стенли</a:t>
            </a:r>
            <a:r>
              <a:rPr lang="ru-RU" sz="2400" b="1" dirty="0" smtClean="0">
                <a:latin typeface="Georgia" panose="02040502050405020303" pitchFamily="18" charset="0"/>
              </a:rPr>
              <a:t> Хо несколько лет подряд завладевал самым большим трюфелем в мире</a:t>
            </a:r>
            <a:r>
              <a:rPr lang="ru-RU" sz="2400" dirty="0" smtClean="0"/>
              <a:t>.</a:t>
            </a:r>
            <a:endParaRPr lang="ru-RU" sz="2400" b="1" dirty="0">
              <a:solidFill>
                <a:schemeClr val="accent1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250825" y="188913"/>
            <a:ext cx="4067175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Прочитайте  текст.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pic>
        <p:nvPicPr>
          <p:cNvPr id="9" name="Picture 2" descr="http://100casino.org/uploads/2/stenli-ho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95536" y="3645024"/>
            <a:ext cx="4138811" cy="2683957"/>
          </a:xfrm>
          <a:prstGeom prst="rect">
            <a:avLst/>
          </a:prstGeom>
          <a:noFill/>
        </p:spPr>
      </p:pic>
      <p:pic>
        <p:nvPicPr>
          <p:cNvPr id="10" name="Picture 2" descr="http://freesmi.by/wp-content/uploads/2014/12/0401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60032" y="3645024"/>
            <a:ext cx="3816423" cy="2702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http://www.itsybitsyfun.com/uploads/9/8/7/6/9876061/8626679.png?357"/>
          <p:cNvPicPr>
            <a:picLocks noChangeAspect="1" noChangeArrowheads="1"/>
          </p:cNvPicPr>
          <p:nvPr/>
        </p:nvPicPr>
        <p:blipFill>
          <a:blip r:embed="rId1" cstate="email">
            <a:lum bright="30000"/>
          </a:blip>
          <a:srcRect/>
          <a:stretch>
            <a:fillRect/>
          </a:stretch>
        </p:blipFill>
        <p:spPr bwMode="auto">
          <a:xfrm rot="746903">
            <a:off x="5644275" y="1183915"/>
            <a:ext cx="3381375" cy="1466851"/>
          </a:xfrm>
          <a:prstGeom prst="rect">
            <a:avLst/>
          </a:prstGeom>
          <a:noFill/>
        </p:spPr>
      </p:pic>
      <p:pic>
        <p:nvPicPr>
          <p:cNvPr id="123910" name="Picture 6" descr="http://www.itsybitsyfun.com/uploads/9/8/7/6/9876061/8626679.png?357"/>
          <p:cNvPicPr>
            <a:picLocks noChangeAspect="1" noChangeArrowheads="1"/>
          </p:cNvPicPr>
          <p:nvPr/>
        </p:nvPicPr>
        <p:blipFill>
          <a:blip r:embed="rId1" cstate="email">
            <a:lum bright="30000"/>
          </a:blip>
          <a:srcRect/>
          <a:stretch>
            <a:fillRect/>
          </a:stretch>
        </p:blipFill>
        <p:spPr bwMode="auto">
          <a:xfrm rot="746903">
            <a:off x="5482438" y="463835"/>
            <a:ext cx="3381375" cy="1466851"/>
          </a:xfrm>
          <a:prstGeom prst="rect">
            <a:avLst/>
          </a:prstGeom>
          <a:noFill/>
        </p:spPr>
      </p:pic>
      <p:pic>
        <p:nvPicPr>
          <p:cNvPr id="11" name="Picture 4" descr="http://brightwallpapers.com.ua/Uploads/28-2-2014/066bd931-d6da-44a3-94b7-de7f6436fd6d/thumb2-276a37e0cd12c90a27d7e129e2bf61ac.jpg"/>
          <p:cNvPicPr>
            <a:picLocks noChangeAspect="1" noChangeArrowheads="1"/>
          </p:cNvPicPr>
          <p:nvPr/>
        </p:nvPicPr>
        <p:blipFill>
          <a:blip r:embed="rId2" cstate="email"/>
          <a:srcRect l="-4219"/>
          <a:stretch>
            <a:fillRect/>
          </a:stretch>
        </p:blipFill>
        <p:spPr bwMode="auto">
          <a:xfrm>
            <a:off x="539552" y="5261343"/>
            <a:ext cx="4176464" cy="1596657"/>
          </a:xfrm>
          <a:prstGeom prst="rect">
            <a:avLst/>
          </a:prstGeom>
          <a:noFill/>
        </p:spPr>
      </p:pic>
      <p:pic>
        <p:nvPicPr>
          <p:cNvPr id="123908" name="Picture 4" descr="http://brightwallpapers.com.ua/Uploads/28-2-2014/066bd931-d6da-44a3-94b7-de7f6436fd6d/thumb2-276a37e0cd12c90a27d7e129e2bf61ac.jpg"/>
          <p:cNvPicPr>
            <a:picLocks noChangeAspect="1" noChangeArrowheads="1"/>
          </p:cNvPicPr>
          <p:nvPr/>
        </p:nvPicPr>
        <p:blipFill>
          <a:blip r:embed="rId3" cstate="email"/>
          <a:srcRect l="-4227"/>
          <a:stretch>
            <a:fillRect/>
          </a:stretch>
        </p:blipFill>
        <p:spPr bwMode="auto">
          <a:xfrm>
            <a:off x="4499992" y="5229200"/>
            <a:ext cx="4260541" cy="16288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4704"/>
            <a:ext cx="9144000" cy="2016224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latin typeface="Georgia" panose="02040502050405020303" pitchFamily="18" charset="0"/>
              </a:rPr>
              <a:t>     29 ноября 2008 г. на международном аукционе грибов-трюфелей в Риме Хо заплатил за гриб весом в 1 килограмм 80 граммов больше, чем предлагал шейх-миллиардер из </a:t>
            </a:r>
            <a:r>
              <a:rPr lang="ru-RU" sz="2400" b="1" dirty="0" err="1" smtClean="0">
                <a:latin typeface="Georgia" panose="02040502050405020303" pitchFamily="18" charset="0"/>
              </a:rPr>
              <a:t>Абу-Даби</a:t>
            </a:r>
            <a:r>
              <a:rPr lang="ru-RU" sz="2400" b="1" dirty="0" smtClean="0">
                <a:latin typeface="Georgia" panose="02040502050405020303" pitchFamily="18" charset="0"/>
              </a:rPr>
              <a:t>. Затем белый трюфель пошел с молотка за 158 тысяч евро (почти 200 тысяч долларов).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Georgia" panose="02040502050405020303" pitchFamily="18" charset="0"/>
              </a:rPr>
              <a:t>    В 2014 году тот же китайский бизнесмен завладел трюфелем весом в полтора килограмма, который ему тогда обошелся в 330 тысяч долларов. Международный трюфельный аукцион проводят каждый год в Риме. Средства от аукциона идут на благотворительные цели».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ru-RU" sz="2400" dirty="0" smtClean="0"/>
              <a:t> </a:t>
            </a:r>
            <a:endParaRPr lang="ru-RU" sz="2400" dirty="0" smtClean="0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250825" y="188913"/>
            <a:ext cx="4067175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Прочитайте  текст.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51520" y="6093296"/>
            <a:ext cx="4067175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Выполните задания:</a:t>
            </a:r>
            <a:endParaRPr lang="ru-RU" sz="2400" b="1" i="1" dirty="0">
              <a:solidFill>
                <a:schemeClr val="bg2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5" name="Управляющая кнопка: возврат 14">
            <a:hlinkClick r:id="" action="ppaction://hlinkshowjump?jump=lastslideviewed" highlightClick="1"/>
          </p:cNvPr>
          <p:cNvSpPr/>
          <p:nvPr/>
        </p:nvSpPr>
        <p:spPr>
          <a:xfrm>
            <a:off x="8388424" y="594928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http://italianweek.ru/upload/iblock/261/261e77a443dd16b8cf77d204f0b124e1.jpg"/>
          <p:cNvPicPr>
            <a:picLocks noChangeAspect="1" noChangeArrowheads="1"/>
          </p:cNvPicPr>
          <p:nvPr/>
        </p:nvPicPr>
        <p:blipFill>
          <a:blip r:embed="rId1" cstate="email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4221088"/>
            <a:ext cx="2835314" cy="2016224"/>
          </a:xfrm>
          <a:prstGeom prst="rect">
            <a:avLst/>
          </a:prstGeom>
          <a:noFill/>
        </p:spPr>
      </p:pic>
      <p:pic>
        <p:nvPicPr>
          <p:cNvPr id="4" name="Picture 4" descr="dd36efffaaed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636838"/>
            <a:ext cx="2428875" cy="3960812"/>
          </a:xfrm>
          <a:prstGeom prst="rect">
            <a:avLst/>
          </a:prstGeom>
          <a:noFill/>
        </p:spPr>
      </p:pic>
      <p:pic>
        <p:nvPicPr>
          <p:cNvPr id="5" name="Picture 5" descr="Рисунок1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pic>
        <p:nvPicPr>
          <p:cNvPr id="11" name="Picture 10" descr="http://konda-edu.ru/attachments/Image/395771.jpg?template=generic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5619" y="0"/>
            <a:ext cx="1618381" cy="1097208"/>
          </a:xfrm>
          <a:prstGeom prst="rect">
            <a:avLst/>
          </a:prstGeom>
          <a:noFill/>
        </p:spPr>
      </p:pic>
      <p:sp>
        <p:nvSpPr>
          <p:cNvPr id="12" name="Управляющая кнопка: настраиваемая 11">
            <a:hlinkClick r:id="rId5" action="ppaction://hlinksldjump" highlightClick="1"/>
          </p:cNvPr>
          <p:cNvSpPr/>
          <p:nvPr/>
        </p:nvSpPr>
        <p:spPr>
          <a:xfrm>
            <a:off x="2411760" y="548680"/>
            <a:ext cx="4320480" cy="576064"/>
          </a:xfrm>
          <a:prstGeom prst="actionButtonBlank">
            <a:avLst/>
          </a:prstGeom>
          <a:solidFill>
            <a:srgbClr val="FAE1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Задание №1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6" action="ppaction://hlinksldjump" highlightClick="1"/>
          </p:cNvPr>
          <p:cNvSpPr/>
          <p:nvPr/>
        </p:nvSpPr>
        <p:spPr>
          <a:xfrm>
            <a:off x="2411760" y="1268760"/>
            <a:ext cx="4320480" cy="576064"/>
          </a:xfrm>
          <a:prstGeom prst="actionButtonBlank">
            <a:avLst/>
          </a:prstGeom>
          <a:solidFill>
            <a:srgbClr val="FAE1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Задание №2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7" action="ppaction://hlinksldjump" highlightClick="1"/>
          </p:cNvPr>
          <p:cNvSpPr/>
          <p:nvPr/>
        </p:nvSpPr>
        <p:spPr>
          <a:xfrm>
            <a:off x="2411760" y="1988840"/>
            <a:ext cx="4320480" cy="576064"/>
          </a:xfrm>
          <a:prstGeom prst="actionButtonBlank">
            <a:avLst/>
          </a:prstGeom>
          <a:solidFill>
            <a:srgbClr val="FAE1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Задание №3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8" name="Управляющая кнопка: настраиваемая 7">
            <a:hlinkClick r:id="rId8" action="ppaction://hlinksldjump" highlightClick="1"/>
          </p:cNvPr>
          <p:cNvSpPr/>
          <p:nvPr/>
        </p:nvSpPr>
        <p:spPr>
          <a:xfrm>
            <a:off x="2411760" y="2708920"/>
            <a:ext cx="4320480" cy="576064"/>
          </a:xfrm>
          <a:prstGeom prst="actionButtonBlank">
            <a:avLst/>
          </a:prstGeom>
          <a:solidFill>
            <a:srgbClr val="FAE1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Задание №4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7" name="Picture 6" descr="http://limefresh.ru/upload/iblock/c78/c78f7bfe5e452cb65d35364b72eca924.jpg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4221088"/>
            <a:ext cx="4841621" cy="2826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6" name="Picture 4" descr="http://c0in.ru/wp-content/uploads/2016/01/gfgh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rot="732101">
            <a:off x="4966465" y="1536276"/>
            <a:ext cx="2669599" cy="1292486"/>
          </a:xfrm>
          <a:prstGeom prst="rect">
            <a:avLst/>
          </a:prstGeom>
          <a:noFill/>
        </p:spPr>
      </p:pic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1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2627784" y="188640"/>
            <a:ext cx="6192687" cy="575791"/>
          </a:xfrm>
          <a:prstGeom prst="wedgeRoundRectCallout">
            <a:avLst>
              <a:gd name="adj1" fmla="val 34439"/>
              <a:gd name="adj2" fmla="val 30666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chemeClr val="accent2"/>
                </a:solidFill>
                <a:latin typeface="Georgia" panose="02040502050405020303" pitchFamily="18" charset="0"/>
              </a:rPr>
              <a:t>Решите задачи:</a:t>
            </a:r>
            <a:endParaRPr 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971600" y="1628800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1</a:t>
            </a:r>
            <a:endParaRPr lang="ru-RU" sz="3600" b="1" i="1" dirty="0"/>
          </a:p>
        </p:txBody>
      </p:sp>
      <p:sp>
        <p:nvSpPr>
          <p:cNvPr id="11" name="Управляющая кнопка: настраиваемая 10">
            <a:hlinkClick r:id="rId3" action="ppaction://hlinksldjump" highlightClick="1"/>
          </p:cNvPr>
          <p:cNvSpPr/>
          <p:nvPr/>
        </p:nvSpPr>
        <p:spPr>
          <a:xfrm>
            <a:off x="971600" y="3068960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2</a:t>
            </a:r>
            <a:endParaRPr lang="ru-RU" sz="3600" b="1" i="1" dirty="0"/>
          </a:p>
        </p:txBody>
      </p:sp>
      <p:sp>
        <p:nvSpPr>
          <p:cNvPr id="12" name="Управляющая кнопка: настраиваемая 11">
            <a:hlinkClick r:id="rId4" action="ppaction://hlinksldjump" highlightClick="1"/>
          </p:cNvPr>
          <p:cNvSpPr/>
          <p:nvPr/>
        </p:nvSpPr>
        <p:spPr>
          <a:xfrm>
            <a:off x="971600" y="4509120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3</a:t>
            </a:r>
            <a:endParaRPr lang="ru-RU" sz="3600" b="1" i="1" dirty="0"/>
          </a:p>
        </p:txBody>
      </p:sp>
      <p:pic>
        <p:nvPicPr>
          <p:cNvPr id="19" name="Picture 4" descr="Рисунок1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127705" y="3788345"/>
            <a:ext cx="2016295" cy="3069655"/>
          </a:xfrm>
          <a:prstGeom prst="rect">
            <a:avLst/>
          </a:prstGeom>
          <a:noFill/>
        </p:spPr>
      </p:pic>
      <p:sp>
        <p:nvSpPr>
          <p:cNvPr id="20" name="Управляющая кнопка: настраиваемая 19">
            <a:hlinkClick r:id="rId6" action="ppaction://hlinksldjump" highlightClick="1"/>
          </p:cNvPr>
          <p:cNvSpPr/>
          <p:nvPr/>
        </p:nvSpPr>
        <p:spPr>
          <a:xfrm>
            <a:off x="1835696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Текст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1" name="Управляющая кнопка: возврат 20">
            <a:hlinkClick r:id="rId7" action="ppaction://hlinksldjump" highlightClick="1"/>
          </p:cNvPr>
          <p:cNvSpPr/>
          <p:nvPr/>
        </p:nvSpPr>
        <p:spPr>
          <a:xfrm>
            <a:off x="1043608" y="630932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6" descr="http://limefresh.ru/upload/iblock/c78/c78f7bfe5e452cb65d35364b72eca924.jpg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4031704"/>
            <a:ext cx="4841621" cy="2826296"/>
          </a:xfrm>
          <a:prstGeom prst="rect">
            <a:avLst/>
          </a:prstGeom>
          <a:noFill/>
        </p:spPr>
      </p:pic>
      <p:pic>
        <p:nvPicPr>
          <p:cNvPr id="125954" name="Picture 2" descr="https://libre.life/7523/0624/1/00b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 rot="841720">
            <a:off x="4387029" y="3284984"/>
            <a:ext cx="2808312" cy="1221976"/>
          </a:xfrm>
          <a:prstGeom prst="rect">
            <a:avLst/>
          </a:prstGeom>
          <a:noFill/>
        </p:spPr>
      </p:pic>
      <p:pic>
        <p:nvPicPr>
          <p:cNvPr id="33" name="Picture 2" descr="https://libre.life/7523/0624/1/00b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 rot="512496">
            <a:off x="4355976" y="3452640"/>
            <a:ext cx="2808312" cy="1221976"/>
          </a:xfrm>
          <a:prstGeom prst="rect">
            <a:avLst/>
          </a:prstGeom>
          <a:noFill/>
        </p:spPr>
      </p:pic>
      <p:pic>
        <p:nvPicPr>
          <p:cNvPr id="34" name="Picture 2" descr="https://libre.life/7523/0624/1/00b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 rot="168087">
            <a:off x="4380993" y="3678799"/>
            <a:ext cx="2808312" cy="1221976"/>
          </a:xfrm>
          <a:prstGeom prst="rect">
            <a:avLst/>
          </a:prstGeom>
          <a:noFill/>
        </p:spPr>
      </p:pic>
      <p:pic>
        <p:nvPicPr>
          <p:cNvPr id="35" name="Picture 2" descr="https://libre.life/7523/0624/1/00b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 rot="21169041">
            <a:off x="4418184" y="3853680"/>
            <a:ext cx="2808312" cy="1221976"/>
          </a:xfrm>
          <a:prstGeom prst="rect">
            <a:avLst/>
          </a:prstGeom>
          <a:noFill/>
        </p:spPr>
      </p:pic>
      <p:pic>
        <p:nvPicPr>
          <p:cNvPr id="36" name="Picture 2" descr="https://libre.life/7523/0624/1/00b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 rot="20860458">
            <a:off x="4522878" y="4112585"/>
            <a:ext cx="2808312" cy="1221976"/>
          </a:xfrm>
          <a:prstGeom prst="rect">
            <a:avLst/>
          </a:prstGeom>
          <a:noFill/>
        </p:spPr>
      </p:pic>
      <p:pic>
        <p:nvPicPr>
          <p:cNvPr id="37" name="Picture 2" descr="https://libre.life/7523/0624/1/00b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 rot="20599183">
            <a:off x="4616278" y="4310382"/>
            <a:ext cx="2808312" cy="1221976"/>
          </a:xfrm>
          <a:prstGeom prst="rect">
            <a:avLst/>
          </a:prstGeom>
          <a:noFill/>
        </p:spPr>
      </p:pic>
      <p:pic>
        <p:nvPicPr>
          <p:cNvPr id="29" name="Picture 6" descr="http://www.itsybitsyfun.com/uploads/9/8/7/6/9876061/8626679.png?357"/>
          <p:cNvPicPr>
            <a:picLocks noChangeAspect="1" noChangeArrowheads="1"/>
          </p:cNvPicPr>
          <p:nvPr/>
        </p:nvPicPr>
        <p:blipFill>
          <a:blip r:embed="rId10" cstate="email">
            <a:lum/>
          </a:blip>
          <a:srcRect/>
          <a:stretch>
            <a:fillRect/>
          </a:stretch>
        </p:blipFill>
        <p:spPr bwMode="auto">
          <a:xfrm rot="20627081">
            <a:off x="1945001" y="4069018"/>
            <a:ext cx="2687014" cy="1165635"/>
          </a:xfrm>
          <a:prstGeom prst="rect">
            <a:avLst/>
          </a:prstGeom>
          <a:noFill/>
        </p:spPr>
      </p:pic>
      <p:grpSp>
        <p:nvGrpSpPr>
          <p:cNvPr id="54" name="Группа 53"/>
          <p:cNvGrpSpPr/>
          <p:nvPr/>
        </p:nvGrpSpPr>
        <p:grpSpPr>
          <a:xfrm>
            <a:off x="2034496" y="1070023"/>
            <a:ext cx="3081425" cy="2529192"/>
            <a:chOff x="2034496" y="1070023"/>
            <a:chExt cx="3081425" cy="2529192"/>
          </a:xfrm>
        </p:grpSpPr>
        <p:pic>
          <p:nvPicPr>
            <p:cNvPr id="46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 rot="20147067">
              <a:off x="2168007" y="1070023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47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 rot="20446034">
              <a:off x="2246623" y="1193143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48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 rot="20860458">
              <a:off x="2221789" y="1338397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49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 rot="21355520">
              <a:off x="2307609" y="1583014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50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 rot="168087">
              <a:off x="2223920" y="1768706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51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 rot="644278">
              <a:off x="2284987" y="1951728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52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 rot="841720">
              <a:off x="2229957" y="2166979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53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 rot="1487273">
              <a:off x="2034496" y="2377239"/>
              <a:ext cx="2808312" cy="1221976"/>
            </a:xfrm>
            <a:prstGeom prst="rect">
              <a:avLst/>
            </a:prstGeom>
            <a:noFill/>
          </p:spPr>
        </p:pic>
      </p:grpSp>
      <p:pic>
        <p:nvPicPr>
          <p:cNvPr id="55" name="Picture 4" descr="http://c0in.ru/wp-content/uploads/2016/01/gfgh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rot="732101">
            <a:off x="4966464" y="1536276"/>
            <a:ext cx="2669599" cy="1292486"/>
          </a:xfrm>
          <a:prstGeom prst="rect">
            <a:avLst/>
          </a:prstGeom>
          <a:noFill/>
        </p:spPr>
      </p:pic>
      <p:sp>
        <p:nvSpPr>
          <p:cNvPr id="56" name="Управляющая кнопка: назад 55">
            <a:hlinkClick r:id="rId7" action="ppaction://hlinksldjump" highlightClick="1"/>
          </p:cNvPr>
          <p:cNvSpPr/>
          <p:nvPr/>
        </p:nvSpPr>
        <p:spPr>
          <a:xfrm>
            <a:off x="3203848" y="6309320"/>
            <a:ext cx="648072" cy="4046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22"/>
          <p:cNvGrpSpPr/>
          <p:nvPr/>
        </p:nvGrpSpPr>
        <p:grpSpPr>
          <a:xfrm>
            <a:off x="0" y="1628800"/>
            <a:ext cx="3081425" cy="2529192"/>
            <a:chOff x="2034496" y="1070023"/>
            <a:chExt cx="3081425" cy="2529192"/>
          </a:xfrm>
        </p:grpSpPr>
        <p:pic>
          <p:nvPicPr>
            <p:cNvPr id="27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1355520">
              <a:off x="2307609" y="1583014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24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0147067">
              <a:off x="2168007" y="1070023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25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0446034">
              <a:off x="2246623" y="1193143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26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0860458">
              <a:off x="2221789" y="1338397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28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168087">
              <a:off x="2223920" y="1768706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29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644278">
              <a:off x="2284987" y="1951728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30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841720">
              <a:off x="2229957" y="2166979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31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1487273">
              <a:off x="2034496" y="2377239"/>
              <a:ext cx="2808312" cy="1221976"/>
            </a:xfrm>
            <a:prstGeom prst="rect">
              <a:avLst/>
            </a:prstGeom>
            <a:noFill/>
          </p:spPr>
        </p:pic>
      </p:grpSp>
      <p:pic>
        <p:nvPicPr>
          <p:cNvPr id="21" name="Picture 4" descr="http://c0in.ru/wp-content/uploads/2016/01/gfgh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732101">
            <a:off x="6190601" y="456156"/>
            <a:ext cx="2669599" cy="1292486"/>
          </a:xfrm>
          <a:prstGeom prst="rect">
            <a:avLst/>
          </a:prstGeom>
          <a:noFill/>
        </p:spPr>
      </p:pic>
      <p:pic>
        <p:nvPicPr>
          <p:cNvPr id="20" name="Picture 2" descr="http://freesmi.by/wp-content/uploads/2014/12/0401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216" y="5149946"/>
            <a:ext cx="2411760" cy="1708054"/>
          </a:xfrm>
          <a:prstGeom prst="rect">
            <a:avLst/>
          </a:prstGeom>
          <a:noFill/>
        </p:spPr>
      </p:pic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1835696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Текст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251520" y="908720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1</a:t>
            </a:r>
            <a:endParaRPr lang="ru-RU" sz="36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836712"/>
            <a:ext cx="7776864" cy="2376264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По  курсу  валют  Центрального  банка  РФ  на  29  ноября 2008 г. курс евро составлял 35,7166 р. Определите в рублях стоимость трюфеля, приобретенного китайским миллиардером </a:t>
            </a:r>
            <a:r>
              <a:rPr lang="ru-RU" sz="2400" b="1" dirty="0" err="1" smtClean="0">
                <a:solidFill>
                  <a:srgbClr val="800000"/>
                </a:solidFill>
                <a:latin typeface="Georgia" panose="02040502050405020303" pitchFamily="18" charset="0"/>
              </a:rPr>
              <a:t>Стенли</a:t>
            </a:r>
            <a:r>
              <a:rPr lang="ru-RU" sz="24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 Хо (предварительно округлите число 35,7166 до сотых). </a:t>
            </a:r>
            <a:endParaRPr lang="ru-RU" sz="2400" b="1" dirty="0" smtClean="0">
              <a:solidFill>
                <a:srgbClr val="80000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1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11" name="Управляющая кнопка: возврат 10">
            <a:hlinkClick r:id="" action="ppaction://hlinkshowjump?jump=lastslideviewed" highlightClick="1"/>
          </p:cNvPr>
          <p:cNvSpPr/>
          <p:nvPr/>
        </p:nvSpPr>
        <p:spPr>
          <a:xfrm>
            <a:off x="1043608" y="630932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627784" y="3212976"/>
            <a:ext cx="25492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35,7166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436096" y="3212976"/>
            <a:ext cx="25492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35,72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5220072" y="3068960"/>
            <a:ext cx="648072" cy="1067346"/>
            <a:chOff x="3923928" y="116632"/>
            <a:chExt cx="648072" cy="1067346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3923928" y="116632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3923928" y="260648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1475656" y="4221088"/>
            <a:ext cx="48600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35,72 · 158000 =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228184" y="4221088"/>
            <a:ext cx="26642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5643760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26978" name="Picture 2" descr="http://thumbs.dreamstime.com/z/symbole-d-de-rouble-russe-35450550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304" y="5445224"/>
            <a:ext cx="792088" cy="936104"/>
          </a:xfrm>
          <a:prstGeom prst="rect">
            <a:avLst/>
          </a:prstGeom>
          <a:noFill/>
        </p:spPr>
      </p:pic>
      <p:sp>
        <p:nvSpPr>
          <p:cNvPr id="39" name="Управляющая кнопка: назад 38">
            <a:hlinkClick r:id="rId6" action="ppaction://hlinksldjump" highlightClick="1"/>
          </p:cNvPr>
          <p:cNvSpPr/>
          <p:nvPr/>
        </p:nvSpPr>
        <p:spPr>
          <a:xfrm>
            <a:off x="3203848" y="6309320"/>
            <a:ext cx="648072" cy="4046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69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Группа 44"/>
          <p:cNvGrpSpPr/>
          <p:nvPr/>
        </p:nvGrpSpPr>
        <p:grpSpPr>
          <a:xfrm>
            <a:off x="0" y="1628800"/>
            <a:ext cx="3081425" cy="2529192"/>
            <a:chOff x="2034496" y="1070023"/>
            <a:chExt cx="3081425" cy="2529192"/>
          </a:xfrm>
        </p:grpSpPr>
        <p:pic>
          <p:nvPicPr>
            <p:cNvPr id="46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1355520">
              <a:off x="2307609" y="1583014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47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0147067">
              <a:off x="2168007" y="1070023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48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0446034">
              <a:off x="2246623" y="1193143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49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0860458">
              <a:off x="2221789" y="1338397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50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168087">
              <a:off x="2223920" y="1768706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51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644278">
              <a:off x="2284987" y="1951728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52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841720">
              <a:off x="2229957" y="2166979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53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1487273">
              <a:off x="2034496" y="2377239"/>
              <a:ext cx="2808312" cy="1221976"/>
            </a:xfrm>
            <a:prstGeom prst="rect">
              <a:avLst/>
            </a:prstGeom>
            <a:noFill/>
          </p:spPr>
        </p:pic>
      </p:grpSp>
      <p:pic>
        <p:nvPicPr>
          <p:cNvPr id="44" name="Picture 4" descr="http://c0in.ru/wp-content/uploads/2016/01/gfgh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732101">
            <a:off x="6190601" y="456156"/>
            <a:ext cx="2669599" cy="1292486"/>
          </a:xfrm>
          <a:prstGeom prst="rect">
            <a:avLst/>
          </a:prstGeom>
          <a:noFill/>
        </p:spPr>
      </p:pic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1835696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Текст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251520" y="908720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2</a:t>
            </a:r>
            <a:endParaRPr lang="ru-RU" sz="36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692696"/>
            <a:ext cx="7848872" cy="3096344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По курсу валют Центрального банка на             8 августа 2014 г. курс евро составил 48,4947 р. Определите, на сколько рублей больше стоил бы трюфель, купленный </a:t>
            </a:r>
            <a:r>
              <a:rPr lang="ru-RU" sz="2400" b="1" dirty="0" err="1" smtClean="0">
                <a:solidFill>
                  <a:srgbClr val="800000"/>
                </a:solidFill>
                <a:latin typeface="Georgia" panose="02040502050405020303" pitchFamily="18" charset="0"/>
              </a:rPr>
              <a:t>Стенли</a:t>
            </a:r>
            <a:r>
              <a:rPr lang="ru-RU" sz="24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 Хо, если бы он приобрел его 8 августа 2014 г. за ту же цену в евро, что и 29 ноября 2008 г. (предварительно округлите число 48,4947 до сотых и используйте задачу 1).</a:t>
            </a:r>
            <a:endParaRPr lang="ru-RU" sz="2400" b="1" dirty="0" smtClean="0">
              <a:solidFill>
                <a:srgbClr val="80000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1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11" name="Управляющая кнопка: возврат 10">
            <a:hlinkClick r:id="" action="ppaction://hlinkshowjump?jump=lastslideviewed" highlightClick="1"/>
          </p:cNvPr>
          <p:cNvSpPr/>
          <p:nvPr/>
        </p:nvSpPr>
        <p:spPr>
          <a:xfrm>
            <a:off x="1043608" y="630932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4" descr="Рисунок1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27705" y="3788345"/>
            <a:ext cx="2016295" cy="3069655"/>
          </a:xfrm>
          <a:prstGeom prst="rect">
            <a:avLst/>
          </a:prstGeom>
          <a:noFill/>
        </p:spPr>
      </p:pic>
      <p:sp>
        <p:nvSpPr>
          <p:cNvPr id="34" name="Управляющая кнопка: настраиваемая 33">
            <a:hlinkClick r:id="rId5" action="ppaction://hlinksldjump" highlightClick="1"/>
          </p:cNvPr>
          <p:cNvSpPr/>
          <p:nvPr/>
        </p:nvSpPr>
        <p:spPr>
          <a:xfrm>
            <a:off x="3203848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Задача 1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51520" y="3717032"/>
            <a:ext cx="25492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48</a:t>
            </a:r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,4947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059832" y="3717032"/>
            <a:ext cx="25492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48</a:t>
            </a:r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,50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60" name="Группа 59"/>
          <p:cNvGrpSpPr/>
          <p:nvPr/>
        </p:nvGrpSpPr>
        <p:grpSpPr>
          <a:xfrm>
            <a:off x="2843808" y="3573016"/>
            <a:ext cx="648072" cy="1067346"/>
            <a:chOff x="3923928" y="116632"/>
            <a:chExt cx="648072" cy="1067346"/>
          </a:xfrm>
        </p:grpSpPr>
        <p:sp>
          <p:nvSpPr>
            <p:cNvPr id="61" name="Прямоугольник 60"/>
            <p:cNvSpPr/>
            <p:nvPr/>
          </p:nvSpPr>
          <p:spPr>
            <a:xfrm>
              <a:off x="3923928" y="116632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3923928" y="260648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63" name="Прямоугольник 62"/>
          <p:cNvSpPr/>
          <p:nvPr/>
        </p:nvSpPr>
        <p:spPr>
          <a:xfrm>
            <a:off x="179512" y="4509120"/>
            <a:ext cx="48600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48,5 · 158000 =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932040" y="4509120"/>
            <a:ext cx="26642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7663000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5076056" y="3861048"/>
            <a:ext cx="33123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i="1" kern="10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48</a:t>
            </a:r>
            <a:r>
              <a:rPr lang="ru-RU" sz="4000" b="1" i="1" kern="10" cap="none" spc="0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,50 = 48,5</a:t>
            </a:r>
            <a:endParaRPr lang="ru-RU" sz="4000" b="1" cap="none" spc="0" dirty="0">
              <a:ln w="1905"/>
              <a:solidFill>
                <a:srgbClr val="8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07504" y="5373216"/>
            <a:ext cx="63012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7663000 -</a:t>
            </a:r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5643760 =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084168" y="5373216"/>
            <a:ext cx="28438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2019240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8" name="Управляющая кнопка: назад 67">
            <a:hlinkClick r:id="rId6" action="ppaction://hlinksldjump" highlightClick="1"/>
          </p:cNvPr>
          <p:cNvSpPr/>
          <p:nvPr/>
        </p:nvSpPr>
        <p:spPr>
          <a:xfrm>
            <a:off x="4572000" y="6309320"/>
            <a:ext cx="648072" cy="4046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3" grpId="0"/>
      <p:bldP spid="64" grpId="0"/>
      <p:bldP spid="65" grpId="0"/>
      <p:bldP spid="66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0" y="1628800"/>
            <a:ext cx="3081425" cy="2529192"/>
            <a:chOff x="2034496" y="1070023"/>
            <a:chExt cx="3081425" cy="2529192"/>
          </a:xfrm>
        </p:grpSpPr>
        <p:pic>
          <p:nvPicPr>
            <p:cNvPr id="34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1355520">
              <a:off x="2307609" y="1583014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35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0147067">
              <a:off x="2168007" y="1070023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36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0446034">
              <a:off x="2246623" y="1193143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37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20860458">
              <a:off x="2221789" y="1338397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38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168087">
              <a:off x="2223920" y="1768706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39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644278">
              <a:off x="2284987" y="1951728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40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841720">
              <a:off x="2229957" y="2166979"/>
              <a:ext cx="2808312" cy="1221976"/>
            </a:xfrm>
            <a:prstGeom prst="rect">
              <a:avLst/>
            </a:prstGeom>
            <a:noFill/>
          </p:spPr>
        </p:pic>
        <p:pic>
          <p:nvPicPr>
            <p:cNvPr id="41" name="Picture 2" descr="https://libre.life/7523/0624/1/00b.jpg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 rot="1487273">
              <a:off x="2034496" y="2377239"/>
              <a:ext cx="2808312" cy="1221976"/>
            </a:xfrm>
            <a:prstGeom prst="rect">
              <a:avLst/>
            </a:prstGeom>
            <a:noFill/>
          </p:spPr>
        </p:pic>
      </p:grpSp>
      <p:pic>
        <p:nvPicPr>
          <p:cNvPr id="32" name="Picture 6" descr="http://www.itsybitsyfun.com/uploads/9/8/7/6/9876061/8626679.png?357"/>
          <p:cNvPicPr>
            <a:picLocks noChangeAspect="1" noChangeArrowheads="1"/>
          </p:cNvPicPr>
          <p:nvPr/>
        </p:nvPicPr>
        <p:blipFill>
          <a:blip r:embed="rId2" cstate="email">
            <a:lum/>
          </a:blip>
          <a:srcRect/>
          <a:stretch>
            <a:fillRect/>
          </a:stretch>
        </p:blipFill>
        <p:spPr bwMode="auto">
          <a:xfrm rot="21102400">
            <a:off x="5748750" y="403736"/>
            <a:ext cx="2687014" cy="1165635"/>
          </a:xfrm>
          <a:prstGeom prst="rect">
            <a:avLst/>
          </a:prstGeom>
          <a:noFill/>
        </p:spPr>
      </p:pic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251520" y="908720"/>
            <a:ext cx="720080" cy="720080"/>
          </a:xfrm>
          <a:prstGeom prst="actionButtonBlank">
            <a:avLst/>
          </a:prstGeom>
          <a:solidFill>
            <a:srgbClr val="9E4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3</a:t>
            </a:r>
            <a:endParaRPr lang="ru-RU" sz="36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836712"/>
            <a:ext cx="7920880" cy="2664296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b="1" dirty="0" smtClean="0">
              <a:solidFill>
                <a:srgbClr val="800000"/>
              </a:solidFill>
              <a:latin typeface="Georgia" panose="02040502050405020303" pitchFamily="18" charset="0"/>
            </a:endParaRPr>
          </a:p>
          <a:p>
            <a:r>
              <a:rPr lang="ru-RU" sz="24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По курсу валют Центрального банка на            29 ноября 2008 г. курс американского доллара составлял 27,6060 р. Определите стоимость трюфеля, купленного </a:t>
            </a:r>
            <a:r>
              <a:rPr lang="ru-RU" sz="2400" b="1" dirty="0" err="1" smtClean="0">
                <a:solidFill>
                  <a:srgbClr val="800000"/>
                </a:solidFill>
                <a:latin typeface="Georgia" panose="02040502050405020303" pitchFamily="18" charset="0"/>
              </a:rPr>
              <a:t>Стенли</a:t>
            </a:r>
            <a:r>
              <a:rPr lang="ru-RU" sz="24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 Хо, в долларах (предварительно округлите число 27,6060 до сотых и используйте задачу 1; полученный результат округлите до целого числа). </a:t>
            </a:r>
            <a:endParaRPr lang="ru-RU" sz="2400" b="1" dirty="0" smtClean="0">
              <a:solidFill>
                <a:srgbClr val="800000"/>
              </a:solidFill>
              <a:latin typeface="Georgia" panose="02040502050405020303" pitchFamily="18" charset="0"/>
            </a:endParaRPr>
          </a:p>
          <a:p>
            <a:endParaRPr lang="ru-RU" sz="2400" dirty="0" smtClean="0"/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1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25" name="Управляющая кнопка: настраиваемая 24">
            <a:hlinkClick r:id="rId3" action="ppaction://hlinksldjump" highlightClick="1"/>
          </p:cNvPr>
          <p:cNvSpPr/>
          <p:nvPr/>
        </p:nvSpPr>
        <p:spPr>
          <a:xfrm>
            <a:off x="1835696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Текст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0" name="Управляющая кнопка: возврат 29">
            <a:hlinkClick r:id="" action="ppaction://hlinkshowjump?jump=lastslideviewed" highlightClick="1"/>
          </p:cNvPr>
          <p:cNvSpPr/>
          <p:nvPr/>
        </p:nvSpPr>
        <p:spPr>
          <a:xfrm>
            <a:off x="1043608" y="630932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настраиваемая 30">
            <a:hlinkClick r:id="rId4" action="ppaction://hlinksldjump" highlightClick="1"/>
          </p:cNvPr>
          <p:cNvSpPr/>
          <p:nvPr/>
        </p:nvSpPr>
        <p:spPr>
          <a:xfrm>
            <a:off x="3203848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Задача 1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3528" y="3429000"/>
            <a:ext cx="25492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27</a:t>
            </a:r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,6060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131840" y="3429000"/>
            <a:ext cx="25492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27</a:t>
            </a:r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,60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2915816" y="3284984"/>
            <a:ext cx="648072" cy="1067346"/>
            <a:chOff x="3923928" y="116632"/>
            <a:chExt cx="648072" cy="1067346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3923928" y="116632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3923928" y="260648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47" name="Прямоугольник 46"/>
          <p:cNvSpPr/>
          <p:nvPr/>
        </p:nvSpPr>
        <p:spPr>
          <a:xfrm>
            <a:off x="5148064" y="3573016"/>
            <a:ext cx="33123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i="1" kern="10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27</a:t>
            </a:r>
            <a:r>
              <a:rPr lang="ru-RU" sz="4000" b="1" i="1" kern="10" cap="none" spc="0" dirty="0" smtClean="0">
                <a:ln w="1905"/>
                <a:solidFill>
                  <a:srgbClr val="8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,60 = 27,6</a:t>
            </a:r>
            <a:endParaRPr lang="ru-RU" sz="4000" b="1" cap="none" spc="0" dirty="0">
              <a:ln w="1905"/>
              <a:solidFill>
                <a:srgbClr val="8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51520" y="4365104"/>
            <a:ext cx="48600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5643760 : 27,6 </a:t>
            </a:r>
            <a:r>
              <a:rPr lang="ru-RU" sz="5400" b="1" i="1" kern="1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148064" y="4365104"/>
            <a:ext cx="26642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/>
                <a:cs typeface="Times New Roman" panose="02020603050405020304"/>
              </a:rPr>
              <a:t>204484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50" name="Группа 49"/>
          <p:cNvGrpSpPr/>
          <p:nvPr/>
        </p:nvGrpSpPr>
        <p:grpSpPr>
          <a:xfrm>
            <a:off x="4788024" y="4221088"/>
            <a:ext cx="648072" cy="1067346"/>
            <a:chOff x="3923928" y="116632"/>
            <a:chExt cx="648072" cy="1067346"/>
          </a:xfrm>
        </p:grpSpPr>
        <p:sp>
          <p:nvSpPr>
            <p:cNvPr id="51" name="Прямоугольник 50"/>
            <p:cNvSpPr/>
            <p:nvPr/>
          </p:nvSpPr>
          <p:spPr>
            <a:xfrm>
              <a:off x="3923928" y="116632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3923928" y="260648"/>
              <a:ext cx="64807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i="1" kern="10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/>
                  <a:cs typeface="Times New Roman" panose="02020603050405020304"/>
                </a:rPr>
                <a:t>~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pic>
        <p:nvPicPr>
          <p:cNvPr id="53" name="Picture 2" descr="http://freesmi.by/wp-content/uploads/2014/12/0401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516216" y="5149946"/>
            <a:ext cx="2411760" cy="1708054"/>
          </a:xfrm>
          <a:prstGeom prst="rect">
            <a:avLst/>
          </a:prstGeom>
          <a:noFill/>
        </p:spPr>
      </p:pic>
      <p:pic>
        <p:nvPicPr>
          <p:cNvPr id="129028" name="Picture 4" descr="http://www.incomplanet.ru/upload/medialibrary/f93/f938fa3159c34c9b27bdae5e33a96ba5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380312" y="5229200"/>
            <a:ext cx="936104" cy="1221006"/>
          </a:xfrm>
          <a:prstGeom prst="rect">
            <a:avLst/>
          </a:prstGeom>
          <a:noFill/>
        </p:spPr>
      </p:pic>
      <p:sp>
        <p:nvSpPr>
          <p:cNvPr id="54" name="Управляющая кнопка: назад 53">
            <a:hlinkClick r:id="rId7" action="ppaction://hlinksldjump" highlightClick="1"/>
          </p:cNvPr>
          <p:cNvSpPr/>
          <p:nvPr/>
        </p:nvSpPr>
        <p:spPr>
          <a:xfrm>
            <a:off x="4572000" y="6309320"/>
            <a:ext cx="648072" cy="4046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7" grpId="0"/>
      <p:bldP spid="48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250825" y="188913"/>
            <a:ext cx="2376959" cy="575791"/>
          </a:xfrm>
          <a:prstGeom prst="wedgeRoundRectCallout">
            <a:avLst>
              <a:gd name="adj1" fmla="val -35060"/>
              <a:gd name="adj2" fmla="val 41350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993300"/>
                </a:solidFill>
                <a:latin typeface="Georgia" panose="02040502050405020303" pitchFamily="18" charset="0"/>
              </a:rPr>
              <a:t>Задание 2</a:t>
            </a:r>
            <a:endParaRPr lang="ru-RU" sz="2400" b="1" i="1" dirty="0">
              <a:solidFill>
                <a:srgbClr val="993300"/>
              </a:solidFill>
              <a:latin typeface="Georgia" panose="02040502050405020303" pitchFamily="18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2411760" y="188640"/>
            <a:ext cx="6732240" cy="2160240"/>
          </a:xfrm>
          <a:prstGeom prst="wedgeRoundRectCallout">
            <a:avLst>
              <a:gd name="adj1" fmla="val 34439"/>
              <a:gd name="adj2" fmla="val 30666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chemeClr val="accent2"/>
                </a:solidFill>
                <a:latin typeface="Georgia" panose="02040502050405020303" pitchFamily="18" charset="0"/>
              </a:rPr>
              <a:t>Используя программу </a:t>
            </a:r>
            <a:endParaRPr lang="en-US" sz="2400" b="1" i="1" dirty="0" smtClean="0">
              <a:solidFill>
                <a:schemeClr val="accent2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400" b="1" i="1" dirty="0" smtClean="0">
                <a:solidFill>
                  <a:schemeClr val="accent2"/>
                </a:solidFill>
                <a:latin typeface="Georgia" panose="02040502050405020303" pitchFamily="18" charset="0"/>
              </a:rPr>
              <a:t>Microsoft Excel </a:t>
            </a:r>
            <a:endParaRPr lang="en-US" sz="2400" b="1" i="1" dirty="0" smtClean="0">
              <a:solidFill>
                <a:schemeClr val="accent2"/>
              </a:solidFill>
              <a:latin typeface="Georgia" panose="02040502050405020303" pitchFamily="18" charset="0"/>
            </a:endParaRPr>
          </a:p>
          <a:p>
            <a:pPr algn="ctr"/>
            <a:r>
              <a:rPr lang="ru-RU" sz="2400" b="1" i="1" dirty="0" smtClean="0">
                <a:solidFill>
                  <a:schemeClr val="accent2"/>
                </a:solidFill>
                <a:latin typeface="Georgia" panose="02040502050405020303" pitchFamily="18" charset="0"/>
              </a:rPr>
              <a:t>постройте столбчатую диаграмму веса белых трюфелей, приняв за одну клетку 200 граммов.</a:t>
            </a:r>
            <a:endParaRPr 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  <p:pic>
        <p:nvPicPr>
          <p:cNvPr id="13" name="Picture 4" descr="Рисунок1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27705" y="3788345"/>
            <a:ext cx="2016295" cy="3069655"/>
          </a:xfrm>
          <a:prstGeom prst="rect">
            <a:avLst/>
          </a:prstGeom>
          <a:noFill/>
        </p:spPr>
      </p:pic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3203848" y="6309320"/>
            <a:ext cx="1656184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Проверка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pic>
        <p:nvPicPr>
          <p:cNvPr id="132098" name="Picture 2" descr="http://download-pictures.net/dowloand.php?file=img/C2/%D0%92%D0%B5%D1%81%D1%8B/%D0%92%D0%B5%D1%81%D1%8B_4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98525" y="4537759"/>
            <a:ext cx="2445462" cy="1700808"/>
          </a:xfrm>
          <a:prstGeom prst="rect">
            <a:avLst/>
          </a:prstGeom>
          <a:noFill/>
        </p:spPr>
      </p:pic>
      <p:pic>
        <p:nvPicPr>
          <p:cNvPr id="23" name="Picture 6" descr="http://limefresh.ru/upload/iblock/c78/c78f7bfe5e452cb65d35364b72eca924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2535">
            <a:off x="2319349" y="3592349"/>
            <a:ext cx="3317757" cy="1936740"/>
          </a:xfrm>
          <a:prstGeom prst="rect">
            <a:avLst/>
          </a:prstGeom>
          <a:noFill/>
        </p:spPr>
      </p:pic>
      <p:sp>
        <p:nvSpPr>
          <p:cNvPr id="24" name="Прямоугольник 23"/>
          <p:cNvSpPr/>
          <p:nvPr/>
        </p:nvSpPr>
        <p:spPr>
          <a:xfrm rot="526589">
            <a:off x="3106361" y="5458434"/>
            <a:ext cx="839971" cy="266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b="1" dirty="0" smtClean="0">
                <a:solidFill>
                  <a:schemeClr val="accent2"/>
                </a:solidFill>
              </a:rPr>
              <a:t>1500</a:t>
            </a:r>
            <a:endParaRPr lang="ru-RU" b="1" dirty="0">
              <a:solidFill>
                <a:schemeClr val="accent2"/>
              </a:solidFill>
            </a:endParaRPr>
          </a:p>
        </p:txBody>
      </p:sp>
      <p:graphicFrame>
        <p:nvGraphicFramePr>
          <p:cNvPr id="21" name="Диаграмма 20"/>
          <p:cNvGraphicFramePr/>
          <p:nvPr/>
        </p:nvGraphicFramePr>
        <p:xfrm>
          <a:off x="323528" y="2564904"/>
          <a:ext cx="6984776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25" name="Управляющая кнопка: настраиваемая 24">
            <a:hlinkClick r:id="rId5" action="ppaction://hlinksldjump" highlightClick="1"/>
          </p:cNvPr>
          <p:cNvSpPr/>
          <p:nvPr/>
        </p:nvSpPr>
        <p:spPr>
          <a:xfrm>
            <a:off x="1835696" y="6309320"/>
            <a:ext cx="1224136" cy="43204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Текст</a:t>
            </a:r>
            <a:endParaRPr lang="ru-RU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6" name="Управляющая кнопка: возврат 25">
            <a:hlinkClick r:id="" action="ppaction://hlinkshowjump?jump=lastslideviewed" highlightClick="1"/>
          </p:cNvPr>
          <p:cNvSpPr/>
          <p:nvPr/>
        </p:nvSpPr>
        <p:spPr>
          <a:xfrm>
            <a:off x="1043608" y="6309320"/>
            <a:ext cx="648072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rId6" action="ppaction://hlinksldjump" highlightClick="1"/>
          </p:cNvPr>
          <p:cNvSpPr/>
          <p:nvPr/>
        </p:nvSpPr>
        <p:spPr>
          <a:xfrm>
            <a:off x="5004048" y="6309320"/>
            <a:ext cx="648072" cy="4046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Graphic spid="21" grpId="0">
        <p:bldAsOne/>
      </p:bldGraphic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5173</Words>
  <Application>WPS Presentation</Application>
  <PresentationFormat>Экран (4:3)</PresentationFormat>
  <Paragraphs>300</Paragraphs>
  <Slides>16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Arial</vt:lpstr>
      <vt:lpstr>SimSun</vt:lpstr>
      <vt:lpstr>Wingdings</vt:lpstr>
      <vt:lpstr>Georgia</vt:lpstr>
      <vt:lpstr>Georgia</vt:lpstr>
      <vt:lpstr>Times New Roman</vt:lpstr>
      <vt:lpstr>Microsoft YaHei</vt:lpstr>
      <vt:lpstr>Arial Unicode MS</vt:lpstr>
      <vt:lpstr>Оформление по умолчанию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MAMA</dc:creator>
  <cp:lastModifiedBy>Людмила Мороз</cp:lastModifiedBy>
  <cp:revision>199</cp:revision>
  <dcterms:created xsi:type="dcterms:W3CDTF">2009-07-07T05:52:00Z</dcterms:created>
  <dcterms:modified xsi:type="dcterms:W3CDTF">2024-11-01T15:08:02Z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815871E4ACEE4CB98F3325FB38BC6FF3_12</vt:lpwstr>
  </property>
  <property fmtid="{D5CDD505-2E9C-101B-9397-08002B2CF9AE}" pid="3" name="KSOProductBuildVer">
    <vt:lpwstr>1049-12.2.0.18607</vt:lpwstr>
  </property>
</Properties>
</file>