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373" r:id="rId4"/>
    <p:sldId id="350" r:id="rId5"/>
    <p:sldId id="361" r:id="rId6"/>
    <p:sldId id="362" r:id="rId7"/>
    <p:sldId id="348" r:id="rId8"/>
    <p:sldId id="261" r:id="rId9"/>
    <p:sldId id="352" r:id="rId10"/>
    <p:sldId id="356" r:id="rId11"/>
    <p:sldId id="369" r:id="rId12"/>
    <p:sldId id="367" r:id="rId13"/>
    <p:sldId id="286" r:id="rId14"/>
    <p:sldId id="289" r:id="rId15"/>
    <p:sldId id="291" r:id="rId16"/>
    <p:sldId id="372" r:id="rId17"/>
    <p:sldId id="360" r:id="rId18"/>
    <p:sldId id="293" r:id="rId19"/>
    <p:sldId id="363" r:id="rId20"/>
    <p:sldId id="321" r:id="rId21"/>
    <p:sldId id="364" r:id="rId22"/>
    <p:sldId id="322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13" Type="http://schemas.openxmlformats.org/officeDocument/2006/relationships/image" Target="../media/image20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12" Type="http://schemas.openxmlformats.org/officeDocument/2006/relationships/image" Target="../media/image19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11" Type="http://schemas.openxmlformats.org/officeDocument/2006/relationships/image" Target="../media/image18.wmf"/><Relationship Id="rId5" Type="http://schemas.openxmlformats.org/officeDocument/2006/relationships/image" Target="../media/image12.wmf"/><Relationship Id="rId10" Type="http://schemas.openxmlformats.org/officeDocument/2006/relationships/image" Target="../media/image17.wmf"/><Relationship Id="rId4" Type="http://schemas.openxmlformats.org/officeDocument/2006/relationships/image" Target="../media/image11.wmf"/><Relationship Id="rId9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5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10" Type="http://schemas.openxmlformats.org/officeDocument/2006/relationships/image" Target="../media/image33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11" Type="http://schemas.openxmlformats.org/officeDocument/2006/relationships/image" Target="../media/image51.wmf"/><Relationship Id="rId5" Type="http://schemas.openxmlformats.org/officeDocument/2006/relationships/image" Target="../media/image45.wmf"/><Relationship Id="rId10" Type="http://schemas.openxmlformats.org/officeDocument/2006/relationships/image" Target="../media/image50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4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12" Type="http://schemas.openxmlformats.org/officeDocument/2006/relationships/image" Target="../media/image63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Relationship Id="rId14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Relationship Id="rId9" Type="http://schemas.openxmlformats.org/officeDocument/2006/relationships/image" Target="../media/image8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551EFD8-6618-45EE-84E1-1B1D6E85C756}" type="datetimeFigureOut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D50A8D-2F3D-4153-AD3B-990BDC7DA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1699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D50A8D-2F3D-4153-AD3B-990BDC7DA39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37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5848B-C676-48CA-996F-4719DD5F54CD}" type="datetime1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914AC-CE8A-4B2B-A3DE-79EAB4BC9C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1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3A3CC-B8A2-47B6-9745-527532488B91}" type="datetime1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B68C-34E4-46B8-848A-3F224CC21A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360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49616-C909-4B43-8D32-35A44AE35103}" type="datetime1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A9258-669D-42E8-BB07-E3F87ACD0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208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93BDE-570C-48BF-B1FD-D94715C99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903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85486-EB51-4919-97D8-91AFEBE70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84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20E2A-B294-458C-BF1C-DFB1FDB8D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85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F0C70-178F-48D2-A6C5-755EAF28AD44}" type="datetime1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453CA-831B-4833-9B64-7DA1C41EF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908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1A6D-30F5-4976-A0A4-27F4B681B4B8}" type="datetime1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F17A8-97B7-40DA-9DB8-2E89A9E68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9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0132C-6EAB-4107-BD62-5054E94BBEB4}" type="datetime1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4AF83-21B3-4F21-9242-F201CC3729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49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3ED19-9BFB-459D-A66A-FA4717C68C27}" type="datetime1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8E1E5-8B20-4BEB-BF47-54836D5269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51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D3BB9-5372-4F05-AB60-2CB17B6BC998}" type="datetime1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39CEF-E3CD-418A-A34E-7E4D599917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115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43959-7319-4E1A-822B-7BA474CD4D21}" type="datetime1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8187-5253-41D2-9634-56AD32B8BD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91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F58F3-2944-4B43-9ADF-F6A1837A383D}" type="datetime1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67812-56A5-4AA7-8A0F-DD5DB9D2C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75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47ADE-2ADA-44A9-AA9D-FDBDA955943B}" type="datetime1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4ECCE-89E1-4105-9B24-8B5FFCBA43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267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7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861690-818F-4F1A-B64D-E9EB24489DA2}" type="datetime1">
              <a:rPr lang="ru-RU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518DFC-CC7B-4B79-907F-EEE09E93D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4" r:id="rId14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5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20.bin"/><Relationship Id="rId21" Type="http://schemas.openxmlformats.org/officeDocument/2006/relationships/oleObject" Target="../embeddings/oleObject29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28.bin"/><Relationship Id="rId4" Type="http://schemas.openxmlformats.org/officeDocument/2006/relationships/image" Target="../media/image5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9.wmf"/><Relationship Id="rId22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42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37.bin"/><Relationship Id="rId21" Type="http://schemas.openxmlformats.org/officeDocument/2006/relationships/oleObject" Target="../embeddings/oleObject46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44.bin"/><Relationship Id="rId25" Type="http://schemas.openxmlformats.org/officeDocument/2006/relationships/image" Target="../media/image70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7.wmf"/><Relationship Id="rId20" Type="http://schemas.openxmlformats.org/officeDocument/2006/relationships/image" Target="../media/image4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1.bin"/><Relationship Id="rId24" Type="http://schemas.openxmlformats.org/officeDocument/2006/relationships/image" Target="../media/image51.wmf"/><Relationship Id="rId5" Type="http://schemas.openxmlformats.org/officeDocument/2006/relationships/oleObject" Target="../embeddings/oleObject38.bin"/><Relationship Id="rId15" Type="http://schemas.openxmlformats.org/officeDocument/2006/relationships/oleObject" Target="../embeddings/oleObject43.bin"/><Relationship Id="rId23" Type="http://schemas.openxmlformats.org/officeDocument/2006/relationships/oleObject" Target="../embeddings/oleObject47.bin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0.bin"/><Relationship Id="rId14" Type="http://schemas.openxmlformats.org/officeDocument/2006/relationships/image" Target="../media/image46.wmf"/><Relationship Id="rId22" Type="http://schemas.openxmlformats.org/officeDocument/2006/relationships/image" Target="../media/image5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oleObject" Target="../embeddings/oleObject53.bin"/><Relationship Id="rId18" Type="http://schemas.openxmlformats.org/officeDocument/2006/relationships/image" Target="../media/image59.wmf"/><Relationship Id="rId26" Type="http://schemas.openxmlformats.org/officeDocument/2006/relationships/image" Target="../media/image63.wmf"/><Relationship Id="rId3" Type="http://schemas.openxmlformats.org/officeDocument/2006/relationships/oleObject" Target="../embeddings/oleObject48.bin"/><Relationship Id="rId21" Type="http://schemas.openxmlformats.org/officeDocument/2006/relationships/oleObject" Target="../embeddings/oleObject57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6.wmf"/><Relationship Id="rId17" Type="http://schemas.openxmlformats.org/officeDocument/2006/relationships/oleObject" Target="../embeddings/oleObject55.bin"/><Relationship Id="rId25" Type="http://schemas.openxmlformats.org/officeDocument/2006/relationships/oleObject" Target="../embeddings/oleObject59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8.wmf"/><Relationship Id="rId20" Type="http://schemas.openxmlformats.org/officeDocument/2006/relationships/image" Target="../media/image60.wmf"/><Relationship Id="rId29" Type="http://schemas.openxmlformats.org/officeDocument/2006/relationships/oleObject" Target="../embeddings/oleObject61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53.wmf"/><Relationship Id="rId11" Type="http://schemas.openxmlformats.org/officeDocument/2006/relationships/oleObject" Target="../embeddings/oleObject52.bin"/><Relationship Id="rId24" Type="http://schemas.openxmlformats.org/officeDocument/2006/relationships/image" Target="../media/image62.wmf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23" Type="http://schemas.openxmlformats.org/officeDocument/2006/relationships/oleObject" Target="../embeddings/oleObject58.bin"/><Relationship Id="rId28" Type="http://schemas.openxmlformats.org/officeDocument/2006/relationships/image" Target="../media/image64.wmf"/><Relationship Id="rId10" Type="http://schemas.openxmlformats.org/officeDocument/2006/relationships/image" Target="../media/image55.wmf"/><Relationship Id="rId19" Type="http://schemas.openxmlformats.org/officeDocument/2006/relationships/oleObject" Target="../embeddings/oleObject56.bin"/><Relationship Id="rId4" Type="http://schemas.openxmlformats.org/officeDocument/2006/relationships/image" Target="../media/image52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57.wmf"/><Relationship Id="rId22" Type="http://schemas.openxmlformats.org/officeDocument/2006/relationships/image" Target="../media/image61.wmf"/><Relationship Id="rId27" Type="http://schemas.openxmlformats.org/officeDocument/2006/relationships/oleObject" Target="../embeddings/oleObject60.bin"/><Relationship Id="rId30" Type="http://schemas.openxmlformats.org/officeDocument/2006/relationships/image" Target="../media/image6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73.w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70.wmf"/><Relationship Id="rId17" Type="http://schemas.openxmlformats.org/officeDocument/2006/relationships/oleObject" Target="../embeddings/oleObject69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72.wmf"/><Relationship Id="rId20" Type="http://schemas.openxmlformats.org/officeDocument/2006/relationships/image" Target="../media/image74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7.wmf"/><Relationship Id="rId11" Type="http://schemas.openxmlformats.org/officeDocument/2006/relationships/oleObject" Target="../embeddings/oleObject66.bin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10" Type="http://schemas.openxmlformats.org/officeDocument/2006/relationships/image" Target="../media/image69.wmf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66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71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83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80.wmf"/><Relationship Id="rId17" Type="http://schemas.openxmlformats.org/officeDocument/2006/relationships/oleObject" Target="../embeddings/oleObject78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82.wmf"/><Relationship Id="rId20" Type="http://schemas.openxmlformats.org/officeDocument/2006/relationships/image" Target="../media/image8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10" Type="http://schemas.openxmlformats.org/officeDocument/2006/relationships/image" Target="../media/image79.wmf"/><Relationship Id="rId19" Type="http://schemas.openxmlformats.org/officeDocument/2006/relationships/oleObject" Target="../embeddings/oleObject79.bin"/><Relationship Id="rId4" Type="http://schemas.openxmlformats.org/officeDocument/2006/relationships/image" Target="../media/image76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81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gif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5.wmf"/><Relationship Id="rId26" Type="http://schemas.openxmlformats.org/officeDocument/2006/relationships/image" Target="../media/image19.wmf"/><Relationship Id="rId3" Type="http://schemas.openxmlformats.org/officeDocument/2006/relationships/oleObject" Target="../embeddings/oleObject4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2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4.wmf"/><Relationship Id="rId20" Type="http://schemas.openxmlformats.org/officeDocument/2006/relationships/image" Target="../media/image16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18.w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20.wmf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8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3.wmf"/><Relationship Id="rId22" Type="http://schemas.openxmlformats.org/officeDocument/2006/relationships/image" Target="../media/image17.wmf"/><Relationship Id="rId27" Type="http://schemas.openxmlformats.org/officeDocument/2006/relationships/oleObject" Target="../embeddings/oleObject1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14348" y="928670"/>
            <a:ext cx="7772400" cy="4572032"/>
          </a:xfrm>
          <a:ln>
            <a:miter lim="800000"/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методы решения логарифмических уравнений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25" y="5715000"/>
            <a:ext cx="714375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800" dirty="0" smtClean="0"/>
          </a:p>
        </p:txBody>
      </p:sp>
      <p:pic>
        <p:nvPicPr>
          <p:cNvPr id="4" name="Picture 9" descr="H:\Documents and Settings\Aida\Рабочий стол\текстуры и фоны, клипарты\новеньки картинки\graph equation ha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428604"/>
            <a:ext cx="1714512" cy="158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7" name="Picture 11" descr="H:\Documents and Settings\Aida\Рабочий стол\текстуры и фоны, клипарты\новеньки картинки\office hilighter roll a hc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929188"/>
            <a:ext cx="1309687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00FF"/>
                </a:solidFill>
              </a:rPr>
              <a:t>Методы решения логарифмических уравнений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endParaRPr lang="ru-RU" dirty="0"/>
          </a:p>
          <a:p>
            <a:pPr marL="609600" indent="-609600">
              <a:buFontTx/>
              <a:buAutoNum type="arabicPeriod"/>
            </a:pPr>
            <a:r>
              <a:rPr lang="ru-RU" dirty="0"/>
              <a:t>По определению логарифма</a:t>
            </a:r>
          </a:p>
          <a:p>
            <a:pPr marL="609600" indent="-609600">
              <a:buFontTx/>
              <a:buNone/>
            </a:pPr>
            <a:endParaRPr lang="ru-RU" dirty="0"/>
          </a:p>
          <a:p>
            <a:pPr marL="609600" indent="-609600">
              <a:buFontTx/>
              <a:buNone/>
            </a:pPr>
            <a:r>
              <a:rPr lang="ru-RU" dirty="0" smtClean="0"/>
              <a:t>2. Потенцированием </a:t>
            </a:r>
          </a:p>
          <a:p>
            <a:pPr marL="609600" indent="-609600">
              <a:buFontTx/>
              <a:buNone/>
            </a:pPr>
            <a:endParaRPr lang="ru-RU" dirty="0"/>
          </a:p>
          <a:p>
            <a:pPr marL="609600" indent="-609600">
              <a:buFontTx/>
              <a:buNone/>
            </a:pPr>
            <a:r>
              <a:rPr lang="ru-RU" dirty="0"/>
              <a:t>3. Введения новой переменной</a:t>
            </a:r>
          </a:p>
        </p:txBody>
      </p:sp>
    </p:spTree>
    <p:extLst>
      <p:ext uri="{BB962C8B-B14F-4D97-AF65-F5344CB8AC3E}">
        <p14:creationId xmlns:p14="http://schemas.microsoft.com/office/powerpoint/2010/main" val="147438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052736"/>
            <a:ext cx="8229600" cy="792088"/>
          </a:xfrm>
        </p:spPr>
        <p:txBody>
          <a:bodyPr/>
          <a:lstStyle/>
          <a:p>
            <a:r>
              <a:rPr lang="ru-RU" sz="4000" dirty="0">
                <a:solidFill>
                  <a:srgbClr val="FF00FF"/>
                </a:solidFill>
              </a:rPr>
              <a:t>Методы решения логарифмических уравнений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>
                <a:solidFill>
                  <a:schemeClr val="accent2"/>
                </a:solidFill>
              </a:rPr>
              <a:t>1. </a:t>
            </a:r>
            <a:r>
              <a:rPr lang="ru-RU" sz="3200" b="1" dirty="0">
                <a:solidFill>
                  <a:schemeClr val="accent2"/>
                </a:solidFill>
              </a:rPr>
              <a:t>По определению логарифма</a:t>
            </a:r>
            <a:r>
              <a:rPr lang="ru-RU" sz="2400" b="1" dirty="0">
                <a:solidFill>
                  <a:schemeClr val="accent2"/>
                </a:solidFill>
              </a:rPr>
              <a:t/>
            </a:r>
            <a:br>
              <a:rPr lang="ru-RU" sz="2400" b="1" dirty="0">
                <a:solidFill>
                  <a:schemeClr val="accent2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br>
              <a:rPr lang="ru-RU" sz="2400" dirty="0" smtClean="0"/>
            </a:br>
            <a:endParaRPr lang="ru-RU" sz="2000" dirty="0" smtClean="0"/>
          </a:p>
        </p:txBody>
      </p:sp>
      <p:sp>
        <p:nvSpPr>
          <p:cNvPr id="7177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2420888"/>
            <a:ext cx="8136904" cy="410445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2800" dirty="0" smtClean="0"/>
          </a:p>
        </p:txBody>
      </p:sp>
      <p:graphicFrame>
        <p:nvGraphicFramePr>
          <p:cNvPr id="7170" name="Object 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610350" y="25844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0" name="Формула" r:id="rId3" imgW="114120" imgH="215640" progId="Equation.3">
                  <p:embed/>
                </p:oleObj>
              </mc:Choice>
              <mc:Fallback>
                <p:oleObj name="Формула" r:id="rId3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0350" y="25844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744207395"/>
              </p:ext>
            </p:extLst>
          </p:nvPr>
        </p:nvGraphicFramePr>
        <p:xfrm>
          <a:off x="6660232" y="1772816"/>
          <a:ext cx="18002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1" name="Формула" r:id="rId5" imgW="622080" imgH="228600" progId="Equation.3">
                  <p:embed/>
                </p:oleObj>
              </mc:Choice>
              <mc:Fallback>
                <p:oleObj name="Формула" r:id="rId5" imgW="622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1772816"/>
                        <a:ext cx="1800225" cy="6604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938358859"/>
              </p:ext>
            </p:extLst>
          </p:nvPr>
        </p:nvGraphicFramePr>
        <p:xfrm>
          <a:off x="323528" y="1772816"/>
          <a:ext cx="4764782" cy="643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2" name="Формула" r:id="rId7" imgW="1790640" imgH="228600" progId="Equation.3">
                  <p:embed/>
                </p:oleObj>
              </mc:Choice>
              <mc:Fallback>
                <p:oleObj name="Формула" r:id="rId7" imgW="1790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772816"/>
                        <a:ext cx="4764782" cy="643508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1136274"/>
              </p:ext>
            </p:extLst>
          </p:nvPr>
        </p:nvGraphicFramePr>
        <p:xfrm>
          <a:off x="1001072" y="3032955"/>
          <a:ext cx="3587696" cy="792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3" name="Формула" r:id="rId9" imgW="977760" imgH="215640" progId="Equation.3">
                  <p:embed/>
                </p:oleObj>
              </mc:Choice>
              <mc:Fallback>
                <p:oleObj name="Формула" r:id="rId9" imgW="97776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01072" y="3032955"/>
                        <a:ext cx="3587696" cy="7920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607730"/>
              </p:ext>
            </p:extLst>
          </p:nvPr>
        </p:nvGraphicFramePr>
        <p:xfrm>
          <a:off x="1331640" y="3717032"/>
          <a:ext cx="2146737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4" name="Формула" r:id="rId11" imgW="672840" imgH="203040" progId="Equation.3">
                  <p:embed/>
                </p:oleObj>
              </mc:Choice>
              <mc:Fallback>
                <p:oleObj name="Формула" r:id="rId11" imgW="67284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31640" y="3717032"/>
                        <a:ext cx="2146737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621913"/>
              </p:ext>
            </p:extLst>
          </p:nvPr>
        </p:nvGraphicFramePr>
        <p:xfrm>
          <a:off x="1331640" y="4365104"/>
          <a:ext cx="2221960" cy="576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5" name="Формула" r:id="rId13" imgW="685800" imgH="177480" progId="Equation.3">
                  <p:embed/>
                </p:oleObj>
              </mc:Choice>
              <mc:Fallback>
                <p:oleObj name="Формула" r:id="rId13" imgW="6858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31640" y="4365104"/>
                        <a:ext cx="2221960" cy="576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263131"/>
              </p:ext>
            </p:extLst>
          </p:nvPr>
        </p:nvGraphicFramePr>
        <p:xfrm>
          <a:off x="1763688" y="4941168"/>
          <a:ext cx="1347578" cy="496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6" name="Формула" r:id="rId15" imgW="482400" imgH="177480" progId="Equation.3">
                  <p:embed/>
                </p:oleObj>
              </mc:Choice>
              <mc:Fallback>
                <p:oleObj name="Формула" r:id="rId15" imgW="48240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63688" y="4941168"/>
                        <a:ext cx="1347578" cy="4964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2712688"/>
              </p:ext>
            </p:extLst>
          </p:nvPr>
        </p:nvGraphicFramePr>
        <p:xfrm>
          <a:off x="1979712" y="5517232"/>
          <a:ext cx="1008112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7" name="Формула" r:id="rId17" imgW="355320" imgH="177480" progId="Equation.3">
                  <p:embed/>
                </p:oleObj>
              </mc:Choice>
              <mc:Fallback>
                <p:oleObj name="Формула" r:id="rId17" imgW="35532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979712" y="5517232"/>
                        <a:ext cx="1008112" cy="504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170694"/>
              </p:ext>
            </p:extLst>
          </p:nvPr>
        </p:nvGraphicFramePr>
        <p:xfrm>
          <a:off x="5580112" y="1844824"/>
          <a:ext cx="756022" cy="580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8" name="Формула" r:id="rId19" imgW="215640" imgH="152280" progId="Equation.3">
                  <p:embed/>
                </p:oleObj>
              </mc:Choice>
              <mc:Fallback>
                <p:oleObj name="Формула" r:id="rId19" imgW="215640" imgH="1522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580112" y="1844824"/>
                        <a:ext cx="756022" cy="580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975658"/>
              </p:ext>
            </p:extLst>
          </p:nvPr>
        </p:nvGraphicFramePr>
        <p:xfrm>
          <a:off x="4067944" y="5589241"/>
          <a:ext cx="1465572" cy="692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399" name="Формула" r:id="rId21" imgW="457200" imgH="215640" progId="Equation.3">
                  <p:embed/>
                </p:oleObj>
              </mc:Choice>
              <mc:Fallback>
                <p:oleObj name="Формула" r:id="rId21" imgW="45720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067944" y="5589241"/>
                        <a:ext cx="1465572" cy="692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83568" y="2420888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400" b="1" i="1" dirty="0">
                <a:latin typeface="Georgia" pitchFamily="18" charset="0"/>
              </a:rPr>
              <a:t>Пример </a:t>
            </a:r>
            <a:r>
              <a:rPr lang="ru-RU" sz="2400" b="1" i="1" dirty="0" smtClean="0">
                <a:latin typeface="Georgia" pitchFamily="18" charset="0"/>
              </a:rPr>
              <a:t>1</a:t>
            </a:r>
            <a:endParaRPr lang="ru-RU" sz="2400" b="1" i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03411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200" dirty="0">
                <a:solidFill>
                  <a:srgbClr val="FF00FF"/>
                </a:solidFill>
              </a:rPr>
              <a:t>Методы решения логарифмических уравнений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8291264" cy="5001419"/>
          </a:xfrm>
        </p:spPr>
        <p:txBody>
          <a:bodyPr/>
          <a:lstStyle/>
          <a:p>
            <a:r>
              <a:rPr lang="ru-RU" b="1" dirty="0">
                <a:solidFill>
                  <a:schemeClr val="accent2"/>
                </a:solidFill>
              </a:rPr>
              <a:t>2. Потенцированием</a:t>
            </a:r>
          </a:p>
          <a:p>
            <a:r>
              <a:rPr lang="ru-RU" sz="2400" i="1" dirty="0" smtClean="0"/>
              <a:t>«Ликвидировать» </a:t>
            </a:r>
            <a:r>
              <a:rPr lang="ru-RU" sz="2400" i="1" dirty="0"/>
              <a:t>логарифмы безо всяких опасений можно, если у них:</a:t>
            </a:r>
            <a:endParaRPr lang="ru-RU" sz="2400" dirty="0"/>
          </a:p>
          <a:p>
            <a:r>
              <a:rPr lang="ru-RU" sz="2400" i="1" dirty="0"/>
              <a:t>а) одинаковые числовые основания</a:t>
            </a:r>
            <a:endParaRPr lang="ru-RU" sz="2400" dirty="0"/>
          </a:p>
          <a:p>
            <a:r>
              <a:rPr lang="ru-RU" sz="2400" i="1" dirty="0"/>
              <a:t>в) логарифмы слева-справа чистые (безо всяких коэффициентов) и находятся в гордом одиночестве.</a:t>
            </a:r>
            <a:endParaRPr lang="ru-RU" sz="2400" dirty="0"/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10132C-6EAB-4107-BD62-5054E94BBEB4}" type="datetime1">
              <a:rPr lang="ru-RU" smtClean="0"/>
              <a:pPr>
                <a:defRPr/>
              </a:pPr>
              <a:t>17.03.2014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4AF83-21B3-4F21-9242-F201CC3729B8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84429761"/>
              </p:ext>
            </p:extLst>
          </p:nvPr>
        </p:nvGraphicFramePr>
        <p:xfrm>
          <a:off x="323529" y="3933056"/>
          <a:ext cx="4608511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7" name="Формула" r:id="rId3" imgW="1384300" imgH="228600" progId="Equation.3">
                  <p:embed/>
                </p:oleObj>
              </mc:Choice>
              <mc:Fallback>
                <p:oleObj name="Формула" r:id="rId3" imgW="1384300" imgH="2286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9" y="3933056"/>
                        <a:ext cx="4608511" cy="792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207561"/>
              </p:ext>
            </p:extLst>
          </p:nvPr>
        </p:nvGraphicFramePr>
        <p:xfrm>
          <a:off x="5004048" y="4005064"/>
          <a:ext cx="992188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8" name="Формула" r:id="rId5" imgW="253670" imgH="177569" progId="Equation.3">
                  <p:embed/>
                </p:oleObj>
              </mc:Choice>
              <mc:Fallback>
                <p:oleObj name="Формула" r:id="rId5" imgW="253670" imgH="17756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4005064"/>
                        <a:ext cx="992188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6123293"/>
              </p:ext>
            </p:extLst>
          </p:nvPr>
        </p:nvGraphicFramePr>
        <p:xfrm>
          <a:off x="6012160" y="3933056"/>
          <a:ext cx="2724150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69" name="Формула" r:id="rId7" imgW="698197" imgH="203112" progId="Equation.3">
                  <p:embed/>
                </p:oleObj>
              </mc:Choice>
              <mc:Fallback>
                <p:oleObj name="Формула" r:id="rId7" imgW="698197" imgH="203112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3933056"/>
                        <a:ext cx="2724150" cy="649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4623737" y="4509120"/>
            <a:ext cx="503237" cy="719137"/>
          </a:xfrm>
          <a:prstGeom prst="downArrow">
            <a:avLst>
              <a:gd name="adj1" fmla="val 50000"/>
              <a:gd name="adj2" fmla="val 3572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952266"/>
              </p:ext>
            </p:extLst>
          </p:nvPr>
        </p:nvGraphicFramePr>
        <p:xfrm>
          <a:off x="641398" y="5192373"/>
          <a:ext cx="39608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70" name="Формула" r:id="rId9" imgW="812447" imgH="203112" progId="Equation.3">
                  <p:embed/>
                </p:oleObj>
              </mc:Choice>
              <mc:Fallback>
                <p:oleObj name="Формула" r:id="rId9" imgW="812447" imgH="203112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98" y="5192373"/>
                        <a:ext cx="396081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7"/>
          <p:cNvGrpSpPr>
            <a:grpSpLocks/>
          </p:cNvGrpSpPr>
          <p:nvPr/>
        </p:nvGrpSpPr>
        <p:grpSpPr bwMode="auto">
          <a:xfrm>
            <a:off x="4644906" y="5228257"/>
            <a:ext cx="4342764" cy="777875"/>
            <a:chOff x="1383" y="3294"/>
            <a:chExt cx="3009" cy="490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1383" y="3339"/>
            <a:ext cx="1251" cy="44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6371" name="Формула" r:id="rId11" imgW="571320" imgH="203040" progId="Equation.3">
                    <p:embed/>
                  </p:oleObj>
                </mc:Choice>
                <mc:Fallback>
                  <p:oleObj name="Формула" r:id="rId11" imgW="57132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83" y="3339"/>
                          <a:ext cx="1251" cy="44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4" name="Group 16"/>
            <p:cNvGrpSpPr>
              <a:grpSpLocks/>
            </p:cNvGrpSpPr>
            <p:nvPr/>
          </p:nvGrpSpPr>
          <p:grpSpPr bwMode="auto">
            <a:xfrm>
              <a:off x="2621" y="3294"/>
              <a:ext cx="1771" cy="484"/>
              <a:chOff x="2621" y="3294"/>
              <a:chExt cx="1771" cy="484"/>
            </a:xfrm>
          </p:grpSpPr>
          <p:graphicFrame>
            <p:nvGraphicFramePr>
              <p:cNvPr id="15" name="Object 7"/>
              <p:cNvGraphicFramePr>
                <a:graphicFrameLocks noChangeAspect="1"/>
              </p:cNvGraphicFramePr>
              <p:nvPr/>
            </p:nvGraphicFramePr>
            <p:xfrm>
              <a:off x="3061" y="3294"/>
              <a:ext cx="1331" cy="4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372" name="Формула" r:id="rId13" imgW="558720" imgH="203040" progId="Equation.3">
                      <p:embed/>
                    </p:oleObj>
                  </mc:Choice>
                  <mc:Fallback>
                    <p:oleObj name="Формула" r:id="rId13" imgW="558720" imgH="2030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61" y="3294"/>
                            <a:ext cx="1331" cy="48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14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47707755"/>
                  </p:ext>
                </p:extLst>
              </p:nvPr>
            </p:nvGraphicFramePr>
            <p:xfrm>
              <a:off x="2621" y="3385"/>
              <a:ext cx="513" cy="2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96373" name="Формула" r:id="rId15" imgW="266400" imgH="139680" progId="Equation.3">
                      <p:embed/>
                    </p:oleObj>
                  </mc:Choice>
                  <mc:Fallback>
                    <p:oleObj name="Формула" r:id="rId15" imgW="26640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21" y="3385"/>
                            <a:ext cx="513" cy="26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50865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FF00FF"/>
                </a:solidFill>
              </a:rPr>
              <a:t>Методы решения логарифмических уравнений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19475" y="1557338"/>
            <a:ext cx="1954213" cy="4603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i="1" dirty="0">
                <a:latin typeface="Georgia" pitchFamily="18" charset="0"/>
              </a:rPr>
              <a:t>Пример 2</a:t>
            </a:r>
          </a:p>
        </p:txBody>
      </p:sp>
      <p:graphicFrame>
        <p:nvGraphicFramePr>
          <p:cNvPr id="20485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27388" y="2141538"/>
          <a:ext cx="5065712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28" name="Формула" r:id="rId3" imgW="1600200" imgH="215640" progId="Equation.3">
                  <p:embed/>
                </p:oleObj>
              </mc:Choice>
              <mc:Fallback>
                <p:oleObj name="Формула" r:id="rId3" imgW="16002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388" y="2141538"/>
                        <a:ext cx="5065712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250825" y="2205038"/>
            <a:ext cx="3251200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400"/>
              <a:t>Решите</a:t>
            </a:r>
            <a:r>
              <a:rPr lang="ru-RU" sz="2800"/>
              <a:t> </a:t>
            </a:r>
            <a:r>
              <a:rPr lang="ru-RU" sz="2400"/>
              <a:t>уравнение</a:t>
            </a:r>
            <a:r>
              <a:rPr lang="ru-RU" sz="2800"/>
              <a:t> </a:t>
            </a:r>
          </a:p>
        </p:txBody>
      </p:sp>
      <p:grpSp>
        <p:nvGrpSpPr>
          <p:cNvPr id="20525" name="Group 45"/>
          <p:cNvGrpSpPr>
            <a:grpSpLocks/>
          </p:cNvGrpSpPr>
          <p:nvPr/>
        </p:nvGrpSpPr>
        <p:grpSpPr bwMode="auto">
          <a:xfrm>
            <a:off x="1116013" y="2852738"/>
            <a:ext cx="1900237" cy="885825"/>
            <a:chOff x="703" y="1797"/>
            <a:chExt cx="1197" cy="558"/>
          </a:xfrm>
        </p:grpSpPr>
        <p:graphicFrame>
          <p:nvGraphicFramePr>
            <p:cNvPr id="20489" name="Object 9"/>
            <p:cNvGraphicFramePr>
              <a:graphicFrameLocks noChangeAspect="1"/>
            </p:cNvGraphicFramePr>
            <p:nvPr/>
          </p:nvGraphicFramePr>
          <p:xfrm>
            <a:off x="748" y="1842"/>
            <a:ext cx="1152" cy="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29" name="Формула" r:id="rId5" imgW="672840" imgH="431640" progId="Equation.3">
                    <p:embed/>
                  </p:oleObj>
                </mc:Choice>
                <mc:Fallback>
                  <p:oleObj name="Формула" r:id="rId5" imgW="67284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8" y="1842"/>
                          <a:ext cx="1152" cy="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0" name="AutoShape 10"/>
            <p:cNvSpPr>
              <a:spLocks/>
            </p:cNvSpPr>
            <p:nvPr/>
          </p:nvSpPr>
          <p:spPr bwMode="auto">
            <a:xfrm>
              <a:off x="703" y="1797"/>
              <a:ext cx="91" cy="535"/>
            </a:xfrm>
            <a:prstGeom prst="leftBrace">
              <a:avLst>
                <a:gd name="adj1" fmla="val 4899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0526" name="Group 46"/>
          <p:cNvGrpSpPr>
            <a:grpSpLocks/>
          </p:cNvGrpSpPr>
          <p:nvPr/>
        </p:nvGrpSpPr>
        <p:grpSpPr bwMode="auto">
          <a:xfrm>
            <a:off x="2987675" y="2852738"/>
            <a:ext cx="1149350" cy="863600"/>
            <a:chOff x="1882" y="1797"/>
            <a:chExt cx="724" cy="544"/>
          </a:xfrm>
        </p:grpSpPr>
        <p:graphicFrame>
          <p:nvGraphicFramePr>
            <p:cNvPr id="20492" name="Object 12"/>
            <p:cNvGraphicFramePr>
              <a:graphicFrameLocks noChangeAspect="1"/>
            </p:cNvGraphicFramePr>
            <p:nvPr/>
          </p:nvGraphicFramePr>
          <p:xfrm>
            <a:off x="1963" y="1797"/>
            <a:ext cx="643" cy="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30" name="Формула" r:id="rId7" imgW="393480" imgH="406080" progId="Equation.3">
                    <p:embed/>
                  </p:oleObj>
                </mc:Choice>
                <mc:Fallback>
                  <p:oleObj name="Формула" r:id="rId7" imgW="393480" imgH="4060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63" y="1797"/>
                          <a:ext cx="643" cy="4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493" name="AutoShape 13"/>
            <p:cNvSpPr>
              <a:spLocks/>
            </p:cNvSpPr>
            <p:nvPr/>
          </p:nvSpPr>
          <p:spPr bwMode="auto">
            <a:xfrm>
              <a:off x="1882" y="1797"/>
              <a:ext cx="87" cy="544"/>
            </a:xfrm>
            <a:prstGeom prst="leftBrace">
              <a:avLst>
                <a:gd name="adj1" fmla="val 5210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494" name="AutoShape 14"/>
          <p:cNvSpPr>
            <a:spLocks noChangeArrowheads="1"/>
          </p:cNvSpPr>
          <p:nvPr/>
        </p:nvSpPr>
        <p:spPr bwMode="auto">
          <a:xfrm>
            <a:off x="4572000" y="3141663"/>
            <a:ext cx="503238" cy="217487"/>
          </a:xfrm>
          <a:prstGeom prst="rightArrow">
            <a:avLst>
              <a:gd name="adj1" fmla="val 50000"/>
              <a:gd name="adj2" fmla="val 5784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0495" name="Object 15"/>
          <p:cNvGraphicFramePr>
            <a:graphicFrameLocks noChangeAspect="1"/>
          </p:cNvGraphicFramePr>
          <p:nvPr/>
        </p:nvGraphicFramePr>
        <p:xfrm>
          <a:off x="5194300" y="2997200"/>
          <a:ext cx="11938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31" name="Формула" r:id="rId9" imgW="380880" imgH="177480" progId="Equation.3">
                  <p:embed/>
                </p:oleObj>
              </mc:Choice>
              <mc:Fallback>
                <p:oleObj name="Формула" r:id="rId9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2997200"/>
                        <a:ext cx="11938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395288" y="2924175"/>
            <a:ext cx="790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ОДЗ:</a:t>
            </a:r>
          </a:p>
        </p:txBody>
      </p:sp>
      <p:graphicFrame>
        <p:nvGraphicFramePr>
          <p:cNvPr id="20502" name="Object 22"/>
          <p:cNvGraphicFramePr>
            <a:graphicFrameLocks noChangeAspect="1"/>
          </p:cNvGraphicFramePr>
          <p:nvPr/>
        </p:nvGraphicFramePr>
        <p:xfrm>
          <a:off x="2771775" y="3789363"/>
          <a:ext cx="208280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32" name="Формула" r:id="rId11" imgW="863280" imgH="203040" progId="Equation.3">
                  <p:embed/>
                </p:oleObj>
              </mc:Choice>
              <mc:Fallback>
                <p:oleObj name="Формула" r:id="rId11" imgW="8632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789363"/>
                        <a:ext cx="208280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3" name="Object 23"/>
          <p:cNvGraphicFramePr>
            <a:graphicFrameLocks noChangeAspect="1"/>
          </p:cNvGraphicFramePr>
          <p:nvPr/>
        </p:nvGraphicFramePr>
        <p:xfrm>
          <a:off x="2700338" y="4221163"/>
          <a:ext cx="232727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33" name="Формула" r:id="rId13" imgW="965160" imgH="203040" progId="Equation.3">
                  <p:embed/>
                </p:oleObj>
              </mc:Choice>
              <mc:Fallback>
                <p:oleObj name="Формула" r:id="rId13" imgW="9651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4221163"/>
                        <a:ext cx="2327275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7" name="Object 37"/>
          <p:cNvGraphicFramePr>
            <a:graphicFrameLocks noChangeAspect="1"/>
          </p:cNvGraphicFramePr>
          <p:nvPr/>
        </p:nvGraphicFramePr>
        <p:xfrm>
          <a:off x="3373438" y="4581525"/>
          <a:ext cx="9191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934" name="Формула" r:id="rId15" imgW="380880" imgH="177480" progId="Equation.3">
                  <p:embed/>
                </p:oleObj>
              </mc:Choice>
              <mc:Fallback>
                <p:oleObj name="Формула" r:id="rId15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3438" y="4581525"/>
                        <a:ext cx="91916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524" name="Group 44"/>
          <p:cNvGrpSpPr>
            <a:grpSpLocks/>
          </p:cNvGrpSpPr>
          <p:nvPr/>
        </p:nvGrpSpPr>
        <p:grpSpPr bwMode="auto">
          <a:xfrm>
            <a:off x="242888" y="5013325"/>
            <a:ext cx="8755062" cy="508000"/>
            <a:chOff x="153" y="3158"/>
            <a:chExt cx="5515" cy="320"/>
          </a:xfrm>
        </p:grpSpPr>
        <p:graphicFrame>
          <p:nvGraphicFramePr>
            <p:cNvPr id="20506" name="Object 26"/>
            <p:cNvGraphicFramePr>
              <a:graphicFrameLocks noChangeAspect="1"/>
            </p:cNvGraphicFramePr>
            <p:nvPr/>
          </p:nvGraphicFramePr>
          <p:xfrm>
            <a:off x="153" y="3158"/>
            <a:ext cx="2143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35" name="Формула" r:id="rId17" imgW="1358640" imgH="203040" progId="Equation.3">
                    <p:embed/>
                  </p:oleObj>
                </mc:Choice>
                <mc:Fallback>
                  <p:oleObj name="Формула" r:id="rId17" imgW="13586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" y="3158"/>
                          <a:ext cx="2143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0" name="Object 20"/>
            <p:cNvGraphicFramePr>
              <a:graphicFrameLocks noChangeAspect="1"/>
            </p:cNvGraphicFramePr>
            <p:nvPr/>
          </p:nvGraphicFramePr>
          <p:xfrm>
            <a:off x="2345" y="3222"/>
            <a:ext cx="898" cy="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36" name="Формула" r:id="rId19" imgW="583920" imgH="164880" progId="Equation.3">
                    <p:embed/>
                  </p:oleObj>
                </mc:Choice>
                <mc:Fallback>
                  <p:oleObj name="Формула" r:id="rId19" imgW="583920" imgH="1648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45" y="3222"/>
                          <a:ext cx="898" cy="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07" name="Object 27"/>
            <p:cNvGraphicFramePr>
              <a:graphicFrameLocks noChangeAspect="1"/>
            </p:cNvGraphicFramePr>
            <p:nvPr/>
          </p:nvGraphicFramePr>
          <p:xfrm>
            <a:off x="3243" y="3158"/>
            <a:ext cx="536" cy="3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37" name="Формула" r:id="rId21" imgW="393480" imgH="203040" progId="Equation.3">
                    <p:embed/>
                  </p:oleObj>
                </mc:Choice>
                <mc:Fallback>
                  <p:oleObj name="Формула" r:id="rId21" imgW="39348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3" y="3158"/>
                          <a:ext cx="536" cy="3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496" name="Object 16"/>
            <p:cNvGraphicFramePr>
              <a:graphicFrameLocks noChangeAspect="1"/>
            </p:cNvGraphicFramePr>
            <p:nvPr/>
          </p:nvGraphicFramePr>
          <p:xfrm>
            <a:off x="3742" y="3158"/>
            <a:ext cx="1926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938" name="Формула" r:id="rId23" imgW="1358640" imgH="203040" progId="Equation.3">
                    <p:embed/>
                  </p:oleObj>
                </mc:Choice>
                <mc:Fallback>
                  <p:oleObj name="Формула" r:id="rId23" imgW="1358640" imgH="203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2" y="3158"/>
                          <a:ext cx="1926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21" name="Text Box 41"/>
          <p:cNvSpPr txBox="1">
            <a:spLocks noChangeArrowheads="1"/>
          </p:cNvSpPr>
          <p:nvPr/>
        </p:nvSpPr>
        <p:spPr bwMode="auto">
          <a:xfrm>
            <a:off x="468313" y="5516563"/>
            <a:ext cx="7848600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700" i="1">
                <a:latin typeface="Georgia" pitchFamily="18" charset="0"/>
              </a:rPr>
              <a:t>является корнем исходного уравнения.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97568" y="6100557"/>
                <a:ext cx="1506887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 smtClean="0"/>
                  <a:t>S=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4000" i="1">
                            <a:latin typeface="Cambria Math"/>
                          </a:rPr>
                        </m:ctrlPr>
                      </m:dPr>
                      <m:e>
                        <m:r>
                          <a:rPr lang="ru-RU" sz="4000" b="0" i="1" smtClean="0"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7568" y="6100557"/>
                <a:ext cx="1506887" cy="707886"/>
              </a:xfrm>
              <a:prstGeom prst="rect">
                <a:avLst/>
              </a:prstGeom>
              <a:blipFill rotWithShape="1">
                <a:blip r:embed="rId25"/>
                <a:stretch>
                  <a:fillRect l="-14170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516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484" grpId="0"/>
      <p:bldP spid="20494" grpId="0" animBg="1"/>
      <p:bldP spid="20497" grpId="0"/>
      <p:bldP spid="205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sz="4000">
                <a:solidFill>
                  <a:srgbClr val="FF00FF"/>
                </a:solidFill>
              </a:rPr>
              <a:t>Методы решения логарифмических уравнений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8291512" cy="46037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>
                <a:solidFill>
                  <a:schemeClr val="accent2"/>
                </a:solidFill>
              </a:rPr>
              <a:t>3. Введения новой переменной</a:t>
            </a:r>
          </a:p>
        </p:txBody>
      </p:sp>
      <p:graphicFrame>
        <p:nvGraphicFramePr>
          <p:cNvPr id="22535" name="Object 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654425" y="2060575"/>
          <a:ext cx="24796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54" name="Формула" r:id="rId3" imgW="1155600" imgH="228600" progId="Equation.3">
                  <p:embed/>
                </p:oleObj>
              </mc:Choice>
              <mc:Fallback>
                <p:oleObj name="Формула" r:id="rId3" imgW="1155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25" y="2060575"/>
                        <a:ext cx="247967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851275" y="1773238"/>
            <a:ext cx="137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tx2"/>
                </a:solidFill>
                <a:latin typeface="Georgia" pitchFamily="18" charset="0"/>
              </a:rPr>
              <a:t>Пример 3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684213" y="2133600"/>
            <a:ext cx="22320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/>
              <a:t>Решите уравнение </a:t>
            </a:r>
            <a:endParaRPr lang="en-US"/>
          </a:p>
        </p:txBody>
      </p:sp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2268538" y="2565400"/>
          <a:ext cx="4319587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55" name="Формула" r:id="rId5" imgW="1511280" imgH="215640" progId="Equation.3">
                  <p:embed/>
                </p:oleObj>
              </mc:Choice>
              <mc:Fallback>
                <p:oleObj name="Формула" r:id="rId5" imgW="1511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565400"/>
                        <a:ext cx="4319587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2771775" y="4365625"/>
          <a:ext cx="16589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56" name="Формула" r:id="rId7" imgW="507960" imgH="228600" progId="Equation.3">
                  <p:embed/>
                </p:oleObj>
              </mc:Choice>
              <mc:Fallback>
                <p:oleObj name="Формула" r:id="rId7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365625"/>
                        <a:ext cx="165893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2627313" y="3284538"/>
          <a:ext cx="1100137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57" name="Формула" r:id="rId9" imgW="482400" imgH="215640" progId="Equation.3">
                  <p:embed/>
                </p:oleObj>
              </mc:Choice>
              <mc:Fallback>
                <p:oleObj name="Формула" r:id="rId9" imgW="4824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3284538"/>
                        <a:ext cx="1100137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2" name="Object 14"/>
          <p:cNvGraphicFramePr>
            <a:graphicFrameLocks noChangeAspect="1"/>
          </p:cNvGraphicFramePr>
          <p:nvPr/>
        </p:nvGraphicFramePr>
        <p:xfrm>
          <a:off x="5148263" y="4005263"/>
          <a:ext cx="249237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58" name="Формула" r:id="rId11" imgW="825480" imgH="215640" progId="Equation.3">
                  <p:embed/>
                </p:oleObj>
              </mc:Choice>
              <mc:Fallback>
                <p:oleObj name="Формула" r:id="rId11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263" y="4005263"/>
                        <a:ext cx="249237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3" name="Object 15"/>
          <p:cNvGraphicFramePr>
            <a:graphicFrameLocks noChangeAspect="1"/>
          </p:cNvGraphicFramePr>
          <p:nvPr/>
        </p:nvGraphicFramePr>
        <p:xfrm>
          <a:off x="5407025" y="3213100"/>
          <a:ext cx="92392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59" name="Формула" r:id="rId13" imgW="406080" imgH="215640" progId="Equation.3">
                  <p:embed/>
                </p:oleObj>
              </mc:Choice>
              <mc:Fallback>
                <p:oleObj name="Формула" r:id="rId13" imgW="4060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7025" y="3213100"/>
                        <a:ext cx="923925" cy="490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4" name="Object 1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861629403"/>
              </p:ext>
            </p:extLst>
          </p:nvPr>
        </p:nvGraphicFramePr>
        <p:xfrm>
          <a:off x="696913" y="6031508"/>
          <a:ext cx="1414462" cy="924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60" name="Формула" r:id="rId15" imgW="660240" imgH="431640" progId="Equation.3">
                  <p:embed/>
                </p:oleObj>
              </mc:Choice>
              <mc:Fallback>
                <p:oleObj name="Формула" r:id="rId15" imgW="6602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6031508"/>
                        <a:ext cx="1414462" cy="9249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827088" y="2492375"/>
            <a:ext cx="1284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/>
              <a:t>ОДЗ: </a:t>
            </a:r>
            <a:r>
              <a:rPr lang="en-US"/>
              <a:t>x&gt;0</a:t>
            </a:r>
            <a:r>
              <a:rPr lang="ru-RU"/>
              <a:t> </a:t>
            </a:r>
            <a:r>
              <a:rPr lang="en-US"/>
              <a:t> </a:t>
            </a:r>
            <a:endParaRPr lang="ru-RU"/>
          </a:p>
        </p:txBody>
      </p:sp>
      <p:graphicFrame>
        <p:nvGraphicFramePr>
          <p:cNvPr id="22547" name="Object 19"/>
          <p:cNvGraphicFramePr>
            <a:graphicFrameLocks noChangeAspect="1"/>
          </p:cNvGraphicFramePr>
          <p:nvPr/>
        </p:nvGraphicFramePr>
        <p:xfrm>
          <a:off x="3365500" y="2898775"/>
          <a:ext cx="232410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61" name="Формула" r:id="rId17" imgW="812520" imgH="228600" progId="Equation.3">
                  <p:embed/>
                </p:oleObj>
              </mc:Choice>
              <mc:Fallback>
                <p:oleObj name="Формула" r:id="rId17" imgW="812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2898775"/>
                        <a:ext cx="2324100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8" name="Object 20"/>
          <p:cNvGraphicFramePr>
            <a:graphicFrameLocks noChangeAspect="1"/>
          </p:cNvGraphicFramePr>
          <p:nvPr/>
        </p:nvGraphicFramePr>
        <p:xfrm>
          <a:off x="1763713" y="4005263"/>
          <a:ext cx="22987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62" name="Формула" r:id="rId19" imgW="863280" imgH="215640" progId="Equation.3">
                  <p:embed/>
                </p:oleObj>
              </mc:Choice>
              <mc:Fallback>
                <p:oleObj name="Формула" r:id="rId19" imgW="863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4005263"/>
                        <a:ext cx="2298700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9" name="Object 21"/>
          <p:cNvGraphicFramePr>
            <a:graphicFrameLocks noChangeAspect="1"/>
          </p:cNvGraphicFramePr>
          <p:nvPr/>
        </p:nvGraphicFramePr>
        <p:xfrm>
          <a:off x="2771775" y="4652963"/>
          <a:ext cx="132715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63" name="Формула" r:id="rId21" imgW="406080" imgH="393480" progId="Equation.3">
                  <p:embed/>
                </p:oleObj>
              </mc:Choice>
              <mc:Fallback>
                <p:oleObj name="Формула" r:id="rId21" imgW="406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4652963"/>
                        <a:ext cx="132715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0" name="Object 22"/>
          <p:cNvGraphicFramePr>
            <a:graphicFrameLocks noChangeAspect="1"/>
          </p:cNvGraphicFramePr>
          <p:nvPr/>
        </p:nvGraphicFramePr>
        <p:xfrm>
          <a:off x="6372225" y="4437063"/>
          <a:ext cx="1504950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64" name="Формула" r:id="rId23" imgW="457200" imgH="228600" progId="Equation.3">
                  <p:embed/>
                </p:oleObj>
              </mc:Choice>
              <mc:Fallback>
                <p:oleObj name="Формула" r:id="rId23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437063"/>
                        <a:ext cx="1504950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51" name="Object 23"/>
          <p:cNvGraphicFramePr>
            <a:graphicFrameLocks noChangeAspect="1"/>
          </p:cNvGraphicFramePr>
          <p:nvPr/>
        </p:nvGraphicFramePr>
        <p:xfrm>
          <a:off x="6372225" y="4868863"/>
          <a:ext cx="12557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65" name="Формула" r:id="rId25" imgW="380880" imgH="177480" progId="Equation.3">
                  <p:embed/>
                </p:oleObj>
              </mc:Choice>
              <mc:Fallback>
                <p:oleObj name="Формула" r:id="rId25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4868863"/>
                        <a:ext cx="1255713" cy="369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2" name="Text Box 24"/>
          <p:cNvSpPr txBox="1">
            <a:spLocks noChangeArrowheads="1"/>
          </p:cNvSpPr>
          <p:nvPr/>
        </p:nvSpPr>
        <p:spPr bwMode="auto">
          <a:xfrm>
            <a:off x="1187450" y="3644900"/>
            <a:ext cx="64817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Переходя к переменной х, получим:</a:t>
            </a:r>
          </a:p>
        </p:txBody>
      </p:sp>
      <p:grpSp>
        <p:nvGrpSpPr>
          <p:cNvPr id="22561" name="Group 33"/>
          <p:cNvGrpSpPr>
            <a:grpSpLocks/>
          </p:cNvGrpSpPr>
          <p:nvPr/>
        </p:nvGrpSpPr>
        <p:grpSpPr bwMode="auto">
          <a:xfrm>
            <a:off x="1692275" y="5300663"/>
            <a:ext cx="6192838" cy="719137"/>
            <a:chOff x="1066" y="3339"/>
            <a:chExt cx="3901" cy="453"/>
          </a:xfrm>
        </p:grpSpPr>
        <p:graphicFrame>
          <p:nvGraphicFramePr>
            <p:cNvPr id="22554" name="Object 26"/>
            <p:cNvGraphicFramePr>
              <a:graphicFrameLocks noChangeAspect="1"/>
            </p:cNvGraphicFramePr>
            <p:nvPr/>
          </p:nvGraphicFramePr>
          <p:xfrm>
            <a:off x="1066" y="3339"/>
            <a:ext cx="425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166" name="Формула" r:id="rId27" imgW="368280" imgH="393480" progId="Equation.3">
                    <p:embed/>
                  </p:oleObj>
                </mc:Choice>
                <mc:Fallback>
                  <p:oleObj name="Формула" r:id="rId27" imgW="36828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6" y="3339"/>
                          <a:ext cx="425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5" name="Text Box 27"/>
            <p:cNvSpPr txBox="1">
              <a:spLocks noChangeArrowheads="1"/>
            </p:cNvSpPr>
            <p:nvPr/>
          </p:nvSpPr>
          <p:spPr bwMode="auto">
            <a:xfrm>
              <a:off x="1429" y="3430"/>
              <a:ext cx="353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b="1">
                  <a:latin typeface="Times New Roman" pitchFamily="18" charset="0"/>
                </a:rPr>
                <a:t>; </a:t>
              </a:r>
              <a:r>
                <a:rPr lang="ru-RU" b="1" i="1">
                  <a:latin typeface="Times New Roman" pitchFamily="18" charset="0"/>
                </a:rPr>
                <a:t>х </a:t>
              </a:r>
              <a:r>
                <a:rPr lang="ru-RU" b="1">
                  <a:latin typeface="Times New Roman" pitchFamily="18" charset="0"/>
                </a:rPr>
                <a:t>= 4 удовлетворяют условию х</a:t>
              </a:r>
              <a:r>
                <a:rPr lang="en-US" b="1">
                  <a:latin typeface="Times New Roman" pitchFamily="18" charset="0"/>
                </a:rPr>
                <a:t>&gt;</a:t>
              </a:r>
              <a:r>
                <a:rPr lang="ru-RU" b="1">
                  <a:latin typeface="Times New Roman" pitchFamily="18" charset="0"/>
                </a:rPr>
                <a:t>0, следовательно, </a:t>
              </a:r>
            </a:p>
          </p:txBody>
        </p:sp>
      </p:grpSp>
      <p:grpSp>
        <p:nvGrpSpPr>
          <p:cNvPr id="22562" name="Group 34"/>
          <p:cNvGrpSpPr>
            <a:grpSpLocks/>
          </p:cNvGrpSpPr>
          <p:nvPr/>
        </p:nvGrpSpPr>
        <p:grpSpPr bwMode="auto">
          <a:xfrm>
            <a:off x="3059113" y="5734050"/>
            <a:ext cx="3960812" cy="623888"/>
            <a:chOff x="1927" y="3612"/>
            <a:chExt cx="2495" cy="393"/>
          </a:xfrm>
        </p:grpSpPr>
        <p:graphicFrame>
          <p:nvGraphicFramePr>
            <p:cNvPr id="22556" name="Object 28"/>
            <p:cNvGraphicFramePr>
              <a:graphicFrameLocks noChangeAspect="1"/>
            </p:cNvGraphicFramePr>
            <p:nvPr/>
          </p:nvGraphicFramePr>
          <p:xfrm>
            <a:off x="1927" y="3612"/>
            <a:ext cx="421" cy="3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167" name="Формула" r:id="rId29" imgW="266400" imgH="393480" progId="Equation.3">
                    <p:embed/>
                  </p:oleObj>
                </mc:Choice>
                <mc:Fallback>
                  <p:oleObj name="Формула" r:id="rId29" imgW="26640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7" y="3612"/>
                          <a:ext cx="421" cy="3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57" name="Text Box 29"/>
            <p:cNvSpPr txBox="1">
              <a:spLocks noChangeArrowheads="1"/>
            </p:cNvSpPr>
            <p:nvPr/>
          </p:nvSpPr>
          <p:spPr bwMode="auto">
            <a:xfrm>
              <a:off x="2290" y="3702"/>
              <a:ext cx="21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- </a:t>
              </a:r>
              <a:r>
                <a:rPr lang="ru-RU" b="1">
                  <a:latin typeface="Times New Roman" pitchFamily="18" charset="0"/>
                </a:rPr>
                <a:t>корни исходного уравнения.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01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22532" grpId="0"/>
      <p:bldP spid="22534" grpId="0"/>
      <p:bldP spid="22546" grpId="0"/>
      <p:bldP spid="225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360362"/>
          </a:xfrm>
        </p:spPr>
        <p:txBody>
          <a:bodyPr/>
          <a:lstStyle/>
          <a:p>
            <a:r>
              <a:rPr lang="ru-RU" sz="2400" b="1" i="1">
                <a:solidFill>
                  <a:srgbClr val="CC0099"/>
                </a:solidFill>
                <a:latin typeface="Times New Roman" pitchFamily="18" charset="0"/>
              </a:rPr>
              <a:t>Определи метод решения уравнений:</a:t>
            </a:r>
          </a:p>
        </p:txBody>
      </p:sp>
      <p:graphicFrame>
        <p:nvGraphicFramePr>
          <p:cNvPr id="52233" name="Object 9"/>
          <p:cNvGraphicFramePr>
            <a:graphicFrameLocks noGrp="1" noChangeAspect="1"/>
          </p:cNvGraphicFramePr>
          <p:nvPr>
            <p:ph idx="4294967295"/>
          </p:nvPr>
        </p:nvGraphicFramePr>
        <p:xfrm>
          <a:off x="179388" y="836613"/>
          <a:ext cx="24479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36" name="Формула" r:id="rId3" imgW="1333440" imgH="241200" progId="Equation.3">
                  <p:embed/>
                </p:oleObj>
              </mc:Choice>
              <mc:Fallback>
                <p:oleObj name="Формула" r:id="rId3" imgW="1333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36613"/>
                        <a:ext cx="24479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4827588" y="836613"/>
          <a:ext cx="2552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37" name="Формула" r:id="rId5" imgW="1409400" imgH="355320" progId="Equation.3">
                  <p:embed/>
                </p:oleObj>
              </mc:Choice>
              <mc:Fallback>
                <p:oleObj name="Формула" r:id="rId5" imgW="140940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7588" y="836613"/>
                        <a:ext cx="2552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6" name="Object 12"/>
          <p:cNvGraphicFramePr>
            <a:graphicFrameLocks noChangeAspect="1"/>
          </p:cNvGraphicFramePr>
          <p:nvPr/>
        </p:nvGraphicFramePr>
        <p:xfrm>
          <a:off x="179388" y="1341438"/>
          <a:ext cx="29527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38" name="Формула" r:id="rId7" imgW="1904760" imgH="215640" progId="Equation.3">
                  <p:embed/>
                </p:oleObj>
              </mc:Choice>
              <mc:Fallback>
                <p:oleObj name="Формула" r:id="rId7" imgW="19047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341438"/>
                        <a:ext cx="2952750" cy="358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7" name="Object 13"/>
          <p:cNvGraphicFramePr>
            <a:graphicFrameLocks noChangeAspect="1"/>
          </p:cNvGraphicFramePr>
          <p:nvPr/>
        </p:nvGraphicFramePr>
        <p:xfrm>
          <a:off x="4859338" y="1341438"/>
          <a:ext cx="30257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39" name="Формула" r:id="rId9" imgW="1600200" imgH="342720" progId="Equation.3">
                  <p:embed/>
                </p:oleObj>
              </mc:Choice>
              <mc:Fallback>
                <p:oleObj name="Формула" r:id="rId9" imgW="16002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341438"/>
                        <a:ext cx="3025775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99991"/>
              </p:ext>
            </p:extLst>
          </p:nvPr>
        </p:nvGraphicFramePr>
        <p:xfrm>
          <a:off x="4859338" y="1844675"/>
          <a:ext cx="1779587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40" name="Формула" r:id="rId11" imgW="914400" imgH="203040" progId="Equation.3">
                  <p:embed/>
                </p:oleObj>
              </mc:Choice>
              <mc:Fallback>
                <p:oleObj name="Формула" r:id="rId11" imgW="9144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844675"/>
                        <a:ext cx="1779587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059997"/>
              </p:ext>
            </p:extLst>
          </p:nvPr>
        </p:nvGraphicFramePr>
        <p:xfrm>
          <a:off x="179388" y="2205038"/>
          <a:ext cx="27368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41" name="Формула" r:id="rId13" imgW="1434960" imgH="241200" progId="Equation.3">
                  <p:embed/>
                </p:oleObj>
              </mc:Choice>
              <mc:Fallback>
                <p:oleObj name="Формула" r:id="rId13" imgW="1434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205038"/>
                        <a:ext cx="273685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177924"/>
              </p:ext>
            </p:extLst>
          </p:nvPr>
        </p:nvGraphicFramePr>
        <p:xfrm>
          <a:off x="179388" y="2924175"/>
          <a:ext cx="34559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42" name="Формула" r:id="rId15" imgW="1752480" imgH="228600" progId="Equation.3">
                  <p:embed/>
                </p:oleObj>
              </mc:Choice>
              <mc:Fallback>
                <p:oleObj name="Формула" r:id="rId15" imgW="17524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924175"/>
                        <a:ext cx="34559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643104"/>
              </p:ext>
            </p:extLst>
          </p:nvPr>
        </p:nvGraphicFramePr>
        <p:xfrm>
          <a:off x="4918075" y="2924175"/>
          <a:ext cx="225901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43" name="Формула" r:id="rId17" imgW="1218960" imgH="241200" progId="Equation.3">
                  <p:embed/>
                </p:oleObj>
              </mc:Choice>
              <mc:Fallback>
                <p:oleObj name="Формула" r:id="rId17" imgW="12189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8075" y="2924175"/>
                        <a:ext cx="225901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44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4617960"/>
              </p:ext>
            </p:extLst>
          </p:nvPr>
        </p:nvGraphicFramePr>
        <p:xfrm>
          <a:off x="4859338" y="2133600"/>
          <a:ext cx="309721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44" name="Формула" r:id="rId19" imgW="1396800" imgH="419040" progId="Equation.3">
                  <p:embed/>
                </p:oleObj>
              </mc:Choice>
              <mc:Fallback>
                <p:oleObj name="Формула" r:id="rId19" imgW="13968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133600"/>
                        <a:ext cx="3097212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54" name="Text Box 30"/>
          <p:cNvSpPr txBox="1">
            <a:spLocks noChangeArrowheads="1"/>
          </p:cNvSpPr>
          <p:nvPr/>
        </p:nvSpPr>
        <p:spPr bwMode="auto">
          <a:xfrm>
            <a:off x="179388" y="3933825"/>
            <a:ext cx="89646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3333FF"/>
                </a:solidFill>
                <a:latin typeface="Times New Roman" pitchFamily="18" charset="0"/>
              </a:rPr>
              <a:t>По определению	      Потенцированием		    Введением новой 							        переменной</a:t>
            </a:r>
          </a:p>
        </p:txBody>
      </p:sp>
    </p:spTree>
    <p:extLst>
      <p:ext uri="{BB962C8B-B14F-4D97-AF65-F5344CB8AC3E}">
        <p14:creationId xmlns:p14="http://schemas.microsoft.com/office/powerpoint/2010/main" val="421172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65896E-6 L -0.51406 0.5086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712" y="2543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52601E-6 L -0.52361 0.4670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1" y="2335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6763E-6 L -0.52361 0.40786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1" y="20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89017E-6 L 0.2875 0.4457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75" y="2228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56647E-6 L -0.2283 0.50335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24" y="251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04046E-6 L 0.25208 0.3461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72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66 0.01064 L 0.69306 0.534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2619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27746E-6 L 0.67726 0.3958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854" y="1979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0.09849 L 0.13004 0.4825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43" y="191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99733" y="980281"/>
            <a:ext cx="4967288" cy="4967287"/>
            <a:chOff x="1066" y="482"/>
            <a:chExt cx="3129" cy="3129"/>
          </a:xfrm>
        </p:grpSpPr>
        <p:sp>
          <p:nvSpPr>
            <p:cNvPr id="25604" name="Oval 3"/>
            <p:cNvSpPr>
              <a:spLocks noChangeArrowheads="1"/>
            </p:cNvSpPr>
            <p:nvPr/>
          </p:nvSpPr>
          <p:spPr bwMode="auto">
            <a:xfrm rot="-5400000">
              <a:off x="3129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66FF33"/>
                </a:gs>
              </a:gsLst>
              <a:lin ang="5400000" scaled="1"/>
            </a:gra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5" name="Oval 4"/>
            <p:cNvSpPr>
              <a:spLocks noChangeArrowheads="1"/>
            </p:cNvSpPr>
            <p:nvPr/>
          </p:nvSpPr>
          <p:spPr bwMode="auto">
            <a:xfrm rot="-5400000">
              <a:off x="1496" y="132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66FF33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6" name="Oval 5"/>
            <p:cNvSpPr>
              <a:spLocks noChangeArrowheads="1"/>
            </p:cNvSpPr>
            <p:nvPr/>
          </p:nvSpPr>
          <p:spPr bwMode="auto">
            <a:xfrm>
              <a:off x="2336" y="2115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4BFB53"/>
                </a:gs>
              </a:gsLst>
              <a:lin ang="5400000" scaled="1"/>
            </a:gra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7" name="Oval 6"/>
            <p:cNvSpPr>
              <a:spLocks noChangeArrowheads="1"/>
            </p:cNvSpPr>
            <p:nvPr/>
          </p:nvSpPr>
          <p:spPr bwMode="auto">
            <a:xfrm>
              <a:off x="2336" y="482"/>
              <a:ext cx="635" cy="1496"/>
            </a:xfrm>
            <a:prstGeom prst="ellipse">
              <a:avLst/>
            </a:prstGeom>
            <a:gradFill rotWithShape="1">
              <a:gsLst>
                <a:gs pos="0">
                  <a:srgbClr val="4BFB53"/>
                </a:gs>
                <a:gs pos="100000">
                  <a:srgbClr val="FFFFFF"/>
                </a:gs>
              </a:gsLst>
              <a:lin ang="5400000" scaled="1"/>
            </a:gradFill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08" name="Oval 7"/>
            <p:cNvSpPr>
              <a:spLocks noChangeArrowheads="1"/>
            </p:cNvSpPr>
            <p:nvPr/>
          </p:nvSpPr>
          <p:spPr bwMode="auto">
            <a:xfrm>
              <a:off x="2381" y="1797"/>
              <a:ext cx="545" cy="545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4824" name="Oval 8"/>
          <p:cNvSpPr>
            <a:spLocks noChangeArrowheads="1"/>
          </p:cNvSpPr>
          <p:nvPr/>
        </p:nvSpPr>
        <p:spPr bwMode="auto">
          <a:xfrm>
            <a:off x="4283075" y="836613"/>
            <a:ext cx="287338" cy="287337"/>
          </a:xfrm>
          <a:prstGeom prst="ellipse">
            <a:avLst/>
          </a:prstGeom>
          <a:solidFill>
            <a:srgbClr val="0000CC"/>
          </a:solidFill>
          <a:ln w="57150" cap="rnd">
            <a:solidFill>
              <a:srgbClr val="CCFF99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511226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hlink"/>
                </a:solidFill>
              </a:rPr>
              <a:t>Физминутка</a:t>
            </a:r>
            <a:endParaRPr lang="ru-RU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930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5.18519E-6 C 0.00416 -0.00092 0.01232 -0.00208 0.01666 0.00186 C 0.021 0.00579 0.02135 0.01297 0.02638 0.02408 C 0.03142 0.03519 0.04235 0.05001 0.04722 0.06853 C 0.05208 0.08704 0.05416 0.11089 0.05555 0.13519 C 0.05694 0.1595 0.05711 0.19144 0.05555 0.21482 C 0.05399 0.23797 0.05017 0.25834 0.04583 0.27593 C 0.04149 0.29353 0.0276 0.31413 0.02916 0.32038 C 0.03072 0.3264 0.04322 0.31644 0.05555 0.31297 C 0.06788 0.30927 0.08541 0.30255 0.10277 0.29978 C 0.12013 0.29746 0.14235 0.29723 0.15972 0.29792 C 0.17708 0.29908 0.19322 0.30093 0.20694 0.30533 C 0.22065 0.31019 0.23107 0.31853 0.24166 0.32593 C 0.25225 0.33334 0.26683 0.33982 0.27083 0.34978 C 0.27482 0.35973 0.271 0.37408 0.26527 0.38519 C 0.25954 0.3963 0.24722 0.40857 0.2361 0.41667 C 0.22499 0.42478 0.21406 0.42871 0.1986 0.43334 C 0.18315 0.43797 0.16024 0.44422 0.14305 0.44445 C 0.12586 0.44468 0.11128 0.43866 0.09583 0.43519 C 0.08038 0.43172 0.05954 0.42686 0.04999 0.42408 C 0.04044 0.4213 0.03906 0.41459 0.03888 0.41853 C 0.03871 0.42246 0.04531 0.43218 0.0486 0.44816 C 0.0519 0.46413 0.05711 0.49561 0.05833 0.51482 C 0.05954 0.53404 0.05572 0.54723 0.05555 0.56274 C 0.05538 0.57825 0.05885 0.58913 0.05694 0.60741 C 0.05503 0.62547 0.04999 0.65487 0.04444 0.672 C 0.03888 0.68959 0.02933 0.70232 0.0236 0.71112 C 0.01788 0.71968 0.01614 0.72292 0.00972 0.72408 C 0.00329 0.72501 -0.00747 0.72501 -0.01528 0.71829 C -0.0231 0.71181 -0.03126 0.70024 -0.03751 0.68311 C -0.04376 0.66644 -0.04983 0.63612 -0.05278 0.61644 C -0.05574 0.597 -0.05539 0.58195 -0.05556 0.56482 C -0.05574 0.54723 -0.05608 0.53033 -0.05417 0.51274 C -0.05226 0.49561 -0.04844 0.47663 -0.04445 0.46112 C -0.04046 0.44561 -0.03247 0.42894 -0.03056 0.42038 C -0.02865 0.41181 -0.03108 0.4095 -0.03334 0.40927 C -0.0356 0.40904 -0.03403 0.41297 -0.04445 0.41853 C -0.05487 0.42408 -0.07726 0.43866 -0.09584 0.4426 C -0.11442 0.44654 -0.13942 0.44353 -0.15556 0.4426 C -0.17171 0.44167 -0.17969 0.44052 -0.19306 0.43704 C -0.20643 0.43357 -0.22553 0.42802 -0.23612 0.42223 C -0.24671 0.41644 -0.25087 0.40927 -0.25695 0.40186 C -0.26303 0.39445 -0.27101 0.3882 -0.27223 0.37779 C -0.27344 0.36737 -0.27153 0.34931 -0.2639 0.33866 C -0.25626 0.32825 -0.2389 0.32084 -0.2264 0.31482 C -0.2139 0.30857 -0.20018 0.30441 -0.1889 0.30163 C -0.17761 0.29931 -0.17084 0.30001 -0.15834 0.29978 C -0.14584 0.29954 -0.12553 0.29954 -0.1139 0.29978 C -0.10226 0.30001 -0.09844 0.29908 -0.0889 0.30163 C -0.07935 0.30464 -0.06615 0.31204 -0.05695 0.31667 C -0.04775 0.32107 -0.03664 0.33218 -0.03334 0.32964 C -0.03004 0.32686 -0.03421 0.31899 -0.03751 0.30163 C -0.04081 0.28427 -0.05001 0.24538 -0.05278 0.22593 C -0.05556 0.20626 -0.05417 0.19885 -0.05417 0.18334 C -0.05417 0.16783 -0.05365 0.14885 -0.05278 0.13334 C -0.05192 0.11783 -0.05087 0.10348 -0.04862 0.09075 C -0.04636 0.07802 -0.04237 0.06691 -0.0389 0.05741 C -0.03542 0.04792 -0.03178 0.04052 -0.02778 0.03334 C -0.02379 0.02616 -0.01858 0.01922 -0.01528 0.01482 C -0.01199 0.01042 -0.01112 0.00996 -0.00834 0.00741 C -0.00556 0.00487 -0.00417 0.00093 -6.66667E-6 5.18519E-6 Z " pathEditMode="relative" rAng="0" ptsTypes="aaaaaaaaaaaaa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" dur="2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  <p:bldP spid="34824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WordArt 2"/>
          <p:cNvSpPr>
            <a:spLocks noChangeArrowheads="1" noChangeShapeType="1" noTextEdit="1"/>
          </p:cNvSpPr>
          <p:nvPr/>
        </p:nvSpPr>
        <p:spPr bwMode="auto">
          <a:xfrm>
            <a:off x="1187450" y="620713"/>
            <a:ext cx="72580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Считай  несчастным  тот  день  или </a:t>
            </a:r>
          </a:p>
          <a:p>
            <a:pPr algn="ctr"/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тот  час,  в  который  ты </a:t>
            </a:r>
          </a:p>
        </p:txBody>
      </p:sp>
      <p:sp>
        <p:nvSpPr>
          <p:cNvPr id="65539" name="WordArt 3"/>
          <p:cNvSpPr>
            <a:spLocks noChangeArrowheads="1" noChangeShapeType="1" noTextEdit="1"/>
          </p:cNvSpPr>
          <p:nvPr/>
        </p:nvSpPr>
        <p:spPr bwMode="auto">
          <a:xfrm>
            <a:off x="1042988" y="2276475"/>
            <a:ext cx="7724775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не  усвоил </a:t>
            </a:r>
          </a:p>
          <a:p>
            <a:pPr algn="ctr"/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ничего  нового,  ничего  не  прибавил  к </a:t>
            </a:r>
          </a:p>
          <a:p>
            <a:pPr algn="ctr"/>
            <a:r>
              <a:rPr lang="ru-RU" sz="3600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Georgia"/>
              </a:rPr>
              <a:t>своему образованию. </a:t>
            </a:r>
          </a:p>
        </p:txBody>
      </p:sp>
      <p:sp>
        <p:nvSpPr>
          <p:cNvPr id="65540" name="WordArt 4"/>
          <p:cNvSpPr>
            <a:spLocks noChangeArrowheads="1" noChangeShapeType="1" noTextEdit="1"/>
          </p:cNvSpPr>
          <p:nvPr/>
        </p:nvSpPr>
        <p:spPr bwMode="auto">
          <a:xfrm>
            <a:off x="5940425" y="4437063"/>
            <a:ext cx="30099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Ян  Амос  Коменский 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395288" y="5499100"/>
            <a:ext cx="83534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3200" b="1">
                <a:solidFill>
                  <a:srgbClr val="990000"/>
                </a:solidFill>
                <a:latin typeface="Monotype Corsiva" pitchFamily="66" charset="0"/>
              </a:rPr>
              <a:t>Оцените  свои  знания  и  умения  на   уроке.  </a:t>
            </a:r>
          </a:p>
        </p:txBody>
      </p:sp>
      <p:pic>
        <p:nvPicPr>
          <p:cNvPr id="6" name="Picture 4" descr="slide0093_image19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" y="3106593"/>
            <a:ext cx="185261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5751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tmFilter="0,0; .5, 1; 1, 1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100"/>
                            </p:stCondLst>
                            <p:childTnLst>
                              <p:par>
                                <p:cTn id="32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nimBg="1"/>
      <p:bldP spid="65539" grpId="0" animBg="1"/>
      <p:bldP spid="65540" grpId="0" animBg="1"/>
      <p:bldP spid="655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6406" y="116632"/>
            <a:ext cx="8229600" cy="476672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Мало знать – надо уметь применять” (Гете).</a:t>
            </a:r>
            <a:r>
              <a:rPr lang="ru-RU" sz="2800" dirty="0">
                <a:ea typeface="Calibri"/>
                <a:cs typeface="Times New Roman"/>
              </a:rPr>
              <a:t/>
            </a:r>
            <a:br>
              <a:rPr lang="ru-RU" sz="2800" dirty="0"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FF00FF"/>
                </a:solidFill>
                <a:latin typeface="Georgia" pitchFamily="18" charset="0"/>
              </a:rPr>
              <a:t>Самостоятельная </a:t>
            </a:r>
            <a:r>
              <a:rPr lang="ru-RU" sz="3200" b="1" dirty="0">
                <a:solidFill>
                  <a:srgbClr val="FF00FF"/>
                </a:solidFill>
                <a:latin typeface="Georgia" pitchFamily="18" charset="0"/>
              </a:rPr>
              <a:t>работа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979613" y="942254"/>
            <a:ext cx="5183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</a:rPr>
              <a:t>Решите логарифмические уравнения:</a:t>
            </a:r>
          </a:p>
        </p:txBody>
      </p:sp>
      <p:graphicFrame>
        <p:nvGraphicFramePr>
          <p:cNvPr id="5837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992988"/>
              </p:ext>
            </p:extLst>
          </p:nvPr>
        </p:nvGraphicFramePr>
        <p:xfrm>
          <a:off x="395537" y="3257550"/>
          <a:ext cx="3287464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77" name="Формула" r:id="rId3" imgW="1473120" imgH="241200" progId="Equation.3">
                  <p:embed/>
                </p:oleObj>
              </mc:Choice>
              <mc:Fallback>
                <p:oleObj name="Формула" r:id="rId3" imgW="1473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7" y="3257550"/>
                        <a:ext cx="3287464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893483"/>
              </p:ext>
            </p:extLst>
          </p:nvPr>
        </p:nvGraphicFramePr>
        <p:xfrm>
          <a:off x="215900" y="4861791"/>
          <a:ext cx="381635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78" name="Формула" r:id="rId5" imgW="1409400" imgH="241200" progId="Equation.3">
                  <p:embed/>
                </p:oleObj>
              </mc:Choice>
              <mc:Fallback>
                <p:oleObj name="Формула" r:id="rId5" imgW="1409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861791"/>
                        <a:ext cx="381635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3525699"/>
              </p:ext>
            </p:extLst>
          </p:nvPr>
        </p:nvGraphicFramePr>
        <p:xfrm>
          <a:off x="4664248" y="3185389"/>
          <a:ext cx="2994025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79" name="Формула" r:id="rId7" imgW="1460160" imgH="241200" progId="Equation.3">
                  <p:embed/>
                </p:oleObj>
              </mc:Choice>
              <mc:Fallback>
                <p:oleObj name="Формула" r:id="rId7" imgW="1460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248" y="3185389"/>
                        <a:ext cx="2994025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8834980"/>
              </p:ext>
            </p:extLst>
          </p:nvPr>
        </p:nvGraphicFramePr>
        <p:xfrm>
          <a:off x="4591050" y="4824413"/>
          <a:ext cx="33845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80" name="Формула" r:id="rId9" imgW="1320480" imgH="241200" progId="Equation.3">
                  <p:embed/>
                </p:oleObj>
              </mc:Choice>
              <mc:Fallback>
                <p:oleObj name="Формула" r:id="rId9" imgW="1320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1050" y="4824413"/>
                        <a:ext cx="33845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82" name="Text Box 14"/>
          <p:cNvSpPr txBox="1">
            <a:spLocks noChangeArrowheads="1"/>
          </p:cNvSpPr>
          <p:nvPr/>
        </p:nvSpPr>
        <p:spPr bwMode="auto">
          <a:xfrm>
            <a:off x="991682" y="4381932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у) -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991682" y="3823710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а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)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58384" name="Text Box 16"/>
          <p:cNvSpPr txBox="1">
            <a:spLocks noChangeArrowheads="1"/>
          </p:cNvSpPr>
          <p:nvPr/>
        </p:nvSpPr>
        <p:spPr bwMode="auto">
          <a:xfrm>
            <a:off x="2736304" y="3790806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о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 4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8385" name="Text Box 17"/>
          <p:cNvSpPr txBox="1">
            <a:spLocks noChangeArrowheads="1"/>
          </p:cNvSpPr>
          <p:nvPr/>
        </p:nvSpPr>
        <p:spPr bwMode="auto">
          <a:xfrm>
            <a:off x="2699792" y="4365624"/>
            <a:ext cx="1081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е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)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-4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1050925" y="6030912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з)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-3;-9</a:t>
            </a:r>
          </a:p>
        </p:txBody>
      </p:sp>
      <p:sp>
        <p:nvSpPr>
          <p:cNvPr id="58387" name="Text Box 19"/>
          <p:cNvSpPr txBox="1">
            <a:spLocks noChangeArrowheads="1"/>
          </p:cNvSpPr>
          <p:nvPr/>
        </p:nvSpPr>
        <p:spPr bwMode="auto">
          <a:xfrm>
            <a:off x="2916238" y="5564909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ж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9</a:t>
            </a:r>
          </a:p>
        </p:txBody>
      </p:sp>
      <p:sp>
        <p:nvSpPr>
          <p:cNvPr id="58388" name="Text Box 20"/>
          <p:cNvSpPr txBox="1">
            <a:spLocks noChangeArrowheads="1"/>
          </p:cNvSpPr>
          <p:nvPr/>
        </p:nvSpPr>
        <p:spPr bwMode="auto">
          <a:xfrm>
            <a:off x="2916238" y="6039570"/>
            <a:ext cx="1081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б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)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3;9</a:t>
            </a:r>
          </a:p>
        </p:txBody>
      </p:sp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1078706" y="5514975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д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)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5430210" y="4365624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в) -1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7338291" y="3823710"/>
            <a:ext cx="1008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д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</a:rPr>
              <a:t>0,5</a:t>
            </a:r>
            <a:endParaRPr lang="ru-RU" sz="16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7378700" y="4365623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к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)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- 2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8397" name="Text Box 29"/>
          <p:cNvSpPr txBox="1">
            <a:spLocks noChangeArrowheads="1"/>
          </p:cNvSpPr>
          <p:nvPr/>
        </p:nvSpPr>
        <p:spPr bwMode="auto">
          <a:xfrm>
            <a:off x="5357980" y="3839007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б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 -0,5 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7451725" y="5523345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и</a:t>
            </a:r>
            <a:r>
              <a:rPr lang="en-US" sz="2000" b="1" dirty="0" smtClean="0">
                <a:latin typeface="Times New Roman" pitchFamily="18" charset="0"/>
              </a:rPr>
              <a:t>)</a:t>
            </a:r>
            <a:r>
              <a:rPr lang="ru-RU" sz="2000" b="1" dirty="0" smtClean="0">
                <a:latin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</a:rPr>
              <a:t>9</a:t>
            </a:r>
          </a:p>
        </p:txBody>
      </p:sp>
      <p:grpSp>
        <p:nvGrpSpPr>
          <p:cNvPr id="58399" name="Group 31"/>
          <p:cNvGrpSpPr>
            <a:grpSpLocks/>
          </p:cNvGrpSpPr>
          <p:nvPr/>
        </p:nvGrpSpPr>
        <p:grpSpPr bwMode="auto">
          <a:xfrm>
            <a:off x="5580063" y="5410201"/>
            <a:ext cx="1152525" cy="700087"/>
            <a:chOff x="3016" y="3158"/>
            <a:chExt cx="726" cy="441"/>
          </a:xfrm>
        </p:grpSpPr>
        <p:sp>
          <p:nvSpPr>
            <p:cNvPr id="58400" name="Text Box 32"/>
            <p:cNvSpPr txBox="1">
              <a:spLocks noChangeArrowheads="1"/>
            </p:cNvSpPr>
            <p:nvPr/>
          </p:nvSpPr>
          <p:spPr bwMode="auto">
            <a:xfrm>
              <a:off x="3016" y="3249"/>
              <a:ext cx="7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</a:rPr>
                <a:t>а</a:t>
              </a:r>
              <a:r>
                <a:rPr lang="en-US" sz="2000" b="1" dirty="0" smtClean="0">
                  <a:latin typeface="Times New Roman" pitchFamily="18" charset="0"/>
                </a:rPr>
                <a:t>) </a:t>
              </a:r>
              <a:r>
                <a:rPr lang="ru-RU" sz="2000" b="1" dirty="0">
                  <a:latin typeface="Times New Roman" pitchFamily="18" charset="0"/>
                </a:rPr>
                <a:t>9;</a:t>
              </a:r>
            </a:p>
          </p:txBody>
        </p:sp>
        <p:graphicFrame>
          <p:nvGraphicFramePr>
            <p:cNvPr id="58401" name="Object 33"/>
            <p:cNvGraphicFramePr>
              <a:graphicFrameLocks noChangeAspect="1"/>
            </p:cNvGraphicFramePr>
            <p:nvPr/>
          </p:nvGraphicFramePr>
          <p:xfrm>
            <a:off x="3379" y="3158"/>
            <a:ext cx="228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981" name="Формула" r:id="rId11" imgW="203040" imgH="393480" progId="Equation.3">
                    <p:embed/>
                  </p:oleObj>
                </mc:Choice>
                <mc:Fallback>
                  <p:oleObj name="Формула" r:id="rId11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9" y="3158"/>
                          <a:ext cx="228" cy="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402" name="Group 34"/>
          <p:cNvGrpSpPr>
            <a:grpSpLocks/>
          </p:cNvGrpSpPr>
          <p:nvPr/>
        </p:nvGrpSpPr>
        <p:grpSpPr bwMode="auto">
          <a:xfrm>
            <a:off x="5580063" y="6041952"/>
            <a:ext cx="1039812" cy="700087"/>
            <a:chOff x="3016" y="3612"/>
            <a:chExt cx="655" cy="441"/>
          </a:xfrm>
        </p:grpSpPr>
        <p:sp>
          <p:nvSpPr>
            <p:cNvPr id="58403" name="Text Box 35"/>
            <p:cNvSpPr txBox="1">
              <a:spLocks noChangeArrowheads="1"/>
            </p:cNvSpPr>
            <p:nvPr/>
          </p:nvSpPr>
          <p:spPr bwMode="auto">
            <a:xfrm>
              <a:off x="3016" y="3702"/>
              <a:ext cx="5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</a:rPr>
                <a:t>е)-</a:t>
              </a:r>
              <a:r>
                <a:rPr lang="ru-RU" sz="2000" b="1" dirty="0">
                  <a:latin typeface="Times New Roman" pitchFamily="18" charset="0"/>
                </a:rPr>
                <a:t>9;</a:t>
              </a:r>
            </a:p>
          </p:txBody>
        </p:sp>
        <p:graphicFrame>
          <p:nvGraphicFramePr>
            <p:cNvPr id="58404" name="Object 36"/>
            <p:cNvGraphicFramePr>
              <a:graphicFrameLocks noChangeAspect="1"/>
            </p:cNvGraphicFramePr>
            <p:nvPr/>
          </p:nvGraphicFramePr>
          <p:xfrm>
            <a:off x="3379" y="3612"/>
            <a:ext cx="292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982" name="Формула" r:id="rId13" imgW="317160" imgH="393480" progId="Equation.3">
                    <p:embed/>
                  </p:oleObj>
                </mc:Choice>
                <mc:Fallback>
                  <p:oleObj name="Формула" r:id="rId13" imgW="31716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9" y="3612"/>
                          <a:ext cx="292" cy="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8405" name="Group 37"/>
          <p:cNvGrpSpPr>
            <a:grpSpLocks/>
          </p:cNvGrpSpPr>
          <p:nvPr/>
        </p:nvGrpSpPr>
        <p:grpSpPr bwMode="auto">
          <a:xfrm>
            <a:off x="7415212" y="5923684"/>
            <a:ext cx="1081088" cy="700087"/>
            <a:chOff x="4195" y="3657"/>
            <a:chExt cx="681" cy="441"/>
          </a:xfrm>
        </p:grpSpPr>
        <p:sp>
          <p:nvSpPr>
            <p:cNvPr id="58406" name="Text Box 38"/>
            <p:cNvSpPr txBox="1">
              <a:spLocks noChangeArrowheads="1"/>
            </p:cNvSpPr>
            <p:nvPr/>
          </p:nvSpPr>
          <p:spPr bwMode="auto">
            <a:xfrm>
              <a:off x="4195" y="3702"/>
              <a:ext cx="68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b="1" dirty="0" smtClean="0">
                  <a:latin typeface="Times New Roman" pitchFamily="18" charset="0"/>
                </a:rPr>
                <a:t>ю</a:t>
              </a:r>
              <a:r>
                <a:rPr lang="en-US" sz="2000" b="1" dirty="0" smtClean="0">
                  <a:latin typeface="Times New Roman" pitchFamily="18" charset="0"/>
                </a:rPr>
                <a:t>)</a:t>
              </a:r>
              <a:endParaRPr lang="ru-RU" sz="2000" b="1" dirty="0">
                <a:latin typeface="Times New Roman" pitchFamily="18" charset="0"/>
              </a:endParaRPr>
            </a:p>
          </p:txBody>
        </p:sp>
        <p:graphicFrame>
          <p:nvGraphicFramePr>
            <p:cNvPr id="58407" name="Object 39"/>
            <p:cNvGraphicFramePr>
              <a:graphicFrameLocks noChangeAspect="1"/>
            </p:cNvGraphicFramePr>
            <p:nvPr/>
          </p:nvGraphicFramePr>
          <p:xfrm>
            <a:off x="4422" y="3657"/>
            <a:ext cx="228" cy="4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983" name="Формула" r:id="rId15" imgW="203040" imgH="393480" progId="Equation.3">
                    <p:embed/>
                  </p:oleObj>
                </mc:Choice>
                <mc:Fallback>
                  <p:oleObj name="Формула" r:id="rId15" imgW="203040" imgH="393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2" y="3657"/>
                          <a:ext cx="228" cy="44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1571748" y="1222375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u="sng" dirty="0">
                <a:solidFill>
                  <a:srgbClr val="0000FF"/>
                </a:solidFill>
                <a:latin typeface="Times New Roman" pitchFamily="18" charset="0"/>
              </a:rPr>
              <a:t>1 вариант</a:t>
            </a:r>
          </a:p>
        </p:txBody>
      </p:sp>
      <p:sp>
        <p:nvSpPr>
          <p:cNvPr id="58409" name="Text Box 41"/>
          <p:cNvSpPr txBox="1">
            <a:spLocks noChangeArrowheads="1"/>
          </p:cNvSpPr>
          <p:nvPr/>
        </p:nvSpPr>
        <p:spPr bwMode="auto">
          <a:xfrm>
            <a:off x="6011863" y="1203181"/>
            <a:ext cx="15128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 u="sng">
                <a:solidFill>
                  <a:srgbClr val="0000FF"/>
                </a:solidFill>
                <a:latin typeface="Times New Roman" pitchFamily="18" charset="0"/>
              </a:rPr>
              <a:t>2 вариант</a:t>
            </a:r>
          </a:p>
        </p:txBody>
      </p:sp>
      <p:sp>
        <p:nvSpPr>
          <p:cNvPr id="58410" name="Line 42"/>
          <p:cNvSpPr>
            <a:spLocks noChangeShapeType="1"/>
          </p:cNvSpPr>
          <p:nvPr/>
        </p:nvSpPr>
        <p:spPr bwMode="auto">
          <a:xfrm>
            <a:off x="4500563" y="1628775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58413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161627"/>
              </p:ext>
            </p:extLst>
          </p:nvPr>
        </p:nvGraphicFramePr>
        <p:xfrm>
          <a:off x="322560" y="1660526"/>
          <a:ext cx="2770188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84" name="Формула" r:id="rId17" imgW="1091880" imgH="215640" progId="Equation.3">
                  <p:embed/>
                </p:oleObj>
              </mc:Choice>
              <mc:Fallback>
                <p:oleObj name="Формула" r:id="rId17" imgW="10918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60" y="1660526"/>
                        <a:ext cx="2770188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414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219908"/>
              </p:ext>
            </p:extLst>
          </p:nvPr>
        </p:nvGraphicFramePr>
        <p:xfrm>
          <a:off x="4660106" y="1552145"/>
          <a:ext cx="284956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985" name="Формула" r:id="rId19" imgW="1117440" imgH="228600" progId="Equation.3">
                  <p:embed/>
                </p:oleObj>
              </mc:Choice>
              <mc:Fallback>
                <p:oleObj name="Формула" r:id="rId19" imgW="11174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0106" y="1552145"/>
                        <a:ext cx="284956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15" name="Text Box 47"/>
          <p:cNvSpPr txBox="1">
            <a:spLocks noChangeArrowheads="1"/>
          </p:cNvSpPr>
          <p:nvPr/>
        </p:nvSpPr>
        <p:spPr bwMode="auto">
          <a:xfrm>
            <a:off x="1114425" y="2601913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б)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–4,5</a:t>
            </a:r>
          </a:p>
        </p:txBody>
      </p:sp>
      <p:sp>
        <p:nvSpPr>
          <p:cNvPr id="58416" name="Text Box 48"/>
          <p:cNvSpPr txBox="1">
            <a:spLocks noChangeArrowheads="1"/>
          </p:cNvSpPr>
          <p:nvPr/>
        </p:nvSpPr>
        <p:spPr bwMode="auto">
          <a:xfrm>
            <a:off x="2918362" y="2128407"/>
            <a:ext cx="1008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г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3,5</a:t>
            </a:r>
          </a:p>
        </p:txBody>
      </p:sp>
      <p:sp>
        <p:nvSpPr>
          <p:cNvPr id="58417" name="Text Box 49"/>
          <p:cNvSpPr txBox="1">
            <a:spLocks noChangeArrowheads="1"/>
          </p:cNvSpPr>
          <p:nvPr/>
        </p:nvSpPr>
        <p:spPr bwMode="auto">
          <a:xfrm>
            <a:off x="1129289" y="2170113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в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)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4,5 </a:t>
            </a:r>
          </a:p>
        </p:txBody>
      </p:sp>
      <p:sp>
        <p:nvSpPr>
          <p:cNvPr id="58418" name="Text Box 50"/>
          <p:cNvSpPr txBox="1">
            <a:spLocks noChangeArrowheads="1"/>
          </p:cNvSpPr>
          <p:nvPr/>
        </p:nvSpPr>
        <p:spPr bwMode="auto">
          <a:xfrm>
            <a:off x="2916237" y="2541591"/>
            <a:ext cx="1081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п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)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–3,5</a:t>
            </a:r>
          </a:p>
        </p:txBody>
      </p:sp>
      <p:sp>
        <p:nvSpPr>
          <p:cNvPr id="58425" name="Text Box 57"/>
          <p:cNvSpPr txBox="1">
            <a:spLocks noChangeArrowheads="1"/>
          </p:cNvSpPr>
          <p:nvPr/>
        </p:nvSpPr>
        <p:spPr bwMode="auto">
          <a:xfrm>
            <a:off x="5573880" y="2494831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у) 3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58426" name="Text Box 58"/>
          <p:cNvSpPr txBox="1">
            <a:spLocks noChangeArrowheads="1"/>
          </p:cNvSpPr>
          <p:nvPr/>
        </p:nvSpPr>
        <p:spPr bwMode="auto">
          <a:xfrm>
            <a:off x="7338291" y="2092763"/>
            <a:ext cx="10080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е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-3</a:t>
            </a:r>
          </a:p>
        </p:txBody>
      </p:sp>
      <p:sp>
        <p:nvSpPr>
          <p:cNvPr id="58427" name="Text Box 59"/>
          <p:cNvSpPr txBox="1">
            <a:spLocks noChangeArrowheads="1"/>
          </p:cNvSpPr>
          <p:nvPr/>
        </p:nvSpPr>
        <p:spPr bwMode="auto">
          <a:xfrm>
            <a:off x="5584999" y="2092762"/>
            <a:ext cx="1152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а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)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6 </a:t>
            </a:r>
          </a:p>
        </p:txBody>
      </p:sp>
      <p:sp>
        <p:nvSpPr>
          <p:cNvPr id="58428" name="Text Box 60"/>
          <p:cNvSpPr txBox="1">
            <a:spLocks noChangeArrowheads="1"/>
          </p:cNvSpPr>
          <p:nvPr/>
        </p:nvSpPr>
        <p:spPr bwMode="auto">
          <a:xfrm>
            <a:off x="7308850" y="2494831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>и</a:t>
            </a:r>
            <a:r>
              <a:rPr lang="en-US" sz="2000" b="1" dirty="0" smtClean="0">
                <a:solidFill>
                  <a:schemeClr val="accent2"/>
                </a:solidFill>
                <a:latin typeface="Times New Roman" pitchFamily="18" charset="0"/>
              </a:rPr>
              <a:t>) 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</a:rPr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152519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84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8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8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8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8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84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8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8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8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8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8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8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583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8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8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8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1000" fill="hold"/>
                                        <p:tgtEl>
                                          <p:spTgt spid="583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8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1000" fill="hold"/>
                                        <p:tgtEl>
                                          <p:spTgt spid="5838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58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58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58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fill="hold"/>
                                        <p:tgtEl>
                                          <p:spTgt spid="583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5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58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093 L -0.00208 -0.12162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58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603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5607E-7 L 0.00018 -0.12347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8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73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31214E-7 L 4.44444E-6 -0.1757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78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9.82659E-7 L 0.00556 -0.12069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603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62428E-7 L -0.00798 -0.12809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583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6405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25434E-6 L -0.01354 -0.17804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" y="-8902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0.02335 L 0.1967 -0.189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-8324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39306E-6 L 1.66667E-6 -0.26243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58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133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19653E-6 L 0.00399 -0.06035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58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3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82" grpId="0"/>
      <p:bldP spid="58383" grpId="0"/>
      <p:bldP spid="58384" grpId="0"/>
      <p:bldP spid="58384" grpId="1"/>
      <p:bldP spid="58385" grpId="0"/>
      <p:bldP spid="58386" grpId="0"/>
      <p:bldP spid="58387" grpId="0"/>
      <p:bldP spid="58388" grpId="0"/>
      <p:bldP spid="58388" grpId="1"/>
      <p:bldP spid="58389" grpId="0"/>
      <p:bldP spid="58395" grpId="0"/>
      <p:bldP spid="58395" grpId="1"/>
      <p:bldP spid="58396" grpId="0"/>
      <p:bldP spid="58398" grpId="0"/>
      <p:bldP spid="58415" grpId="0"/>
      <p:bldP spid="58416" grpId="0"/>
      <p:bldP spid="58417" grpId="0"/>
      <p:bldP spid="58418" grpId="0"/>
      <p:bldP spid="58418" grpId="1"/>
      <p:bldP spid="58425" grpId="0"/>
      <p:bldP spid="58426" grpId="0"/>
      <p:bldP spid="58427" grpId="0"/>
      <p:bldP spid="584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atematika_carica_nauk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676400"/>
            <a:ext cx="8991600" cy="4953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ru-RU" sz="2000" dirty="0" smtClean="0">
                <a:latin typeface="Times New Roman" pitchFamily="18" charset="0"/>
              </a:rPr>
              <a:t>1.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Удовлетворен ли ты своей работой на уроке?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     а) да;     б) частично;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     в) нет;   г) затрудняюсь ответить.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2. Каким образом ты собираешься устранить пробелы?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     а) спросить у преподавателя;      б) спросить у товарища;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     в) справлюсь сам;                         г) не знаю.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3. Смог бы объяснить процесс решения задачи своему товарищу?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     а) да;     б) частично;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     в) нет;   г) затрудняюсь ответить;</a:t>
            </a:r>
          </a:p>
          <a:p>
            <a:pPr algn="l"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4. Какую форму работы на уроке ты предпочитаешь?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    а) индивидуальную;             б) парную;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>    в) по подгруппам;                 г) всей группой.</a:t>
            </a:r>
          </a:p>
        </p:txBody>
      </p:sp>
    </p:spTree>
    <p:extLst>
      <p:ext uri="{BB962C8B-B14F-4D97-AF65-F5344CB8AC3E}">
        <p14:creationId xmlns:p14="http://schemas.microsoft.com/office/powerpoint/2010/main" val="218596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dirty="0"/>
              <a:t>Цели урока: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2800" dirty="0"/>
              <a:t>Ввести понятие логарифмического </a:t>
            </a:r>
            <a:r>
              <a:rPr lang="ru-RU" sz="2800" dirty="0" smtClean="0"/>
              <a:t>уравнения;</a:t>
            </a:r>
            <a:endParaRPr lang="ru-RU" sz="2800" dirty="0"/>
          </a:p>
          <a:p>
            <a:r>
              <a:rPr lang="ru-RU" sz="2800" dirty="0"/>
              <a:t>Рассмотреть способы решения логарифмических </a:t>
            </a:r>
            <a:r>
              <a:rPr lang="ru-RU" sz="2800" dirty="0" smtClean="0"/>
              <a:t>уравнений;</a:t>
            </a:r>
            <a:endParaRPr lang="ru-RU" sz="2800" dirty="0"/>
          </a:p>
          <a:p>
            <a:r>
              <a:rPr lang="ru-RU" sz="2800" dirty="0"/>
              <a:t>Научиться решать логарифмические </a:t>
            </a:r>
            <a:r>
              <a:rPr lang="ru-RU" sz="2800" dirty="0" smtClean="0"/>
              <a:t>уравнения;</a:t>
            </a:r>
            <a:endParaRPr lang="ru-RU" sz="2800" dirty="0"/>
          </a:p>
          <a:p>
            <a:r>
              <a:rPr lang="ru-RU" sz="2800" dirty="0"/>
              <a:t>Проверить первичные навыки решения логарифмических </a:t>
            </a:r>
            <a:r>
              <a:rPr lang="ru-RU" sz="2800" dirty="0" smtClean="0"/>
              <a:t>уравнений;</a:t>
            </a:r>
          </a:p>
          <a:p>
            <a:r>
              <a:rPr lang="ru-RU" sz="2800" dirty="0" smtClean="0"/>
              <a:t>Содействовать развитию математического мышления учащихся; </a:t>
            </a:r>
          </a:p>
          <a:p>
            <a:r>
              <a:rPr lang="ru-RU" sz="2800" dirty="0" smtClean="0"/>
              <a:t>Побуждать учеников к самоконтролю и самоанализу своей учебной деятельности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283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4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41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8490"/>
            <a:ext cx="2357422" cy="1828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066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4786322"/>
            <a:ext cx="18859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714884"/>
            <a:ext cx="170022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2" name="AutoShape 35"/>
          <p:cNvSpPr>
            <a:spLocks noChangeArrowheads="1"/>
          </p:cNvSpPr>
          <p:nvPr/>
        </p:nvSpPr>
        <p:spPr bwMode="auto">
          <a:xfrm rot="809367">
            <a:off x="4812567" y="2743885"/>
            <a:ext cx="4158970" cy="1970531"/>
          </a:xfrm>
          <a:prstGeom prst="cloudCallout">
            <a:avLst>
              <a:gd name="adj1" fmla="val -34640"/>
              <a:gd name="adj2" fmla="val 13087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r>
              <a:rPr lang="ru-RU" sz="2400" b="1" i="1" dirty="0">
                <a:solidFill>
                  <a:srgbClr val="7030A0"/>
                </a:solidFill>
                <a:latin typeface="Georgia" pitchFamily="18" charset="0"/>
              </a:rPr>
              <a:t>Ну кто придумал эту математику !</a:t>
            </a:r>
          </a:p>
        </p:txBody>
      </p:sp>
      <p:sp>
        <p:nvSpPr>
          <p:cNvPr id="13" name="AutoShape 35"/>
          <p:cNvSpPr>
            <a:spLocks noChangeArrowheads="1"/>
          </p:cNvSpPr>
          <p:nvPr/>
        </p:nvSpPr>
        <p:spPr bwMode="auto">
          <a:xfrm rot="1216194">
            <a:off x="2868216" y="541962"/>
            <a:ext cx="4401329" cy="1515894"/>
          </a:xfrm>
          <a:prstGeom prst="cloudCallout">
            <a:avLst>
              <a:gd name="adj1" fmla="val -59148"/>
              <a:gd name="adj2" fmla="val 10172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r>
              <a:rPr lang="ru-RU" sz="2800" b="1" i="1" dirty="0">
                <a:solidFill>
                  <a:srgbClr val="800000"/>
                </a:solidFill>
                <a:latin typeface="Georgia" pitchFamily="18" charset="0"/>
              </a:rPr>
              <a:t>У меня всё получилось!!!</a:t>
            </a:r>
          </a:p>
          <a:p>
            <a:pPr algn="ctr">
              <a:defRPr/>
            </a:pPr>
            <a:endParaRPr lang="ru-RU" sz="2800" b="1" i="1" dirty="0">
              <a:solidFill>
                <a:srgbClr val="DE0000"/>
              </a:solidFill>
              <a:latin typeface="Georgia" pitchFamily="18" charset="0"/>
            </a:endParaRPr>
          </a:p>
        </p:txBody>
      </p:sp>
      <p:sp>
        <p:nvSpPr>
          <p:cNvPr id="14" name="AutoShape 35"/>
          <p:cNvSpPr>
            <a:spLocks noChangeArrowheads="1"/>
          </p:cNvSpPr>
          <p:nvPr/>
        </p:nvSpPr>
        <p:spPr bwMode="auto">
          <a:xfrm rot="21375344">
            <a:off x="761657" y="2436940"/>
            <a:ext cx="3959081" cy="1578285"/>
          </a:xfrm>
          <a:prstGeom prst="cloudCallout">
            <a:avLst>
              <a:gd name="adj1" fmla="val -59148"/>
              <a:gd name="adj2" fmla="val 10172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  <a:latin typeface="Georgia" pitchFamily="18" charset="0"/>
              </a:rPr>
              <a:t>Надо  решить ещё  пару примеров.</a:t>
            </a: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5500688" y="6143625"/>
            <a:ext cx="3357562" cy="4762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Учитель высшей категории </a:t>
            </a:r>
            <a:r>
              <a:rPr lang="ru-RU" dirty="0" err="1" smtClean="0">
                <a:solidFill>
                  <a:prstClr val="black">
                    <a:tint val="75000"/>
                  </a:prstClr>
                </a:solidFill>
              </a:rPr>
              <a:t>Сильченкова</a:t>
            </a:r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 С.Н., г.Белый Тверской обл.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5074" y="214290"/>
            <a:ext cx="2714612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i="1" dirty="0">
                <a:ln w="11430"/>
                <a:solidFill>
                  <a:srgbClr val="4BACC6">
                    <a:lumMod val="60000"/>
                    <a:lumOff val="4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183656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90939386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CC0000"/>
                </a:solidFill>
                <a:latin typeface="Book Antiqua" pitchFamily="18" charset="0"/>
              </a:rPr>
              <a:t>Домашнее задание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sz="2800" b="1" i="1" dirty="0"/>
              <a:t>Метод потенцирования</a:t>
            </a:r>
            <a:endParaRPr lang="ru-RU" sz="2800" dirty="0"/>
          </a:p>
          <a:p>
            <a:r>
              <a:rPr lang="ru-RU" sz="2800" dirty="0" smtClean="0"/>
              <a:t>1. </a:t>
            </a:r>
            <a:r>
              <a:rPr lang="en-US" sz="2800" dirty="0" smtClean="0"/>
              <a:t>log </a:t>
            </a:r>
            <a:r>
              <a:rPr lang="en-US" sz="2800" baseline="-25000" dirty="0"/>
              <a:t>2</a:t>
            </a:r>
            <a:r>
              <a:rPr lang="en-US" sz="2800" dirty="0"/>
              <a:t> (3x – 6 ) = log </a:t>
            </a:r>
            <a:r>
              <a:rPr lang="en-US" sz="2800" baseline="-25000" dirty="0"/>
              <a:t>2</a:t>
            </a:r>
            <a:r>
              <a:rPr lang="en-US" sz="2800" dirty="0"/>
              <a:t> ( 2x – 3 )</a:t>
            </a:r>
            <a:endParaRPr lang="ru-RU" sz="2800" dirty="0"/>
          </a:p>
          <a:p>
            <a:r>
              <a:rPr lang="ru-RU" sz="2800" dirty="0" smtClean="0"/>
              <a:t>2. </a:t>
            </a:r>
            <a:r>
              <a:rPr lang="en-US" sz="2800" dirty="0" smtClean="0"/>
              <a:t>log </a:t>
            </a:r>
            <a:r>
              <a:rPr lang="en-US" sz="2800" baseline="-25000" dirty="0"/>
              <a:t>6</a:t>
            </a:r>
            <a:r>
              <a:rPr lang="en-US" sz="2800" dirty="0"/>
              <a:t> (14 – 4x ) = log </a:t>
            </a:r>
            <a:r>
              <a:rPr lang="en-US" sz="2800" baseline="-25000" dirty="0"/>
              <a:t>6</a:t>
            </a:r>
            <a:r>
              <a:rPr lang="en-US" sz="2800" dirty="0"/>
              <a:t> (2x + 2 )</a:t>
            </a:r>
            <a:endParaRPr lang="ru-RU" sz="2800" dirty="0"/>
          </a:p>
          <a:p>
            <a:r>
              <a:rPr lang="ru-RU" sz="2800" dirty="0" smtClean="0"/>
              <a:t>3. </a:t>
            </a:r>
            <a:r>
              <a:rPr lang="en-US" sz="2800" dirty="0" smtClean="0"/>
              <a:t>log </a:t>
            </a:r>
            <a:r>
              <a:rPr lang="en-US" sz="2800" baseline="-25000" dirty="0"/>
              <a:t>0,5 </a:t>
            </a:r>
            <a:r>
              <a:rPr lang="en-US" sz="2800" dirty="0"/>
              <a:t>(7x – 9 ) = log </a:t>
            </a:r>
            <a:r>
              <a:rPr lang="en-US" sz="2800" baseline="-25000" dirty="0"/>
              <a:t>0,5</a:t>
            </a:r>
            <a:r>
              <a:rPr lang="en-US" sz="2800" dirty="0"/>
              <a:t> (x – 3 )</a:t>
            </a:r>
            <a:endParaRPr lang="ru-RU" sz="2800" dirty="0"/>
          </a:p>
          <a:p>
            <a:r>
              <a:rPr lang="ru-RU" sz="2800" dirty="0" smtClean="0"/>
              <a:t>4. </a:t>
            </a:r>
            <a:r>
              <a:rPr lang="en-US" sz="2800" dirty="0" smtClean="0"/>
              <a:t>log </a:t>
            </a:r>
            <a:r>
              <a:rPr lang="en-US" sz="2800" baseline="-25000" dirty="0"/>
              <a:t>0,2</a:t>
            </a:r>
            <a:r>
              <a:rPr lang="en-US" sz="2800" dirty="0"/>
              <a:t> (12x + 8 ) = log </a:t>
            </a:r>
            <a:r>
              <a:rPr lang="en-US" sz="2800" baseline="-25000" dirty="0"/>
              <a:t>0,2</a:t>
            </a:r>
            <a:r>
              <a:rPr lang="en-US" sz="2800" dirty="0"/>
              <a:t> ( 11x + 7 )</a:t>
            </a:r>
            <a:endParaRPr lang="ru-RU" sz="2800" dirty="0"/>
          </a:p>
          <a:p>
            <a:r>
              <a:rPr lang="ru-RU" sz="2800" b="1" i="1" dirty="0"/>
              <a:t>Метод введения вспомогательной переменной</a:t>
            </a:r>
            <a:endParaRPr lang="ru-RU" sz="2800" dirty="0"/>
          </a:p>
          <a:p>
            <a:r>
              <a:rPr lang="en-US" sz="2800" dirty="0"/>
              <a:t>1. log </a:t>
            </a:r>
            <a:r>
              <a:rPr lang="en-US" sz="2800" baseline="30000" dirty="0"/>
              <a:t>2</a:t>
            </a:r>
            <a:r>
              <a:rPr lang="en-US" sz="2800" dirty="0"/>
              <a:t> </a:t>
            </a:r>
            <a:r>
              <a:rPr lang="en-US" sz="2800" baseline="-25000" dirty="0"/>
              <a:t>2</a:t>
            </a:r>
            <a:r>
              <a:rPr lang="en-US" sz="2800" dirty="0"/>
              <a:t> x - 4log</a:t>
            </a:r>
            <a:r>
              <a:rPr lang="en-US" sz="2800" baseline="30000" dirty="0"/>
              <a:t>2</a:t>
            </a:r>
            <a:r>
              <a:rPr lang="en-US" sz="2800" dirty="0"/>
              <a:t> x + 3 = 0</a:t>
            </a:r>
            <a:endParaRPr lang="ru-RU" sz="2800" dirty="0"/>
          </a:p>
          <a:p>
            <a:r>
              <a:rPr lang="en-US" sz="2800" dirty="0"/>
              <a:t>2. </a:t>
            </a:r>
            <a:r>
              <a:rPr lang="en-US" sz="2800" dirty="0" err="1"/>
              <a:t>lg</a:t>
            </a:r>
            <a:r>
              <a:rPr lang="en-US" sz="2800" dirty="0"/>
              <a:t> </a:t>
            </a:r>
            <a:r>
              <a:rPr lang="en-US" sz="2800" baseline="30000" dirty="0"/>
              <a:t>2</a:t>
            </a:r>
            <a:r>
              <a:rPr lang="en-US" sz="2800" dirty="0"/>
              <a:t> x</a:t>
            </a:r>
            <a:r>
              <a:rPr lang="en-US" sz="2800" baseline="30000" dirty="0"/>
              <a:t>3</a:t>
            </a:r>
            <a:r>
              <a:rPr lang="en-US" sz="2800" dirty="0"/>
              <a:t> – 10 </a:t>
            </a:r>
            <a:r>
              <a:rPr lang="en-US" sz="2800" dirty="0" err="1"/>
              <a:t>lg</a:t>
            </a:r>
            <a:r>
              <a:rPr lang="en-US" sz="2800" dirty="0"/>
              <a:t> x + 1 = 0</a:t>
            </a:r>
            <a:endParaRPr lang="ru-RU" sz="2800" dirty="0"/>
          </a:p>
          <a:p>
            <a:r>
              <a:rPr lang="en-US" sz="2800" dirty="0"/>
              <a:t>3. 3 log</a:t>
            </a:r>
            <a:r>
              <a:rPr lang="en-US" sz="2800" baseline="30000" dirty="0"/>
              <a:t>2</a:t>
            </a:r>
            <a:r>
              <a:rPr lang="en-US" sz="2800" baseline="-25000" dirty="0"/>
              <a:t>0,5 </a:t>
            </a:r>
            <a:r>
              <a:rPr lang="en-US" sz="2800" dirty="0"/>
              <a:t>x + 5log</a:t>
            </a:r>
            <a:r>
              <a:rPr lang="en-US" sz="2800" baseline="-25000" dirty="0"/>
              <a:t>0,5 </a:t>
            </a:r>
            <a:r>
              <a:rPr lang="en-US" sz="2800" dirty="0"/>
              <a:t>x – 2 = 0</a:t>
            </a:r>
            <a:endParaRPr lang="ru-RU" sz="2800" dirty="0"/>
          </a:p>
          <a:p>
            <a:r>
              <a:rPr lang="en-US" sz="2800" dirty="0"/>
              <a:t>4. 2 log</a:t>
            </a:r>
            <a:r>
              <a:rPr lang="en-US" sz="2800" baseline="30000" dirty="0"/>
              <a:t>2</a:t>
            </a:r>
            <a:r>
              <a:rPr lang="en-US" sz="2800" baseline="-25000" dirty="0"/>
              <a:t>0,3 </a:t>
            </a:r>
            <a:r>
              <a:rPr lang="en-US" sz="2800" dirty="0"/>
              <a:t>x – 7log</a:t>
            </a:r>
            <a:r>
              <a:rPr lang="en-US" sz="2800" baseline="-25000" dirty="0"/>
              <a:t>0,3 </a:t>
            </a:r>
            <a:r>
              <a:rPr lang="en-US" sz="2800" dirty="0"/>
              <a:t>x – 4 = 0</a:t>
            </a:r>
            <a:endParaRPr lang="ru-RU" sz="2800" dirty="0" smtClean="0"/>
          </a:p>
        </p:txBody>
      </p:sp>
      <p:pic>
        <p:nvPicPr>
          <p:cNvPr id="6" name="Picture 12" descr="740a73b396965654d5e45d53b47d4e2b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716338"/>
            <a:ext cx="2667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C:\Documents and Settings\Loner\Рабочий стол\Рисунки по координатам лошадь,верблюд и цветок\компьютерhtm_files\птица_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642918"/>
            <a:ext cx="7891240" cy="5072098"/>
          </a:xfrm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</a:t>
            </a:r>
            <a:b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</a:t>
            </a:r>
            <a:b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работу   </a:t>
            </a:r>
            <a:endParaRPr lang="ru-RU" sz="9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0187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ДОМАШНЕГО ЗАДАНИЯ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ru-RU" dirty="0" smtClean="0"/>
              <a:t>№1, стр.153</a:t>
            </a:r>
          </a:p>
          <a:p>
            <a:r>
              <a:rPr lang="ru-RU" dirty="0" smtClean="0"/>
              <a:t>А) 16</a:t>
            </a:r>
          </a:p>
          <a:p>
            <a:r>
              <a:rPr lang="ru-RU" dirty="0" smtClean="0"/>
              <a:t>Б) 1</a:t>
            </a:r>
          </a:p>
          <a:p>
            <a:r>
              <a:rPr lang="ru-RU" dirty="0" smtClean="0"/>
              <a:t>В) 100</a:t>
            </a:r>
          </a:p>
          <a:p>
            <a:r>
              <a:rPr lang="ru-RU" dirty="0" smtClean="0"/>
              <a:t>Г)10/3</a:t>
            </a:r>
          </a:p>
          <a:p>
            <a:r>
              <a:rPr lang="ru-RU" dirty="0" smtClean="0"/>
              <a:t>Д) 1/3</a:t>
            </a:r>
          </a:p>
          <a:p>
            <a:r>
              <a:rPr lang="ru-RU" dirty="0" smtClean="0"/>
              <a:t>Е) нет решений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D93BDE-570C-48BF-B1FD-D94715C99B0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12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“</a:t>
            </a:r>
            <a:r>
              <a:rPr lang="ru-RU" sz="2800" dirty="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Кто не знает, в какую гавань он плывет, для того нет попутного ветра” (Сенека)</a:t>
            </a:r>
            <a:r>
              <a:rPr lang="ru-RU" sz="2800" dirty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rgbClr val="C00000"/>
                </a:solidFill>
                <a:ea typeface="Calibri"/>
                <a:cs typeface="Times New Roman"/>
              </a:rPr>
            </a:br>
            <a:r>
              <a:rPr lang="ru-RU" sz="2400" dirty="0" smtClean="0"/>
              <a:t>Вычислите значения выражения</a:t>
            </a:r>
          </a:p>
        </p:txBody>
      </p:sp>
      <p:graphicFrame>
        <p:nvGraphicFramePr>
          <p:cNvPr id="2050" name="Object 37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9029700" y="2586038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7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29700" y="2586038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07" name="Object 3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28895380"/>
              </p:ext>
            </p:extLst>
          </p:nvPr>
        </p:nvGraphicFramePr>
        <p:xfrm>
          <a:off x="2055813" y="1557338"/>
          <a:ext cx="1290637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8" name="Формула" r:id="rId6" imgW="533160" imgH="1904760" progId="Equation.3">
                  <p:embed/>
                </p:oleObj>
              </mc:Choice>
              <mc:Fallback>
                <p:oleObj name="Формула" r:id="rId6" imgW="533160" imgH="1904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1557338"/>
                        <a:ext cx="1290637" cy="460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5" name="Object 47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52186935"/>
              </p:ext>
            </p:extLst>
          </p:nvPr>
        </p:nvGraphicFramePr>
        <p:xfrm>
          <a:off x="5840413" y="1557338"/>
          <a:ext cx="1204912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179" name="Формула" r:id="rId8" imgW="457200" imgH="1638000" progId="Equation.3">
                  <p:embed/>
                </p:oleObj>
              </mc:Choice>
              <mc:Fallback>
                <p:oleObj name="Формула" r:id="rId8" imgW="457200" imgH="163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557338"/>
                        <a:ext cx="1204912" cy="4319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139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7647EB"/>
                </a:solidFill>
              </a:rPr>
              <a:t>«ЛОВИ ОШИБКУ»</a:t>
            </a:r>
          </a:p>
        </p:txBody>
      </p:sp>
      <p:graphicFrame>
        <p:nvGraphicFramePr>
          <p:cNvPr id="15381" name="Object 21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27336296"/>
              </p:ext>
            </p:extLst>
          </p:nvPr>
        </p:nvGraphicFramePr>
        <p:xfrm>
          <a:off x="2555776" y="5517232"/>
          <a:ext cx="2159000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5" name="Формула" r:id="rId3" imgW="571252" imgH="241195" progId="Equation.3">
                  <p:embed/>
                </p:oleObj>
              </mc:Choice>
              <mc:Fallback>
                <p:oleObj name="Формула" r:id="rId3" imgW="571252" imgH="241195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5517232"/>
                        <a:ext cx="2159000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4" name="Object 2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7000835"/>
              </p:ext>
            </p:extLst>
          </p:nvPr>
        </p:nvGraphicFramePr>
        <p:xfrm>
          <a:off x="4878388" y="5516563"/>
          <a:ext cx="154463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6" name="Формула" r:id="rId5" imgW="482400" imgH="228600" progId="Equation.3">
                  <p:embed/>
                </p:oleObj>
              </mc:Choice>
              <mc:Fallback>
                <p:oleObj name="Формула" r:id="rId5" imgW="4824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8388" y="5516563"/>
                        <a:ext cx="1544637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06953691"/>
              </p:ext>
            </p:extLst>
          </p:nvPr>
        </p:nvGraphicFramePr>
        <p:xfrm>
          <a:off x="4922838" y="1484313"/>
          <a:ext cx="3249562" cy="864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7" name="Формула" r:id="rId7" imgW="850680" imgH="228600" progId="Equation.3">
                  <p:embed/>
                </p:oleObj>
              </mc:Choice>
              <mc:Fallback>
                <p:oleObj name="Формула" r:id="rId7" imgW="85068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2838" y="1484313"/>
                        <a:ext cx="3249562" cy="864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500563" y="2420938"/>
          <a:ext cx="32385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8" name="Формула" r:id="rId9" imgW="889000" imgH="228600" progId="Equation.3">
                  <p:embed/>
                </p:oleObj>
              </mc:Choice>
              <mc:Fallback>
                <p:oleObj name="Формула" r:id="rId9" imgW="8890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2420938"/>
                        <a:ext cx="32385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3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86203986"/>
              </p:ext>
            </p:extLst>
          </p:nvPr>
        </p:nvGraphicFramePr>
        <p:xfrm>
          <a:off x="2627313" y="1485900"/>
          <a:ext cx="22320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19" name="Формула" r:id="rId11" imgW="685800" imgH="228600" progId="Equation.3">
                  <p:embed/>
                </p:oleObj>
              </mc:Choice>
              <mc:Fallback>
                <p:oleObj name="Формула" r:id="rId11" imgW="6858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1485900"/>
                        <a:ext cx="2232025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5" name="Object 1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627313" y="2349500"/>
          <a:ext cx="158115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0" name="Формула" r:id="rId13" imgW="545863" imgH="393529" progId="Equation.3">
                  <p:embed/>
                </p:oleObj>
              </mc:Choice>
              <mc:Fallback>
                <p:oleObj name="Формула" r:id="rId13" imgW="545863" imgH="393529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2349500"/>
                        <a:ext cx="1581150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7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741474"/>
              </p:ext>
            </p:extLst>
          </p:nvPr>
        </p:nvGraphicFramePr>
        <p:xfrm>
          <a:off x="2555776" y="4509120"/>
          <a:ext cx="2160588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1" name="Формула" r:id="rId15" imgW="583947" imgH="241195" progId="Equation.3">
                  <p:embed/>
                </p:oleObj>
              </mc:Choice>
              <mc:Fallback>
                <p:oleObj name="Формула" r:id="rId15" imgW="58394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509120"/>
                        <a:ext cx="2160588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8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9519395"/>
              </p:ext>
            </p:extLst>
          </p:nvPr>
        </p:nvGraphicFramePr>
        <p:xfrm>
          <a:off x="4860032" y="4653136"/>
          <a:ext cx="165576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2" name="Формула" r:id="rId17" imgW="495085" imgH="228501" progId="Equation.3">
                  <p:embed/>
                </p:oleObj>
              </mc:Choice>
              <mc:Fallback>
                <p:oleObj name="Формула" r:id="rId17" imgW="495085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653136"/>
                        <a:ext cx="1655763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82080834"/>
              </p:ext>
            </p:extLst>
          </p:nvPr>
        </p:nvGraphicFramePr>
        <p:xfrm>
          <a:off x="2555776" y="3501008"/>
          <a:ext cx="2328492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3" name="Формула" r:id="rId19" imgW="469800" imgH="203040" progId="Equation.3">
                  <p:embed/>
                </p:oleObj>
              </mc:Choice>
              <mc:Fallback>
                <p:oleObj name="Формула" r:id="rId19" imgW="469800" imgH="203040" progId="Equation.3">
                  <p:embed/>
                  <p:pic>
                    <p:nvPicPr>
                      <p:cNvPr id="0" name="Object 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501008"/>
                        <a:ext cx="2328492" cy="1008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47071970"/>
              </p:ext>
            </p:extLst>
          </p:nvPr>
        </p:nvGraphicFramePr>
        <p:xfrm>
          <a:off x="5076056" y="3717032"/>
          <a:ext cx="713970" cy="786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4" name="Формула" r:id="rId21" imgW="126720" imgH="139680" progId="Equation.3">
                  <p:embed/>
                </p:oleObj>
              </mc:Choice>
              <mc:Fallback>
                <p:oleObj name="Формула" r:id="rId21" imgW="126720" imgH="139680" progId="Equation.3">
                  <p:embed/>
                  <p:pic>
                    <p:nvPicPr>
                      <p:cNvPr id="0" name="Object 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3717032"/>
                        <a:ext cx="713970" cy="7864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90580381"/>
              </p:ext>
            </p:extLst>
          </p:nvPr>
        </p:nvGraphicFramePr>
        <p:xfrm>
          <a:off x="6444208" y="1700808"/>
          <a:ext cx="288032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5" name="Формула" r:id="rId23" imgW="139680" imgH="139680" progId="Equation.3">
                  <p:embed/>
                </p:oleObj>
              </mc:Choice>
              <mc:Fallback>
                <p:oleObj name="Формула" r:id="rId23" imgW="139680" imgH="139680" progId="Equation.3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1700808"/>
                        <a:ext cx="288032" cy="288032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41939132"/>
              </p:ext>
            </p:extLst>
          </p:nvPr>
        </p:nvGraphicFramePr>
        <p:xfrm>
          <a:off x="5148064" y="3645024"/>
          <a:ext cx="640780" cy="900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6" name="Формула" r:id="rId25" imgW="126720" imgH="177480" progId="Equation.3">
                  <p:embed/>
                </p:oleObj>
              </mc:Choice>
              <mc:Fallback>
                <p:oleObj name="Формула" r:id="rId25" imgW="126720" imgH="177480" progId="Equation.3">
                  <p:embed/>
                  <p:pic>
                    <p:nvPicPr>
                      <p:cNvPr id="0" name="Объект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645024"/>
                        <a:ext cx="640780" cy="90051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18761661"/>
              </p:ext>
            </p:extLst>
          </p:nvPr>
        </p:nvGraphicFramePr>
        <p:xfrm>
          <a:off x="4788024" y="5229200"/>
          <a:ext cx="446087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7" name="Формула" r:id="rId27" imgW="139680" imgH="393480" progId="Equation.3">
                  <p:embed/>
                </p:oleObj>
              </mc:Choice>
              <mc:Fallback>
                <p:oleObj name="Формула" r:id="rId27" imgW="139680" imgH="393480" progId="Equation.3">
                  <p:embed/>
                  <p:pic>
                    <p:nvPicPr>
                      <p:cNvPr id="0" name="Object 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5229200"/>
                        <a:ext cx="446087" cy="125888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624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14400" y="277813"/>
            <a:ext cx="7772400" cy="847725"/>
          </a:xfrm>
        </p:spPr>
        <p:txBody>
          <a:bodyPr/>
          <a:lstStyle/>
          <a:p>
            <a:pPr eaLnBrk="1" hangingPunct="1"/>
            <a:r>
              <a:rPr lang="ru-RU" smtClean="0"/>
              <a:t>Вычислить значение выражения</a:t>
            </a:r>
          </a:p>
        </p:txBody>
      </p:sp>
      <p:graphicFrame>
        <p:nvGraphicFramePr>
          <p:cNvPr id="28696" name="Object 2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71603030"/>
              </p:ext>
            </p:extLst>
          </p:nvPr>
        </p:nvGraphicFramePr>
        <p:xfrm>
          <a:off x="1979712" y="1628800"/>
          <a:ext cx="4968552" cy="904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7" name="Формула" r:id="rId3" imgW="952087" imgH="228501" progId="Equation.3">
                  <p:embed/>
                </p:oleObj>
              </mc:Choice>
              <mc:Fallback>
                <p:oleObj name="Формула" r:id="rId3" imgW="952087" imgH="228501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628800"/>
                        <a:ext cx="4968552" cy="904514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787723401"/>
              </p:ext>
            </p:extLst>
          </p:nvPr>
        </p:nvGraphicFramePr>
        <p:xfrm>
          <a:off x="1907704" y="3933056"/>
          <a:ext cx="5032559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8" name="Формула" r:id="rId5" imgW="685800" imgH="203040" progId="Equation.3">
                  <p:embed/>
                </p:oleObj>
              </mc:Choice>
              <mc:Fallback>
                <p:oleObj name="Формула" r:id="rId5" imgW="685800" imgH="203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3933056"/>
                        <a:ext cx="5032559" cy="122413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88" name="Object 1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18073776"/>
              </p:ext>
            </p:extLst>
          </p:nvPr>
        </p:nvGraphicFramePr>
        <p:xfrm>
          <a:off x="1979712" y="2708920"/>
          <a:ext cx="4968552" cy="102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09" name="Формула" r:id="rId7" imgW="1002865" imgH="228501" progId="Equation.3">
                  <p:embed/>
                </p:oleObj>
              </mc:Choice>
              <mc:Fallback>
                <p:oleObj name="Формула" r:id="rId7" imgW="1002865" imgH="228501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2708920"/>
                        <a:ext cx="4968552" cy="10240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930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8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700"/>
              <a:t>Устный счет закончен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325814" y="1340768"/>
            <a:ext cx="4995168" cy="4608512"/>
          </a:xfrm>
        </p:spPr>
        <p:txBody>
          <a:bodyPr/>
          <a:lstStyle/>
          <a:p>
            <a:pPr marL="0" indent="0">
              <a:buNone/>
            </a:pPr>
            <a:r>
              <a:rPr lang="ru-RU" sz="4000" i="1" dirty="0" smtClean="0">
                <a:latin typeface="Georgia" pitchFamily="18" charset="0"/>
              </a:rPr>
              <a:t>	Перейдем к компьютерам и ответим на вопросы  теста </a:t>
            </a:r>
            <a:r>
              <a:rPr lang="ru-RU" sz="4000" b="1" i="1" dirty="0" smtClean="0">
                <a:latin typeface="Georgia" pitchFamily="18" charset="0"/>
              </a:rPr>
              <a:t>«Область определения логарифмов»</a:t>
            </a:r>
            <a:endParaRPr lang="ru-RU" sz="4000" b="1" i="1" dirty="0">
              <a:latin typeface="Georgia" pitchFamily="18" charset="0"/>
            </a:endParaRPr>
          </a:p>
        </p:txBody>
      </p:sp>
      <p:pic>
        <p:nvPicPr>
          <p:cNvPr id="30724" name="Picture 4" descr="1c6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2105025"/>
            <a:ext cx="17970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178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476672"/>
            <a:ext cx="7546032" cy="5654253"/>
          </a:xfr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Если Вы хотите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научиться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плавать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то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смело входите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воду, а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если хотите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научиться 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решать задачи </a:t>
            </a:r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 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решайте их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000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55576" y="188640"/>
            <a:ext cx="7343775" cy="173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i="1" dirty="0">
                <a:solidFill>
                  <a:srgbClr val="0000FF"/>
                </a:solidFill>
              </a:rPr>
              <a:t>Логарифмическим уравнением</a:t>
            </a:r>
            <a:endParaRPr lang="ru-RU" sz="5400" dirty="0">
              <a:solidFill>
                <a:srgbClr val="0000FF"/>
              </a:solidFill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07504" y="1925365"/>
            <a:ext cx="887412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dirty="0">
                <a:latin typeface="Georgia" pitchFamily="18" charset="0"/>
              </a:rPr>
              <a:t>называется уравнение, в котором переменная содержится только под знаком </a:t>
            </a:r>
            <a:r>
              <a:rPr lang="ru-RU" sz="4400" dirty="0" smtClean="0">
                <a:latin typeface="Georgia" pitchFamily="18" charset="0"/>
              </a:rPr>
              <a:t>логарифма</a:t>
            </a:r>
          </a:p>
          <a:p>
            <a:pPr algn="ctr">
              <a:spcBef>
                <a:spcPct val="50000"/>
              </a:spcBef>
            </a:pPr>
            <a:r>
              <a:rPr lang="en-US" sz="6000" i="1" dirty="0">
                <a:latin typeface="Georgia" pitchFamily="18" charset="0"/>
              </a:rPr>
              <a:t>Log</a:t>
            </a:r>
            <a:r>
              <a:rPr lang="ru-RU" sz="6000" i="1" dirty="0">
                <a:latin typeface="Georgia" pitchFamily="18" charset="0"/>
              </a:rPr>
              <a:t> х =</a:t>
            </a:r>
            <a:r>
              <a:rPr lang="en-US" sz="6000" i="1" dirty="0" smtClean="0">
                <a:latin typeface="Georgia" pitchFamily="18" charset="0"/>
              </a:rPr>
              <a:t>b</a:t>
            </a:r>
            <a:r>
              <a:rPr lang="ru-RU" sz="6000" i="1" dirty="0" smtClean="0">
                <a:latin typeface="Georgia" pitchFamily="18" charset="0"/>
              </a:rPr>
              <a:t>,</a:t>
            </a:r>
            <a:r>
              <a:rPr lang="en-US" sz="6000" dirty="0" smtClean="0"/>
              <a:t> </a:t>
            </a:r>
            <a:r>
              <a:rPr lang="en-US" sz="6000" dirty="0">
                <a:latin typeface="Georgia" pitchFamily="18" charset="0"/>
              </a:rPr>
              <a:t>(a&gt;0,a≠1)</a:t>
            </a:r>
            <a:endParaRPr lang="ru-RU" sz="6000" dirty="0">
              <a:latin typeface="Georgia" pitchFamily="18" charset="0"/>
            </a:endParaRPr>
          </a:p>
          <a:p>
            <a:pPr algn="ctr">
              <a:spcBef>
                <a:spcPct val="50000"/>
              </a:spcBef>
            </a:pPr>
            <a:endParaRPr lang="ru-RU" sz="4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86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</p:bldLst>
  </p:timing>
</p:sld>
</file>

<file path=ppt/theme/theme1.xml><?xml version="1.0" encoding="utf-8"?>
<a:theme xmlns:a="http://schemas.openxmlformats.org/drawingml/2006/main" name="математика - 1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727</TotalTime>
  <Words>582</Words>
  <Application>Microsoft Office PowerPoint</Application>
  <PresentationFormat>Экран (4:3)</PresentationFormat>
  <Paragraphs>119</Paragraphs>
  <Slides>22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математика - 18</vt:lpstr>
      <vt:lpstr>Формула</vt:lpstr>
      <vt:lpstr> методы решения логарифмических уравнений</vt:lpstr>
      <vt:lpstr>Цели урока:</vt:lpstr>
      <vt:lpstr>ПРОВЕРКА ДОМАШНЕГО ЗАДАНИЯ</vt:lpstr>
      <vt:lpstr>“Кто не знает, в какую гавань он плывет, для того нет попутного ветра” (Сенека) Вычислите значения выражения</vt:lpstr>
      <vt:lpstr>«ЛОВИ ОШИБКУ»</vt:lpstr>
      <vt:lpstr>Вычислить значение выражения</vt:lpstr>
      <vt:lpstr>Устный счет закончен</vt:lpstr>
      <vt:lpstr>Презентация PowerPoint</vt:lpstr>
      <vt:lpstr>Презентация PowerPoint</vt:lpstr>
      <vt:lpstr>Методы решения логарифмических уравнений</vt:lpstr>
      <vt:lpstr>Методы решения логарифмических уравнений 1. По определению логарифма    </vt:lpstr>
      <vt:lpstr>Методы решения логарифмических уравнений</vt:lpstr>
      <vt:lpstr>Методы решения логарифмических уравнений</vt:lpstr>
      <vt:lpstr>Методы решения логарифмических уравнений</vt:lpstr>
      <vt:lpstr>Определи метод решения уравнений:</vt:lpstr>
      <vt:lpstr>Презентация PowerPoint</vt:lpstr>
      <vt:lpstr>Презентация PowerPoint</vt:lpstr>
      <vt:lpstr> “Мало знать – надо уметь применять” (Гете). Самостоятельная работа</vt:lpstr>
      <vt:lpstr>Презентация PowerPoint</vt:lpstr>
      <vt:lpstr>Презентация PowerPoint</vt:lpstr>
      <vt:lpstr>Домашнее задание</vt:lpstr>
      <vt:lpstr>Спасибо  за  работу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 методы решения логарифмических уравнений</dc:title>
  <dc:creator>1</dc:creator>
  <cp:lastModifiedBy>Людмила</cp:lastModifiedBy>
  <cp:revision>88</cp:revision>
  <dcterms:created xsi:type="dcterms:W3CDTF">2012-03-11T16:54:02Z</dcterms:created>
  <dcterms:modified xsi:type="dcterms:W3CDTF">2014-03-17T16:17:22Z</dcterms:modified>
</cp:coreProperties>
</file>