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1" d="100"/>
          <a:sy n="31" d="100"/>
        </p:scale>
        <p:origin x="91" y="77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6434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970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9365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6856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8630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772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4073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1887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523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096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6355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10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3380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8017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223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7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3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91684" cy="114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Джон Бардин – единственный в мире получил две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Нобелевские премии в области физики. Кроме занятий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наукой, Джон какое-то время работал советником в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корпорации Х. </a:t>
            </a:r>
            <a:r>
              <a:rPr lang="ru-RU" sz="5700" b="1" dirty="0">
                <a:latin typeface="Corbel" panose="020B0503020204020204" pitchFamily="34" charset="0"/>
              </a:rPr>
              <a:t>Какие 4 буквы мы пропустили в название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компании?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John Bardeen e</a:t>
            </a:r>
            <a:r>
              <a:rPr lang="ro-MD" sz="5700" dirty="0">
                <a:latin typeface="Corbel" panose="020B0503020204020204" pitchFamily="34" charset="0"/>
              </a:rPr>
              <a:t>ste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singura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persoană</a:t>
            </a:r>
            <a:r>
              <a:rPr lang="en-US" sz="5700" dirty="0">
                <a:latin typeface="Corbel" panose="020B0503020204020204" pitchFamily="34" charset="0"/>
              </a:rPr>
              <a:t> care a </a:t>
            </a:r>
            <a:r>
              <a:rPr lang="en-US" sz="5700" dirty="0" err="1">
                <a:latin typeface="Corbel" panose="020B0503020204020204" pitchFamily="34" charset="0"/>
              </a:rPr>
              <a:t>obținut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două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ori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Premiul</a:t>
            </a:r>
            <a:r>
              <a:rPr lang="en-US" sz="5700" dirty="0">
                <a:latin typeface="Corbel" panose="020B0503020204020204" pitchFamily="34" charset="0"/>
              </a:rPr>
              <a:t> Nobel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fizică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Pe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lângă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activitatea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științifică</a:t>
            </a:r>
            <a:r>
              <a:rPr lang="en-US" sz="5700" dirty="0">
                <a:latin typeface="Corbel" panose="020B0503020204020204" pitchFamily="34" charset="0"/>
              </a:rPr>
              <a:t>, John </a:t>
            </a:r>
            <a:endParaRPr lang="x-none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lucre</a:t>
            </a:r>
            <a:r>
              <a:rPr lang="x-none" sz="5700" dirty="0">
                <a:latin typeface="Corbel" panose="020B0503020204020204" pitchFamily="34" charset="0"/>
              </a:rPr>
              <a:t>ază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ro-MD" sz="5700" dirty="0">
                <a:latin typeface="Corbel" panose="020B0503020204020204" pitchFamily="34" charset="0"/>
              </a:rPr>
              <a:t>în calitate de </a:t>
            </a:r>
            <a:r>
              <a:rPr lang="en-US" sz="5700" dirty="0" err="1">
                <a:latin typeface="Corbel" panose="020B0503020204020204" pitchFamily="34" charset="0"/>
              </a:rPr>
              <a:t>consilier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corporația</a:t>
            </a:r>
            <a:r>
              <a:rPr lang="en-US" sz="5700" dirty="0">
                <a:latin typeface="Corbel" panose="020B0503020204020204" pitchFamily="34" charset="0"/>
              </a:rPr>
              <a:t> X.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>
                <a:latin typeface="Corbel" panose="020B0503020204020204" pitchFamily="34" charset="0"/>
              </a:rPr>
              <a:t>Care 4 </a:t>
            </a:r>
            <a:r>
              <a:rPr lang="en-US" sz="5700" b="1" dirty="0" err="1">
                <a:latin typeface="Corbel" panose="020B0503020204020204" pitchFamily="34" charset="0"/>
              </a:rPr>
              <a:t>litere</a:t>
            </a:r>
            <a:r>
              <a:rPr lang="en-US" sz="5700" b="1" dirty="0">
                <a:latin typeface="Corbel" panose="020B0503020204020204" pitchFamily="34" charset="0"/>
              </a:rPr>
              <a:t> au </a:t>
            </a:r>
            <a:r>
              <a:rPr lang="en-US" sz="5700" b="1" dirty="0" err="1">
                <a:latin typeface="Corbel" panose="020B0503020204020204" pitchFamily="34" charset="0"/>
              </a:rPr>
              <a:t>fost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omise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</a:t>
            </a:r>
            <a:r>
              <a:rPr lang="x-none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propoziția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precedentă</a:t>
            </a:r>
            <a:r>
              <a:rPr lang="en-US" sz="5700" b="1" dirty="0">
                <a:latin typeface="Corbel" panose="020B0503020204020204" pitchFamily="34" charset="0"/>
              </a:rPr>
              <a:t>? </a:t>
            </a:r>
            <a:endParaRPr lang="ru-RU" sz="57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988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Этот комплекс, построенный в 1967 году,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победил в архитектурном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ru-RU" sz="4700" dirty="0">
                <a:latin typeface="Corbel" panose="020B0503020204020204" pitchFamily="34" charset="0"/>
              </a:rPr>
              <a:t>конкурсе,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организованном датской компанией.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8-летний Сэм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ru-RU" sz="4700" dirty="0">
                <a:latin typeface="Corbel" panose="020B0503020204020204" pitchFamily="34" charset="0"/>
              </a:rPr>
              <a:t>Джонсон написал письмо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в эту компанию с просьбой взять его на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работу и пообещал, что к 23 годам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дорастёт до дизайнера. </a:t>
            </a:r>
            <a:r>
              <a:rPr lang="ru-RU" sz="4700" b="1" dirty="0">
                <a:latin typeface="Corbel" panose="020B0503020204020204" pitchFamily="34" charset="0"/>
              </a:rPr>
              <a:t>Назовите компанию. </a:t>
            </a:r>
            <a:endParaRPr lang="en-US" sz="4700" b="1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Acest</a:t>
            </a:r>
            <a:r>
              <a:rPr lang="en-US" sz="4700" dirty="0">
                <a:latin typeface="Corbel" panose="020B0503020204020204" pitchFamily="34" charset="0"/>
              </a:rPr>
              <a:t> complex </a:t>
            </a:r>
            <a:r>
              <a:rPr lang="en-US" sz="4700" dirty="0" err="1">
                <a:latin typeface="Corbel" panose="020B0503020204020204" pitchFamily="34" charset="0"/>
              </a:rPr>
              <a:t>locativ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construit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ro-MD" sz="4700" dirty="0">
                <a:latin typeface="Corbel" panose="020B0503020204020204" pitchFamily="34" charset="0"/>
              </a:rPr>
              <a:t>anul </a:t>
            </a:r>
            <a:r>
              <a:rPr lang="en-US" sz="4700" dirty="0">
                <a:latin typeface="Corbel" panose="020B0503020204020204" pitchFamily="34" charset="0"/>
              </a:rPr>
              <a:t>1967, a </a:t>
            </a:r>
            <a:r>
              <a:rPr lang="en-US" sz="4700" dirty="0" err="1">
                <a:latin typeface="Corbel" panose="020B0503020204020204" pitchFamily="34" charset="0"/>
              </a:rPr>
              <a:t>câștigat</a:t>
            </a:r>
            <a:r>
              <a:rPr lang="en-US" sz="4700" dirty="0">
                <a:latin typeface="Corbel" panose="020B0503020204020204" pitchFamily="34" charset="0"/>
              </a:rPr>
              <a:t> un concurs de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endParaRPr lang="ro-MD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arhitectură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organizat</a:t>
            </a:r>
            <a:r>
              <a:rPr lang="en-US" sz="4700" dirty="0">
                <a:latin typeface="Corbel" panose="020B0503020204020204" pitchFamily="34" charset="0"/>
              </a:rPr>
              <a:t> de o </a:t>
            </a:r>
            <a:r>
              <a:rPr lang="en-US" sz="4700" dirty="0" err="1">
                <a:latin typeface="Corbel" panose="020B0503020204020204" pitchFamily="34" charset="0"/>
              </a:rPr>
              <a:t>companie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daneză</a:t>
            </a:r>
            <a:r>
              <a:rPr lang="en-US" sz="4700" dirty="0">
                <a:latin typeface="Corbel" panose="020B0503020204020204" pitchFamily="34" charset="0"/>
              </a:rPr>
              <a:t>. Sam Johnson, un </a:t>
            </a:r>
            <a:r>
              <a:rPr lang="en-US" sz="4700" dirty="0" err="1">
                <a:latin typeface="Corbel" panose="020B0503020204020204" pitchFamily="34" charset="0"/>
              </a:rPr>
              <a:t>băiat</a:t>
            </a:r>
            <a:r>
              <a:rPr lang="en-US" sz="4700" dirty="0">
                <a:latin typeface="Corbel" panose="020B0503020204020204" pitchFamily="34" charset="0"/>
              </a:rPr>
              <a:t> de 8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ani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endParaRPr lang="ro-MD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>
                <a:latin typeface="Corbel" panose="020B0503020204020204" pitchFamily="34" charset="0"/>
              </a:rPr>
              <a:t>a </a:t>
            </a:r>
            <a:r>
              <a:rPr lang="en-US" sz="4700" dirty="0" err="1">
                <a:latin typeface="Corbel" panose="020B0503020204020204" pitchFamily="34" charset="0"/>
              </a:rPr>
              <a:t>scris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acestei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companii</a:t>
            </a:r>
            <a:r>
              <a:rPr lang="en-US" sz="4700" dirty="0">
                <a:latin typeface="Corbel" panose="020B0503020204020204" pitchFamily="34" charset="0"/>
              </a:rPr>
              <a:t> cu </a:t>
            </a:r>
            <a:r>
              <a:rPr lang="en-US" sz="4700" dirty="0" err="1">
                <a:latin typeface="Corbel" panose="020B0503020204020204" pitchFamily="34" charset="0"/>
              </a:rPr>
              <a:t>rugămintea</a:t>
            </a:r>
            <a:r>
              <a:rPr lang="en-US" sz="4700" dirty="0">
                <a:latin typeface="Corbel" panose="020B0503020204020204" pitchFamily="34" charset="0"/>
              </a:rPr>
              <a:t> de a-l </a:t>
            </a:r>
            <a:r>
              <a:rPr lang="en-US" sz="4700" dirty="0" err="1">
                <a:latin typeface="Corbel" panose="020B0503020204020204" pitchFamily="34" charset="0"/>
              </a:rPr>
              <a:t>angaja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și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>
                <a:latin typeface="Corbel" panose="020B0503020204020204" pitchFamily="34" charset="0"/>
              </a:rPr>
              <a:t>promis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că</a:t>
            </a:r>
            <a:r>
              <a:rPr lang="en-US" sz="4700" dirty="0">
                <a:latin typeface="Corbel" panose="020B0503020204020204" pitchFamily="34" charset="0"/>
              </a:rPr>
              <a:t> la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23 de </a:t>
            </a:r>
            <a:r>
              <a:rPr lang="en-US" sz="4700" dirty="0" err="1">
                <a:latin typeface="Corbel" panose="020B0503020204020204" pitchFamily="34" charset="0"/>
              </a:rPr>
              <a:t>ani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o-MD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va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deveni</a:t>
            </a:r>
            <a:r>
              <a:rPr lang="en-US" sz="4700" dirty="0">
                <a:latin typeface="Corbel" panose="020B0503020204020204" pitchFamily="34" charset="0"/>
              </a:rPr>
              <a:t> designer. </a:t>
            </a:r>
            <a:r>
              <a:rPr lang="en-US" sz="4700" b="1" dirty="0" err="1">
                <a:latin typeface="Corbel" panose="020B0503020204020204" pitchFamily="34" charset="0"/>
              </a:rPr>
              <a:t>Numiți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compania</a:t>
            </a:r>
            <a:r>
              <a:rPr lang="en-US" sz="4700" b="1" dirty="0">
                <a:latin typeface="Corbel" panose="020B0503020204020204" pitchFamily="34" charset="0"/>
              </a:rPr>
              <a:t>.</a:t>
            </a:r>
            <a:endParaRPr lang="ru-RU" sz="47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69" y="1222530"/>
            <a:ext cx="8726204" cy="49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2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Этот комплекс, построенный в 1967 году,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победил в архитектурном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ru-RU" sz="4700" dirty="0">
                <a:latin typeface="Corbel" panose="020B0503020204020204" pitchFamily="34" charset="0"/>
              </a:rPr>
              <a:t>конкурсе,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организованном датской компанией.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8-летний Сэм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ru-RU" sz="4700" dirty="0">
                <a:latin typeface="Corbel" panose="020B0503020204020204" pitchFamily="34" charset="0"/>
              </a:rPr>
              <a:t>Джонсон написал письмо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в эту компанию с просьбой взять его на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работу и пообещал, что к 23 годам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дорастёт до дизайнера. </a:t>
            </a:r>
            <a:r>
              <a:rPr lang="ru-RU" sz="4700" b="1" dirty="0">
                <a:latin typeface="Corbel" panose="020B0503020204020204" pitchFamily="34" charset="0"/>
              </a:rPr>
              <a:t>Назовите компанию. </a:t>
            </a:r>
            <a:endParaRPr lang="en-US" sz="4700" b="1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Acest</a:t>
            </a:r>
            <a:r>
              <a:rPr lang="en-US" sz="4700" dirty="0">
                <a:latin typeface="Corbel" panose="020B0503020204020204" pitchFamily="34" charset="0"/>
              </a:rPr>
              <a:t> complex </a:t>
            </a:r>
            <a:r>
              <a:rPr lang="en-US" sz="4700" dirty="0" err="1">
                <a:latin typeface="Corbel" panose="020B0503020204020204" pitchFamily="34" charset="0"/>
              </a:rPr>
              <a:t>locativ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construit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ro-MD" sz="4700" dirty="0">
                <a:latin typeface="Corbel" panose="020B0503020204020204" pitchFamily="34" charset="0"/>
              </a:rPr>
              <a:t>anul </a:t>
            </a:r>
            <a:r>
              <a:rPr lang="en-US" sz="4700" dirty="0">
                <a:latin typeface="Corbel" panose="020B0503020204020204" pitchFamily="34" charset="0"/>
              </a:rPr>
              <a:t>1967, a </a:t>
            </a:r>
            <a:r>
              <a:rPr lang="en-US" sz="4700" dirty="0" err="1">
                <a:latin typeface="Corbel" panose="020B0503020204020204" pitchFamily="34" charset="0"/>
              </a:rPr>
              <a:t>câștigat</a:t>
            </a:r>
            <a:r>
              <a:rPr lang="en-US" sz="4700" dirty="0">
                <a:latin typeface="Corbel" panose="020B0503020204020204" pitchFamily="34" charset="0"/>
              </a:rPr>
              <a:t> un concurs de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endParaRPr lang="ro-MD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arhitectură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organizat</a:t>
            </a:r>
            <a:r>
              <a:rPr lang="en-US" sz="4700" dirty="0">
                <a:latin typeface="Corbel" panose="020B0503020204020204" pitchFamily="34" charset="0"/>
              </a:rPr>
              <a:t> de o </a:t>
            </a:r>
            <a:r>
              <a:rPr lang="en-US" sz="4700" dirty="0" err="1">
                <a:latin typeface="Corbel" panose="020B0503020204020204" pitchFamily="34" charset="0"/>
              </a:rPr>
              <a:t>companie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daneză</a:t>
            </a:r>
            <a:r>
              <a:rPr lang="en-US" sz="4700" dirty="0">
                <a:latin typeface="Corbel" panose="020B0503020204020204" pitchFamily="34" charset="0"/>
              </a:rPr>
              <a:t>. Sam Johnson, un </a:t>
            </a:r>
            <a:r>
              <a:rPr lang="en-US" sz="4700" dirty="0" err="1">
                <a:latin typeface="Corbel" panose="020B0503020204020204" pitchFamily="34" charset="0"/>
              </a:rPr>
              <a:t>băiat</a:t>
            </a:r>
            <a:r>
              <a:rPr lang="en-US" sz="4700" dirty="0">
                <a:latin typeface="Corbel" panose="020B0503020204020204" pitchFamily="34" charset="0"/>
              </a:rPr>
              <a:t> de 8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ani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endParaRPr lang="ro-MD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>
                <a:latin typeface="Corbel" panose="020B0503020204020204" pitchFamily="34" charset="0"/>
              </a:rPr>
              <a:t>a </a:t>
            </a:r>
            <a:r>
              <a:rPr lang="en-US" sz="4700" dirty="0" err="1">
                <a:latin typeface="Corbel" panose="020B0503020204020204" pitchFamily="34" charset="0"/>
              </a:rPr>
              <a:t>scris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acestei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companii</a:t>
            </a:r>
            <a:r>
              <a:rPr lang="en-US" sz="4700" dirty="0">
                <a:latin typeface="Corbel" panose="020B0503020204020204" pitchFamily="34" charset="0"/>
              </a:rPr>
              <a:t> cu </a:t>
            </a:r>
            <a:r>
              <a:rPr lang="en-US" sz="4700" dirty="0" err="1">
                <a:latin typeface="Corbel" panose="020B0503020204020204" pitchFamily="34" charset="0"/>
              </a:rPr>
              <a:t>rugămintea</a:t>
            </a:r>
            <a:r>
              <a:rPr lang="en-US" sz="4700" dirty="0">
                <a:latin typeface="Corbel" panose="020B0503020204020204" pitchFamily="34" charset="0"/>
              </a:rPr>
              <a:t> de a-l </a:t>
            </a:r>
            <a:r>
              <a:rPr lang="en-US" sz="4700" dirty="0" err="1">
                <a:latin typeface="Corbel" panose="020B0503020204020204" pitchFamily="34" charset="0"/>
              </a:rPr>
              <a:t>angaja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și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>
                <a:latin typeface="Corbel" panose="020B0503020204020204" pitchFamily="34" charset="0"/>
              </a:rPr>
              <a:t>promis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că</a:t>
            </a:r>
            <a:r>
              <a:rPr lang="en-US" sz="4700" dirty="0">
                <a:latin typeface="Corbel" panose="020B0503020204020204" pitchFamily="34" charset="0"/>
              </a:rPr>
              <a:t> la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23 de </a:t>
            </a:r>
            <a:r>
              <a:rPr lang="en-US" sz="4700" dirty="0" err="1">
                <a:latin typeface="Corbel" panose="020B0503020204020204" pitchFamily="34" charset="0"/>
              </a:rPr>
              <a:t>ani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o-MD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va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deveni</a:t>
            </a:r>
            <a:r>
              <a:rPr lang="en-US" sz="4700" dirty="0">
                <a:latin typeface="Corbel" panose="020B0503020204020204" pitchFamily="34" charset="0"/>
              </a:rPr>
              <a:t> designer. </a:t>
            </a:r>
            <a:r>
              <a:rPr lang="en-US" sz="4700" b="1" dirty="0" err="1">
                <a:latin typeface="Corbel" panose="020B0503020204020204" pitchFamily="34" charset="0"/>
              </a:rPr>
              <a:t>Numiți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compania</a:t>
            </a:r>
            <a:r>
              <a:rPr lang="en-US" sz="4700" b="1">
                <a:latin typeface="Corbel" panose="020B0503020204020204" pitchFamily="34" charset="0"/>
              </a:rPr>
              <a:t>.</a:t>
            </a:r>
            <a:endParaRPr lang="ru-RU" sz="47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69" y="1222530"/>
            <a:ext cx="8726204" cy="49496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653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8" y="2266072"/>
            <a:ext cx="1313952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300" dirty="0">
                <a:latin typeface="Corbel" panose="020B0503020204020204" pitchFamily="34" charset="0"/>
              </a:rPr>
              <a:t>В одной статье ИХ назвали альтруистами,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которые работают,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ru-RU" sz="5300" dirty="0" smtClean="0">
                <a:latin typeface="Corbel" panose="020B0503020204020204" pitchFamily="34" charset="0"/>
              </a:rPr>
              <a:t>чтобы </a:t>
            </a:r>
            <a:r>
              <a:rPr lang="ru-RU" sz="5300" dirty="0">
                <a:latin typeface="Corbel" panose="020B0503020204020204" pitchFamily="34" charset="0"/>
              </a:rPr>
              <a:t>получить  опыт.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b="1" dirty="0" smtClean="0">
                <a:latin typeface="Corbel" panose="020B0503020204020204" pitchFamily="34" charset="0"/>
              </a:rPr>
              <a:t>Кто </a:t>
            </a:r>
            <a:r>
              <a:rPr lang="ru-RU" sz="5300" b="1" dirty="0">
                <a:latin typeface="Corbel" panose="020B0503020204020204" pitchFamily="34" charset="0"/>
              </a:rPr>
              <a:t>ОНИ? За второй балл </a:t>
            </a:r>
            <a:r>
              <a:rPr lang="ru-RU" sz="5300" b="1" dirty="0" smtClean="0">
                <a:latin typeface="Corbel" panose="020B0503020204020204" pitchFamily="34" charset="0"/>
              </a:rPr>
              <a:t>напишите</a:t>
            </a:r>
            <a:endParaRPr lang="en-US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b="1" dirty="0" smtClean="0">
                <a:latin typeface="Corbel" panose="020B0503020204020204" pitchFamily="34" charset="0"/>
              </a:rPr>
              <a:t>имя </a:t>
            </a:r>
            <a:r>
              <a:rPr lang="ru-RU" sz="5300" b="1" dirty="0">
                <a:latin typeface="Corbel" panose="020B0503020204020204" pitchFamily="34" charset="0"/>
              </a:rPr>
              <a:t>и фамилию этого актёра и режиссёра. </a:t>
            </a:r>
            <a:endParaRPr lang="en-US" sz="5300" b="1" dirty="0" smtClean="0">
              <a:latin typeface="Corbel" panose="020B0503020204020204" pitchFamily="34" charset="0"/>
            </a:endParaRPr>
          </a:p>
          <a:p>
            <a:pPr fontAlgn="base"/>
            <a:endParaRPr lang="ro-MD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 smtClean="0">
                <a:latin typeface="Corbel" panose="020B0503020204020204" pitchFamily="34" charset="0"/>
              </a:rPr>
              <a:t>Într</a:t>
            </a:r>
            <a:r>
              <a:rPr lang="en-US" sz="5300" dirty="0" smtClean="0">
                <a:latin typeface="Corbel" panose="020B0503020204020204" pitchFamily="34" charset="0"/>
              </a:rPr>
              <a:t>-un </a:t>
            </a:r>
            <a:r>
              <a:rPr lang="en-US" sz="5300" dirty="0" err="1">
                <a:latin typeface="Corbel" panose="020B0503020204020204" pitchFamily="34" charset="0"/>
              </a:rPr>
              <a:t>articol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ei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sunt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numiți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altruiști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smtClean="0">
                <a:latin typeface="Corbel" panose="020B0503020204020204" pitchFamily="34" charset="0"/>
              </a:rPr>
              <a:t>care</a:t>
            </a:r>
          </a:p>
          <a:p>
            <a:pPr fontAlgn="base"/>
            <a:r>
              <a:rPr lang="en-US" sz="5300" dirty="0" err="1" smtClean="0">
                <a:latin typeface="Corbel" panose="020B0503020204020204" pitchFamily="34" charset="0"/>
              </a:rPr>
              <a:t>lucrează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pentru</a:t>
            </a:r>
            <a:r>
              <a:rPr lang="en-US" sz="5300" dirty="0">
                <a:latin typeface="Corbel" panose="020B0503020204020204" pitchFamily="34" charset="0"/>
              </a:rPr>
              <a:t> a </a:t>
            </a:r>
            <a:r>
              <a:rPr lang="en-US" sz="5300" dirty="0" err="1" smtClean="0">
                <a:latin typeface="Corbel" panose="020B0503020204020204" pitchFamily="34" charset="0"/>
              </a:rPr>
              <a:t>obține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 smtClean="0">
                <a:latin typeface="Corbel" panose="020B0503020204020204" pitchFamily="34" charset="0"/>
              </a:rPr>
              <a:t>experiență</a:t>
            </a:r>
            <a:r>
              <a:rPr lang="en-US" sz="5300" dirty="0">
                <a:latin typeface="Corbel" panose="020B0503020204020204" pitchFamily="34" charset="0"/>
              </a:rPr>
              <a:t>.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b="1" dirty="0" err="1" smtClean="0">
                <a:latin typeface="Corbel" panose="020B0503020204020204" pitchFamily="34" charset="0"/>
              </a:rPr>
              <a:t>Numiți-i</a:t>
            </a:r>
            <a:r>
              <a:rPr lang="en-US" sz="5300" b="1" dirty="0">
                <a:latin typeface="Corbel" panose="020B0503020204020204" pitchFamily="34" charset="0"/>
              </a:rPr>
              <a:t>! </a:t>
            </a:r>
            <a:r>
              <a:rPr lang="en-US" sz="5300" b="1" dirty="0" err="1">
                <a:latin typeface="Corbel" panose="020B0503020204020204" pitchFamily="34" charset="0"/>
              </a:rPr>
              <a:t>Pentru</a:t>
            </a:r>
            <a:r>
              <a:rPr lang="en-US" sz="5300" b="1" dirty="0">
                <a:latin typeface="Corbel" panose="020B0503020204020204" pitchFamily="34" charset="0"/>
              </a:rPr>
              <a:t> al </a:t>
            </a:r>
            <a:r>
              <a:rPr lang="en-US" sz="5300" b="1" dirty="0" err="1">
                <a:latin typeface="Corbel" panose="020B0503020204020204" pitchFamily="34" charset="0"/>
              </a:rPr>
              <a:t>doilea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punct</a:t>
            </a:r>
            <a:r>
              <a:rPr lang="en-US" sz="5300" b="1" dirty="0">
                <a:latin typeface="Corbel" panose="020B0503020204020204" pitchFamily="34" charset="0"/>
              </a:rPr>
              <a:t>, </a:t>
            </a:r>
            <a:r>
              <a:rPr lang="en-US" sz="5300" b="1" dirty="0" err="1">
                <a:latin typeface="Corbel" panose="020B0503020204020204" pitchFamily="34" charset="0"/>
              </a:rPr>
              <a:t>scrieți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endParaRPr lang="en-US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b="1" dirty="0" err="1" smtClean="0">
                <a:latin typeface="Corbel" panose="020B0503020204020204" pitchFamily="34" charset="0"/>
              </a:rPr>
              <a:t>numele</a:t>
            </a:r>
            <a:r>
              <a:rPr lang="en-US" sz="5300" b="1" dirty="0" smtClean="0">
                <a:latin typeface="Corbel" panose="020B0503020204020204" pitchFamily="34" charset="0"/>
              </a:rPr>
              <a:t> </a:t>
            </a:r>
            <a:r>
              <a:rPr lang="en-US" sz="5300" b="1" dirty="0" err="1" smtClean="0">
                <a:latin typeface="Corbel" panose="020B0503020204020204" pitchFamily="34" charset="0"/>
              </a:rPr>
              <a:t>și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 smtClean="0">
                <a:latin typeface="Corbel" panose="020B0503020204020204" pitchFamily="34" charset="0"/>
              </a:rPr>
              <a:t>prenumele</a:t>
            </a:r>
            <a:r>
              <a:rPr lang="en-US" sz="5300" b="1" dirty="0" smtClean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acestui</a:t>
            </a:r>
            <a:r>
              <a:rPr lang="en-US" sz="5300" b="1" dirty="0">
                <a:latin typeface="Corbel" panose="020B0503020204020204" pitchFamily="34" charset="0"/>
              </a:rPr>
              <a:t> actor </a:t>
            </a:r>
            <a:r>
              <a:rPr lang="en-US" sz="5300" b="1" dirty="0" err="1">
                <a:latin typeface="Corbel" panose="020B0503020204020204" pitchFamily="34" charset="0"/>
              </a:rPr>
              <a:t>și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regizor</a:t>
            </a:r>
            <a:r>
              <a:rPr lang="en-US" sz="5300" b="1" dirty="0">
                <a:latin typeface="Corbel" panose="020B0503020204020204" pitchFamily="34" charset="0"/>
              </a:rPr>
              <a:t>. </a:t>
            </a:r>
            <a:endParaRPr lang="ru-RU" sz="5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4075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101" y="1245837"/>
            <a:ext cx="6292774" cy="89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6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8" y="2266072"/>
            <a:ext cx="1313952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300" dirty="0">
                <a:latin typeface="Corbel" panose="020B0503020204020204" pitchFamily="34" charset="0"/>
              </a:rPr>
              <a:t>В одной статье ИХ назвали альтруистами,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которые работают,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ru-RU" sz="5300" dirty="0" smtClean="0">
                <a:latin typeface="Corbel" panose="020B0503020204020204" pitchFamily="34" charset="0"/>
              </a:rPr>
              <a:t>чтобы </a:t>
            </a:r>
            <a:r>
              <a:rPr lang="ru-RU" sz="5300" dirty="0">
                <a:latin typeface="Corbel" panose="020B0503020204020204" pitchFamily="34" charset="0"/>
              </a:rPr>
              <a:t>получить  опыт.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b="1" dirty="0" smtClean="0">
                <a:latin typeface="Corbel" panose="020B0503020204020204" pitchFamily="34" charset="0"/>
              </a:rPr>
              <a:t>Кто </a:t>
            </a:r>
            <a:r>
              <a:rPr lang="ru-RU" sz="5300" b="1" dirty="0">
                <a:latin typeface="Corbel" panose="020B0503020204020204" pitchFamily="34" charset="0"/>
              </a:rPr>
              <a:t>ОНИ? За второй балл </a:t>
            </a:r>
            <a:r>
              <a:rPr lang="ru-RU" sz="5300" b="1" dirty="0" smtClean="0">
                <a:latin typeface="Corbel" panose="020B0503020204020204" pitchFamily="34" charset="0"/>
              </a:rPr>
              <a:t>напишите</a:t>
            </a:r>
            <a:endParaRPr lang="en-US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b="1" dirty="0" smtClean="0">
                <a:latin typeface="Corbel" panose="020B0503020204020204" pitchFamily="34" charset="0"/>
              </a:rPr>
              <a:t>имя </a:t>
            </a:r>
            <a:r>
              <a:rPr lang="ru-RU" sz="5300" b="1" dirty="0">
                <a:latin typeface="Corbel" panose="020B0503020204020204" pitchFamily="34" charset="0"/>
              </a:rPr>
              <a:t>и фамилию этого актёра и режиссёра. </a:t>
            </a:r>
            <a:endParaRPr lang="en-US" sz="5300" b="1" dirty="0" smtClean="0">
              <a:latin typeface="Corbel" panose="020B0503020204020204" pitchFamily="34" charset="0"/>
            </a:endParaRPr>
          </a:p>
          <a:p>
            <a:pPr fontAlgn="base"/>
            <a:endParaRPr lang="ro-MD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 smtClean="0">
                <a:latin typeface="Corbel" panose="020B0503020204020204" pitchFamily="34" charset="0"/>
              </a:rPr>
              <a:t>Într</a:t>
            </a:r>
            <a:r>
              <a:rPr lang="en-US" sz="5300" dirty="0" smtClean="0">
                <a:latin typeface="Corbel" panose="020B0503020204020204" pitchFamily="34" charset="0"/>
              </a:rPr>
              <a:t>-un </a:t>
            </a:r>
            <a:r>
              <a:rPr lang="en-US" sz="5300" dirty="0" err="1">
                <a:latin typeface="Corbel" panose="020B0503020204020204" pitchFamily="34" charset="0"/>
              </a:rPr>
              <a:t>articol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ei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sunt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numiți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altruiști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smtClean="0">
                <a:latin typeface="Corbel" panose="020B0503020204020204" pitchFamily="34" charset="0"/>
              </a:rPr>
              <a:t>care</a:t>
            </a:r>
          </a:p>
          <a:p>
            <a:pPr fontAlgn="base"/>
            <a:r>
              <a:rPr lang="en-US" sz="5300" dirty="0" err="1" smtClean="0">
                <a:latin typeface="Corbel" panose="020B0503020204020204" pitchFamily="34" charset="0"/>
              </a:rPr>
              <a:t>lucrează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pentru</a:t>
            </a:r>
            <a:r>
              <a:rPr lang="en-US" sz="5300" dirty="0">
                <a:latin typeface="Corbel" panose="020B0503020204020204" pitchFamily="34" charset="0"/>
              </a:rPr>
              <a:t> a </a:t>
            </a:r>
            <a:r>
              <a:rPr lang="en-US" sz="5300" dirty="0" err="1" smtClean="0">
                <a:latin typeface="Corbel" panose="020B0503020204020204" pitchFamily="34" charset="0"/>
              </a:rPr>
              <a:t>obține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 smtClean="0">
                <a:latin typeface="Corbel" panose="020B0503020204020204" pitchFamily="34" charset="0"/>
              </a:rPr>
              <a:t>experiență</a:t>
            </a:r>
            <a:r>
              <a:rPr lang="en-US" sz="5300" dirty="0">
                <a:latin typeface="Corbel" panose="020B0503020204020204" pitchFamily="34" charset="0"/>
              </a:rPr>
              <a:t>.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b="1" dirty="0" err="1" smtClean="0">
                <a:latin typeface="Corbel" panose="020B0503020204020204" pitchFamily="34" charset="0"/>
              </a:rPr>
              <a:t>Numiți-i</a:t>
            </a:r>
            <a:r>
              <a:rPr lang="en-US" sz="5300" b="1" dirty="0">
                <a:latin typeface="Corbel" panose="020B0503020204020204" pitchFamily="34" charset="0"/>
              </a:rPr>
              <a:t>! </a:t>
            </a:r>
            <a:r>
              <a:rPr lang="en-US" sz="5300" b="1" dirty="0" err="1">
                <a:latin typeface="Corbel" panose="020B0503020204020204" pitchFamily="34" charset="0"/>
              </a:rPr>
              <a:t>Pentru</a:t>
            </a:r>
            <a:r>
              <a:rPr lang="en-US" sz="5300" b="1" dirty="0">
                <a:latin typeface="Corbel" panose="020B0503020204020204" pitchFamily="34" charset="0"/>
              </a:rPr>
              <a:t> al </a:t>
            </a:r>
            <a:r>
              <a:rPr lang="en-US" sz="5300" b="1" dirty="0" err="1">
                <a:latin typeface="Corbel" panose="020B0503020204020204" pitchFamily="34" charset="0"/>
              </a:rPr>
              <a:t>doilea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punct</a:t>
            </a:r>
            <a:r>
              <a:rPr lang="en-US" sz="5300" b="1" dirty="0">
                <a:latin typeface="Corbel" panose="020B0503020204020204" pitchFamily="34" charset="0"/>
              </a:rPr>
              <a:t>, </a:t>
            </a:r>
            <a:r>
              <a:rPr lang="en-US" sz="5300" b="1" dirty="0" err="1">
                <a:latin typeface="Corbel" panose="020B0503020204020204" pitchFamily="34" charset="0"/>
              </a:rPr>
              <a:t>scrieți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endParaRPr lang="en-US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b="1" dirty="0" err="1" smtClean="0">
                <a:latin typeface="Corbel" panose="020B0503020204020204" pitchFamily="34" charset="0"/>
              </a:rPr>
              <a:t>numele</a:t>
            </a:r>
            <a:r>
              <a:rPr lang="en-US" sz="5300" b="1" dirty="0" smtClean="0">
                <a:latin typeface="Corbel" panose="020B0503020204020204" pitchFamily="34" charset="0"/>
              </a:rPr>
              <a:t> </a:t>
            </a:r>
            <a:r>
              <a:rPr lang="en-US" sz="5300" b="1" dirty="0" err="1" smtClean="0">
                <a:latin typeface="Corbel" panose="020B0503020204020204" pitchFamily="34" charset="0"/>
              </a:rPr>
              <a:t>și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 smtClean="0">
                <a:latin typeface="Corbel" panose="020B0503020204020204" pitchFamily="34" charset="0"/>
              </a:rPr>
              <a:t>prenumele</a:t>
            </a:r>
            <a:r>
              <a:rPr lang="en-US" sz="5300" b="1" dirty="0" smtClean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acestui</a:t>
            </a:r>
            <a:r>
              <a:rPr lang="en-US" sz="5300" b="1" dirty="0">
                <a:latin typeface="Corbel" panose="020B0503020204020204" pitchFamily="34" charset="0"/>
              </a:rPr>
              <a:t> actor </a:t>
            </a:r>
            <a:r>
              <a:rPr lang="en-US" sz="5300" b="1" dirty="0" err="1">
                <a:latin typeface="Corbel" panose="020B0503020204020204" pitchFamily="34" charset="0"/>
              </a:rPr>
              <a:t>și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regizor</a:t>
            </a:r>
            <a:r>
              <a:rPr lang="en-US" sz="5300" b="1" dirty="0">
                <a:latin typeface="Corbel" panose="020B0503020204020204" pitchFamily="34" charset="0"/>
              </a:rPr>
              <a:t>. </a:t>
            </a:r>
            <a:endParaRPr lang="ru-RU" sz="5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4075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101" y="1245837"/>
            <a:ext cx="6292774" cy="89252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3803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11479970" cy="795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600" dirty="0">
                <a:latin typeface="Corbel" panose="020B0503020204020204" pitchFamily="34" charset="0"/>
              </a:rPr>
              <a:t>Работники студии </a:t>
            </a:r>
            <a:r>
              <a:rPr lang="en-US" sz="4600" dirty="0">
                <a:latin typeface="Corbel" panose="020B0503020204020204" pitchFamily="34" charset="0"/>
              </a:rPr>
              <a:t>Cube Works </a:t>
            </a:r>
            <a:r>
              <a:rPr lang="ru-RU" sz="4600" dirty="0">
                <a:latin typeface="Corbel" panose="020B0503020204020204" pitchFamily="34" charset="0"/>
              </a:rPr>
              <a:t>создают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копии </a:t>
            </a:r>
            <a:r>
              <a:rPr lang="ru-RU" sz="4600" dirty="0">
                <a:latin typeface="Corbel" panose="020B0503020204020204" pitchFamily="34" charset="0"/>
              </a:rPr>
              <a:t>знаменитых картин. </a:t>
            </a:r>
            <a:r>
              <a:rPr lang="ru-RU" sz="4600" dirty="0" smtClean="0">
                <a:latin typeface="Corbel" panose="020B0503020204020204" pitchFamily="34" charset="0"/>
              </a:rPr>
              <a:t>Во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ru-RU" sz="4600" dirty="0" smtClean="0">
                <a:latin typeface="Corbel" panose="020B0503020204020204" pitchFamily="34" charset="0"/>
              </a:rPr>
              <a:t>время </a:t>
            </a:r>
            <a:r>
              <a:rPr lang="ru-RU" sz="4600" dirty="0">
                <a:latin typeface="Corbel" panose="020B0503020204020204" pitchFamily="34" charset="0"/>
              </a:rPr>
              <a:t>работы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им</a:t>
            </a:r>
            <a:r>
              <a:rPr lang="ru-RU" sz="4600" dirty="0">
                <a:latin typeface="Corbel" panose="020B0503020204020204" pitchFamily="34" charset="0"/>
              </a:rPr>
              <a:t>, конечно, приходится поломать голову,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Зато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ru-RU" sz="4600" dirty="0" smtClean="0">
                <a:latin typeface="Corbel" panose="020B0503020204020204" pitchFamily="34" charset="0"/>
              </a:rPr>
              <a:t>результаты </a:t>
            </a:r>
            <a:r>
              <a:rPr lang="ru-RU" sz="4600" dirty="0">
                <a:latin typeface="Corbel" panose="020B0503020204020204" pitchFamily="34" charset="0"/>
              </a:rPr>
              <a:t>действительно хороши</a:t>
            </a:r>
            <a:r>
              <a:rPr lang="ru-RU" sz="4600" dirty="0" smtClean="0">
                <a:latin typeface="Corbel" panose="020B0503020204020204" pitchFamily="34" charset="0"/>
              </a:rPr>
              <a:t>.</a:t>
            </a:r>
            <a:r>
              <a:rPr lang="ro-MD" sz="46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Назовите материал,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ru-RU" sz="4600" b="1" dirty="0" smtClean="0">
                <a:latin typeface="Corbel" panose="020B0503020204020204" pitchFamily="34" charset="0"/>
              </a:rPr>
              <a:t>используемый </a:t>
            </a:r>
            <a:r>
              <a:rPr lang="ru-RU" sz="4600" b="1" dirty="0">
                <a:latin typeface="Corbel" panose="020B0503020204020204" pitchFamily="34" charset="0"/>
              </a:rPr>
              <a:t>для </a:t>
            </a:r>
            <a:endParaRPr lang="ro-MD" sz="4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этих</a:t>
            </a:r>
            <a:r>
              <a:rPr lang="ro-MD" sz="4600" b="1" dirty="0" smtClean="0">
                <a:latin typeface="Corbel" panose="020B0503020204020204" pitchFamily="34" charset="0"/>
              </a:rPr>
              <a:t> </a:t>
            </a:r>
            <a:r>
              <a:rPr lang="ru-RU" sz="4600" b="1" dirty="0" smtClean="0">
                <a:latin typeface="Corbel" panose="020B0503020204020204" pitchFamily="34" charset="0"/>
              </a:rPr>
              <a:t>произведений.</a:t>
            </a:r>
            <a:endParaRPr lang="en-US" sz="4600" b="1" dirty="0" smtClean="0">
              <a:latin typeface="Corbel" panose="020B0503020204020204" pitchFamily="34" charset="0"/>
            </a:endParaRPr>
          </a:p>
          <a:p>
            <a:pPr fontAlgn="base"/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smtClean="0">
                <a:latin typeface="Corbel" panose="020B0503020204020204" pitchFamily="34" charset="0"/>
              </a:rPr>
              <a:t>Cube </a:t>
            </a:r>
            <a:r>
              <a:rPr lang="en-US" sz="4600" dirty="0">
                <a:latin typeface="Corbel" panose="020B0503020204020204" pitchFamily="34" charset="0"/>
              </a:rPr>
              <a:t>Works </a:t>
            </a:r>
            <a:r>
              <a:rPr lang="en-US" sz="4600" dirty="0" err="1">
                <a:latin typeface="Corbel" panose="020B0503020204020204" pitchFamily="34" charset="0"/>
              </a:rPr>
              <a:t>crează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copii</a:t>
            </a:r>
            <a:r>
              <a:rPr lang="en-US" sz="4600" dirty="0">
                <a:latin typeface="Corbel" panose="020B0503020204020204" pitchFamily="34" charset="0"/>
              </a:rPr>
              <a:t> ale </a:t>
            </a:r>
            <a:r>
              <a:rPr lang="en-US" sz="4600" dirty="0" err="1">
                <a:latin typeface="Corbel" panose="020B0503020204020204" pitchFamily="34" charset="0"/>
              </a:rPr>
              <a:t>unor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picturi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 smtClean="0">
                <a:latin typeface="Corbel" panose="020B0503020204020204" pitchFamily="34" charset="0"/>
              </a:rPr>
              <a:t>celebre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r>
              <a:rPr lang="en-US" sz="4600" dirty="0" err="1" smtClean="0">
                <a:latin typeface="Corbel" panose="020B0503020204020204" pitchFamily="34" charset="0"/>
              </a:rPr>
              <a:t>Partea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pozitivă</a:t>
            </a:r>
            <a:r>
              <a:rPr lang="en-US" sz="4600" dirty="0">
                <a:latin typeface="Corbel" panose="020B0503020204020204" pitchFamily="34" charset="0"/>
              </a:rPr>
              <a:t> e </a:t>
            </a:r>
            <a:r>
              <a:rPr lang="en-US" sz="4600" dirty="0" err="1" smtClean="0">
                <a:latin typeface="Corbel" panose="020B0503020204020204" pitchFamily="34" charset="0"/>
              </a:rPr>
              <a:t>faptul</a:t>
            </a:r>
            <a:r>
              <a:rPr lang="en-US" sz="4600" dirty="0" smtClean="0">
                <a:latin typeface="Corbel" panose="020B0503020204020204" pitchFamily="34" charset="0"/>
              </a:rPr>
              <a:t>, </a:t>
            </a:r>
            <a:r>
              <a:rPr lang="en-US" sz="4600" dirty="0" err="1" smtClean="0">
                <a:latin typeface="Corbel" panose="020B0503020204020204" pitchFamily="34" charset="0"/>
              </a:rPr>
              <a:t>că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lucrul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 smtClean="0">
                <a:latin typeface="Corbel" panose="020B0503020204020204" pitchFamily="34" charset="0"/>
              </a:rPr>
              <a:t>angajaților</a:t>
            </a:r>
            <a:r>
              <a:rPr lang="en-US" sz="4600" dirty="0" smtClean="0">
                <a:latin typeface="Corbel" panose="020B0503020204020204" pitchFamily="34" charset="0"/>
              </a:rPr>
              <a:t> se</a:t>
            </a:r>
            <a:r>
              <a:rPr lang="ro-MD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 smtClean="0">
                <a:latin typeface="Corbel" panose="020B0503020204020204" pitchFamily="34" charset="0"/>
              </a:rPr>
              <a:t>intercalează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>
                <a:latin typeface="Corbel" panose="020B0503020204020204" pitchFamily="34" charset="0"/>
              </a:rPr>
              <a:t>cu </a:t>
            </a:r>
            <a:r>
              <a:rPr lang="en-US" sz="4600" dirty="0" err="1">
                <a:latin typeface="Corbel" panose="020B0503020204020204" pitchFamily="34" charset="0"/>
              </a:rPr>
              <a:t>procesul</a:t>
            </a:r>
            <a:r>
              <a:rPr lang="en-US" sz="4600" dirty="0">
                <a:latin typeface="Corbel" panose="020B0503020204020204" pitchFamily="34" charset="0"/>
              </a:rPr>
              <a:t> de </a:t>
            </a:r>
            <a:r>
              <a:rPr lang="en-US" sz="4600" dirty="0" err="1">
                <a:latin typeface="Corbel" panose="020B0503020204020204" pitchFamily="34" charset="0"/>
              </a:rPr>
              <a:t>joc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b="1" dirty="0" err="1" smtClean="0">
                <a:latin typeface="Corbel" panose="020B0503020204020204" pitchFamily="34" charset="0"/>
              </a:rPr>
              <a:t>Numiți</a:t>
            </a:r>
            <a:r>
              <a:rPr lang="en-US" sz="4600" b="1" dirty="0" smtClean="0">
                <a:latin typeface="Corbel" panose="020B0503020204020204" pitchFamily="34" charset="0"/>
              </a:rPr>
              <a:t> </a:t>
            </a:r>
            <a:r>
              <a:rPr lang="en-US" sz="4600" b="1" dirty="0">
                <a:latin typeface="Corbel" panose="020B0503020204020204" pitchFamily="34" charset="0"/>
              </a:rPr>
              <a:t>”</a:t>
            </a:r>
            <a:r>
              <a:rPr lang="en-US" sz="4600" b="1" dirty="0" err="1" smtClean="0">
                <a:latin typeface="Corbel" panose="020B0503020204020204" pitchFamily="34" charset="0"/>
              </a:rPr>
              <a:t>materia</a:t>
            </a:r>
            <a:r>
              <a:rPr lang="ro-MD" sz="4600" b="1" dirty="0" smtClean="0">
                <a:latin typeface="Corbel" panose="020B0503020204020204" pitchFamily="34" charset="0"/>
              </a:rPr>
              <a:t> </a:t>
            </a:r>
            <a:r>
              <a:rPr lang="en-US" sz="4600" b="1" dirty="0" err="1" smtClean="0">
                <a:latin typeface="Corbel" panose="020B0503020204020204" pitchFamily="34" charset="0"/>
              </a:rPr>
              <a:t>primă</a:t>
            </a:r>
            <a:r>
              <a:rPr lang="en-US" sz="4600" b="1" dirty="0">
                <a:latin typeface="Corbel" panose="020B0503020204020204" pitchFamily="34" charset="0"/>
              </a:rPr>
              <a:t>” a </a:t>
            </a:r>
            <a:r>
              <a:rPr lang="en-US" sz="4600" b="1" dirty="0" err="1">
                <a:latin typeface="Corbel" panose="020B0503020204020204" pitchFamily="34" charset="0"/>
              </a:rPr>
              <a:t>acestor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en-US" sz="4600" b="1" dirty="0" err="1">
                <a:latin typeface="Corbel" panose="020B0503020204020204" pitchFamily="34" charset="0"/>
              </a:rPr>
              <a:t>tablouri</a:t>
            </a:r>
            <a:r>
              <a:rPr lang="en-US" sz="4600" b="1" dirty="0">
                <a:latin typeface="Corbel" panose="020B0503020204020204" pitchFamily="34" charset="0"/>
              </a:rPr>
              <a:t>. </a:t>
            </a:r>
            <a:endParaRPr lang="ru-RU" sz="4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499" y="1210676"/>
            <a:ext cx="8111404" cy="89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11479970" cy="795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600" dirty="0">
                <a:latin typeface="Corbel" panose="020B0503020204020204" pitchFamily="34" charset="0"/>
              </a:rPr>
              <a:t>Работники студии </a:t>
            </a:r>
            <a:r>
              <a:rPr lang="en-US" sz="4600" dirty="0">
                <a:latin typeface="Corbel" panose="020B0503020204020204" pitchFamily="34" charset="0"/>
              </a:rPr>
              <a:t>Cube Works </a:t>
            </a:r>
            <a:r>
              <a:rPr lang="ru-RU" sz="4600" dirty="0">
                <a:latin typeface="Corbel" panose="020B0503020204020204" pitchFamily="34" charset="0"/>
              </a:rPr>
              <a:t>создают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копии </a:t>
            </a:r>
            <a:r>
              <a:rPr lang="ru-RU" sz="4600" dirty="0">
                <a:latin typeface="Corbel" panose="020B0503020204020204" pitchFamily="34" charset="0"/>
              </a:rPr>
              <a:t>знаменитых картин. </a:t>
            </a:r>
            <a:r>
              <a:rPr lang="ru-RU" sz="4600" dirty="0" smtClean="0">
                <a:latin typeface="Corbel" panose="020B0503020204020204" pitchFamily="34" charset="0"/>
              </a:rPr>
              <a:t>Во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ru-RU" sz="4600" dirty="0" smtClean="0">
                <a:latin typeface="Corbel" panose="020B0503020204020204" pitchFamily="34" charset="0"/>
              </a:rPr>
              <a:t>время </a:t>
            </a:r>
            <a:r>
              <a:rPr lang="ru-RU" sz="4600" dirty="0">
                <a:latin typeface="Corbel" panose="020B0503020204020204" pitchFamily="34" charset="0"/>
              </a:rPr>
              <a:t>работы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им</a:t>
            </a:r>
            <a:r>
              <a:rPr lang="ru-RU" sz="4600" dirty="0">
                <a:latin typeface="Corbel" panose="020B0503020204020204" pitchFamily="34" charset="0"/>
              </a:rPr>
              <a:t>, конечно, приходится поломать голову,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Зато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ru-RU" sz="4600" dirty="0" smtClean="0">
                <a:latin typeface="Corbel" panose="020B0503020204020204" pitchFamily="34" charset="0"/>
              </a:rPr>
              <a:t>результаты </a:t>
            </a:r>
            <a:r>
              <a:rPr lang="ru-RU" sz="4600" dirty="0">
                <a:latin typeface="Corbel" panose="020B0503020204020204" pitchFamily="34" charset="0"/>
              </a:rPr>
              <a:t>действительно хороши</a:t>
            </a:r>
            <a:r>
              <a:rPr lang="ru-RU" sz="4600" dirty="0" smtClean="0">
                <a:latin typeface="Corbel" panose="020B0503020204020204" pitchFamily="34" charset="0"/>
              </a:rPr>
              <a:t>.</a:t>
            </a:r>
            <a:r>
              <a:rPr lang="ro-MD" sz="46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Назовите материал,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ru-RU" sz="4600" b="1" dirty="0" smtClean="0">
                <a:latin typeface="Corbel" panose="020B0503020204020204" pitchFamily="34" charset="0"/>
              </a:rPr>
              <a:t>используемый </a:t>
            </a:r>
            <a:r>
              <a:rPr lang="ru-RU" sz="4600" b="1" dirty="0">
                <a:latin typeface="Corbel" panose="020B0503020204020204" pitchFamily="34" charset="0"/>
              </a:rPr>
              <a:t>для </a:t>
            </a:r>
            <a:endParaRPr lang="ro-MD" sz="4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этих</a:t>
            </a:r>
            <a:r>
              <a:rPr lang="ro-MD" sz="4600" b="1" dirty="0" smtClean="0">
                <a:latin typeface="Corbel" panose="020B0503020204020204" pitchFamily="34" charset="0"/>
              </a:rPr>
              <a:t> </a:t>
            </a:r>
            <a:r>
              <a:rPr lang="ru-RU" sz="4600" b="1" dirty="0" smtClean="0">
                <a:latin typeface="Corbel" panose="020B0503020204020204" pitchFamily="34" charset="0"/>
              </a:rPr>
              <a:t>произведений.</a:t>
            </a:r>
            <a:endParaRPr lang="en-US" sz="4600" b="1" dirty="0" smtClean="0">
              <a:latin typeface="Corbel" panose="020B0503020204020204" pitchFamily="34" charset="0"/>
            </a:endParaRPr>
          </a:p>
          <a:p>
            <a:pPr fontAlgn="base"/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smtClean="0">
                <a:latin typeface="Corbel" panose="020B0503020204020204" pitchFamily="34" charset="0"/>
              </a:rPr>
              <a:t>Cube </a:t>
            </a:r>
            <a:r>
              <a:rPr lang="en-US" sz="4600" dirty="0">
                <a:latin typeface="Corbel" panose="020B0503020204020204" pitchFamily="34" charset="0"/>
              </a:rPr>
              <a:t>Works </a:t>
            </a:r>
            <a:r>
              <a:rPr lang="en-US" sz="4600" dirty="0" err="1">
                <a:latin typeface="Corbel" panose="020B0503020204020204" pitchFamily="34" charset="0"/>
              </a:rPr>
              <a:t>crează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copii</a:t>
            </a:r>
            <a:r>
              <a:rPr lang="en-US" sz="4600" dirty="0">
                <a:latin typeface="Corbel" panose="020B0503020204020204" pitchFamily="34" charset="0"/>
              </a:rPr>
              <a:t> ale </a:t>
            </a:r>
            <a:r>
              <a:rPr lang="en-US" sz="4600" dirty="0" err="1">
                <a:latin typeface="Corbel" panose="020B0503020204020204" pitchFamily="34" charset="0"/>
              </a:rPr>
              <a:t>unor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picturi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 smtClean="0">
                <a:latin typeface="Corbel" panose="020B0503020204020204" pitchFamily="34" charset="0"/>
              </a:rPr>
              <a:t>celebre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r>
              <a:rPr lang="en-US" sz="4600" dirty="0" err="1" smtClean="0">
                <a:latin typeface="Corbel" panose="020B0503020204020204" pitchFamily="34" charset="0"/>
              </a:rPr>
              <a:t>Partea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pozitivă</a:t>
            </a:r>
            <a:r>
              <a:rPr lang="en-US" sz="4600" dirty="0">
                <a:latin typeface="Corbel" panose="020B0503020204020204" pitchFamily="34" charset="0"/>
              </a:rPr>
              <a:t> e </a:t>
            </a:r>
            <a:r>
              <a:rPr lang="en-US" sz="4600" dirty="0" err="1" smtClean="0">
                <a:latin typeface="Corbel" panose="020B0503020204020204" pitchFamily="34" charset="0"/>
              </a:rPr>
              <a:t>faptul</a:t>
            </a:r>
            <a:r>
              <a:rPr lang="en-US" sz="4600" dirty="0" smtClean="0">
                <a:latin typeface="Corbel" panose="020B0503020204020204" pitchFamily="34" charset="0"/>
              </a:rPr>
              <a:t>, </a:t>
            </a:r>
            <a:r>
              <a:rPr lang="en-US" sz="4600" dirty="0" err="1" smtClean="0">
                <a:latin typeface="Corbel" panose="020B0503020204020204" pitchFamily="34" charset="0"/>
              </a:rPr>
              <a:t>că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lucrul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 smtClean="0">
                <a:latin typeface="Corbel" panose="020B0503020204020204" pitchFamily="34" charset="0"/>
              </a:rPr>
              <a:t>angajaților</a:t>
            </a:r>
            <a:r>
              <a:rPr lang="en-US" sz="4600" dirty="0" smtClean="0">
                <a:latin typeface="Corbel" panose="020B0503020204020204" pitchFamily="34" charset="0"/>
              </a:rPr>
              <a:t> se</a:t>
            </a:r>
            <a:r>
              <a:rPr lang="ro-MD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 smtClean="0">
                <a:latin typeface="Corbel" panose="020B0503020204020204" pitchFamily="34" charset="0"/>
              </a:rPr>
              <a:t>intercalează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>
                <a:latin typeface="Corbel" panose="020B0503020204020204" pitchFamily="34" charset="0"/>
              </a:rPr>
              <a:t>cu </a:t>
            </a:r>
            <a:r>
              <a:rPr lang="en-US" sz="4600" dirty="0" err="1">
                <a:latin typeface="Corbel" panose="020B0503020204020204" pitchFamily="34" charset="0"/>
              </a:rPr>
              <a:t>procesul</a:t>
            </a:r>
            <a:r>
              <a:rPr lang="en-US" sz="4600" dirty="0">
                <a:latin typeface="Corbel" panose="020B0503020204020204" pitchFamily="34" charset="0"/>
              </a:rPr>
              <a:t> de </a:t>
            </a:r>
            <a:r>
              <a:rPr lang="en-US" sz="4600" dirty="0" err="1">
                <a:latin typeface="Corbel" panose="020B0503020204020204" pitchFamily="34" charset="0"/>
              </a:rPr>
              <a:t>joc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b="1" dirty="0" err="1" smtClean="0">
                <a:latin typeface="Corbel" panose="020B0503020204020204" pitchFamily="34" charset="0"/>
              </a:rPr>
              <a:t>Numiți</a:t>
            </a:r>
            <a:r>
              <a:rPr lang="en-US" sz="4600" b="1" dirty="0" smtClean="0">
                <a:latin typeface="Corbel" panose="020B0503020204020204" pitchFamily="34" charset="0"/>
              </a:rPr>
              <a:t> </a:t>
            </a:r>
            <a:r>
              <a:rPr lang="en-US" sz="4600" b="1" dirty="0">
                <a:latin typeface="Corbel" panose="020B0503020204020204" pitchFamily="34" charset="0"/>
              </a:rPr>
              <a:t>”</a:t>
            </a:r>
            <a:r>
              <a:rPr lang="en-US" sz="4600" b="1" dirty="0" err="1" smtClean="0">
                <a:latin typeface="Corbel" panose="020B0503020204020204" pitchFamily="34" charset="0"/>
              </a:rPr>
              <a:t>materia</a:t>
            </a:r>
            <a:r>
              <a:rPr lang="ro-MD" sz="4600" b="1" dirty="0" smtClean="0">
                <a:latin typeface="Corbel" panose="020B0503020204020204" pitchFamily="34" charset="0"/>
              </a:rPr>
              <a:t> </a:t>
            </a:r>
            <a:r>
              <a:rPr lang="en-US" sz="4600" b="1" dirty="0" err="1" smtClean="0">
                <a:latin typeface="Corbel" panose="020B0503020204020204" pitchFamily="34" charset="0"/>
              </a:rPr>
              <a:t>primă</a:t>
            </a:r>
            <a:r>
              <a:rPr lang="en-US" sz="4600" b="1" dirty="0">
                <a:latin typeface="Corbel" panose="020B0503020204020204" pitchFamily="34" charset="0"/>
              </a:rPr>
              <a:t>” a </a:t>
            </a:r>
            <a:r>
              <a:rPr lang="en-US" sz="4600" b="1" dirty="0" err="1">
                <a:latin typeface="Corbel" panose="020B0503020204020204" pitchFamily="34" charset="0"/>
              </a:rPr>
              <a:t>acestor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en-US" sz="4600" b="1" dirty="0" err="1">
                <a:latin typeface="Corbel" panose="020B0503020204020204" pitchFamily="34" charset="0"/>
              </a:rPr>
              <a:t>tablouri</a:t>
            </a:r>
            <a:r>
              <a:rPr lang="en-US" sz="4600" b="1" dirty="0">
                <a:latin typeface="Corbel" panose="020B0503020204020204" pitchFamily="34" charset="0"/>
              </a:rPr>
              <a:t>. </a:t>
            </a:r>
            <a:endParaRPr lang="ru-RU" sz="4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499" y="1210676"/>
            <a:ext cx="8111404" cy="89628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003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11479970" cy="795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600" dirty="0">
                <a:latin typeface="Corbel" panose="020B0503020204020204" pitchFamily="34" charset="0"/>
              </a:rPr>
              <a:t>Работники студии </a:t>
            </a:r>
            <a:r>
              <a:rPr lang="en-US" sz="4600" dirty="0">
                <a:latin typeface="Corbel" panose="020B0503020204020204" pitchFamily="34" charset="0"/>
              </a:rPr>
              <a:t>Cube Works </a:t>
            </a:r>
            <a:r>
              <a:rPr lang="ru-RU" sz="4600" dirty="0">
                <a:latin typeface="Corbel" panose="020B0503020204020204" pitchFamily="34" charset="0"/>
              </a:rPr>
              <a:t>создают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копии </a:t>
            </a:r>
            <a:r>
              <a:rPr lang="ru-RU" sz="4600" dirty="0">
                <a:latin typeface="Corbel" panose="020B0503020204020204" pitchFamily="34" charset="0"/>
              </a:rPr>
              <a:t>знаменитых картин. </a:t>
            </a:r>
            <a:r>
              <a:rPr lang="ru-RU" sz="4600" dirty="0" smtClean="0">
                <a:latin typeface="Corbel" panose="020B0503020204020204" pitchFamily="34" charset="0"/>
              </a:rPr>
              <a:t>Во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ru-RU" sz="4600" dirty="0" smtClean="0">
                <a:latin typeface="Corbel" panose="020B0503020204020204" pitchFamily="34" charset="0"/>
              </a:rPr>
              <a:t>время </a:t>
            </a:r>
            <a:r>
              <a:rPr lang="ru-RU" sz="4600" dirty="0">
                <a:latin typeface="Corbel" panose="020B0503020204020204" pitchFamily="34" charset="0"/>
              </a:rPr>
              <a:t>работы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им</a:t>
            </a:r>
            <a:r>
              <a:rPr lang="ru-RU" sz="4600" dirty="0">
                <a:latin typeface="Corbel" panose="020B0503020204020204" pitchFamily="34" charset="0"/>
              </a:rPr>
              <a:t>, конечно, приходится поломать голову,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Зато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ru-RU" sz="4600" dirty="0" smtClean="0">
                <a:latin typeface="Corbel" panose="020B0503020204020204" pitchFamily="34" charset="0"/>
              </a:rPr>
              <a:t>результаты </a:t>
            </a:r>
            <a:r>
              <a:rPr lang="ru-RU" sz="4600" dirty="0">
                <a:latin typeface="Corbel" panose="020B0503020204020204" pitchFamily="34" charset="0"/>
              </a:rPr>
              <a:t>действительно хороши</a:t>
            </a:r>
            <a:r>
              <a:rPr lang="ru-RU" sz="4600" dirty="0" smtClean="0">
                <a:latin typeface="Corbel" panose="020B0503020204020204" pitchFamily="34" charset="0"/>
              </a:rPr>
              <a:t>.</a:t>
            </a:r>
            <a:r>
              <a:rPr lang="ro-MD" sz="46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Назовите материал,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ru-RU" sz="4600" b="1" dirty="0" smtClean="0">
                <a:latin typeface="Corbel" panose="020B0503020204020204" pitchFamily="34" charset="0"/>
              </a:rPr>
              <a:t>используемый </a:t>
            </a:r>
            <a:r>
              <a:rPr lang="ru-RU" sz="4600" b="1" dirty="0">
                <a:latin typeface="Corbel" panose="020B0503020204020204" pitchFamily="34" charset="0"/>
              </a:rPr>
              <a:t>для </a:t>
            </a:r>
            <a:endParaRPr lang="ro-MD" sz="4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этих</a:t>
            </a:r>
            <a:r>
              <a:rPr lang="ro-MD" sz="4600" b="1" dirty="0" smtClean="0">
                <a:latin typeface="Corbel" panose="020B0503020204020204" pitchFamily="34" charset="0"/>
              </a:rPr>
              <a:t> </a:t>
            </a:r>
            <a:r>
              <a:rPr lang="ru-RU" sz="4600" b="1" dirty="0" smtClean="0">
                <a:latin typeface="Corbel" panose="020B0503020204020204" pitchFamily="34" charset="0"/>
              </a:rPr>
              <a:t>произведений.</a:t>
            </a:r>
            <a:endParaRPr lang="en-US" sz="4600" b="1" dirty="0" smtClean="0">
              <a:latin typeface="Corbel" panose="020B0503020204020204" pitchFamily="34" charset="0"/>
            </a:endParaRPr>
          </a:p>
          <a:p>
            <a:pPr fontAlgn="base"/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smtClean="0">
                <a:latin typeface="Corbel" panose="020B0503020204020204" pitchFamily="34" charset="0"/>
              </a:rPr>
              <a:t>Cube </a:t>
            </a:r>
            <a:r>
              <a:rPr lang="en-US" sz="4600" dirty="0">
                <a:latin typeface="Corbel" panose="020B0503020204020204" pitchFamily="34" charset="0"/>
              </a:rPr>
              <a:t>Works </a:t>
            </a:r>
            <a:r>
              <a:rPr lang="en-US" sz="4600" dirty="0" err="1">
                <a:latin typeface="Corbel" panose="020B0503020204020204" pitchFamily="34" charset="0"/>
              </a:rPr>
              <a:t>crează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copii</a:t>
            </a:r>
            <a:r>
              <a:rPr lang="en-US" sz="4600" dirty="0">
                <a:latin typeface="Corbel" panose="020B0503020204020204" pitchFamily="34" charset="0"/>
              </a:rPr>
              <a:t> ale </a:t>
            </a:r>
            <a:r>
              <a:rPr lang="en-US" sz="4600" dirty="0" err="1">
                <a:latin typeface="Corbel" panose="020B0503020204020204" pitchFamily="34" charset="0"/>
              </a:rPr>
              <a:t>unor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picturi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 smtClean="0">
                <a:latin typeface="Corbel" panose="020B0503020204020204" pitchFamily="34" charset="0"/>
              </a:rPr>
              <a:t>celebre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r>
              <a:rPr lang="en-US" sz="4600" dirty="0" err="1" smtClean="0">
                <a:latin typeface="Corbel" panose="020B0503020204020204" pitchFamily="34" charset="0"/>
              </a:rPr>
              <a:t>Partea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pozitivă</a:t>
            </a:r>
            <a:r>
              <a:rPr lang="en-US" sz="4600" dirty="0">
                <a:latin typeface="Corbel" panose="020B0503020204020204" pitchFamily="34" charset="0"/>
              </a:rPr>
              <a:t> e </a:t>
            </a:r>
            <a:r>
              <a:rPr lang="en-US" sz="4600" dirty="0" err="1" smtClean="0">
                <a:latin typeface="Corbel" panose="020B0503020204020204" pitchFamily="34" charset="0"/>
              </a:rPr>
              <a:t>faptul</a:t>
            </a:r>
            <a:r>
              <a:rPr lang="en-US" sz="4600" dirty="0" smtClean="0">
                <a:latin typeface="Corbel" panose="020B0503020204020204" pitchFamily="34" charset="0"/>
              </a:rPr>
              <a:t>, </a:t>
            </a:r>
            <a:r>
              <a:rPr lang="en-US" sz="4600" dirty="0" err="1" smtClean="0">
                <a:latin typeface="Corbel" panose="020B0503020204020204" pitchFamily="34" charset="0"/>
              </a:rPr>
              <a:t>că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lucrul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 smtClean="0">
                <a:latin typeface="Corbel" panose="020B0503020204020204" pitchFamily="34" charset="0"/>
              </a:rPr>
              <a:t>angajaților</a:t>
            </a:r>
            <a:r>
              <a:rPr lang="en-US" sz="4600" dirty="0" smtClean="0">
                <a:latin typeface="Corbel" panose="020B0503020204020204" pitchFamily="34" charset="0"/>
              </a:rPr>
              <a:t> se</a:t>
            </a:r>
            <a:r>
              <a:rPr lang="ro-MD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 err="1" smtClean="0">
                <a:latin typeface="Corbel" panose="020B0503020204020204" pitchFamily="34" charset="0"/>
              </a:rPr>
              <a:t>intercalează</a:t>
            </a:r>
            <a:r>
              <a:rPr lang="en-US" sz="4600" dirty="0" smtClean="0">
                <a:latin typeface="Corbel" panose="020B0503020204020204" pitchFamily="34" charset="0"/>
              </a:rPr>
              <a:t> </a:t>
            </a:r>
            <a:r>
              <a:rPr lang="en-US" sz="4600" dirty="0">
                <a:latin typeface="Corbel" panose="020B0503020204020204" pitchFamily="34" charset="0"/>
              </a:rPr>
              <a:t>cu </a:t>
            </a:r>
            <a:r>
              <a:rPr lang="en-US" sz="4600" dirty="0" err="1">
                <a:latin typeface="Corbel" panose="020B0503020204020204" pitchFamily="34" charset="0"/>
              </a:rPr>
              <a:t>procesul</a:t>
            </a:r>
            <a:r>
              <a:rPr lang="en-US" sz="4600" dirty="0">
                <a:latin typeface="Corbel" panose="020B0503020204020204" pitchFamily="34" charset="0"/>
              </a:rPr>
              <a:t> de </a:t>
            </a:r>
            <a:r>
              <a:rPr lang="en-US" sz="4600" dirty="0" err="1">
                <a:latin typeface="Corbel" panose="020B0503020204020204" pitchFamily="34" charset="0"/>
              </a:rPr>
              <a:t>joc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endParaRPr lang="ro-MD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600" b="1" dirty="0" err="1" smtClean="0">
                <a:latin typeface="Corbel" panose="020B0503020204020204" pitchFamily="34" charset="0"/>
              </a:rPr>
              <a:t>Numiți</a:t>
            </a:r>
            <a:r>
              <a:rPr lang="en-US" sz="4600" b="1" dirty="0" smtClean="0">
                <a:latin typeface="Corbel" panose="020B0503020204020204" pitchFamily="34" charset="0"/>
              </a:rPr>
              <a:t> </a:t>
            </a:r>
            <a:r>
              <a:rPr lang="en-US" sz="4600" b="1" dirty="0">
                <a:latin typeface="Corbel" panose="020B0503020204020204" pitchFamily="34" charset="0"/>
              </a:rPr>
              <a:t>”</a:t>
            </a:r>
            <a:r>
              <a:rPr lang="en-US" sz="4600" b="1" dirty="0" err="1" smtClean="0">
                <a:latin typeface="Corbel" panose="020B0503020204020204" pitchFamily="34" charset="0"/>
              </a:rPr>
              <a:t>materia</a:t>
            </a:r>
            <a:r>
              <a:rPr lang="ro-MD" sz="4600" b="1" dirty="0" smtClean="0">
                <a:latin typeface="Corbel" panose="020B0503020204020204" pitchFamily="34" charset="0"/>
              </a:rPr>
              <a:t> </a:t>
            </a:r>
            <a:r>
              <a:rPr lang="en-US" sz="4600" b="1" dirty="0" err="1" smtClean="0">
                <a:latin typeface="Corbel" panose="020B0503020204020204" pitchFamily="34" charset="0"/>
              </a:rPr>
              <a:t>primă</a:t>
            </a:r>
            <a:r>
              <a:rPr lang="en-US" sz="4600" b="1" dirty="0">
                <a:latin typeface="Corbel" panose="020B0503020204020204" pitchFamily="34" charset="0"/>
              </a:rPr>
              <a:t>” a </a:t>
            </a:r>
            <a:r>
              <a:rPr lang="en-US" sz="4600" b="1" dirty="0" err="1">
                <a:latin typeface="Corbel" panose="020B0503020204020204" pitchFamily="34" charset="0"/>
              </a:rPr>
              <a:t>acestor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en-US" sz="4600" b="1" dirty="0" err="1">
                <a:latin typeface="Corbel" panose="020B0503020204020204" pitchFamily="34" charset="0"/>
              </a:rPr>
              <a:t>tablouri</a:t>
            </a:r>
            <a:r>
              <a:rPr lang="en-US" sz="4600" b="1" dirty="0">
                <a:latin typeface="Corbel" panose="020B0503020204020204" pitchFamily="34" charset="0"/>
              </a:rPr>
              <a:t>. </a:t>
            </a:r>
            <a:endParaRPr lang="ru-RU" sz="4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499" y="1210676"/>
            <a:ext cx="8111404" cy="8962878"/>
          </a:xfrm>
          <a:prstGeom prst="rect">
            <a:avLst/>
          </a:prstGeom>
        </p:spPr>
      </p:pic>
      <p:pic>
        <p:nvPicPr>
          <p:cNvPr id="15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0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" y="2990850"/>
            <a:ext cx="20104100" cy="51244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" y="10198100"/>
            <a:ext cx="20104100" cy="113022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6" name="Google Shape;305;p24"/>
          <p:cNvSpPr txBox="1"/>
          <p:nvPr/>
        </p:nvSpPr>
        <p:spPr>
          <a:xfrm>
            <a:off x="0" y="2990849"/>
            <a:ext cx="20110500" cy="512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345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Поехали! Один сайт составил список 100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профессий будущего. Одна из них –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проектировщик ТАКИХ поселений. </a:t>
            </a:r>
            <a:r>
              <a:rPr lang="ru-RU" sz="7200" b="1" dirty="0">
                <a:latin typeface="Corbel" panose="020B0503020204020204" pitchFamily="34" charset="0"/>
              </a:rPr>
              <a:t>Каких?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>
                <a:latin typeface="Corbel" panose="020B0503020204020204" pitchFamily="34" charset="0"/>
              </a:rPr>
              <a:t>Un site a </a:t>
            </a:r>
            <a:r>
              <a:rPr lang="en-US" sz="7200" dirty="0" err="1">
                <a:latin typeface="Corbel" panose="020B0503020204020204" pitchFamily="34" charset="0"/>
              </a:rPr>
              <a:t>prezentat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lista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celor</a:t>
            </a:r>
            <a:r>
              <a:rPr lang="en-US" sz="7200" dirty="0">
                <a:latin typeface="Corbel" panose="020B0503020204020204" pitchFamily="34" charset="0"/>
              </a:rPr>
              <a:t> 100 de </a:t>
            </a:r>
            <a:r>
              <a:rPr lang="en-US" sz="7200" dirty="0" err="1">
                <a:latin typeface="Corbel" panose="020B0503020204020204" pitchFamily="34" charset="0"/>
              </a:rPr>
              <a:t>profesii</a:t>
            </a:r>
            <a:r>
              <a:rPr lang="en-US" sz="7200" dirty="0">
                <a:latin typeface="Corbel" panose="020B0503020204020204" pitchFamily="34" charset="0"/>
              </a:rPr>
              <a:t> ale</a:t>
            </a: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viitorului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dirty="0" err="1">
                <a:latin typeface="Corbel" panose="020B0503020204020204" pitchFamily="34" charset="0"/>
              </a:rPr>
              <a:t>Una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dintre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acestea</a:t>
            </a:r>
            <a:r>
              <a:rPr lang="en-US" sz="7200" dirty="0">
                <a:latin typeface="Corbel" panose="020B0503020204020204" pitchFamily="34" charset="0"/>
              </a:rPr>
              <a:t> e</a:t>
            </a:r>
            <a:r>
              <a:rPr lang="ro-MD" sz="7200" dirty="0">
                <a:latin typeface="Corbel" panose="020B0503020204020204" pitchFamily="34" charset="0"/>
              </a:rPr>
              <a:t>ste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proiectant</a:t>
            </a:r>
            <a:r>
              <a:rPr lang="en-US" sz="7200" dirty="0">
                <a:latin typeface="Corbel" panose="020B0503020204020204" pitchFamily="34" charset="0"/>
              </a:rPr>
              <a:t> de </a:t>
            </a:r>
            <a:endParaRPr lang="x-none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așezări</a:t>
            </a:r>
            <a:r>
              <a:rPr lang="en-US" sz="7200" dirty="0">
                <a:latin typeface="Corbel" panose="020B0503020204020204" pitchFamily="34" charset="0"/>
              </a:rPr>
              <a:t>…</a:t>
            </a:r>
            <a:r>
              <a:rPr lang="x-none" sz="7200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Finisați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printr</a:t>
            </a:r>
            <a:r>
              <a:rPr lang="en-US" sz="7200" b="1" dirty="0">
                <a:latin typeface="Corbel" panose="020B0503020204020204" pitchFamily="34" charset="0"/>
              </a:rPr>
              <a:t>-un </a:t>
            </a:r>
            <a:r>
              <a:rPr lang="en-US" sz="7200" b="1" dirty="0" err="1">
                <a:latin typeface="Corbel" panose="020B0503020204020204" pitchFamily="34" charset="0"/>
              </a:rPr>
              <a:t>cuvânt</a:t>
            </a:r>
            <a:r>
              <a:rPr lang="en-US" sz="7200" b="1" dirty="0">
                <a:latin typeface="Corbel" panose="020B0503020204020204" pitchFamily="34" charset="0"/>
              </a:rPr>
              <a:t>.</a:t>
            </a:r>
            <a:endParaRPr lang="ru-RU" sz="72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Поехали! Один сайт составил список 100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профессий будущего. Одна из них –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проектировщик ТАКИХ поселений. </a:t>
            </a:r>
            <a:r>
              <a:rPr lang="ru-RU" sz="7200" b="1" dirty="0">
                <a:latin typeface="Corbel" panose="020B0503020204020204" pitchFamily="34" charset="0"/>
              </a:rPr>
              <a:t>Каких?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>
                <a:latin typeface="Corbel" panose="020B0503020204020204" pitchFamily="34" charset="0"/>
              </a:rPr>
              <a:t>Un site a </a:t>
            </a:r>
            <a:r>
              <a:rPr lang="en-US" sz="7200" dirty="0" err="1">
                <a:latin typeface="Corbel" panose="020B0503020204020204" pitchFamily="34" charset="0"/>
              </a:rPr>
              <a:t>prezentat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lista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celor</a:t>
            </a:r>
            <a:r>
              <a:rPr lang="en-US" sz="7200" dirty="0">
                <a:latin typeface="Corbel" panose="020B0503020204020204" pitchFamily="34" charset="0"/>
              </a:rPr>
              <a:t> 100 de </a:t>
            </a:r>
            <a:r>
              <a:rPr lang="en-US" sz="7200" dirty="0" err="1">
                <a:latin typeface="Corbel" panose="020B0503020204020204" pitchFamily="34" charset="0"/>
              </a:rPr>
              <a:t>profesii</a:t>
            </a:r>
            <a:r>
              <a:rPr lang="en-US" sz="7200" dirty="0">
                <a:latin typeface="Corbel" panose="020B0503020204020204" pitchFamily="34" charset="0"/>
              </a:rPr>
              <a:t> ale</a:t>
            </a: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viitorului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dirty="0" err="1">
                <a:latin typeface="Corbel" panose="020B0503020204020204" pitchFamily="34" charset="0"/>
              </a:rPr>
              <a:t>Una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dintre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acestea</a:t>
            </a:r>
            <a:r>
              <a:rPr lang="en-US" sz="7200" dirty="0">
                <a:latin typeface="Corbel" panose="020B0503020204020204" pitchFamily="34" charset="0"/>
              </a:rPr>
              <a:t> e</a:t>
            </a:r>
            <a:r>
              <a:rPr lang="ro-MD" sz="7200" dirty="0">
                <a:latin typeface="Corbel" panose="020B0503020204020204" pitchFamily="34" charset="0"/>
              </a:rPr>
              <a:t>ste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proiectant</a:t>
            </a:r>
            <a:r>
              <a:rPr lang="en-US" sz="7200" dirty="0">
                <a:latin typeface="Corbel" panose="020B0503020204020204" pitchFamily="34" charset="0"/>
              </a:rPr>
              <a:t> de </a:t>
            </a:r>
            <a:endParaRPr lang="x-none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așezări</a:t>
            </a:r>
            <a:r>
              <a:rPr lang="en-US" sz="7200" dirty="0">
                <a:latin typeface="Corbel" panose="020B0503020204020204" pitchFamily="34" charset="0"/>
              </a:rPr>
              <a:t>…</a:t>
            </a:r>
            <a:r>
              <a:rPr lang="x-none" sz="7200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Finisați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printr</a:t>
            </a:r>
            <a:r>
              <a:rPr lang="en-US" sz="7200" b="1" dirty="0">
                <a:latin typeface="Corbel" panose="020B0503020204020204" pitchFamily="34" charset="0"/>
              </a:rPr>
              <a:t>-un </a:t>
            </a:r>
            <a:r>
              <a:rPr lang="en-US" sz="7200" b="1" dirty="0" err="1">
                <a:latin typeface="Corbel" panose="020B0503020204020204" pitchFamily="34" charset="0"/>
              </a:rPr>
              <a:t>cuvânt</a:t>
            </a:r>
            <a:r>
              <a:rPr lang="en-US" sz="7200" b="1">
                <a:latin typeface="Corbel" panose="020B0503020204020204" pitchFamily="34" charset="0"/>
              </a:rPr>
              <a:t>.</a:t>
            </a:r>
            <a:endParaRPr lang="ru-RU" sz="72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682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400" dirty="0">
                <a:latin typeface="Corbel" panose="020B0503020204020204" pitchFamily="34" charset="0"/>
              </a:rPr>
              <a:t>Даже начав с самого малого, можно </a:t>
            </a:r>
            <a:r>
              <a:rPr lang="ru-RU" sz="6400" dirty="0" smtClean="0">
                <a:latin typeface="Corbel" panose="020B0503020204020204" pitchFamily="34" charset="0"/>
              </a:rPr>
              <a:t>добиться</a:t>
            </a:r>
            <a:endParaRPr lang="en-US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большого </a:t>
            </a:r>
            <a:r>
              <a:rPr lang="ru-RU" sz="6400" dirty="0">
                <a:latin typeface="Corbel" panose="020B0503020204020204" pitchFamily="34" charset="0"/>
              </a:rPr>
              <a:t>успеха. Автор одного зимнего </a:t>
            </a:r>
            <a:r>
              <a:rPr lang="ru-RU" sz="6400" dirty="0" smtClean="0">
                <a:latin typeface="Corbel" panose="020B0503020204020204" pitchFamily="34" charset="0"/>
              </a:rPr>
              <a:t>рисунка</a:t>
            </a:r>
            <a:endParaRPr lang="en-US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показал </a:t>
            </a:r>
            <a:r>
              <a:rPr lang="ru-RU" sz="6400" dirty="0">
                <a:latin typeface="Corbel" panose="020B0503020204020204" pitchFamily="34" charset="0"/>
              </a:rPr>
              <a:t>этот принцип при помощи НЕГО. </a:t>
            </a:r>
            <a:endParaRPr lang="ro-MD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 smtClean="0">
                <a:latin typeface="Corbel" panose="020B0503020204020204" pitchFamily="34" charset="0"/>
              </a:rPr>
              <a:t>Кого</a:t>
            </a:r>
            <a:r>
              <a:rPr lang="ro-MD" sz="6400" b="1" dirty="0">
                <a:latin typeface="Corbel" panose="020B0503020204020204" pitchFamily="34" charset="0"/>
              </a:rPr>
              <a:t> </a:t>
            </a:r>
            <a:r>
              <a:rPr lang="ru-RU" sz="6400" b="1" dirty="0" smtClean="0">
                <a:latin typeface="Corbel" panose="020B0503020204020204" pitchFamily="34" charset="0"/>
              </a:rPr>
              <a:t>обычно </a:t>
            </a:r>
            <a:r>
              <a:rPr lang="ru-RU" sz="6400" b="1" dirty="0">
                <a:latin typeface="Corbel" panose="020B0503020204020204" pitchFamily="34" charset="0"/>
              </a:rPr>
              <a:t>делают из трёх </a:t>
            </a:r>
            <a:r>
              <a:rPr lang="ru-RU" sz="6400" b="1" dirty="0" smtClean="0">
                <a:latin typeface="Corbel" panose="020B0503020204020204" pitchFamily="34" charset="0"/>
              </a:rPr>
              <a:t>ИХ?</a:t>
            </a:r>
            <a:endParaRPr lang="en-US" sz="6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 smtClean="0">
                <a:latin typeface="Corbel" panose="020B0503020204020204" pitchFamily="34" charset="0"/>
              </a:rPr>
              <a:t>Chiar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dacă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începem</a:t>
            </a:r>
            <a:r>
              <a:rPr lang="en-US" sz="6400" dirty="0">
                <a:latin typeface="Corbel" panose="020B0503020204020204" pitchFamily="34" charset="0"/>
              </a:rPr>
              <a:t> cu </a:t>
            </a:r>
            <a:r>
              <a:rPr lang="en-US" sz="6400" dirty="0" err="1">
                <a:latin typeface="Corbel" panose="020B0503020204020204" pitchFamily="34" charset="0"/>
              </a:rPr>
              <a:t>ceva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mic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putem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obține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 smtClean="0">
                <a:latin typeface="Corbel" panose="020B0503020204020204" pitchFamily="34" charset="0"/>
              </a:rPr>
              <a:t>succese</a:t>
            </a:r>
            <a:endParaRPr lang="en-US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 smtClean="0">
                <a:latin typeface="Corbel" panose="020B0503020204020204" pitchFamily="34" charset="0"/>
              </a:rPr>
              <a:t>mari</a:t>
            </a:r>
            <a:r>
              <a:rPr lang="en-US" sz="6400" dirty="0">
                <a:latin typeface="Corbel" panose="020B0503020204020204" pitchFamily="34" charset="0"/>
              </a:rPr>
              <a:t>! </a:t>
            </a:r>
            <a:r>
              <a:rPr lang="en-US" sz="6400" dirty="0" err="1">
                <a:latin typeface="Corbel" panose="020B0503020204020204" pitchFamily="34" charset="0"/>
              </a:rPr>
              <a:t>Autorul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unui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desen</a:t>
            </a:r>
            <a:r>
              <a:rPr lang="en-US" sz="6400" dirty="0">
                <a:latin typeface="Corbel" panose="020B0503020204020204" pitchFamily="34" charset="0"/>
              </a:rPr>
              <a:t> a </a:t>
            </a:r>
            <a:r>
              <a:rPr lang="en-US" sz="6400" dirty="0" err="1">
                <a:latin typeface="Corbel" panose="020B0503020204020204" pitchFamily="34" charset="0"/>
              </a:rPr>
              <a:t>arătat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acest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principiu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smtClean="0">
                <a:latin typeface="Corbel" panose="020B0503020204020204" pitchFamily="34" charset="0"/>
              </a:rPr>
              <a:t>cu</a:t>
            </a:r>
          </a:p>
          <a:p>
            <a:pPr fontAlgn="base"/>
            <a:r>
              <a:rPr lang="en-US" sz="6400" dirty="0" err="1" smtClean="0">
                <a:latin typeface="Corbel" panose="020B0503020204020204" pitchFamily="34" charset="0"/>
              </a:rPr>
              <a:t>ajutorul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>
                <a:latin typeface="Corbel" panose="020B0503020204020204" pitchFamily="34" charset="0"/>
              </a:rPr>
              <a:t>X-</a:t>
            </a:r>
            <a:r>
              <a:rPr lang="en-US" sz="6400" dirty="0" err="1">
                <a:latin typeface="Corbel" panose="020B0503020204020204" pitchFamily="34" charset="0"/>
              </a:rPr>
              <a:t>ului</a:t>
            </a:r>
            <a:r>
              <a:rPr lang="en-US" sz="6400" dirty="0">
                <a:latin typeface="Corbel" panose="020B0503020204020204" pitchFamily="34" charset="0"/>
              </a:rPr>
              <a:t>. </a:t>
            </a:r>
            <a:endParaRPr lang="ro-MD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400" b="1" dirty="0" smtClean="0">
                <a:latin typeface="Corbel" panose="020B0503020204020204" pitchFamily="34" charset="0"/>
              </a:rPr>
              <a:t>Cine </a:t>
            </a:r>
            <a:r>
              <a:rPr lang="en-US" sz="6400" b="1" dirty="0" err="1">
                <a:latin typeface="Corbel" panose="020B0503020204020204" pitchFamily="34" charset="0"/>
              </a:rPr>
              <a:t>sau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ce</a:t>
            </a:r>
            <a:r>
              <a:rPr lang="en-US" sz="6400" b="1" dirty="0">
                <a:latin typeface="Corbel" panose="020B0503020204020204" pitchFamily="34" charset="0"/>
              </a:rPr>
              <a:t>, de </a:t>
            </a:r>
            <a:r>
              <a:rPr lang="en-US" sz="6400" b="1" dirty="0" err="1">
                <a:latin typeface="Corbel" panose="020B0503020204020204" pitchFamily="34" charset="0"/>
              </a:rPr>
              <a:t>obicei</a:t>
            </a:r>
            <a:r>
              <a:rPr lang="en-US" sz="6400" b="1" dirty="0">
                <a:latin typeface="Corbel" panose="020B0503020204020204" pitchFamily="34" charset="0"/>
              </a:rPr>
              <a:t>, </a:t>
            </a:r>
            <a:r>
              <a:rPr lang="en-US" sz="6400" b="1" dirty="0" err="1">
                <a:latin typeface="Corbel" panose="020B0503020204020204" pitchFamily="34" charset="0"/>
              </a:rPr>
              <a:t>constă</a:t>
            </a:r>
            <a:r>
              <a:rPr lang="en-US" sz="6400" b="1" dirty="0">
                <a:latin typeface="Corbel" panose="020B0503020204020204" pitchFamily="34" charset="0"/>
              </a:rPr>
              <a:t> din </a:t>
            </a:r>
            <a:r>
              <a:rPr lang="en-US" sz="6400" b="1" dirty="0" err="1" smtClean="0">
                <a:latin typeface="Corbel" panose="020B0503020204020204" pitchFamily="34" charset="0"/>
              </a:rPr>
              <a:t>trei</a:t>
            </a:r>
            <a:r>
              <a:rPr lang="ro-MD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smtClean="0">
                <a:latin typeface="Corbel" panose="020B0503020204020204" pitchFamily="34" charset="0"/>
              </a:rPr>
              <a:t>X-</a:t>
            </a:r>
            <a:r>
              <a:rPr lang="en-US" sz="6400" b="1" dirty="0" err="1" smtClean="0">
                <a:latin typeface="Corbel" panose="020B0503020204020204" pitchFamily="34" charset="0"/>
              </a:rPr>
              <a:t>i</a:t>
            </a:r>
            <a:r>
              <a:rPr lang="en-US" sz="6400" b="1" dirty="0">
                <a:latin typeface="Corbel" panose="020B0503020204020204" pitchFamily="34" charset="0"/>
              </a:rPr>
              <a:t>?</a:t>
            </a:r>
            <a:endParaRPr lang="ru-RU" sz="6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4294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400" dirty="0">
                <a:latin typeface="Corbel" panose="020B0503020204020204" pitchFamily="34" charset="0"/>
              </a:rPr>
              <a:t>Даже начав с самого малого, можно </a:t>
            </a:r>
            <a:r>
              <a:rPr lang="ru-RU" sz="6400" dirty="0" smtClean="0">
                <a:latin typeface="Corbel" panose="020B0503020204020204" pitchFamily="34" charset="0"/>
              </a:rPr>
              <a:t>добиться</a:t>
            </a:r>
            <a:endParaRPr lang="en-US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большого </a:t>
            </a:r>
            <a:r>
              <a:rPr lang="ru-RU" sz="6400" dirty="0">
                <a:latin typeface="Corbel" panose="020B0503020204020204" pitchFamily="34" charset="0"/>
              </a:rPr>
              <a:t>успеха. Автор одного зимнего </a:t>
            </a:r>
            <a:r>
              <a:rPr lang="ru-RU" sz="6400" dirty="0" smtClean="0">
                <a:latin typeface="Corbel" panose="020B0503020204020204" pitchFamily="34" charset="0"/>
              </a:rPr>
              <a:t>рисунка</a:t>
            </a:r>
            <a:endParaRPr lang="en-US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dirty="0" smtClean="0">
                <a:latin typeface="Corbel" panose="020B0503020204020204" pitchFamily="34" charset="0"/>
              </a:rPr>
              <a:t>показал </a:t>
            </a:r>
            <a:r>
              <a:rPr lang="ru-RU" sz="6400" dirty="0">
                <a:latin typeface="Corbel" panose="020B0503020204020204" pitchFamily="34" charset="0"/>
              </a:rPr>
              <a:t>этот принцип при помощи НЕГО. </a:t>
            </a:r>
            <a:endParaRPr lang="ro-MD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 smtClean="0">
                <a:latin typeface="Corbel" panose="020B0503020204020204" pitchFamily="34" charset="0"/>
              </a:rPr>
              <a:t>Кого</a:t>
            </a:r>
            <a:r>
              <a:rPr lang="ro-MD" sz="6400" b="1" dirty="0">
                <a:latin typeface="Corbel" panose="020B0503020204020204" pitchFamily="34" charset="0"/>
              </a:rPr>
              <a:t> </a:t>
            </a:r>
            <a:r>
              <a:rPr lang="ru-RU" sz="6400" b="1" dirty="0" smtClean="0">
                <a:latin typeface="Corbel" panose="020B0503020204020204" pitchFamily="34" charset="0"/>
              </a:rPr>
              <a:t>обычно </a:t>
            </a:r>
            <a:r>
              <a:rPr lang="ru-RU" sz="6400" b="1" dirty="0">
                <a:latin typeface="Corbel" panose="020B0503020204020204" pitchFamily="34" charset="0"/>
              </a:rPr>
              <a:t>делают из трёх </a:t>
            </a:r>
            <a:r>
              <a:rPr lang="ru-RU" sz="6400" b="1" dirty="0" smtClean="0">
                <a:latin typeface="Corbel" panose="020B0503020204020204" pitchFamily="34" charset="0"/>
              </a:rPr>
              <a:t>ИХ?</a:t>
            </a:r>
            <a:endParaRPr lang="en-US" sz="6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 smtClean="0">
                <a:latin typeface="Corbel" panose="020B0503020204020204" pitchFamily="34" charset="0"/>
              </a:rPr>
              <a:t>Chiar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dacă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începem</a:t>
            </a:r>
            <a:r>
              <a:rPr lang="en-US" sz="6400" dirty="0">
                <a:latin typeface="Corbel" panose="020B0503020204020204" pitchFamily="34" charset="0"/>
              </a:rPr>
              <a:t> cu </a:t>
            </a:r>
            <a:r>
              <a:rPr lang="en-US" sz="6400" dirty="0" err="1">
                <a:latin typeface="Corbel" panose="020B0503020204020204" pitchFamily="34" charset="0"/>
              </a:rPr>
              <a:t>ceva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mic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putem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obține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 smtClean="0">
                <a:latin typeface="Corbel" panose="020B0503020204020204" pitchFamily="34" charset="0"/>
              </a:rPr>
              <a:t>succese</a:t>
            </a:r>
            <a:endParaRPr lang="en-US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 smtClean="0">
                <a:latin typeface="Corbel" panose="020B0503020204020204" pitchFamily="34" charset="0"/>
              </a:rPr>
              <a:t>mari</a:t>
            </a:r>
            <a:r>
              <a:rPr lang="en-US" sz="6400" dirty="0">
                <a:latin typeface="Corbel" panose="020B0503020204020204" pitchFamily="34" charset="0"/>
              </a:rPr>
              <a:t>! </a:t>
            </a:r>
            <a:r>
              <a:rPr lang="en-US" sz="6400" dirty="0" err="1">
                <a:latin typeface="Corbel" panose="020B0503020204020204" pitchFamily="34" charset="0"/>
              </a:rPr>
              <a:t>Autorul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unui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desen</a:t>
            </a:r>
            <a:r>
              <a:rPr lang="en-US" sz="6400" dirty="0">
                <a:latin typeface="Corbel" panose="020B0503020204020204" pitchFamily="34" charset="0"/>
              </a:rPr>
              <a:t> a </a:t>
            </a:r>
            <a:r>
              <a:rPr lang="en-US" sz="6400" dirty="0" err="1">
                <a:latin typeface="Corbel" panose="020B0503020204020204" pitchFamily="34" charset="0"/>
              </a:rPr>
              <a:t>arătat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acest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principiu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smtClean="0">
                <a:latin typeface="Corbel" panose="020B0503020204020204" pitchFamily="34" charset="0"/>
              </a:rPr>
              <a:t>cu</a:t>
            </a:r>
          </a:p>
          <a:p>
            <a:pPr fontAlgn="base"/>
            <a:r>
              <a:rPr lang="en-US" sz="6400" dirty="0" err="1" smtClean="0">
                <a:latin typeface="Corbel" panose="020B0503020204020204" pitchFamily="34" charset="0"/>
              </a:rPr>
              <a:t>ajutorul</a:t>
            </a:r>
            <a:r>
              <a:rPr lang="en-US" sz="6400" dirty="0" smtClean="0">
                <a:latin typeface="Corbel" panose="020B0503020204020204" pitchFamily="34" charset="0"/>
              </a:rPr>
              <a:t> </a:t>
            </a:r>
            <a:r>
              <a:rPr lang="en-US" sz="6400" dirty="0">
                <a:latin typeface="Corbel" panose="020B0503020204020204" pitchFamily="34" charset="0"/>
              </a:rPr>
              <a:t>X-</a:t>
            </a:r>
            <a:r>
              <a:rPr lang="en-US" sz="6400" dirty="0" err="1">
                <a:latin typeface="Corbel" panose="020B0503020204020204" pitchFamily="34" charset="0"/>
              </a:rPr>
              <a:t>ului</a:t>
            </a:r>
            <a:r>
              <a:rPr lang="en-US" sz="6400" dirty="0">
                <a:latin typeface="Corbel" panose="020B0503020204020204" pitchFamily="34" charset="0"/>
              </a:rPr>
              <a:t>. </a:t>
            </a:r>
            <a:endParaRPr lang="ro-MD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400" b="1" dirty="0" smtClean="0">
                <a:latin typeface="Corbel" panose="020B0503020204020204" pitchFamily="34" charset="0"/>
              </a:rPr>
              <a:t>Cine </a:t>
            </a:r>
            <a:r>
              <a:rPr lang="en-US" sz="6400" b="1" dirty="0" err="1">
                <a:latin typeface="Corbel" panose="020B0503020204020204" pitchFamily="34" charset="0"/>
              </a:rPr>
              <a:t>sau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ce</a:t>
            </a:r>
            <a:r>
              <a:rPr lang="en-US" sz="6400" b="1" dirty="0">
                <a:latin typeface="Corbel" panose="020B0503020204020204" pitchFamily="34" charset="0"/>
              </a:rPr>
              <a:t>, de </a:t>
            </a:r>
            <a:r>
              <a:rPr lang="en-US" sz="6400" b="1" dirty="0" err="1">
                <a:latin typeface="Corbel" panose="020B0503020204020204" pitchFamily="34" charset="0"/>
              </a:rPr>
              <a:t>obicei</a:t>
            </a:r>
            <a:r>
              <a:rPr lang="en-US" sz="6400" b="1" dirty="0">
                <a:latin typeface="Corbel" panose="020B0503020204020204" pitchFamily="34" charset="0"/>
              </a:rPr>
              <a:t>, </a:t>
            </a:r>
            <a:r>
              <a:rPr lang="en-US" sz="6400" b="1" dirty="0" err="1">
                <a:latin typeface="Corbel" panose="020B0503020204020204" pitchFamily="34" charset="0"/>
              </a:rPr>
              <a:t>constă</a:t>
            </a:r>
            <a:r>
              <a:rPr lang="en-US" sz="6400" b="1" dirty="0">
                <a:latin typeface="Corbel" panose="020B0503020204020204" pitchFamily="34" charset="0"/>
              </a:rPr>
              <a:t> din </a:t>
            </a:r>
            <a:r>
              <a:rPr lang="en-US" sz="6400" b="1" dirty="0" err="1" smtClean="0">
                <a:latin typeface="Corbel" panose="020B0503020204020204" pitchFamily="34" charset="0"/>
              </a:rPr>
              <a:t>trei</a:t>
            </a:r>
            <a:r>
              <a:rPr lang="ro-MD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smtClean="0">
                <a:latin typeface="Corbel" panose="020B0503020204020204" pitchFamily="34" charset="0"/>
              </a:rPr>
              <a:t>X-</a:t>
            </a:r>
            <a:r>
              <a:rPr lang="en-US" sz="6400" b="1" dirty="0" err="1" smtClean="0">
                <a:latin typeface="Corbel" panose="020B0503020204020204" pitchFamily="34" charset="0"/>
              </a:rPr>
              <a:t>i</a:t>
            </a:r>
            <a:r>
              <a:rPr lang="en-US" sz="6400" b="1" dirty="0">
                <a:latin typeface="Corbel" panose="020B0503020204020204" pitchFamily="34" charset="0"/>
              </a:rPr>
              <a:t>?</a:t>
            </a:r>
            <a:endParaRPr lang="ru-RU" sz="6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8258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900" dirty="0">
                <a:latin typeface="Corbel" panose="020B0503020204020204" pitchFamily="34" charset="0"/>
              </a:rPr>
              <a:t>Япония серьезно пострадала во время Второй </a:t>
            </a:r>
            <a:r>
              <a:rPr lang="ru-RU" sz="5900" dirty="0" smtClean="0">
                <a:latin typeface="Corbel" panose="020B0503020204020204" pitchFamily="34" charset="0"/>
              </a:rPr>
              <a:t>мировой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войны</a:t>
            </a:r>
            <a:r>
              <a:rPr lang="ru-RU" sz="5900" dirty="0">
                <a:latin typeface="Corbel" panose="020B0503020204020204" pitchFamily="34" charset="0"/>
              </a:rPr>
              <a:t>. Несмотря на это, трудолюбивые жители </a:t>
            </a:r>
            <a:r>
              <a:rPr lang="ru-RU" sz="5900" dirty="0" smtClean="0">
                <a:latin typeface="Corbel" panose="020B0503020204020204" pitchFamily="34" charset="0"/>
              </a:rPr>
              <a:t>страны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смогли </a:t>
            </a:r>
            <a:r>
              <a:rPr lang="ru-RU" sz="5900" dirty="0">
                <a:latin typeface="Corbel" panose="020B0503020204020204" pitchFamily="34" charset="0"/>
              </a:rPr>
              <a:t>восстановить экономику. Говорят, что </a:t>
            </a:r>
            <a:r>
              <a:rPr lang="ru-RU" sz="5900" dirty="0" smtClean="0">
                <a:latin typeface="Corbel" panose="020B0503020204020204" pitchFamily="34" charset="0"/>
              </a:rPr>
              <a:t>Япония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восстала </a:t>
            </a:r>
            <a:r>
              <a:rPr lang="ru-RU" sz="5900" dirty="0">
                <a:latin typeface="Corbel" panose="020B0503020204020204" pitchFamily="34" charset="0"/>
              </a:rPr>
              <a:t>из пепла, словно… </a:t>
            </a:r>
            <a:r>
              <a:rPr lang="ru-RU" sz="5900" b="1" dirty="0">
                <a:latin typeface="Corbel" panose="020B0503020204020204" pitchFamily="34" charset="0"/>
              </a:rPr>
              <a:t>Какое мифическое </a:t>
            </a:r>
            <a:r>
              <a:rPr lang="ru-RU" sz="5900" b="1" dirty="0" smtClean="0">
                <a:latin typeface="Corbel" panose="020B0503020204020204" pitchFamily="34" charset="0"/>
              </a:rPr>
              <a:t>существо?</a:t>
            </a:r>
            <a:endParaRPr lang="en-US" sz="5900" b="1" dirty="0">
              <a:latin typeface="Corbel" panose="020B0503020204020204" pitchFamily="34" charset="0"/>
            </a:endParaRPr>
          </a:p>
          <a:p>
            <a:pPr fontAlgn="base"/>
            <a:endParaRPr lang="ro-MD" sz="2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Japonia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>
                <a:latin typeface="Corbel" panose="020B0503020204020204" pitchFamily="34" charset="0"/>
              </a:rPr>
              <a:t>a </a:t>
            </a:r>
            <a:r>
              <a:rPr lang="en-US" sz="5900" dirty="0" err="1">
                <a:latin typeface="Corbel" panose="020B0503020204020204" pitchFamily="34" charset="0"/>
              </a:rPr>
              <a:t>suferit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grav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în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urma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celui</a:t>
            </a:r>
            <a:r>
              <a:rPr lang="en-US" sz="5900" dirty="0">
                <a:latin typeface="Corbel" panose="020B0503020204020204" pitchFamily="34" charset="0"/>
              </a:rPr>
              <a:t> de-al </a:t>
            </a:r>
            <a:r>
              <a:rPr lang="en-US" sz="5900" dirty="0" err="1">
                <a:latin typeface="Corbel" panose="020B0503020204020204" pitchFamily="34" charset="0"/>
              </a:rPr>
              <a:t>Doilea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Război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endParaRPr lang="ro-MD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Mondial</a:t>
            </a:r>
            <a:r>
              <a:rPr lang="en-US" sz="5900" dirty="0">
                <a:latin typeface="Corbel" panose="020B0503020204020204" pitchFamily="34" charset="0"/>
              </a:rPr>
              <a:t>. </a:t>
            </a:r>
            <a:r>
              <a:rPr lang="en-US" sz="5900" dirty="0" err="1" smtClean="0">
                <a:latin typeface="Corbel" panose="020B0503020204020204" pitchFamily="34" charset="0"/>
              </a:rPr>
              <a:t>În</a:t>
            </a:r>
            <a:r>
              <a:rPr lang="ro-MD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 err="1" smtClean="0">
                <a:latin typeface="Corbel" panose="020B0503020204020204" pitchFamily="34" charset="0"/>
              </a:rPr>
              <a:t>ciuda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acestui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fapt</a:t>
            </a:r>
            <a:r>
              <a:rPr lang="en-US" sz="5900" dirty="0">
                <a:latin typeface="Corbel" panose="020B0503020204020204" pitchFamily="34" charset="0"/>
              </a:rPr>
              <a:t>, </a:t>
            </a:r>
            <a:r>
              <a:rPr lang="en-US" sz="5900" dirty="0" err="1">
                <a:latin typeface="Corbel" panose="020B0503020204020204" pitchFamily="34" charset="0"/>
              </a:rPr>
              <a:t>japonezii</a:t>
            </a:r>
            <a:r>
              <a:rPr lang="en-US" sz="5900" dirty="0">
                <a:latin typeface="Corbel" panose="020B0503020204020204" pitchFamily="34" charset="0"/>
              </a:rPr>
              <a:t> au </a:t>
            </a:r>
            <a:r>
              <a:rPr lang="en-US" sz="5900" dirty="0" err="1">
                <a:latin typeface="Corbel" panose="020B0503020204020204" pitchFamily="34" charset="0"/>
              </a:rPr>
              <a:t>reușit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să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endParaRPr lang="ro-MD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restabilească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 err="1" smtClean="0">
                <a:latin typeface="Corbel" panose="020B0503020204020204" pitchFamily="34" charset="0"/>
              </a:rPr>
              <a:t>economia</a:t>
            </a:r>
            <a:r>
              <a:rPr lang="ro-MD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 err="1" smtClean="0">
                <a:latin typeface="Corbel" panose="020B0503020204020204" pitchFamily="34" charset="0"/>
              </a:rPr>
              <a:t>țării</a:t>
            </a:r>
            <a:r>
              <a:rPr lang="en-US" sz="5900" dirty="0">
                <a:latin typeface="Corbel" panose="020B0503020204020204" pitchFamily="34" charset="0"/>
              </a:rPr>
              <a:t>. </a:t>
            </a:r>
            <a:r>
              <a:rPr lang="en-US" sz="5900" dirty="0" err="1">
                <a:latin typeface="Corbel" panose="020B0503020204020204" pitchFamily="34" charset="0"/>
              </a:rPr>
              <a:t>Unii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afirmă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că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Japonia</a:t>
            </a:r>
            <a:r>
              <a:rPr lang="en-US" sz="5900" dirty="0">
                <a:latin typeface="Corbel" panose="020B0503020204020204" pitchFamily="34" charset="0"/>
              </a:rPr>
              <a:t> s-a </a:t>
            </a:r>
            <a:r>
              <a:rPr lang="en-US" sz="5900" dirty="0" err="1">
                <a:latin typeface="Corbel" panose="020B0503020204020204" pitchFamily="34" charset="0"/>
              </a:rPr>
              <a:t>ridicat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endParaRPr lang="ro-MD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dirty="0" smtClean="0">
                <a:latin typeface="Corbel" panose="020B0503020204020204" pitchFamily="34" charset="0"/>
              </a:rPr>
              <a:t>din </a:t>
            </a:r>
            <a:r>
              <a:rPr lang="en-US" sz="5900" dirty="0" err="1">
                <a:latin typeface="Corbel" panose="020B0503020204020204" pitchFamily="34" charset="0"/>
              </a:rPr>
              <a:t>cenușă</a:t>
            </a:r>
            <a:r>
              <a:rPr lang="en-US" sz="5900" dirty="0">
                <a:latin typeface="Corbel" panose="020B0503020204020204" pitchFamily="34" charset="0"/>
              </a:rPr>
              <a:t>, </a:t>
            </a:r>
            <a:r>
              <a:rPr lang="en-US" sz="5900" dirty="0" err="1">
                <a:latin typeface="Corbel" panose="020B0503020204020204" pitchFamily="34" charset="0"/>
              </a:rPr>
              <a:t>precum</a:t>
            </a:r>
            <a:r>
              <a:rPr lang="en-US" sz="5900" dirty="0">
                <a:latin typeface="Corbel" panose="020B0503020204020204" pitchFamily="34" charset="0"/>
              </a:rPr>
              <a:t>…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smtClean="0">
                <a:latin typeface="Corbel" panose="020B0503020204020204" pitchFamily="34" charset="0"/>
              </a:rPr>
              <a:t>Ce</a:t>
            </a:r>
            <a:r>
              <a:rPr lang="ro-MD" sz="5900" b="1" dirty="0" smtClean="0">
                <a:latin typeface="Corbel" panose="020B0503020204020204" pitchFamily="34" charset="0"/>
              </a:rPr>
              <a:t> </a:t>
            </a:r>
            <a:r>
              <a:rPr lang="en-US" sz="5900" b="1" dirty="0" err="1" smtClean="0">
                <a:latin typeface="Corbel" panose="020B0503020204020204" pitchFamily="34" charset="0"/>
              </a:rPr>
              <a:t>personaj</a:t>
            </a:r>
            <a:r>
              <a:rPr lang="en-US" sz="5900" b="1" dirty="0" smtClean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mitologic</a:t>
            </a:r>
            <a:r>
              <a:rPr lang="en-US" sz="59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7114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900" dirty="0">
                <a:latin typeface="Corbel" panose="020B0503020204020204" pitchFamily="34" charset="0"/>
              </a:rPr>
              <a:t>Япония серьезно пострадала во время Второй </a:t>
            </a:r>
            <a:r>
              <a:rPr lang="ru-RU" sz="5900" dirty="0" smtClean="0">
                <a:latin typeface="Corbel" panose="020B0503020204020204" pitchFamily="34" charset="0"/>
              </a:rPr>
              <a:t>мировой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войны</a:t>
            </a:r>
            <a:r>
              <a:rPr lang="ru-RU" sz="5900" dirty="0">
                <a:latin typeface="Corbel" panose="020B0503020204020204" pitchFamily="34" charset="0"/>
              </a:rPr>
              <a:t>. Несмотря на это, трудолюбивые жители </a:t>
            </a:r>
            <a:r>
              <a:rPr lang="ru-RU" sz="5900" dirty="0" smtClean="0">
                <a:latin typeface="Corbel" panose="020B0503020204020204" pitchFamily="34" charset="0"/>
              </a:rPr>
              <a:t>страны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смогли </a:t>
            </a:r>
            <a:r>
              <a:rPr lang="ru-RU" sz="5900" dirty="0">
                <a:latin typeface="Corbel" panose="020B0503020204020204" pitchFamily="34" charset="0"/>
              </a:rPr>
              <a:t>восстановить экономику. Говорят, что </a:t>
            </a:r>
            <a:r>
              <a:rPr lang="ru-RU" sz="5900" dirty="0" smtClean="0">
                <a:latin typeface="Corbel" panose="020B0503020204020204" pitchFamily="34" charset="0"/>
              </a:rPr>
              <a:t>Япония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восстала </a:t>
            </a:r>
            <a:r>
              <a:rPr lang="ru-RU" sz="5900" dirty="0">
                <a:latin typeface="Corbel" panose="020B0503020204020204" pitchFamily="34" charset="0"/>
              </a:rPr>
              <a:t>из пепла, словно… </a:t>
            </a:r>
            <a:r>
              <a:rPr lang="ru-RU" sz="5900" b="1" dirty="0">
                <a:latin typeface="Corbel" panose="020B0503020204020204" pitchFamily="34" charset="0"/>
              </a:rPr>
              <a:t>Какое мифическое </a:t>
            </a:r>
            <a:r>
              <a:rPr lang="ru-RU" sz="5900" b="1" dirty="0" smtClean="0">
                <a:latin typeface="Corbel" panose="020B0503020204020204" pitchFamily="34" charset="0"/>
              </a:rPr>
              <a:t>существо?</a:t>
            </a:r>
            <a:endParaRPr lang="en-US" sz="5900" b="1" dirty="0">
              <a:latin typeface="Corbel" panose="020B0503020204020204" pitchFamily="34" charset="0"/>
            </a:endParaRPr>
          </a:p>
          <a:p>
            <a:pPr fontAlgn="base"/>
            <a:endParaRPr lang="ro-MD" sz="2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Japonia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>
                <a:latin typeface="Corbel" panose="020B0503020204020204" pitchFamily="34" charset="0"/>
              </a:rPr>
              <a:t>a </a:t>
            </a:r>
            <a:r>
              <a:rPr lang="en-US" sz="5900" dirty="0" err="1">
                <a:latin typeface="Corbel" panose="020B0503020204020204" pitchFamily="34" charset="0"/>
              </a:rPr>
              <a:t>suferit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grav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în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urma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celui</a:t>
            </a:r>
            <a:r>
              <a:rPr lang="en-US" sz="5900" dirty="0">
                <a:latin typeface="Corbel" panose="020B0503020204020204" pitchFamily="34" charset="0"/>
              </a:rPr>
              <a:t> de-al </a:t>
            </a:r>
            <a:r>
              <a:rPr lang="en-US" sz="5900" dirty="0" err="1">
                <a:latin typeface="Corbel" panose="020B0503020204020204" pitchFamily="34" charset="0"/>
              </a:rPr>
              <a:t>Doilea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Război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endParaRPr lang="ro-MD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Mondial</a:t>
            </a:r>
            <a:r>
              <a:rPr lang="en-US" sz="5900" dirty="0">
                <a:latin typeface="Corbel" panose="020B0503020204020204" pitchFamily="34" charset="0"/>
              </a:rPr>
              <a:t>. </a:t>
            </a:r>
            <a:r>
              <a:rPr lang="en-US" sz="5900" dirty="0" err="1" smtClean="0">
                <a:latin typeface="Corbel" panose="020B0503020204020204" pitchFamily="34" charset="0"/>
              </a:rPr>
              <a:t>În</a:t>
            </a:r>
            <a:r>
              <a:rPr lang="ro-MD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 err="1" smtClean="0">
                <a:latin typeface="Corbel" panose="020B0503020204020204" pitchFamily="34" charset="0"/>
              </a:rPr>
              <a:t>ciuda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acestui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fapt</a:t>
            </a:r>
            <a:r>
              <a:rPr lang="en-US" sz="5900" dirty="0">
                <a:latin typeface="Corbel" panose="020B0503020204020204" pitchFamily="34" charset="0"/>
              </a:rPr>
              <a:t>, </a:t>
            </a:r>
            <a:r>
              <a:rPr lang="en-US" sz="5900" dirty="0" err="1">
                <a:latin typeface="Corbel" panose="020B0503020204020204" pitchFamily="34" charset="0"/>
              </a:rPr>
              <a:t>japonezii</a:t>
            </a:r>
            <a:r>
              <a:rPr lang="en-US" sz="5900" dirty="0">
                <a:latin typeface="Corbel" panose="020B0503020204020204" pitchFamily="34" charset="0"/>
              </a:rPr>
              <a:t> au </a:t>
            </a:r>
            <a:r>
              <a:rPr lang="en-US" sz="5900" dirty="0" err="1">
                <a:latin typeface="Corbel" panose="020B0503020204020204" pitchFamily="34" charset="0"/>
              </a:rPr>
              <a:t>reușit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să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endParaRPr lang="ro-MD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restabilească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 err="1" smtClean="0">
                <a:latin typeface="Corbel" panose="020B0503020204020204" pitchFamily="34" charset="0"/>
              </a:rPr>
              <a:t>economia</a:t>
            </a:r>
            <a:r>
              <a:rPr lang="ro-MD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 err="1" smtClean="0">
                <a:latin typeface="Corbel" panose="020B0503020204020204" pitchFamily="34" charset="0"/>
              </a:rPr>
              <a:t>țării</a:t>
            </a:r>
            <a:r>
              <a:rPr lang="en-US" sz="5900" dirty="0">
                <a:latin typeface="Corbel" panose="020B0503020204020204" pitchFamily="34" charset="0"/>
              </a:rPr>
              <a:t>. </a:t>
            </a:r>
            <a:r>
              <a:rPr lang="en-US" sz="5900" dirty="0" err="1">
                <a:latin typeface="Corbel" panose="020B0503020204020204" pitchFamily="34" charset="0"/>
              </a:rPr>
              <a:t>Unii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afirmă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că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Japonia</a:t>
            </a:r>
            <a:r>
              <a:rPr lang="en-US" sz="5900" dirty="0">
                <a:latin typeface="Corbel" panose="020B0503020204020204" pitchFamily="34" charset="0"/>
              </a:rPr>
              <a:t> s-a </a:t>
            </a:r>
            <a:r>
              <a:rPr lang="en-US" sz="5900" dirty="0" err="1">
                <a:latin typeface="Corbel" panose="020B0503020204020204" pitchFamily="34" charset="0"/>
              </a:rPr>
              <a:t>ridicat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endParaRPr lang="ro-MD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dirty="0" smtClean="0">
                <a:latin typeface="Corbel" panose="020B0503020204020204" pitchFamily="34" charset="0"/>
              </a:rPr>
              <a:t>din </a:t>
            </a:r>
            <a:r>
              <a:rPr lang="en-US" sz="5900" dirty="0" err="1">
                <a:latin typeface="Corbel" panose="020B0503020204020204" pitchFamily="34" charset="0"/>
              </a:rPr>
              <a:t>cenușă</a:t>
            </a:r>
            <a:r>
              <a:rPr lang="en-US" sz="5900" dirty="0">
                <a:latin typeface="Corbel" panose="020B0503020204020204" pitchFamily="34" charset="0"/>
              </a:rPr>
              <a:t>, </a:t>
            </a:r>
            <a:r>
              <a:rPr lang="en-US" sz="5900" dirty="0" err="1">
                <a:latin typeface="Corbel" panose="020B0503020204020204" pitchFamily="34" charset="0"/>
              </a:rPr>
              <a:t>precum</a:t>
            </a:r>
            <a:r>
              <a:rPr lang="en-US" sz="5900" dirty="0">
                <a:latin typeface="Corbel" panose="020B0503020204020204" pitchFamily="34" charset="0"/>
              </a:rPr>
              <a:t>…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smtClean="0">
                <a:latin typeface="Corbel" panose="020B0503020204020204" pitchFamily="34" charset="0"/>
              </a:rPr>
              <a:t>Ce</a:t>
            </a:r>
            <a:r>
              <a:rPr lang="ro-MD" sz="5900" b="1" dirty="0" smtClean="0">
                <a:latin typeface="Corbel" panose="020B0503020204020204" pitchFamily="34" charset="0"/>
              </a:rPr>
              <a:t> </a:t>
            </a:r>
            <a:r>
              <a:rPr lang="en-US" sz="5900" b="1" dirty="0" err="1" smtClean="0">
                <a:latin typeface="Corbel" panose="020B0503020204020204" pitchFamily="34" charset="0"/>
              </a:rPr>
              <a:t>personaj</a:t>
            </a:r>
            <a:r>
              <a:rPr lang="en-US" sz="5900" b="1" dirty="0" smtClean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mitologic</a:t>
            </a:r>
            <a:r>
              <a:rPr lang="en-US" sz="59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9733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Джон Бардин – единственный в мире получил две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Нобелевские премии в области физики. Кроме занятий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наукой, Джон какое-то время работал советником в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корпорации Х. </a:t>
            </a:r>
            <a:r>
              <a:rPr lang="ru-RU" sz="5700" b="1" dirty="0">
                <a:latin typeface="Corbel" panose="020B0503020204020204" pitchFamily="34" charset="0"/>
              </a:rPr>
              <a:t>Какие 4 буквы мы пропустили в название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компании?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John Bardeen e</a:t>
            </a:r>
            <a:r>
              <a:rPr lang="ro-MD" sz="5700" dirty="0">
                <a:latin typeface="Corbel" panose="020B0503020204020204" pitchFamily="34" charset="0"/>
              </a:rPr>
              <a:t>ste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singura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persoană</a:t>
            </a:r>
            <a:r>
              <a:rPr lang="en-US" sz="5700" dirty="0">
                <a:latin typeface="Corbel" panose="020B0503020204020204" pitchFamily="34" charset="0"/>
              </a:rPr>
              <a:t> care a </a:t>
            </a:r>
            <a:r>
              <a:rPr lang="en-US" sz="5700" dirty="0" err="1">
                <a:latin typeface="Corbel" panose="020B0503020204020204" pitchFamily="34" charset="0"/>
              </a:rPr>
              <a:t>obținut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două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ori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Premiul</a:t>
            </a:r>
            <a:r>
              <a:rPr lang="en-US" sz="5700" dirty="0">
                <a:latin typeface="Corbel" panose="020B0503020204020204" pitchFamily="34" charset="0"/>
              </a:rPr>
              <a:t> Nobel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fizică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Pe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lângă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activitatea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științifică</a:t>
            </a:r>
            <a:r>
              <a:rPr lang="en-US" sz="5700" dirty="0">
                <a:latin typeface="Corbel" panose="020B0503020204020204" pitchFamily="34" charset="0"/>
              </a:rPr>
              <a:t>, John </a:t>
            </a:r>
            <a:endParaRPr lang="x-none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lucre</a:t>
            </a:r>
            <a:r>
              <a:rPr lang="x-none" sz="5700" dirty="0">
                <a:latin typeface="Corbel" panose="020B0503020204020204" pitchFamily="34" charset="0"/>
              </a:rPr>
              <a:t>ază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ro-MD" sz="5700" dirty="0">
                <a:latin typeface="Corbel" panose="020B0503020204020204" pitchFamily="34" charset="0"/>
              </a:rPr>
              <a:t>în calitate de </a:t>
            </a:r>
            <a:r>
              <a:rPr lang="en-US" sz="5700" dirty="0" err="1">
                <a:latin typeface="Corbel" panose="020B0503020204020204" pitchFamily="34" charset="0"/>
              </a:rPr>
              <a:t>consilier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corporația</a:t>
            </a:r>
            <a:r>
              <a:rPr lang="en-US" sz="5700" dirty="0">
                <a:latin typeface="Corbel" panose="020B0503020204020204" pitchFamily="34" charset="0"/>
              </a:rPr>
              <a:t> X.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>
                <a:latin typeface="Corbel" panose="020B0503020204020204" pitchFamily="34" charset="0"/>
              </a:rPr>
              <a:t>Care 4 </a:t>
            </a:r>
            <a:r>
              <a:rPr lang="en-US" sz="5700" b="1" dirty="0" err="1">
                <a:latin typeface="Corbel" panose="020B0503020204020204" pitchFamily="34" charset="0"/>
              </a:rPr>
              <a:t>litere</a:t>
            </a:r>
            <a:r>
              <a:rPr lang="en-US" sz="5700" b="1" dirty="0">
                <a:latin typeface="Corbel" panose="020B0503020204020204" pitchFamily="34" charset="0"/>
              </a:rPr>
              <a:t> au </a:t>
            </a:r>
            <a:r>
              <a:rPr lang="en-US" sz="5700" b="1" dirty="0" err="1">
                <a:latin typeface="Corbel" panose="020B0503020204020204" pitchFamily="34" charset="0"/>
              </a:rPr>
              <a:t>fost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omise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</a:t>
            </a:r>
            <a:r>
              <a:rPr lang="x-none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propoziția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precedentă</a:t>
            </a:r>
            <a:r>
              <a:rPr lang="en-US" sz="5700" b="1" dirty="0">
                <a:latin typeface="Corbel" panose="020B0503020204020204" pitchFamily="34" charset="0"/>
              </a:rPr>
              <a:t>? </a:t>
            </a:r>
            <a:endParaRPr lang="ru-RU" sz="57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3562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2945</TotalTime>
  <Words>1079</Words>
  <Application>Microsoft Office PowerPoint</Application>
  <PresentationFormat>Произвольный</PresentationFormat>
  <Paragraphs>172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422</cp:revision>
  <dcterms:modified xsi:type="dcterms:W3CDTF">2021-01-06T15:48:03Z</dcterms:modified>
</cp:coreProperties>
</file>