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2" d="100"/>
          <a:sy n="32" d="100"/>
        </p:scale>
        <p:origin x="53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409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774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754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3262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15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6796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27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699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60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436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62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28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189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9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На одном из рисунков, созданных ко </a:t>
            </a:r>
            <a:r>
              <a:rPr lang="ru-RU" sz="7200" dirty="0" smtClean="0">
                <a:latin typeface="Corbel" panose="020B0503020204020204" pitchFamily="34" charset="0"/>
              </a:rPr>
              <a:t>Дню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продовольствия</a:t>
            </a:r>
            <a:r>
              <a:rPr lang="ru-RU" sz="7200" dirty="0">
                <a:latin typeface="Corbel" panose="020B0503020204020204" pitchFamily="34" charset="0"/>
              </a:rPr>
              <a:t>, люди складывают </a:t>
            </a:r>
            <a:r>
              <a:rPr lang="ru-RU" sz="7200" dirty="0" smtClean="0">
                <a:latin typeface="Corbel" panose="020B0503020204020204" pitchFamily="34" charset="0"/>
              </a:rPr>
              <a:t>овощи,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рыбу</a:t>
            </a:r>
            <a:r>
              <a:rPr lang="ru-RU" sz="7200" dirty="0">
                <a:latin typeface="Corbel" panose="020B0503020204020204" pitchFamily="34" charset="0"/>
              </a:rPr>
              <a:t>, фрукты в Землю, как в НЕЁ. </a:t>
            </a:r>
            <a:r>
              <a:rPr lang="ru-RU" sz="7200" dirty="0" smtClean="0">
                <a:latin typeface="Corbel" panose="020B0503020204020204" pitchFamily="34" charset="0"/>
              </a:rPr>
              <a:t>Видимо,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рассчитывают </a:t>
            </a:r>
            <a:r>
              <a:rPr lang="ru-RU" sz="7200" dirty="0">
                <a:latin typeface="Corbel" panose="020B0503020204020204" pitchFamily="34" charset="0"/>
              </a:rPr>
              <a:t>накопить достаточно, </a:t>
            </a:r>
            <a:r>
              <a:rPr lang="ru-RU" sz="7200" dirty="0" smtClean="0">
                <a:latin typeface="Corbel" panose="020B0503020204020204" pitchFamily="34" charset="0"/>
              </a:rPr>
              <a:t>чтобы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всем </a:t>
            </a:r>
            <a:r>
              <a:rPr lang="ru-RU" sz="7200" dirty="0">
                <a:latin typeface="Corbel" panose="020B0503020204020204" pitchFamily="34" charset="0"/>
              </a:rPr>
              <a:t>хватило.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 </a:t>
            </a:r>
            <a:r>
              <a:rPr lang="ru-RU" sz="7200" b="1" dirty="0">
                <a:latin typeface="Corbel" panose="020B0503020204020204" pitchFamily="34" charset="0"/>
              </a:rPr>
              <a:t>виде какого </a:t>
            </a:r>
            <a:r>
              <a:rPr lang="ru-RU" sz="7200" b="1" dirty="0" smtClean="0">
                <a:latin typeface="Corbel" panose="020B0503020204020204" pitchFamily="34" charset="0"/>
              </a:rPr>
              <a:t>животного обычно </a:t>
            </a:r>
            <a:r>
              <a:rPr lang="ru-RU" sz="7200" b="1" dirty="0">
                <a:latin typeface="Corbel" panose="020B0503020204020204" pitchFamily="34" charset="0"/>
              </a:rPr>
              <a:t>делают ЕЁ?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Свинья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–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3118735"/>
            <a:ext cx="9060732" cy="60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UNICEF стремится обеспечить доступ </a:t>
            </a:r>
            <a:r>
              <a:rPr lang="ru-RU" sz="7200" dirty="0" smtClean="0">
                <a:latin typeface="Corbel" panose="020B0503020204020204" pitchFamily="34" charset="0"/>
              </a:rPr>
              <a:t>к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безопасной </a:t>
            </a:r>
            <a:r>
              <a:rPr lang="ru-RU" sz="7200" dirty="0">
                <a:latin typeface="Corbel" panose="020B0503020204020204" pitchFamily="34" charset="0"/>
              </a:rPr>
              <a:t>и питательной еде. </a:t>
            </a:r>
            <a:r>
              <a:rPr lang="ru-RU" sz="7200" dirty="0" smtClean="0">
                <a:latin typeface="Corbel" panose="020B0503020204020204" pitchFamily="34" charset="0"/>
              </a:rPr>
              <a:t>Это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иллюстрируют </a:t>
            </a:r>
            <a:r>
              <a:rPr lang="ru-RU" sz="7200" dirty="0">
                <a:latin typeface="Corbel" panose="020B0503020204020204" pitchFamily="34" charset="0"/>
              </a:rPr>
              <a:t>пшеницей, ФОСФОРОМ </a:t>
            </a:r>
            <a:r>
              <a:rPr lang="ru-RU" sz="7200" dirty="0" smtClean="0">
                <a:latin typeface="Corbel" panose="020B0503020204020204" pitchFamily="34" charset="0"/>
              </a:rPr>
              <a:t>и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КАРОТИНОМ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Какие </a:t>
            </a:r>
            <a:r>
              <a:rPr lang="ru-RU" sz="7200" b="1" dirty="0">
                <a:latin typeface="Corbel" panose="020B0503020204020204" pitchFamily="34" charset="0"/>
              </a:rPr>
              <a:t>продукты </a:t>
            </a:r>
            <a:r>
              <a:rPr lang="ru-RU" sz="7200" b="1" dirty="0" smtClean="0">
                <a:latin typeface="Corbel" panose="020B0503020204020204" pitchFamily="34" charset="0"/>
              </a:rPr>
              <a:t>питания мы </a:t>
            </a:r>
            <a:r>
              <a:rPr lang="ru-RU" sz="7200" b="1" dirty="0">
                <a:latin typeface="Corbel" panose="020B0503020204020204" pitchFamily="34" charset="0"/>
              </a:rPr>
              <a:t>заменили?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1800916" y="495694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Рыба – 1 балл.</a:t>
            </a:r>
          </a:p>
          <a:p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Морковь – 1 балл.</a:t>
            </a:r>
          </a:p>
          <a:p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6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–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2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4" y="3089445"/>
            <a:ext cx="9534322" cy="58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33107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Вспомним мифологию!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На арене «Голодных </a:t>
            </a:r>
            <a:r>
              <a:rPr lang="ru-RU" sz="7200" dirty="0">
                <a:latin typeface="Corbel" panose="020B0503020204020204" pitchFamily="34" charset="0"/>
              </a:rPr>
              <a:t>игр» есть место, в </a:t>
            </a:r>
            <a:r>
              <a:rPr lang="ru-RU" sz="7200" dirty="0" smtClean="0">
                <a:latin typeface="Corbel" panose="020B0503020204020204" pitchFamily="34" charset="0"/>
              </a:rPr>
              <a:t>котором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можно </a:t>
            </a:r>
            <a:r>
              <a:rPr lang="ru-RU" sz="7200" dirty="0">
                <a:latin typeface="Corbel" panose="020B0503020204020204" pitchFamily="34" charset="0"/>
              </a:rPr>
              <a:t>найти оружие, </a:t>
            </a:r>
            <a:r>
              <a:rPr lang="ru-RU" sz="7200" dirty="0" smtClean="0">
                <a:latin typeface="Corbel" panose="020B0503020204020204" pitchFamily="34" charset="0"/>
              </a:rPr>
              <a:t>лекарства,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пропитание </a:t>
            </a:r>
            <a:r>
              <a:rPr lang="ru-RU" sz="7200" dirty="0">
                <a:latin typeface="Corbel" panose="020B0503020204020204" pitchFamily="34" charset="0"/>
              </a:rPr>
              <a:t>и многое другое. В книге </a:t>
            </a:r>
            <a:r>
              <a:rPr lang="ru-RU" sz="7200" dirty="0" smtClean="0">
                <a:latin typeface="Corbel" panose="020B0503020204020204" pitchFamily="34" charset="0"/>
              </a:rPr>
              <a:t>это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место </a:t>
            </a:r>
            <a:r>
              <a:rPr lang="ru-RU" sz="7200" dirty="0">
                <a:latin typeface="Corbel" panose="020B0503020204020204" pitchFamily="34" charset="0"/>
              </a:rPr>
              <a:t>описано как большой </a:t>
            </a:r>
            <a:r>
              <a:rPr lang="ru-RU" sz="7200" dirty="0" smtClean="0">
                <a:latin typeface="Corbel" panose="020B0503020204020204" pitchFamily="34" charset="0"/>
              </a:rPr>
              <a:t>изогнутый конус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Как </a:t>
            </a:r>
            <a:r>
              <a:rPr lang="ru-RU" sz="7200" b="1" dirty="0">
                <a:latin typeface="Corbel" panose="020B0503020204020204" pitchFamily="34" charset="0"/>
              </a:rPr>
              <a:t>оно называется?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Рог изобилия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–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3" y="3300972"/>
            <a:ext cx="9536100" cy="53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 – 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r>
              <a:rPr lang="ru-RU" sz="6400" dirty="0" smtClean="0">
                <a:latin typeface="Corbel" panose="020B0503020204020204" pitchFamily="34" charset="0"/>
              </a:rPr>
              <a:t>В </a:t>
            </a:r>
            <a:r>
              <a:rPr lang="ru-RU" sz="6400" dirty="0">
                <a:latin typeface="Corbel" panose="020B0503020204020204" pitchFamily="34" charset="0"/>
              </a:rPr>
              <a:t>одной истории рассказывается о трёх </a:t>
            </a:r>
            <a:r>
              <a:rPr lang="ru-RU" sz="6400" dirty="0" smtClean="0">
                <a:latin typeface="Corbel" panose="020B0503020204020204" pitchFamily="34" charset="0"/>
              </a:rPr>
              <a:t>японцах,</a:t>
            </a:r>
            <a:endParaRPr lang="en-US" sz="6400" dirty="0" smtClean="0">
              <a:latin typeface="Corbel" panose="020B0503020204020204" pitchFamily="34" charset="0"/>
            </a:endParaRPr>
          </a:p>
          <a:p>
            <a:r>
              <a:rPr lang="ru-RU" sz="6400" dirty="0" smtClean="0">
                <a:latin typeface="Corbel" panose="020B0503020204020204" pitchFamily="34" charset="0"/>
              </a:rPr>
              <a:t>которые </a:t>
            </a:r>
            <a:r>
              <a:rPr lang="ru-RU" sz="6400" dirty="0">
                <a:latin typeface="Corbel" panose="020B0503020204020204" pitchFamily="34" charset="0"/>
              </a:rPr>
              <a:t>приготовили ЕЁ и часть отдали нищему. </a:t>
            </a:r>
            <a:endParaRPr lang="ru-RU" sz="6400" dirty="0" smtClean="0">
              <a:latin typeface="Corbel" panose="020B0503020204020204" pitchFamily="34" charset="0"/>
            </a:endParaRPr>
          </a:p>
          <a:p>
            <a:r>
              <a:rPr lang="ru-RU" sz="6400" dirty="0" smtClean="0">
                <a:latin typeface="Corbel" panose="020B0503020204020204" pitchFamily="34" charset="0"/>
              </a:rPr>
              <a:t>Через некоторое </a:t>
            </a:r>
            <a:r>
              <a:rPr lang="ru-RU" sz="6400" dirty="0">
                <a:latin typeface="Corbel" panose="020B0503020204020204" pitchFamily="34" charset="0"/>
              </a:rPr>
              <a:t>время они увидели </a:t>
            </a:r>
            <a:r>
              <a:rPr lang="ru-RU" sz="6400" dirty="0" smtClean="0">
                <a:latin typeface="Corbel" panose="020B0503020204020204" pitchFamily="34" charset="0"/>
              </a:rPr>
              <a:t>бедняка,</a:t>
            </a:r>
            <a:endParaRPr lang="en-US" sz="6400" dirty="0" smtClean="0">
              <a:latin typeface="Corbel" panose="020B0503020204020204" pitchFamily="34" charset="0"/>
            </a:endParaRPr>
          </a:p>
          <a:p>
            <a:r>
              <a:rPr lang="ru-RU" sz="6400" dirty="0" smtClean="0">
                <a:latin typeface="Corbel" panose="020B0503020204020204" pitchFamily="34" charset="0"/>
              </a:rPr>
              <a:t>удостоверились</a:t>
            </a:r>
            <a:r>
              <a:rPr lang="ru-RU" sz="6400" dirty="0">
                <a:latin typeface="Corbel" panose="020B0503020204020204" pitchFamily="34" charset="0"/>
              </a:rPr>
              <a:t>, что с ним все в порядке, и </a:t>
            </a:r>
            <a:r>
              <a:rPr lang="ru-RU" sz="6400" dirty="0" smtClean="0">
                <a:latin typeface="Corbel" panose="020B0503020204020204" pitchFamily="34" charset="0"/>
              </a:rPr>
              <a:t>съели</a:t>
            </a:r>
            <a:endParaRPr lang="en-US" sz="6400" dirty="0" smtClean="0">
              <a:latin typeface="Corbel" panose="020B0503020204020204" pitchFamily="34" charset="0"/>
            </a:endParaRPr>
          </a:p>
          <a:p>
            <a:r>
              <a:rPr lang="ru-RU" sz="6400" dirty="0" smtClean="0">
                <a:latin typeface="Corbel" panose="020B0503020204020204" pitchFamily="34" charset="0"/>
              </a:rPr>
              <a:t>оставшуюся </a:t>
            </a:r>
            <a:r>
              <a:rPr lang="ru-RU" sz="6400" dirty="0">
                <a:latin typeface="Corbel" panose="020B0503020204020204" pitchFamily="34" charset="0"/>
              </a:rPr>
              <a:t>часть. Только после этого хитрый </a:t>
            </a:r>
            <a:endParaRPr lang="ru-RU" sz="6400" dirty="0" smtClean="0">
              <a:latin typeface="Corbel" panose="020B0503020204020204" pitchFamily="34" charset="0"/>
            </a:endParaRPr>
          </a:p>
          <a:p>
            <a:r>
              <a:rPr lang="ru-RU" sz="6400" dirty="0" smtClean="0">
                <a:latin typeface="Corbel" panose="020B0503020204020204" pitchFamily="34" charset="0"/>
              </a:rPr>
              <a:t>бедняк достал </a:t>
            </a:r>
            <a:r>
              <a:rPr lang="ru-RU" sz="6400" dirty="0">
                <a:latin typeface="Corbel" panose="020B0503020204020204" pitchFamily="34" charset="0"/>
              </a:rPr>
              <a:t>свою спрятанную порцию и тоже </a:t>
            </a:r>
            <a:endParaRPr lang="ru-RU" sz="6400" dirty="0" smtClean="0">
              <a:latin typeface="Corbel" panose="020B0503020204020204" pitchFamily="34" charset="0"/>
            </a:endParaRPr>
          </a:p>
          <a:p>
            <a:r>
              <a:rPr lang="ru-RU" sz="6400" dirty="0" smtClean="0">
                <a:latin typeface="Corbel" panose="020B0503020204020204" pitchFamily="34" charset="0"/>
              </a:rPr>
              <a:t>начал есть.</a:t>
            </a:r>
            <a:endParaRPr lang="en-US" sz="6400" dirty="0" smtClean="0">
              <a:latin typeface="Corbel" panose="020B0503020204020204" pitchFamily="34" charset="0"/>
            </a:endParaRPr>
          </a:p>
          <a:p>
            <a:r>
              <a:rPr lang="ru-RU" sz="64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400" b="1" dirty="0">
                <a:latin typeface="Corbel" panose="020B0503020204020204" pitchFamily="34" charset="0"/>
              </a:rPr>
              <a:t>ЕЁ.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Рыба фугу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 – 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2" y="2995386"/>
            <a:ext cx="9379637" cy="626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Читая, как Павел </a:t>
            </a:r>
            <a:r>
              <a:rPr lang="ru-RU" sz="7200" dirty="0" err="1">
                <a:latin typeface="Corbel" panose="020B0503020204020204" pitchFamily="34" charset="0"/>
              </a:rPr>
              <a:t>Басинский</a:t>
            </a:r>
            <a:r>
              <a:rPr lang="ru-RU" sz="7200" dirty="0">
                <a:latin typeface="Corbel" panose="020B0503020204020204" pitchFamily="34" charset="0"/>
              </a:rPr>
              <a:t> описал </a:t>
            </a:r>
            <a:r>
              <a:rPr lang="ru-RU" sz="7200" dirty="0" smtClean="0">
                <a:latin typeface="Corbel" panose="020B0503020204020204" pitchFamily="34" charset="0"/>
              </a:rPr>
              <a:t>очередь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на </a:t>
            </a:r>
            <a:r>
              <a:rPr lang="ru-RU" sz="7200" dirty="0">
                <a:latin typeface="Corbel" panose="020B0503020204020204" pitchFamily="34" charset="0"/>
              </a:rPr>
              <a:t>зимней ярмарке интеллектуальной </a:t>
            </a:r>
            <a:r>
              <a:rPr lang="ru-RU" sz="7200" dirty="0" smtClean="0">
                <a:latin typeface="Corbel" panose="020B0503020204020204" pitchFamily="34" charset="0"/>
              </a:rPr>
              <a:t>книги,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автор </a:t>
            </a:r>
            <a:r>
              <a:rPr lang="ru-RU" sz="7200" dirty="0">
                <a:latin typeface="Corbel" panose="020B0503020204020204" pitchFamily="34" charset="0"/>
              </a:rPr>
              <a:t>вопроса упомянул «ЕЁ для ума</a:t>
            </a:r>
            <a:r>
              <a:rPr lang="ru-RU" sz="7200" dirty="0" smtClean="0">
                <a:latin typeface="Corbel" panose="020B0503020204020204" pitchFamily="34" charset="0"/>
              </a:rPr>
              <a:t>».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err="1" smtClean="0">
                <a:latin typeface="Corbel" panose="020B0503020204020204" pitchFamily="34" charset="0"/>
              </a:rPr>
              <a:t>Басинский</a:t>
            </a:r>
            <a:r>
              <a:rPr lang="ru-RU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>
                <a:latin typeface="Corbel" panose="020B0503020204020204" pitchFamily="34" charset="0"/>
              </a:rPr>
              <a:t>сказал, что очереди за книгами </a:t>
            </a:r>
            <a:r>
              <a:rPr lang="ru-RU" sz="7200" dirty="0" smtClean="0">
                <a:latin typeface="Corbel" panose="020B0503020204020204" pitchFamily="34" charset="0"/>
              </a:rPr>
              <a:t>–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это </a:t>
            </a:r>
            <a:r>
              <a:rPr lang="ru-RU" sz="7200" dirty="0">
                <a:latin typeface="Corbel" panose="020B0503020204020204" pitchFamily="34" charset="0"/>
              </a:rPr>
              <a:t>хорошо, а плохо, когда </a:t>
            </a:r>
            <a:r>
              <a:rPr lang="ru-RU" sz="7200" dirty="0" smtClean="0">
                <a:latin typeface="Corbel" panose="020B0503020204020204" pitchFamily="34" charset="0"/>
              </a:rPr>
              <a:t>очереди…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Закончите </a:t>
            </a:r>
            <a:r>
              <a:rPr lang="ru-RU" sz="7200" b="1" dirty="0">
                <a:latin typeface="Corbel" panose="020B0503020204020204" pitchFamily="34" charset="0"/>
              </a:rPr>
              <a:t>слова писателя и назовите ЕЁ.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2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1473405" y="5022822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За хлебом – 1 балл.</a:t>
            </a:r>
          </a:p>
          <a:p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Пища – 1 балл.</a:t>
            </a:r>
          </a:p>
          <a:p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6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–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1" y="3284509"/>
            <a:ext cx="9736831" cy="546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Для ликвидации голода </a:t>
            </a:r>
            <a:r>
              <a:rPr lang="ru-RU" sz="7200" dirty="0" smtClean="0">
                <a:latin typeface="Corbel" panose="020B0503020204020204" pitchFamily="34" charset="0"/>
              </a:rPr>
              <a:t>предлагают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вкладывать </a:t>
            </a:r>
            <a:r>
              <a:rPr lang="ru-RU" sz="7200" dirty="0">
                <a:latin typeface="Corbel" panose="020B0503020204020204" pitchFamily="34" charset="0"/>
              </a:rPr>
              <a:t>деньги в научные </a:t>
            </a:r>
            <a:r>
              <a:rPr lang="ru-RU" sz="7200" dirty="0" smtClean="0">
                <a:latin typeface="Corbel" panose="020B0503020204020204" pitchFamily="34" charset="0"/>
              </a:rPr>
              <a:t>исследования,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технологии </a:t>
            </a:r>
            <a:r>
              <a:rPr lang="ru-RU" sz="7200" dirty="0">
                <a:latin typeface="Corbel" panose="020B0503020204020204" pitchFamily="34" charset="0"/>
              </a:rPr>
              <a:t>и генетические разработки. </a:t>
            </a:r>
            <a:r>
              <a:rPr lang="ru-RU" sz="7200" dirty="0" smtClean="0">
                <a:latin typeface="Corbel" panose="020B0503020204020204" pitchFamily="34" charset="0"/>
              </a:rPr>
              <a:t>На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картинке</a:t>
            </a:r>
            <a:r>
              <a:rPr lang="ru-RU" sz="7200" dirty="0">
                <a:latin typeface="Corbel" panose="020B0503020204020204" pitchFamily="34" charset="0"/>
              </a:rPr>
              <a:t>, посвящённой этому </a:t>
            </a:r>
            <a:r>
              <a:rPr lang="ru-RU" sz="7200" dirty="0" smtClean="0">
                <a:latin typeface="Corbel" panose="020B0503020204020204" pitchFamily="34" charset="0"/>
              </a:rPr>
              <a:t>предложению,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пшеница </a:t>
            </a:r>
            <a:r>
              <a:rPr lang="ru-RU" sz="7200" dirty="0">
                <a:latin typeface="Corbel" panose="020B0503020204020204" pitchFamily="34" charset="0"/>
              </a:rPr>
              <a:t>растёт из цепочки...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Закончите одним </a:t>
            </a:r>
            <a:r>
              <a:rPr lang="ru-RU" sz="7200" b="1" dirty="0">
                <a:latin typeface="Corbel" panose="020B0503020204020204" pitchFamily="34" charset="0"/>
              </a:rPr>
              <a:t>словом.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ДНК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–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9" y="2943873"/>
            <a:ext cx="9468721" cy="63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В 2007 году запустили Всемирную </a:t>
            </a:r>
            <a:r>
              <a:rPr lang="ru-RU" sz="7200" dirty="0" smtClean="0">
                <a:latin typeface="Corbel" panose="020B0503020204020204" pitchFamily="34" charset="0"/>
              </a:rPr>
              <a:t>неделю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помощи </a:t>
            </a:r>
            <a:r>
              <a:rPr lang="ru-RU" sz="7200" dirty="0">
                <a:latin typeface="Corbel" panose="020B0503020204020204" pitchFamily="34" charset="0"/>
              </a:rPr>
              <a:t>голодающим. Работники почти </a:t>
            </a:r>
            <a:r>
              <a:rPr lang="ru-RU" sz="7200" dirty="0" smtClean="0">
                <a:latin typeface="Corbel" panose="020B0503020204020204" pitchFamily="34" charset="0"/>
              </a:rPr>
              <a:t>35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тысяч </a:t>
            </a:r>
            <a:r>
              <a:rPr lang="ru-RU" sz="7200" dirty="0">
                <a:latin typeface="Corbel" panose="020B0503020204020204" pitchFamily="34" charset="0"/>
              </a:rPr>
              <a:t>ресторанов по всему миру (KFC, </a:t>
            </a:r>
            <a:r>
              <a:rPr lang="ru-RU" sz="7200" dirty="0" err="1" smtClean="0">
                <a:latin typeface="Corbel" panose="020B0503020204020204" pitchFamily="34" charset="0"/>
              </a:rPr>
              <a:t>Pizza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err="1" smtClean="0">
                <a:latin typeface="Corbel" panose="020B0503020204020204" pitchFamily="34" charset="0"/>
              </a:rPr>
              <a:t>Hut</a:t>
            </a:r>
            <a:r>
              <a:rPr lang="ru-RU" sz="7200" dirty="0">
                <a:latin typeface="Corbel" panose="020B0503020204020204" pitchFamily="34" charset="0"/>
              </a:rPr>
              <a:t>, </a:t>
            </a:r>
            <a:r>
              <a:rPr lang="ru-RU" sz="7200" dirty="0" err="1">
                <a:latin typeface="Corbel" panose="020B0503020204020204" pitchFamily="34" charset="0"/>
              </a:rPr>
              <a:t>Taco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r>
              <a:rPr lang="ru-RU" sz="7200" dirty="0" err="1">
                <a:latin typeface="Corbel" panose="020B0503020204020204" pitchFamily="34" charset="0"/>
              </a:rPr>
              <a:t>Bell</a:t>
            </a:r>
            <a:r>
              <a:rPr lang="ru-RU" sz="7200" dirty="0">
                <a:latin typeface="Corbel" panose="020B0503020204020204" pitchFamily="34" charset="0"/>
              </a:rPr>
              <a:t> и другие) пожертвовали около </a:t>
            </a:r>
            <a:r>
              <a:rPr lang="ru-RU" sz="7200" dirty="0" smtClean="0">
                <a:latin typeface="Corbel" panose="020B0503020204020204" pitchFamily="34" charset="0"/>
              </a:rPr>
              <a:t>4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миллионов </a:t>
            </a:r>
            <a:r>
              <a:rPr lang="ru-RU" sz="7200" dirty="0">
                <a:latin typeface="Corbel" panose="020B0503020204020204" pitchFamily="34" charset="0"/>
              </a:rPr>
              <a:t>ИХ. </a:t>
            </a:r>
            <a:r>
              <a:rPr lang="ru-RU" sz="7200" dirty="0" smtClean="0">
                <a:latin typeface="Corbel" panose="020B0503020204020204" pitchFamily="34" charset="0"/>
              </a:rPr>
              <a:t>В начале прошлого века люди </a:t>
            </a:r>
          </a:p>
          <a:p>
            <a:pPr fontAlgn="base"/>
            <a:r>
              <a:rPr lang="ru-RU" sz="7200" smtClean="0">
                <a:latin typeface="Corbel" panose="020B0503020204020204" pitchFamily="34" charset="0"/>
              </a:rPr>
              <a:t>добились</a:t>
            </a:r>
            <a:r>
              <a:rPr lang="ru-RU" sz="7200" dirty="0" smtClean="0">
                <a:latin typeface="Corbel" panose="020B0503020204020204" pitchFamily="34" charset="0"/>
              </a:rPr>
              <a:t>, чтобы число ИХ равнялось 40</a:t>
            </a:r>
            <a:r>
              <a:rPr lang="ru-RU" sz="7200" smtClean="0">
                <a:latin typeface="Corbel" panose="020B0503020204020204" pitchFamily="34" charset="0"/>
              </a:rPr>
              <a:t>. </a:t>
            </a:r>
          </a:p>
          <a:p>
            <a:pPr fontAlgn="base"/>
            <a:r>
              <a:rPr lang="ru-RU" sz="7200" b="1" smtClean="0">
                <a:latin typeface="Corbel" panose="020B0503020204020204" pitchFamily="34" charset="0"/>
              </a:rPr>
              <a:t>Назовите </a:t>
            </a:r>
            <a:r>
              <a:rPr lang="ru-RU" sz="7200" b="1" dirty="0">
                <a:latin typeface="Corbel" panose="020B0503020204020204" pitchFamily="34" charset="0"/>
              </a:rPr>
              <a:t>ИХ.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90923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Рабочие часы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491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–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873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2" y="2895347"/>
            <a:ext cx="8307089" cy="623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402</Words>
  <Application>Microsoft Office PowerPoint</Application>
  <PresentationFormat>Произвольный</PresentationFormat>
  <Paragraphs>84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391</cp:revision>
  <dcterms:modified xsi:type="dcterms:W3CDTF">2021-01-06T10:57:57Z</dcterms:modified>
</cp:coreProperties>
</file>