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9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0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9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0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6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7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2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0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7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2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1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8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3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0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9D5B5A-B3D4-7846-8902-021B83A0C9BA}" type="datetimeFigureOut">
              <a:rPr lang="ru-RU" smtClean="0"/>
              <a:t>вт 15.08.23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465780-C694-F041-9F73-A59789FAD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866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teleuca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442D9D-5E39-02FB-07E7-B8139787FCB1}"/>
              </a:ext>
            </a:extLst>
          </p:cNvPr>
          <p:cNvSpPr txBox="1"/>
          <p:nvPr/>
        </p:nvSpPr>
        <p:spPr>
          <a:xfrm>
            <a:off x="5741409" y="4414467"/>
            <a:ext cx="5814950" cy="15529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Marcel TELEUCA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conf.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fr-FR" sz="1800" u="sng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mteleuca@gmail.com</a:t>
            </a:r>
            <a:endParaRPr lang="ru-RU" sz="1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Universitatea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Pedagogică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Stat „Ion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Creangă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Republica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Moldova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Liceul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Teoretic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Orizont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Durlești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Republica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Moldova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AE1FD-2FE1-394B-683F-C29676BDED60}"/>
              </a:ext>
            </a:extLst>
          </p:cNvPr>
          <p:cNvSpPr txBox="1"/>
          <p:nvPr/>
        </p:nvSpPr>
        <p:spPr>
          <a:xfrm>
            <a:off x="1478168" y="1212652"/>
            <a:ext cx="8526483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dotați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5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699633-DD51-388B-D848-0FBD43D19415}"/>
                  </a:ext>
                </a:extLst>
              </p:cNvPr>
              <p:cNvSpPr txBox="1"/>
              <p:nvPr/>
            </p:nvSpPr>
            <p:spPr>
              <a:xfrm>
                <a:off x="1653144" y="739950"/>
                <a:ext cx="9545287" cy="47469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  <a:tabLst>
                    <a:tab pos="739775" algn="ctr"/>
                    <a:tab pos="3389630" algn="ctr"/>
                  </a:tabLst>
                </a:pP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s-E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Problema 1. 	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numere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reale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pozitive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astfel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încît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𝑎𝑏𝑐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1</m:t>
                    </m:r>
                  </m:oMath>
                </a14:m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Demonstrați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  <a:tabLst>
                    <a:tab pos="739775" algn="ctr"/>
                    <a:tab pos="3389630" algn="ctr"/>
                  </a:tabLst>
                </a:pP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≤1</m:t>
                      </m: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(OIM 2000,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subiectul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2)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Soluție</a:t>
                </a:r>
                <a:endParaRPr lang="ru-RU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Deoarece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𝑎𝑏𝑐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1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rezultă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există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numerele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reale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pozitive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x,y,z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astfel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încât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și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După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efectuarea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substituției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inegalitatea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devine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echivalentă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)≤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𝑥𝑦𝑧</m:t>
                          </m:r>
                        </m: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⟺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⟺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)≥0</m:t>
                          </m:r>
                        </m:e>
                      </m:eqAr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care este de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fapt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Consecința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699633-DD51-388B-D848-0FBD43D19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144" y="739950"/>
                <a:ext cx="9545287" cy="4746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21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3F110-85BC-7C58-1FF7-CA7F125B93AF}"/>
                  </a:ext>
                </a:extLst>
              </p:cNvPr>
              <p:cNvSpPr txBox="1"/>
              <p:nvPr/>
            </p:nvSpPr>
            <p:spPr>
              <a:xfrm>
                <a:off x="1232065" y="229662"/>
                <a:ext cx="9230096" cy="63986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  <a:tabLst>
                    <a:tab pos="739775" algn="ctr"/>
                    <a:tab pos="3093085" algn="ctr"/>
                  </a:tabLst>
                </a:pP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s-E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Problema 2. 	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astfel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încât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𝑐𝑎</m:t>
                    </m:r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Demonstrați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  <a:tabLst>
                    <a:tab pos="739775" algn="ctr"/>
                    <a:tab pos="3093085" algn="ct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𝑎𝑏𝑐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≥9</m:t>
                      </m: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(Olimpiada </a:t>
                </a:r>
                <a:r>
                  <a:rPr lang="es-ES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Poloniei</a:t>
                </a:r>
                <a:r>
                  <a:rPr lang="es-E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2005)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</a:pPr>
                <a:r>
                  <a:rPr lang="es-E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Soluția</a:t>
                </a:r>
                <a:r>
                  <a:rPr lang="es-E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nr.1</a:t>
                </a:r>
                <a:endParaRPr lang="ru-RU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Omogenizând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inegalitatea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aceasta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devine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echivalentă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+6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𝑎𝑏𝑐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≥3(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𝑐𝑎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⟺∑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+2∑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+36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≥3∑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+9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⋅∑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)+18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⟺∑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−∑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⋅∑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)+18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≥0</m:t>
                          </m:r>
                        </m:e>
                      </m:eqAr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Deoarece</a:t>
                </a:r>
                <a14:m>
                  <m:oMath xmlns:m="http://schemas.openxmlformats.org/officeDocument/2006/math"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∑</m:t>
                    </m:r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−∑</m:t>
                    </m:r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⋅∑</m:t>
                    </m:r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s-E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s-E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s-E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s-E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rezultă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suficient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demonstrat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𝑎𝑏𝑐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𝑎𝑏𝑐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)+18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După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simplificarea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prin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s-ES" sz="1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inegalitatea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devine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echivalentă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−3∑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)+6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≥0</m:t>
                          </m:r>
                        </m: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⟺2∑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)+∑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−∑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)≥0</m:t>
                          </m:r>
                        </m:e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⟺2∑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)+∑(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≥0</m:t>
                          </m:r>
                        </m:e>
                      </m:eqAr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inegalitate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care este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evidentă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deoarece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din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Consecința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este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cunoscut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∑</m:t>
                    </m:r>
                    <m:r>
                      <a:rPr lang="en-U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1800" i="1" baseline="30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iar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celălalt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termen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sumei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este </a:t>
                </a:r>
                <a:r>
                  <a:rPr lang="es-E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nenegativ</a:t>
                </a:r>
                <a:r>
                  <a:rPr lang="es-E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3F110-85BC-7C58-1FF7-CA7F125B9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65" y="229662"/>
                <a:ext cx="9230096" cy="6398675"/>
              </a:xfrm>
              <a:prstGeom prst="rect">
                <a:avLst/>
              </a:prstGeom>
              <a:blipFill>
                <a:blip r:embed="rId2"/>
                <a:stretch>
                  <a:fillRect l="-412" r="-6310" b="-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33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969CE1-8376-71B3-655B-CBEAA8453632}"/>
                  </a:ext>
                </a:extLst>
              </p:cNvPr>
              <p:cNvSpPr txBox="1"/>
              <p:nvPr/>
            </p:nvSpPr>
            <p:spPr>
              <a:xfrm>
                <a:off x="2027217" y="1911661"/>
                <a:ext cx="8137566" cy="338220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450215">
                  <a:lnSpc>
                    <a:spcPct val="115000"/>
                  </a:lnSpc>
                </a:pPr>
                <a:r>
                  <a:rPr lang="es-E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Soluția </a:t>
                </a:r>
                <a:r>
                  <a:rPr lang="es-ES" sz="20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nr</a:t>
                </a:r>
                <a:r>
                  <a:rPr lang="es-E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2</a:t>
                </a:r>
                <a:endParaRPr lang="ru-RU" sz="3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Din </a:t>
                </a:r>
                <a:r>
                  <a:rPr lang="es-E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Consecința</a:t>
                </a:r>
                <a:r>
                  <a:rPr lang="es-E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este </a:t>
                </a:r>
                <a:r>
                  <a:rPr lang="es-E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cunoscut</a:t>
                </a:r>
                <a:r>
                  <a:rPr lang="es-E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𝑎𝑏𝑐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𝑏𝑐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𝑐𝑎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)=3(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demonstra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)≥9⟺(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≥9⟺(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−3(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𝑎𝑏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)≥0</m:t>
                          </m:r>
                        </m:e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⟺</m:t>
                          </m:r>
                          <m:f>
                            <m:f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∑(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≥0</m:t>
                          </m:r>
                        </m:e>
                      </m:eqArr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inegalitate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care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evidentă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969CE1-8376-71B3-655B-CBEAA8453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17" y="1911661"/>
                <a:ext cx="8137566" cy="3382208"/>
              </a:xfrm>
              <a:prstGeom prst="rect">
                <a:avLst/>
              </a:prstGeom>
              <a:blipFill>
                <a:blip r:embed="rId2"/>
                <a:stretch>
                  <a:fillRect r="-5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42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DA071-3C92-8D48-F01E-6CBDAE02BE78}"/>
                  </a:ext>
                </a:extLst>
              </p:cNvPr>
              <p:cNvSpPr txBox="1"/>
              <p:nvPr/>
            </p:nvSpPr>
            <p:spPr>
              <a:xfrm>
                <a:off x="1777835" y="960568"/>
                <a:ext cx="8636330" cy="49368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Problema 6. 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vas cu acid și un pahar gradat cu apă curată au fost lăsate în cabinetul de chimie după lecție. Profesorul a golit vasul și urmează să-l clătească cu apă din pahar. Pentru a face acest lucru, intenționează să împartă toată apa din pahar în porții, nu neapărat egale între ele, și să clătească bine vasul cu fiecare porție de apă separat: mai întâi cu prima porție, apoi cu a doua și așa mai departe. Se știe că după fiecare golire a vasului, pe pereții acestuia rămâne o cantitate de lichid (de fiecare dată aceeași cantitate).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Pentru care dintre următoarele patru valori ale lui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după spălare cu </a:t>
                </a:r>
                <a:r>
                  <a:rPr lang="ro-RO" sz="1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porții egale de apă, vasul va deveni, în cele din urmă, mai curat (adică va conține mai puțin acid)?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În ce raport este mai bine să împărțiți apa din pahar în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porții, astfel încât vasul să ajungă cât mai curat?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Este adevărat că cu cât este mai mare numărul de porții egale în care se împarte apa, cu atât vasul devine mai curat în final?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endParaRPr lang="ro-RO" sz="1800" b="1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DA071-3C92-8D48-F01E-6CBDAE02B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35" y="960568"/>
                <a:ext cx="8636330" cy="4936864"/>
              </a:xfrm>
              <a:prstGeom prst="rect">
                <a:avLst/>
              </a:prstGeom>
              <a:blipFill>
                <a:blip r:embed="rId2"/>
                <a:stretch>
                  <a:fillRect l="-587" r="-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00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2ADD2-18DB-FA85-EB2F-D736FC0A75AB}"/>
                  </a:ext>
                </a:extLst>
              </p:cNvPr>
              <p:cNvSpPr txBox="1"/>
              <p:nvPr/>
            </p:nvSpPr>
            <p:spPr>
              <a:xfrm>
                <a:off x="81148" y="185387"/>
                <a:ext cx="12029703" cy="64872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Soluţie.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Să luăm ca unitate (întregul) cantitatea de lichid rămasă pe pereții vasului după golirea acestuia. Dacă în vas se toarnă o cantitate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apă pură, soluție de acid în vas va fi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iar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raportul dintre cantitatea de acid și cantitatea de soluție va fi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Adică cantitatea de acid într-o unitate de soluție se va micșora de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ori, iar după golire, va rămâne exact o unitate din această soluție care conține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acid.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a, c)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Dacă cantitatea inițială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apă este împărțită în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părți egale, atunci la sfârșit în soluție se obține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acid, iar dacă se iau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porții, atunci va fi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−(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acid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Considerăm raportul: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−(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sup>
                        </m:sSup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+1+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𝑛𝑥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Conform inegalității lui Bernoulli (pentru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≥−1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are loc inegalitatea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≥1+</m:t>
                    </m:r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𝑟𝑥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obținem: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𝑛𝑥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𝑛𝑥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∙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𝑛𝑥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1+2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1+2</m:t>
                            </m:r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Prin urmare, cu creșterea numărului </a:t>
                </a:r>
                <a:r>
                  <a:rPr lang="ro-RO" sz="1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vasul devine mai curat.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b).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Dacă cantitatea inițială </a:t>
                </a:r>
                <a:r>
                  <a:rPr lang="ro-RO" sz="1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apă este împărțită în </a:t>
                </a:r>
                <a:r>
                  <a:rPr lang="ro-RO" sz="1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porții neegale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atunci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și, conform inegalității mediilor, cantitatea totală de acid permite o estimare de jos: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(1+</m:t>
                                </m:r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)(1+</m:t>
                            </m:r>
                            <m:sSub>
                              <m:sSub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)(1+</m:t>
                            </m:r>
                            <m:sSub>
                              <m:sSub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)…(1+</m:t>
                            </m:r>
                            <m:sSub>
                              <m:sSub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(1+</m:t>
                                    </m:r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)(1+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)(1+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)…(1+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ro-RO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Egalitatea se realizează doar în cazul porțiilor egale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=…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o-RO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ro-RO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Răspuns:</a:t>
                </a:r>
                <a:r>
                  <a:rPr lang="ro-RO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o-RO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4. b) În </a:t>
                </a:r>
                <a:r>
                  <a:rPr lang="ro-RO" sz="14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părţi</a:t>
                </a:r>
                <a:r>
                  <a:rPr lang="ro-RO" sz="1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egale. c) Da. </a:t>
                </a:r>
                <a:endPara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22ADD2-18DB-FA85-EB2F-D736FC0A7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8" y="185387"/>
                <a:ext cx="12029703" cy="6487225"/>
              </a:xfrm>
              <a:prstGeom prst="rect">
                <a:avLst/>
              </a:prstGeom>
              <a:blipFill>
                <a:blip r:embed="rId2"/>
                <a:stretch>
                  <a:fillRect l="-105" r="-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0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60BF7-9841-BAC3-0C52-26ABC834A524}"/>
              </a:ext>
            </a:extLst>
          </p:cNvPr>
          <p:cNvSpPr txBox="1"/>
          <p:nvPr/>
        </p:nvSpPr>
        <p:spPr>
          <a:xfrm>
            <a:off x="3222171" y="3105834"/>
            <a:ext cx="574765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Mulțumesc pentru atenție!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9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117DCF-1B86-D19A-64B6-E1201BE42BF7}"/>
              </a:ext>
            </a:extLst>
          </p:cNvPr>
          <p:cNvSpPr txBox="1"/>
          <p:nvPr/>
        </p:nvSpPr>
        <p:spPr>
          <a:xfrm>
            <a:off x="2814452" y="2956956"/>
            <a:ext cx="6424552" cy="2062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EGMO – 2 mențiuni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BMO – 1 argint, 3 bronz, 1 mențiune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JBMO – 4 bronz</a:t>
            </a:r>
          </a:p>
          <a:p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IMO – 3 bronz, 3 mențiuni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5C096-AF35-21B9-671C-853556D8B79F}"/>
              </a:ext>
            </a:extLst>
          </p:cNvPr>
          <p:cNvSpPr txBox="1"/>
          <p:nvPr/>
        </p:nvSpPr>
        <p:spPr>
          <a:xfrm>
            <a:off x="1838696" y="973776"/>
            <a:ext cx="851460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4000" dirty="0"/>
              <a:t>Rezultatele la concursuri internaționale: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5282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9FA646-4214-2650-E512-635FF7274761}"/>
              </a:ext>
            </a:extLst>
          </p:cNvPr>
          <p:cNvSpPr txBox="1"/>
          <p:nvPr/>
        </p:nvSpPr>
        <p:spPr>
          <a:xfrm>
            <a:off x="2110344" y="2402440"/>
            <a:ext cx="7971311" cy="10519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o-RO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ABORDARE INTERDISCIPLINARĂ LA STUDIUL UNOR INEGALITĂȚI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88DBA4-0536-6F36-C2F0-FADF71ADA485}"/>
                  </a:ext>
                </a:extLst>
              </p:cNvPr>
              <p:cNvSpPr txBox="1"/>
              <p:nvPr/>
            </p:nvSpPr>
            <p:spPr>
              <a:xfrm>
                <a:off x="2009404" y="1085033"/>
                <a:ext cx="8173192" cy="46026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450215">
                  <a:lnSpc>
                    <a:spcPct val="115000"/>
                  </a:lnSpc>
                </a:pP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Din fizică se știe că centrul de masă al sistemului de greutăți considerat are coordonatele: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o-RO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ro-RO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>
                  <a:lnSpc>
                    <a:spcPct val="115000"/>
                  </a:lnSpc>
                </a:pPr>
                <a:r>
                  <a:rPr lang="ro-RO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Definiția 2.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Fie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interval de numere reale și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funcție.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Spunem că funcția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este convexă pe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dacă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 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+(1−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)∙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Times New Roman" panose="02020603050405020304" pitchFamily="18" charset="0"/>
                  <a:buAutoNum type="alphaLcParenR"/>
                </a:pP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Spunem că funcția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este concavă pe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dacă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 </m:t>
                        </m:r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+(1−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)∙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800"/>
                  </a:spcAft>
                  <a:buFont typeface="Times New Roman" panose="02020603050405020304" pitchFamily="18" charset="0"/>
                  <a:buAutoNum type="alphaLcParenR"/>
                </a:pPr>
                <a:r>
                  <a:rPr lang="ro-RO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Spunem că funcția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este strict convexă (concavă) pe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o-RO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dacă inegalitățile de mai sus sunt stricte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,≠</m:t>
                    </m:r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o-RO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ro-RO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88DBA4-0536-6F36-C2F0-FADF71ADA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04" y="1085033"/>
                <a:ext cx="8173192" cy="4602670"/>
              </a:xfrm>
              <a:prstGeom prst="rect">
                <a:avLst/>
              </a:prstGeom>
              <a:blipFill>
                <a:blip r:embed="rId2"/>
                <a:stretch>
                  <a:fillRect l="-464" b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68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200D18-574A-A3DE-A337-E419BCA454FD}"/>
                  </a:ext>
                </a:extLst>
              </p:cNvPr>
              <p:cNvSpPr txBox="1"/>
              <p:nvPr/>
            </p:nvSpPr>
            <p:spPr>
              <a:xfrm>
                <a:off x="235527" y="2180549"/>
                <a:ext cx="11720946" cy="249690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450215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Inegalitatea lui Jensen </a:t>
                </a:r>
                <a:r>
                  <a:rPr lang="ro-RO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referă la funcții convexe: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Fie 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interval de numere reale și 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funcție.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Funcția 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este convexă pe intervalul 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dacă și numai dacă 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≥2, ∀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</a:t>
                </a:r>
                <a14:m>
                  <m:oMath xmlns:m="http://schemas.openxmlformats.org/officeDocument/2006/math"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loc relația: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450215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)≤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o-RO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)+…+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o-RO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o-RO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RO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200D18-574A-A3DE-A337-E419BCA45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7" y="2180549"/>
                <a:ext cx="11720946" cy="2496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6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9C160-8F28-731A-7604-4E77B5FE9161}"/>
                  </a:ext>
                </a:extLst>
              </p:cNvPr>
              <p:cNvSpPr txBox="1"/>
              <p:nvPr/>
            </p:nvSpPr>
            <p:spPr>
              <a:xfrm>
                <a:off x="967096" y="1057629"/>
                <a:ext cx="10257807" cy="45271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Inegalitatea se demonstrează prin metoda inducției matematice, dar poate fi utilizată și proprietatea centrului de masă.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Considerăm pe graficul funcției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punctele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și greutățile cu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plasate corespunzător indicilor în aceste puncte (</a:t>
                </a:r>
                <a:r>
                  <a:rPr lang="ro-RO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Figura 4</a:t>
                </a: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Centrul de mase va fi în punctul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care are coordonatele: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)+…+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Dacă examinăm figura plană de deasupra graficului funcției, ea este o figură convexă, prin urmare centrul de mase al sistemului de puncte cu masele date aparține figurii. Atunci ordonata punctului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nu depășește valoarea ordonatei punctului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pe graficul funcției, care are aceiași abscisă ca și punctul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adică are loc inegalitatea: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ro-RO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)+…+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o-RO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9C160-8F28-731A-7604-4E77B5FE9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96" y="1057629"/>
                <a:ext cx="10257807" cy="4527137"/>
              </a:xfrm>
              <a:prstGeom prst="rect">
                <a:avLst/>
              </a:prstGeom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93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D1108-D36E-B159-AA5D-F0178BA67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80" y="1423750"/>
            <a:ext cx="6997040" cy="40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5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942BE7-784B-2FCD-DAA1-87EE361CFCE2}"/>
                  </a:ext>
                </a:extLst>
              </p:cNvPr>
              <p:cNvSpPr txBox="1"/>
              <p:nvPr/>
            </p:nvSpPr>
            <p:spPr>
              <a:xfrm>
                <a:off x="460169" y="2226264"/>
                <a:ext cx="10912434" cy="19695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450215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s-ES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negalitatea</a:t>
                </a:r>
                <a:r>
                  <a:rPr lang="es-E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lui Schur: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Fie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funcția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→ 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¸si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≥ 0</m:t>
                    </m:r>
                  </m:oMath>
                </a14:m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Să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demonstreze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dacă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este o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funcție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crescătoare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este o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funcție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convexă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atunci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38735" indent="450215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+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+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≥ 0</m:t>
                    </m:r>
                  </m:oMath>
                </a14:m>
                <a:r>
                  <a:rPr lang="es-E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942BE7-784B-2FCD-DAA1-87EE361CF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9" y="2226264"/>
                <a:ext cx="10912434" cy="19695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65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19ED6-BDB6-FE3E-65AA-B7FEB83D4C7E}"/>
                  </a:ext>
                </a:extLst>
              </p:cNvPr>
              <p:cNvSpPr txBox="1"/>
              <p:nvPr/>
            </p:nvSpPr>
            <p:spPr>
              <a:xfrm>
                <a:off x="1195944" y="1301084"/>
                <a:ext cx="9800112" cy="4208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Consecințe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Pentru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funcția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obține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∑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)≥0⟺∑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≥∑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Pentru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funcția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s-E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obține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∑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)≥0⟺∑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⋅∑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≥∑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Generalizarea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proprietăților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și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2).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Pentru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funcția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obține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E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</a:t>
                </a:r>
                <a:r>
                  <a:rPr lang="es-E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∑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)≥0⟺∑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𝑎𝑏𝑐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⋅∑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≥∑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𝑎𝑏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B19ED6-BDB6-FE3E-65AA-B7FEB83D4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944" y="1301084"/>
                <a:ext cx="9800112" cy="4208332"/>
              </a:xfrm>
              <a:prstGeom prst="rect">
                <a:avLst/>
              </a:prstGeom>
              <a:blipFill>
                <a:blip r:embed="rId2"/>
                <a:stretch>
                  <a:fillRect l="-775" t="-299" r="-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906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{C33D57CF-9EC5-344C-9B74-60D50204BE1B}tf10001058</Template>
  <TotalTime>121</TotalTime>
  <Words>1204</Words>
  <Application>Microsoft Office PowerPoint</Application>
  <PresentationFormat>Широкоэкранный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1</cp:revision>
  <dcterms:created xsi:type="dcterms:W3CDTF">2023-08-12T10:06:14Z</dcterms:created>
  <dcterms:modified xsi:type="dcterms:W3CDTF">2023-08-15T07:51:49Z</dcterms:modified>
</cp:coreProperties>
</file>