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311" r:id="rId3"/>
    <p:sldId id="297" r:id="rId4"/>
    <p:sldId id="312" r:id="rId5"/>
    <p:sldId id="299" r:id="rId6"/>
    <p:sldId id="313" r:id="rId7"/>
    <p:sldId id="301" r:id="rId8"/>
    <p:sldId id="314" r:id="rId9"/>
    <p:sldId id="303" r:id="rId10"/>
    <p:sldId id="315" r:id="rId11"/>
    <p:sldId id="305" r:id="rId12"/>
    <p:sldId id="316" r:id="rId13"/>
    <p:sldId id="307" r:id="rId14"/>
    <p:sldId id="317" r:id="rId15"/>
    <p:sldId id="309" r:id="rId16"/>
    <p:sldId id="310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 snapToGrid="0">
      <p:cViewPr varScale="1">
        <p:scale>
          <a:sx n="53" d="100"/>
          <a:sy n="53" d="100"/>
        </p:scale>
        <p:origin x="504" y="125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5548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1263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6587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8484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8344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5109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9483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660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3336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9170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8426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4820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6543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5707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7957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NUL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12" Type="http://schemas.openxmlformats.org/officeDocument/2006/relationships/audio" Target="../media/audio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5.jp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NUL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12" Type="http://schemas.openxmlformats.org/officeDocument/2006/relationships/audio" Target="../media/audio1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6.jp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NULL"/><Relationship Id="rId5" Type="http://schemas.openxmlformats.org/officeDocument/2006/relationships/image" Target="../media/image5.png"/><Relationship Id="rId10" Type="http://schemas.openxmlformats.org/officeDocument/2006/relationships/image" Target="../media/image17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12" Type="http://schemas.openxmlformats.org/officeDocument/2006/relationships/audio" Target="../media/audio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8.jp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9.png"/><Relationship Id="rId5" Type="http://schemas.openxmlformats.org/officeDocument/2006/relationships/image" Target="../media/image20.gif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NUL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12" Type="http://schemas.openxmlformats.org/officeDocument/2006/relationships/audio" Target="../media/audio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jp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NUL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12" Type="http://schemas.openxmlformats.org/officeDocument/2006/relationships/audio" Target="../media/audio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NUL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12" Type="http://schemas.openxmlformats.org/officeDocument/2006/relationships/audio" Target="../media/audio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3.jp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NUL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12" Type="http://schemas.openxmlformats.org/officeDocument/2006/relationships/audio" Target="../media/audio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4.jp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45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100" dirty="0">
                <a:latin typeface="Corbel" panose="020B0503020204020204" pitchFamily="34" charset="0"/>
              </a:rPr>
              <a:t>В теории гендерных исследований используют </a:t>
            </a:r>
            <a:r>
              <a:rPr lang="ru-RU" sz="6100" dirty="0" smtClean="0">
                <a:latin typeface="Corbel" panose="020B0503020204020204" pitchFamily="34" charset="0"/>
              </a:rPr>
              <a:t>термин</a:t>
            </a:r>
            <a:endParaRPr lang="en-US" sz="61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100" dirty="0" smtClean="0">
                <a:latin typeface="Corbel" panose="020B0503020204020204" pitchFamily="34" charset="0"/>
              </a:rPr>
              <a:t>«стеклянный </a:t>
            </a:r>
            <a:r>
              <a:rPr lang="ru-RU" sz="6100" dirty="0">
                <a:latin typeface="Corbel" panose="020B0503020204020204" pitchFamily="34" charset="0"/>
              </a:rPr>
              <a:t>ОН». </a:t>
            </a:r>
            <a:endParaRPr lang="en-US" sz="61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100" b="1" dirty="0" smtClean="0">
                <a:latin typeface="Corbel" panose="020B0503020204020204" pitchFamily="34" charset="0"/>
              </a:rPr>
              <a:t>На </a:t>
            </a:r>
            <a:r>
              <a:rPr lang="ru-RU" sz="6100" b="1" dirty="0">
                <a:latin typeface="Corbel" panose="020B0503020204020204" pitchFamily="34" charset="0"/>
              </a:rPr>
              <a:t>одном видео женщина, играя </a:t>
            </a:r>
            <a:r>
              <a:rPr lang="ru-RU" sz="6100" b="1" dirty="0" smtClean="0">
                <a:latin typeface="Corbel" panose="020B0503020204020204" pitchFamily="34" charset="0"/>
              </a:rPr>
              <a:t>с</a:t>
            </a:r>
            <a:r>
              <a:rPr lang="en-US" sz="6100" b="1" dirty="0" smtClean="0">
                <a:latin typeface="Corbel" panose="020B0503020204020204" pitchFamily="34" charset="0"/>
              </a:rPr>
              <a:t> </a:t>
            </a:r>
            <a:r>
              <a:rPr lang="ru-RU" sz="6100" b="1" dirty="0" smtClean="0">
                <a:latin typeface="Corbel" panose="020B0503020204020204" pitchFamily="34" charset="0"/>
              </a:rPr>
              <a:t>мужчиной </a:t>
            </a:r>
            <a:r>
              <a:rPr lang="ru-RU" sz="6100" b="1" dirty="0">
                <a:latin typeface="Corbel" panose="020B0503020204020204" pitchFamily="34" charset="0"/>
              </a:rPr>
              <a:t>в </a:t>
            </a:r>
            <a:endParaRPr lang="en-US" sz="61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100" b="1" dirty="0" smtClean="0">
                <a:latin typeface="Corbel" panose="020B0503020204020204" pitchFamily="34" charset="0"/>
              </a:rPr>
              <a:t>боулинг</a:t>
            </a:r>
            <a:r>
              <a:rPr lang="ru-RU" sz="6100" b="1" dirty="0">
                <a:latin typeface="Corbel" panose="020B0503020204020204" pitchFamily="34" charset="0"/>
              </a:rPr>
              <a:t>, умудряется шаром пробить… </a:t>
            </a:r>
            <a:endParaRPr lang="en-US" sz="61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100" dirty="0" smtClean="0">
                <a:latin typeface="Corbel" panose="020B0503020204020204" pitchFamily="34" charset="0"/>
              </a:rPr>
              <a:t>1. Пол</a:t>
            </a:r>
            <a:endParaRPr lang="en-US" sz="61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100" dirty="0" smtClean="0">
                <a:latin typeface="Corbel" panose="020B0503020204020204" pitchFamily="34" charset="0"/>
              </a:rPr>
              <a:t>2</a:t>
            </a:r>
            <a:r>
              <a:rPr lang="ru-RU" sz="6100" dirty="0">
                <a:latin typeface="Corbel" panose="020B0503020204020204" pitchFamily="34" charset="0"/>
              </a:rPr>
              <a:t>. </a:t>
            </a:r>
            <a:r>
              <a:rPr lang="ru-RU" sz="6100" dirty="0" smtClean="0">
                <a:latin typeface="Corbel" panose="020B0503020204020204" pitchFamily="34" charset="0"/>
              </a:rPr>
              <a:t>Стол</a:t>
            </a:r>
            <a:endParaRPr lang="en-US" sz="61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100" dirty="0" smtClean="0">
                <a:latin typeface="Corbel" panose="020B0503020204020204" pitchFamily="34" charset="0"/>
              </a:rPr>
              <a:t>3</a:t>
            </a:r>
            <a:r>
              <a:rPr lang="ru-RU" sz="6100" dirty="0">
                <a:latin typeface="Corbel" panose="020B0503020204020204" pitchFamily="34" charset="0"/>
              </a:rPr>
              <a:t>. </a:t>
            </a:r>
            <a:r>
              <a:rPr lang="ru-RU" sz="6100" dirty="0" smtClean="0">
                <a:latin typeface="Corbel" panose="020B0503020204020204" pitchFamily="34" charset="0"/>
              </a:rPr>
              <a:t>Барьер</a:t>
            </a:r>
            <a:endParaRPr lang="en-US" sz="61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100" dirty="0" smtClean="0">
                <a:latin typeface="Corbel" panose="020B0503020204020204" pitchFamily="34" charset="0"/>
              </a:rPr>
              <a:t>4</a:t>
            </a:r>
            <a:r>
              <a:rPr lang="ru-RU" sz="6100" dirty="0">
                <a:latin typeface="Corbel" panose="020B0503020204020204" pitchFamily="34" charset="0"/>
              </a:rPr>
              <a:t>. </a:t>
            </a:r>
            <a:r>
              <a:rPr lang="ru-RU" sz="6100" dirty="0" smtClean="0">
                <a:latin typeface="Corbel" panose="020B0503020204020204" pitchFamily="34" charset="0"/>
              </a:rPr>
              <a:t>Потолок</a:t>
            </a:r>
            <a:endParaRPr lang="ru-RU" sz="61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19705"/>
            <a:ext cx="12875734" cy="857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4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19705"/>
            <a:ext cx="12875734" cy="857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1" y="3890199"/>
            <a:ext cx="10218057" cy="3817257"/>
          </a:xfrm>
          <a:prstGeom prst="rect">
            <a:avLst/>
          </a:prstGeom>
        </p:spPr>
      </p:pic>
      <p:sp>
        <p:nvSpPr>
          <p:cNvPr id="18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4. Потолок</a:t>
            </a:r>
            <a:endParaRPr lang="ru-RU" sz="96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76" y="3371657"/>
            <a:ext cx="9765884" cy="512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1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100" b="1" dirty="0">
                <a:latin typeface="Corbel" panose="020B0503020204020204" pitchFamily="34" charset="0"/>
              </a:rPr>
              <a:t>Что из это неправда? </a:t>
            </a:r>
            <a:endParaRPr lang="en-US" sz="51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100" dirty="0" smtClean="0">
                <a:latin typeface="Corbel" panose="020B0503020204020204" pitchFamily="34" charset="0"/>
              </a:rPr>
              <a:t>1. В </a:t>
            </a:r>
            <a:r>
              <a:rPr lang="ru-RU" sz="5100" dirty="0">
                <a:latin typeface="Corbel" panose="020B0503020204020204" pitchFamily="34" charset="0"/>
              </a:rPr>
              <a:t>мире доля женщин, имеющих права на землю, составляет лишь 13</a:t>
            </a:r>
            <a:r>
              <a:rPr lang="ru-RU" sz="5100" dirty="0" smtClean="0">
                <a:latin typeface="Corbel" panose="020B0503020204020204" pitchFamily="34" charset="0"/>
              </a:rPr>
              <a:t>%.</a:t>
            </a:r>
            <a:endParaRPr lang="en-US" sz="51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100" dirty="0" smtClean="0">
                <a:latin typeface="Corbel" panose="020B0503020204020204" pitchFamily="34" charset="0"/>
              </a:rPr>
              <a:t>2</a:t>
            </a:r>
            <a:r>
              <a:rPr lang="ru-RU" sz="5100" dirty="0">
                <a:latin typeface="Corbel" panose="020B0503020204020204" pitchFamily="34" charset="0"/>
              </a:rPr>
              <a:t>. В Северной Африке на долю женщин приходится менее одной из каждых пяти оплачиваемых должностей вне сельскохозяйственной </a:t>
            </a:r>
            <a:r>
              <a:rPr lang="ru-RU" sz="5100" dirty="0" smtClean="0">
                <a:latin typeface="Corbel" panose="020B0503020204020204" pitchFamily="34" charset="0"/>
              </a:rPr>
              <a:t>отрасли.</a:t>
            </a:r>
            <a:endParaRPr lang="en-US" sz="51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100" dirty="0" smtClean="0">
                <a:latin typeface="Corbel" panose="020B0503020204020204" pitchFamily="34" charset="0"/>
              </a:rPr>
              <a:t>3</a:t>
            </a:r>
            <a:r>
              <a:rPr lang="ru-RU" sz="5100" dirty="0">
                <a:latin typeface="Corbel" panose="020B0503020204020204" pitchFamily="34" charset="0"/>
              </a:rPr>
              <a:t>. В среднем зарплата мужчин на четверть ниже зарплаты </a:t>
            </a:r>
            <a:r>
              <a:rPr lang="ru-RU" sz="5100" dirty="0" smtClean="0">
                <a:latin typeface="Corbel" panose="020B0503020204020204" pitchFamily="34" charset="0"/>
              </a:rPr>
              <a:t>женщин.</a:t>
            </a:r>
            <a:endParaRPr lang="en-US" sz="51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100" dirty="0" smtClean="0">
                <a:latin typeface="Corbel" panose="020B0503020204020204" pitchFamily="34" charset="0"/>
              </a:rPr>
              <a:t>4</a:t>
            </a:r>
            <a:r>
              <a:rPr lang="ru-RU" sz="5100" dirty="0">
                <a:latin typeface="Corbel" panose="020B0503020204020204" pitchFamily="34" charset="0"/>
              </a:rPr>
              <a:t>. В 46 странах доля женщин хотя бы в одной палате парламента составляет 30%.</a:t>
            </a:r>
            <a:endParaRPr lang="ru-RU" sz="51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19705"/>
            <a:ext cx="12875734" cy="857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7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19705"/>
            <a:ext cx="12875734" cy="857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1" y="3890199"/>
            <a:ext cx="10218057" cy="3817257"/>
          </a:xfrm>
          <a:prstGeom prst="rect">
            <a:avLst/>
          </a:prstGeom>
        </p:spPr>
      </p:pic>
      <p:sp>
        <p:nvSpPr>
          <p:cNvPr id="18" name="Google Shape;117;p9"/>
          <p:cNvSpPr txBox="1"/>
          <p:nvPr/>
        </p:nvSpPr>
        <p:spPr>
          <a:xfrm>
            <a:off x="12198352" y="3778610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fontAlgn="base"/>
            <a:r>
              <a:rPr lang="ru-RU" sz="4000" b="1" dirty="0">
                <a:solidFill>
                  <a:schemeClr val="bg1"/>
                </a:solidFill>
                <a:latin typeface="Corbel" panose="020B0503020204020204" pitchFamily="34" charset="0"/>
              </a:rPr>
              <a:t>3. В среднем зарплата </a:t>
            </a:r>
            <a:endParaRPr lang="ru-RU" sz="40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fontAlgn="base"/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мужчин </a:t>
            </a:r>
            <a:r>
              <a:rPr lang="ru-RU" sz="4000" b="1" dirty="0">
                <a:solidFill>
                  <a:schemeClr val="bg1"/>
                </a:solidFill>
                <a:latin typeface="Corbel" panose="020B0503020204020204" pitchFamily="34" charset="0"/>
              </a:rPr>
              <a:t>на четверть ниже </a:t>
            </a:r>
            <a:endParaRPr lang="ru-RU" sz="40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fontAlgn="base"/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зарплаты </a:t>
            </a:r>
            <a:r>
              <a:rPr lang="ru-RU" sz="4000" b="1" dirty="0">
                <a:solidFill>
                  <a:schemeClr val="bg1"/>
                </a:solidFill>
                <a:latin typeface="Corbel" panose="020B0503020204020204" pitchFamily="34" charset="0"/>
              </a:rPr>
              <a:t>женщин.</a:t>
            </a:r>
            <a:endParaRPr lang="en-US" sz="4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48" y="3246296"/>
            <a:ext cx="9549883" cy="537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9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>
                <a:latin typeface="Corbel" panose="020B0503020204020204" pitchFamily="34" charset="0"/>
              </a:rPr>
              <a:t>Посол доброй воли ЮНИСЕФ, </a:t>
            </a:r>
            <a:r>
              <a:rPr lang="ru-RU" sz="6000" dirty="0" smtClean="0">
                <a:latin typeface="Corbel" panose="020B0503020204020204" pitchFamily="34" charset="0"/>
              </a:rPr>
              <a:t>певица </a:t>
            </a: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Нана </a:t>
            </a:r>
            <a:r>
              <a:rPr lang="ru-RU" sz="6000" dirty="0" err="1" smtClean="0">
                <a:latin typeface="Corbel" panose="020B0503020204020204" pitchFamily="34" charset="0"/>
              </a:rPr>
              <a:t>Мускури</a:t>
            </a:r>
            <a:r>
              <a:rPr lang="ru-RU" sz="6000" dirty="0" smtClean="0">
                <a:latin typeface="Corbel" panose="020B0503020204020204" pitchFamily="34" charset="0"/>
              </a:rPr>
              <a:t> </a:t>
            </a:r>
            <a:r>
              <a:rPr lang="ru-RU" sz="6000" dirty="0">
                <a:latin typeface="Corbel" panose="020B0503020204020204" pitchFamily="34" charset="0"/>
              </a:rPr>
              <a:t>дала </a:t>
            </a:r>
            <a:r>
              <a:rPr lang="ru-RU" sz="6000" dirty="0" smtClean="0">
                <a:latin typeface="Corbel" panose="020B0503020204020204" pitchFamily="34" charset="0"/>
              </a:rPr>
              <a:t>концерт </a:t>
            </a: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в поддержку образования девочек. </a:t>
            </a: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В </a:t>
            </a:r>
            <a:r>
              <a:rPr lang="ru-RU" sz="6000" b="1" dirty="0">
                <a:latin typeface="Corbel" panose="020B0503020204020204" pitchFamily="34" charset="0"/>
              </a:rPr>
              <a:t>какой стране?</a:t>
            </a:r>
            <a:r>
              <a:rPr lang="ru-RU" sz="6000" dirty="0">
                <a:latin typeface="Corbel" panose="020B0503020204020204" pitchFamily="34" charset="0"/>
              </a:rPr>
              <a:t> 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1. Австралии 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2</a:t>
            </a:r>
            <a:r>
              <a:rPr lang="ru-RU" sz="6000" dirty="0">
                <a:latin typeface="Corbel" panose="020B0503020204020204" pitchFamily="34" charset="0"/>
              </a:rPr>
              <a:t>. Китай 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3</a:t>
            </a:r>
            <a:r>
              <a:rPr lang="ru-RU" sz="6000" dirty="0">
                <a:latin typeface="Corbel" panose="020B0503020204020204" pitchFamily="34" charset="0"/>
              </a:rPr>
              <a:t>. Марокко 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4</a:t>
            </a:r>
            <a:r>
              <a:rPr lang="ru-RU" sz="6000" dirty="0">
                <a:latin typeface="Corbel" panose="020B0503020204020204" pitchFamily="34" charset="0"/>
              </a:rPr>
              <a:t>. Испании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19705"/>
            <a:ext cx="12875734" cy="857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431" y="1439351"/>
            <a:ext cx="5696156" cy="851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6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19705"/>
            <a:ext cx="12875734" cy="857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1" y="3890199"/>
            <a:ext cx="10218057" cy="3817257"/>
          </a:xfrm>
          <a:prstGeom prst="rect">
            <a:avLst/>
          </a:prstGeom>
        </p:spPr>
      </p:pic>
      <p:sp>
        <p:nvSpPr>
          <p:cNvPr id="18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3. Марокко</a:t>
            </a:r>
            <a:endParaRPr lang="en-US" sz="9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92" y="2646674"/>
            <a:ext cx="9632817" cy="619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1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5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78037" y="2366434"/>
            <a:ext cx="18874943" cy="733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>
                <a:latin typeface="Corbel" panose="020B0503020204020204" pitchFamily="34" charset="0"/>
              </a:rPr>
              <a:t>Учёные из Буэнос-Айреса решили </a:t>
            </a:r>
            <a:r>
              <a:rPr lang="ru-RU" sz="6000" dirty="0" smtClean="0">
                <a:latin typeface="Corbel" panose="020B0503020204020204" pitchFamily="34" charset="0"/>
              </a:rPr>
              <a:t>провести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эксперимент</a:t>
            </a:r>
            <a:r>
              <a:rPr lang="ru-RU" sz="6000" dirty="0">
                <a:latin typeface="Corbel" panose="020B0503020204020204" pitchFamily="34" charset="0"/>
              </a:rPr>
              <a:t>: матч между женатыми и холостяками. 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К</a:t>
            </a:r>
            <a:r>
              <a:rPr lang="en-US" sz="6000" b="1" dirty="0" smtClean="0">
                <a:latin typeface="Corbel" panose="020B0503020204020204" pitchFamily="34" charset="0"/>
              </a:rPr>
              <a:t> </a:t>
            </a:r>
            <a:r>
              <a:rPr lang="ru-RU" sz="6000" b="1" dirty="0" smtClean="0">
                <a:latin typeface="Corbel" panose="020B0503020204020204" pitchFamily="34" charset="0"/>
              </a:rPr>
              <a:t>сожалению</a:t>
            </a:r>
            <a:r>
              <a:rPr lang="ru-RU" sz="6000" b="1" dirty="0">
                <a:latin typeface="Corbel" panose="020B0503020204020204" pitchFamily="34" charset="0"/>
              </a:rPr>
              <a:t>, эксперимент провалился, ведь на </a:t>
            </a:r>
            <a:r>
              <a:rPr lang="ru-RU" sz="6000" b="1" dirty="0" smtClean="0">
                <a:latin typeface="Corbel" panose="020B0503020204020204" pitchFamily="34" charset="0"/>
              </a:rPr>
              <a:t>поле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выбежали</a:t>
            </a:r>
            <a:r>
              <a:rPr lang="ru-RU" sz="6000" b="1" dirty="0">
                <a:latin typeface="Corbel" panose="020B0503020204020204" pitchFamily="34" charset="0"/>
              </a:rPr>
              <a:t>… </a:t>
            </a:r>
          </a:p>
          <a:p>
            <a:r>
              <a:rPr lang="ru-RU" sz="6000" dirty="0">
                <a:latin typeface="Corbel" panose="020B0503020204020204" pitchFamily="34" charset="0"/>
              </a:rPr>
              <a:t>1. питомцы из зоопарка</a:t>
            </a:r>
          </a:p>
          <a:p>
            <a:r>
              <a:rPr lang="ru-RU" sz="6000" dirty="0">
                <a:latin typeface="Corbel" panose="020B0503020204020204" pitchFamily="34" charset="0"/>
              </a:rPr>
              <a:t>2. дети судьи </a:t>
            </a:r>
          </a:p>
          <a:p>
            <a:r>
              <a:rPr lang="ru-RU" sz="6000" dirty="0">
                <a:latin typeface="Corbel" panose="020B0503020204020204" pitchFamily="34" charset="0"/>
              </a:rPr>
              <a:t>3. жёны футболистов </a:t>
            </a:r>
          </a:p>
          <a:p>
            <a:r>
              <a:rPr lang="ru-RU" sz="6000" dirty="0">
                <a:latin typeface="Corbel" panose="020B0503020204020204" pitchFamily="34" charset="0"/>
              </a:rPr>
              <a:t>4. сами учёные </a:t>
            </a:r>
          </a:p>
          <a:p>
            <a:r>
              <a:rPr lang="ru-RU" sz="6000" dirty="0">
                <a:latin typeface="Corbel" panose="020B0503020204020204" pitchFamily="34" charset="0"/>
              </a:rPr>
              <a:t/>
            </a:r>
            <a:br>
              <a:rPr lang="ru-RU" sz="6000" dirty="0">
                <a:latin typeface="Corbel" panose="020B0503020204020204" pitchFamily="34" charset="0"/>
              </a:rPr>
            </a:br>
            <a:endParaRPr lang="ru-RU" sz="6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19705"/>
            <a:ext cx="12875734" cy="857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19705"/>
            <a:ext cx="12875734" cy="857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1" y="3890199"/>
            <a:ext cx="10218057" cy="3817257"/>
          </a:xfrm>
          <a:prstGeom prst="rect">
            <a:avLst/>
          </a:prstGeom>
        </p:spPr>
      </p:pic>
      <p:sp>
        <p:nvSpPr>
          <p:cNvPr id="18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endParaRPr lang="en-US" sz="54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endParaRPr lang="en-US" sz="54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o-MD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3. </a:t>
            </a:r>
            <a:r>
              <a:rPr lang="ru-MD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Жёны футболистов</a:t>
            </a:r>
            <a:endParaRPr lang="ru-RU" sz="5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5400" dirty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5400" dirty="0">
                <a:solidFill>
                  <a:schemeClr val="bg1"/>
                </a:solidFill>
                <a:latin typeface="Corbel" panose="020B0503020204020204" pitchFamily="34" charset="0"/>
              </a:rPr>
            </a:br>
            <a:endParaRPr lang="ru-RU" sz="5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6" y="3208029"/>
            <a:ext cx="9737528" cy="511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>
                <a:latin typeface="Corbel" panose="020B0503020204020204" pitchFamily="34" charset="0"/>
              </a:rPr>
              <a:t>Как аргумент физического превосходства мужчин </a:t>
            </a:r>
            <a:r>
              <a:rPr lang="ru-RU" sz="6000" dirty="0" smtClean="0">
                <a:latin typeface="Corbel" panose="020B0503020204020204" pitchFamily="34" charset="0"/>
              </a:rPr>
              <a:t>над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женщинами </a:t>
            </a:r>
            <a:r>
              <a:rPr lang="ru-RU" sz="6000" dirty="0">
                <a:latin typeface="Corbel" panose="020B0503020204020204" pitchFamily="34" charset="0"/>
              </a:rPr>
              <a:t>некоторые приводят результаты </a:t>
            </a:r>
            <a:r>
              <a:rPr lang="ru-RU" sz="6000" dirty="0" smtClean="0">
                <a:latin typeface="Corbel" panose="020B0503020204020204" pitchFamily="34" charset="0"/>
              </a:rPr>
              <a:t>на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Олимпийских </a:t>
            </a:r>
            <a:r>
              <a:rPr lang="ru-RU" sz="6000" dirty="0">
                <a:latin typeface="Corbel" panose="020B0503020204020204" pitchFamily="34" charset="0"/>
              </a:rPr>
              <a:t>играх. Но есть дисциплина, в </a:t>
            </a:r>
            <a:r>
              <a:rPr lang="ru-RU" sz="6000" dirty="0" smtClean="0">
                <a:latin typeface="Corbel" panose="020B0503020204020204" pitchFamily="34" charset="0"/>
              </a:rPr>
              <a:t>которой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мировой </a:t>
            </a:r>
            <a:r>
              <a:rPr lang="ru-RU" sz="6000" dirty="0">
                <a:latin typeface="Corbel" panose="020B0503020204020204" pitchFamily="34" charset="0"/>
              </a:rPr>
              <a:t>рекорд женщин лучше, чем у мужчин. </a:t>
            </a:r>
            <a:r>
              <a:rPr lang="ru-RU" sz="6000" b="1" dirty="0" smtClean="0">
                <a:latin typeface="Corbel" panose="020B0503020204020204" pitchFamily="34" charset="0"/>
              </a:rPr>
              <a:t>Это:</a:t>
            </a:r>
            <a:endParaRPr lang="en-US" sz="6000" dirty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1. Командная </a:t>
            </a:r>
            <a:r>
              <a:rPr lang="ru-RU" sz="6000" dirty="0">
                <a:latin typeface="Corbel" panose="020B0503020204020204" pitchFamily="34" charset="0"/>
              </a:rPr>
              <a:t>стрельба из </a:t>
            </a:r>
            <a:r>
              <a:rPr lang="ru-RU" sz="6000" dirty="0" smtClean="0">
                <a:latin typeface="Corbel" panose="020B0503020204020204" pitchFamily="34" charset="0"/>
              </a:rPr>
              <a:t>лука;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2</a:t>
            </a:r>
            <a:r>
              <a:rPr lang="ru-RU" sz="6000" dirty="0">
                <a:latin typeface="Corbel" panose="020B0503020204020204" pitchFamily="34" charset="0"/>
              </a:rPr>
              <a:t>. Бег на 400 метров с </a:t>
            </a:r>
            <a:r>
              <a:rPr lang="ru-RU" sz="6000" dirty="0" smtClean="0">
                <a:latin typeface="Corbel" panose="020B0503020204020204" pitchFamily="34" charset="0"/>
              </a:rPr>
              <a:t>препятствиями;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3</a:t>
            </a:r>
            <a:r>
              <a:rPr lang="ru-RU" sz="6000" dirty="0">
                <a:latin typeface="Corbel" panose="020B0503020204020204" pitchFamily="34" charset="0"/>
              </a:rPr>
              <a:t>. Прыжок в </a:t>
            </a:r>
            <a:r>
              <a:rPr lang="ru-RU" sz="6000" dirty="0" smtClean="0">
                <a:latin typeface="Corbel" panose="020B0503020204020204" pitchFamily="34" charset="0"/>
              </a:rPr>
              <a:t>высоту;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4</a:t>
            </a:r>
            <a:r>
              <a:rPr lang="ru-RU" sz="6000" dirty="0">
                <a:latin typeface="Corbel" panose="020B0503020204020204" pitchFamily="34" charset="0"/>
              </a:rPr>
              <a:t>. Конькобежный спорт (2 км).</a:t>
            </a:r>
            <a:endParaRPr lang="ru-RU" sz="6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19705"/>
            <a:ext cx="12875734" cy="857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19705"/>
            <a:ext cx="12875734" cy="857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1" y="3890199"/>
            <a:ext cx="10218057" cy="3817257"/>
          </a:xfrm>
          <a:prstGeom prst="rect">
            <a:avLst/>
          </a:prstGeom>
        </p:spPr>
      </p:pic>
      <p:sp>
        <p:nvSpPr>
          <p:cNvPr id="18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5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1. Командная стрельба </a:t>
            </a:r>
          </a:p>
          <a:p>
            <a:pPr algn="ctr"/>
            <a:r>
              <a:rPr lang="ru-RU" sz="5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из лука</a:t>
            </a:r>
            <a:endParaRPr lang="ru-RU" sz="52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43" y="2646674"/>
            <a:ext cx="9463548" cy="709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3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800" b="1" dirty="0">
                <a:latin typeface="Corbel" panose="020B0503020204020204" pitchFamily="34" charset="0"/>
              </a:rPr>
              <a:t>От какого фактора зависит пол </a:t>
            </a:r>
            <a:r>
              <a:rPr lang="ru-RU" sz="7800" b="1" dirty="0" smtClean="0">
                <a:latin typeface="Corbel" panose="020B0503020204020204" pitchFamily="34" charset="0"/>
              </a:rPr>
              <a:t>зародыша</a:t>
            </a:r>
            <a:endParaRPr lang="en-US" sz="7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800" b="1" dirty="0" smtClean="0">
                <a:latin typeface="Corbel" panose="020B0503020204020204" pitchFamily="34" charset="0"/>
              </a:rPr>
              <a:t>аллигатора</a:t>
            </a:r>
            <a:r>
              <a:rPr lang="ru-RU" sz="7800" b="1" dirty="0">
                <a:latin typeface="Corbel" panose="020B0503020204020204" pitchFamily="34" charset="0"/>
              </a:rPr>
              <a:t>? </a:t>
            </a:r>
            <a:endParaRPr lang="en-US" sz="7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800" dirty="0" smtClean="0">
                <a:latin typeface="Corbel" panose="020B0503020204020204" pitchFamily="34" charset="0"/>
              </a:rPr>
              <a:t>1. Число </a:t>
            </a:r>
            <a:r>
              <a:rPr lang="ru-RU" sz="7800" dirty="0">
                <a:latin typeface="Corbel" panose="020B0503020204020204" pitchFamily="34" charset="0"/>
              </a:rPr>
              <a:t>отложенных </a:t>
            </a:r>
            <a:r>
              <a:rPr lang="ru-RU" sz="7800" dirty="0" smtClean="0">
                <a:latin typeface="Corbel" panose="020B0503020204020204" pitchFamily="34" charset="0"/>
              </a:rPr>
              <a:t>яиц.</a:t>
            </a:r>
            <a:endParaRPr lang="en-US" sz="7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800" dirty="0" smtClean="0">
                <a:latin typeface="Corbel" panose="020B0503020204020204" pitchFamily="34" charset="0"/>
              </a:rPr>
              <a:t>2</a:t>
            </a:r>
            <a:r>
              <a:rPr lang="ru-RU" sz="7800" dirty="0">
                <a:latin typeface="Corbel" panose="020B0503020204020204" pitchFamily="34" charset="0"/>
              </a:rPr>
              <a:t>. Температура окружающей </a:t>
            </a:r>
            <a:r>
              <a:rPr lang="ru-RU" sz="7800" dirty="0" smtClean="0">
                <a:latin typeface="Corbel" panose="020B0503020204020204" pitchFamily="34" charset="0"/>
              </a:rPr>
              <a:t>среды.</a:t>
            </a:r>
            <a:endParaRPr lang="en-US" sz="7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800" dirty="0" smtClean="0">
                <a:latin typeface="Corbel" panose="020B0503020204020204" pitchFamily="34" charset="0"/>
              </a:rPr>
              <a:t>3</a:t>
            </a:r>
            <a:r>
              <a:rPr lang="ru-RU" sz="7800" dirty="0">
                <a:latin typeface="Corbel" panose="020B0503020204020204" pitchFamily="34" charset="0"/>
              </a:rPr>
              <a:t>. Пол особи, которая охраняет </a:t>
            </a:r>
            <a:r>
              <a:rPr lang="ru-RU" sz="7800" dirty="0" smtClean="0">
                <a:latin typeface="Corbel" panose="020B0503020204020204" pitchFamily="34" charset="0"/>
              </a:rPr>
              <a:t>кладку.</a:t>
            </a:r>
            <a:endParaRPr lang="en-US" sz="7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800" dirty="0" smtClean="0">
                <a:latin typeface="Corbel" panose="020B0503020204020204" pitchFamily="34" charset="0"/>
              </a:rPr>
              <a:t>4</a:t>
            </a:r>
            <a:r>
              <a:rPr lang="ru-RU" sz="7800" dirty="0">
                <a:latin typeface="Corbel" panose="020B0503020204020204" pitchFamily="34" charset="0"/>
              </a:rPr>
              <a:t>. Количество выпавших осадков.</a:t>
            </a:r>
            <a:endParaRPr lang="ru-RU" sz="78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19705"/>
            <a:ext cx="12875734" cy="857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1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19705"/>
            <a:ext cx="12875734" cy="857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1" y="3890199"/>
            <a:ext cx="10218057" cy="3817257"/>
          </a:xfrm>
          <a:prstGeom prst="rect">
            <a:avLst/>
          </a:prstGeom>
        </p:spPr>
      </p:pic>
      <p:sp>
        <p:nvSpPr>
          <p:cNvPr id="18" name="Google Shape;117;p9"/>
          <p:cNvSpPr txBox="1"/>
          <p:nvPr/>
        </p:nvSpPr>
        <p:spPr>
          <a:xfrm>
            <a:off x="9890587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2. Температура окружающей среды</a:t>
            </a:r>
            <a:endParaRPr lang="en-US" sz="6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1" y="3196764"/>
            <a:ext cx="9753600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3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800" b="1" dirty="0">
                <a:latin typeface="Corbel" panose="020B0503020204020204" pitchFamily="34" charset="0"/>
              </a:rPr>
              <a:t>Знак какой планеты можно распознать на </a:t>
            </a:r>
            <a:r>
              <a:rPr lang="ru-RU" sz="5800" b="1" dirty="0" smtClean="0">
                <a:latin typeface="Corbel" panose="020B0503020204020204" pitchFamily="34" charset="0"/>
              </a:rPr>
              <a:t>логотипе</a:t>
            </a:r>
            <a:endParaRPr lang="en-US" sz="5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800" b="1" dirty="0" smtClean="0">
                <a:latin typeface="Corbel" panose="020B0503020204020204" pitchFamily="34" charset="0"/>
              </a:rPr>
              <a:t>организации </a:t>
            </a:r>
            <a:r>
              <a:rPr lang="ru-RU" sz="5800" b="1" dirty="0">
                <a:latin typeface="Corbel" panose="020B0503020204020204" pitchFamily="34" charset="0"/>
              </a:rPr>
              <a:t>«ООН-женщины» (структура по </a:t>
            </a:r>
            <a:r>
              <a:rPr lang="ru-RU" sz="5800" b="1" dirty="0" smtClean="0">
                <a:latin typeface="Corbel" panose="020B0503020204020204" pitchFamily="34" charset="0"/>
              </a:rPr>
              <a:t>вопросам</a:t>
            </a:r>
            <a:endParaRPr lang="en-US" sz="5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800" b="1" dirty="0" smtClean="0">
                <a:latin typeface="Corbel" panose="020B0503020204020204" pitchFamily="34" charset="0"/>
              </a:rPr>
              <a:t>гендерного </a:t>
            </a:r>
            <a:r>
              <a:rPr lang="ru-RU" sz="5800" b="1" dirty="0">
                <a:latin typeface="Corbel" panose="020B0503020204020204" pitchFamily="34" charset="0"/>
              </a:rPr>
              <a:t>равенства и расширения прав </a:t>
            </a:r>
            <a:r>
              <a:rPr lang="ru-RU" sz="5800" b="1" dirty="0" smtClean="0">
                <a:latin typeface="Corbel" panose="020B0503020204020204" pitchFamily="34" charset="0"/>
              </a:rPr>
              <a:t>и</a:t>
            </a:r>
            <a:endParaRPr lang="en-US" sz="5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800" b="1" dirty="0" smtClean="0">
                <a:latin typeface="Corbel" panose="020B0503020204020204" pitchFamily="34" charset="0"/>
              </a:rPr>
              <a:t>возможностей </a:t>
            </a:r>
            <a:r>
              <a:rPr lang="ru-RU" sz="5800" b="1" dirty="0">
                <a:latin typeface="Corbel" panose="020B0503020204020204" pitchFamily="34" charset="0"/>
              </a:rPr>
              <a:t>женщин)? </a:t>
            </a:r>
            <a:endParaRPr lang="en-US" sz="5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800" dirty="0" smtClean="0">
                <a:latin typeface="Corbel" panose="020B0503020204020204" pitchFamily="34" charset="0"/>
              </a:rPr>
              <a:t>1. Юпитера</a:t>
            </a:r>
            <a:endParaRPr lang="en-US" sz="5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800" dirty="0" smtClean="0">
                <a:latin typeface="Corbel" panose="020B0503020204020204" pitchFamily="34" charset="0"/>
              </a:rPr>
              <a:t>2</a:t>
            </a:r>
            <a:r>
              <a:rPr lang="ru-RU" sz="5800" dirty="0">
                <a:latin typeface="Corbel" panose="020B0503020204020204" pitchFamily="34" charset="0"/>
              </a:rPr>
              <a:t>. </a:t>
            </a:r>
            <a:r>
              <a:rPr lang="ru-RU" sz="5800" dirty="0" smtClean="0">
                <a:latin typeface="Corbel" panose="020B0503020204020204" pitchFamily="34" charset="0"/>
              </a:rPr>
              <a:t>Нептуна</a:t>
            </a:r>
            <a:endParaRPr lang="en-US" sz="5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800" dirty="0" smtClean="0">
                <a:latin typeface="Corbel" panose="020B0503020204020204" pitchFamily="34" charset="0"/>
              </a:rPr>
              <a:t>3</a:t>
            </a:r>
            <a:r>
              <a:rPr lang="ru-RU" sz="5800" dirty="0">
                <a:latin typeface="Corbel" panose="020B0503020204020204" pitchFamily="34" charset="0"/>
              </a:rPr>
              <a:t>. </a:t>
            </a:r>
            <a:r>
              <a:rPr lang="ru-RU" sz="5800" dirty="0" smtClean="0">
                <a:latin typeface="Corbel" panose="020B0503020204020204" pitchFamily="34" charset="0"/>
              </a:rPr>
              <a:t>Венеры</a:t>
            </a:r>
            <a:endParaRPr lang="en-US" sz="5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800" dirty="0" smtClean="0">
                <a:latin typeface="Corbel" panose="020B0503020204020204" pitchFamily="34" charset="0"/>
              </a:rPr>
              <a:t>4</a:t>
            </a:r>
            <a:r>
              <a:rPr lang="ru-RU" sz="5800" dirty="0">
                <a:latin typeface="Corbel" panose="020B0503020204020204" pitchFamily="34" charset="0"/>
              </a:rPr>
              <a:t>. Афродиты</a:t>
            </a:r>
            <a:endParaRPr lang="ru-RU" sz="58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19705"/>
            <a:ext cx="12875734" cy="857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8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19705"/>
            <a:ext cx="12875734" cy="857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1" y="3890199"/>
            <a:ext cx="10218057" cy="3817257"/>
          </a:xfrm>
          <a:prstGeom prst="rect">
            <a:avLst/>
          </a:prstGeom>
        </p:spPr>
      </p:pic>
      <p:sp>
        <p:nvSpPr>
          <p:cNvPr id="18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3. Венеры</a:t>
            </a:r>
            <a:endParaRPr lang="en-US" sz="9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54" y="3896287"/>
            <a:ext cx="9320897" cy="383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1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2867</TotalTime>
  <Words>373</Words>
  <Application>Microsoft Office PowerPoint</Application>
  <PresentationFormat>Произвольный</PresentationFormat>
  <Paragraphs>94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CQ</cp:lastModifiedBy>
  <cp:revision>381</cp:revision>
  <dcterms:modified xsi:type="dcterms:W3CDTF">2021-01-05T09:40:42Z</dcterms:modified>
</cp:coreProperties>
</file>