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56" r:id="rId5"/>
    <p:sldId id="279" r:id="rId6"/>
    <p:sldId id="276" r:id="rId7"/>
    <p:sldId id="277" r:id="rId8"/>
    <p:sldId id="257" r:id="rId9"/>
    <p:sldId id="282" r:id="rId10"/>
    <p:sldId id="269" r:id="rId11"/>
    <p:sldId id="270" r:id="rId12"/>
    <p:sldId id="263" r:id="rId13"/>
    <p:sldId id="266" r:id="rId14"/>
    <p:sldId id="271" r:id="rId15"/>
    <p:sldId id="272" r:id="rId16"/>
    <p:sldId id="273" r:id="rId17"/>
    <p:sldId id="286" r:id="rId18"/>
    <p:sldId id="288" r:id="rId19"/>
    <p:sldId id="289" r:id="rId20"/>
    <p:sldId id="290" r:id="rId21"/>
    <p:sldId id="291" r:id="rId22"/>
    <p:sldId id="285" r:id="rId23"/>
    <p:sldId id="292" r:id="rId24"/>
    <p:sldId id="293" r:id="rId25"/>
    <p:sldId id="294" r:id="rId26"/>
    <p:sldId id="295" r:id="rId27"/>
    <p:sldId id="296" r:id="rId28"/>
    <p:sldId id="284" r:id="rId29"/>
    <p:sldId id="280" r:id="rId30"/>
    <p:sldId id="297" r:id="rId31"/>
    <p:sldId id="2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F4A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595" autoAdjust="0"/>
  </p:normalViewPr>
  <p:slideViewPr>
    <p:cSldViewPr snapToGrid="0" showGuides="1">
      <p:cViewPr varScale="1">
        <p:scale>
          <a:sx n="66" d="100"/>
          <a:sy n="66" d="100"/>
        </p:scale>
        <p:origin x="-132" y="-918"/>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F0C6D4-5434-47F8-850C-B31604DD229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77FB1147-A325-498D-8059-5B6387105816}">
      <dgm:prSet phldrT="[Text]"/>
      <dgm:spPr/>
      <dgm:t>
        <a:bodyPr/>
        <a:lstStyle/>
        <a:p>
          <a:r>
            <a:rPr lang="ro-RO" dirty="0" smtClean="0">
              <a:solidFill>
                <a:schemeClr val="bg2"/>
              </a:solidFill>
            </a:rPr>
            <a:t>Notarea strategică</a:t>
          </a:r>
          <a:endParaRPr lang="ru-RU" dirty="0">
            <a:solidFill>
              <a:schemeClr val="bg2"/>
            </a:solidFill>
          </a:endParaRPr>
        </a:p>
      </dgm:t>
    </dgm:pt>
    <dgm:pt modelId="{23EF1BF1-816A-44C2-B820-A1D301915893}" type="parTrans" cxnId="{7A82A7CA-0BF8-4B07-871C-CA8AB3CEEF72}">
      <dgm:prSet/>
      <dgm:spPr/>
      <dgm:t>
        <a:bodyPr/>
        <a:lstStyle/>
        <a:p>
          <a:endParaRPr lang="ru-RU"/>
        </a:p>
      </dgm:t>
    </dgm:pt>
    <dgm:pt modelId="{B1A835B0-F67A-4FD5-8A5A-F50D9DA36765}" type="sibTrans" cxnId="{7A82A7CA-0BF8-4B07-871C-CA8AB3CEEF72}">
      <dgm:prSet/>
      <dgm:spPr/>
      <dgm:t>
        <a:bodyPr/>
        <a:lstStyle/>
        <a:p>
          <a:endParaRPr lang="ru-RU"/>
        </a:p>
      </dgm:t>
    </dgm:pt>
    <dgm:pt modelId="{0E429F06-86E3-43B2-B89D-34CDCC4C422B}">
      <dgm:prSet phldrT="[Text]" custT="1"/>
      <dgm:spPr>
        <a:solidFill>
          <a:schemeClr val="bg2">
            <a:lumMod val="75000"/>
            <a:alpha val="90000"/>
          </a:schemeClr>
        </a:solidFill>
      </dgm:spPr>
      <dgm:t>
        <a:bodyPr/>
        <a:lstStyle/>
        <a:p>
          <a:r>
            <a:rPr lang="ro-RO" sz="2000" b="1" dirty="0" smtClean="0">
              <a:solidFill>
                <a:srgbClr val="0070C0"/>
              </a:solidFill>
            </a:rPr>
            <a:t> Practicată la începutul activității pentru a ține elevii sub control, sub amenințarea notelor slabe sau a nepromovării.</a:t>
          </a:r>
          <a:endParaRPr lang="ru-RU" sz="2000" b="1" dirty="0">
            <a:solidFill>
              <a:srgbClr val="0070C0"/>
            </a:solidFill>
          </a:endParaRPr>
        </a:p>
      </dgm:t>
    </dgm:pt>
    <dgm:pt modelId="{292F63B9-2FFB-410C-AF07-2F903089CA60}" type="parTrans" cxnId="{1A73AA81-65B2-45A1-AADD-5FA9F3B62045}">
      <dgm:prSet/>
      <dgm:spPr/>
      <dgm:t>
        <a:bodyPr/>
        <a:lstStyle/>
        <a:p>
          <a:endParaRPr lang="ru-RU"/>
        </a:p>
      </dgm:t>
    </dgm:pt>
    <dgm:pt modelId="{F8C4FB5D-901A-4A5F-A76C-94D41B3A163E}" type="sibTrans" cxnId="{1A73AA81-65B2-45A1-AADD-5FA9F3B62045}">
      <dgm:prSet/>
      <dgm:spPr/>
      <dgm:t>
        <a:bodyPr/>
        <a:lstStyle/>
        <a:p>
          <a:endParaRPr lang="ru-RU"/>
        </a:p>
      </dgm:t>
    </dgm:pt>
    <dgm:pt modelId="{3DE40FDF-CDA2-4298-A1E2-458E2BA0A713}">
      <dgm:prSet phldrT="[Text]"/>
      <dgm:spPr/>
      <dgm:t>
        <a:bodyPr/>
        <a:lstStyle/>
        <a:p>
          <a:r>
            <a:rPr lang="ro-RO" dirty="0" smtClean="0"/>
            <a:t>Notarea sancțiune</a:t>
          </a:r>
          <a:endParaRPr lang="ru-RU" dirty="0"/>
        </a:p>
      </dgm:t>
    </dgm:pt>
    <dgm:pt modelId="{678AAFF2-2D58-474A-8DA7-0C680AC49252}" type="parTrans" cxnId="{2B81BBB1-BDE8-46CA-894B-784B03EC9DB5}">
      <dgm:prSet/>
      <dgm:spPr/>
      <dgm:t>
        <a:bodyPr/>
        <a:lstStyle/>
        <a:p>
          <a:endParaRPr lang="ru-RU"/>
        </a:p>
      </dgm:t>
    </dgm:pt>
    <dgm:pt modelId="{6E82B37B-A490-434B-BAE5-4189005864D8}" type="sibTrans" cxnId="{2B81BBB1-BDE8-46CA-894B-784B03EC9DB5}">
      <dgm:prSet/>
      <dgm:spPr/>
      <dgm:t>
        <a:bodyPr/>
        <a:lstStyle/>
        <a:p>
          <a:endParaRPr lang="ru-RU"/>
        </a:p>
      </dgm:t>
    </dgm:pt>
    <dgm:pt modelId="{AFA65457-5422-456F-B409-3F026625EE79}">
      <dgm:prSet phldrT="[Text]" custT="1"/>
      <dgm:spPr>
        <a:solidFill>
          <a:schemeClr val="bg2">
            <a:lumMod val="90000"/>
            <a:alpha val="90000"/>
          </a:schemeClr>
        </a:solidFill>
      </dgm:spPr>
      <dgm:t>
        <a:bodyPr/>
        <a:lstStyle/>
        <a:p>
          <a:r>
            <a:rPr lang="ro-RO" sz="2000" b="1" dirty="0" smtClean="0">
              <a:solidFill>
                <a:srgbClr val="002060"/>
              </a:solidFill>
            </a:rPr>
            <a:t> Care nu are nimic de-a face cu achizițiile sau performanțele elevilor ci cu anumite atitudini considerate neacceptabile;</a:t>
          </a:r>
          <a:endParaRPr lang="ru-RU" sz="2000" b="1" dirty="0">
            <a:solidFill>
              <a:srgbClr val="002060"/>
            </a:solidFill>
          </a:endParaRPr>
        </a:p>
      </dgm:t>
    </dgm:pt>
    <dgm:pt modelId="{D3882AAF-DC02-4D05-BDA1-8B0C09A1DCFB}" type="parTrans" cxnId="{BBCD3B2E-270C-44FD-94D4-01B6F6788A5E}">
      <dgm:prSet/>
      <dgm:spPr/>
      <dgm:t>
        <a:bodyPr/>
        <a:lstStyle/>
        <a:p>
          <a:endParaRPr lang="ru-RU"/>
        </a:p>
      </dgm:t>
    </dgm:pt>
    <dgm:pt modelId="{C60AEB62-828E-41AF-8E3B-9EF60D73C478}" type="sibTrans" cxnId="{BBCD3B2E-270C-44FD-94D4-01B6F6788A5E}">
      <dgm:prSet/>
      <dgm:spPr/>
      <dgm:t>
        <a:bodyPr/>
        <a:lstStyle/>
        <a:p>
          <a:endParaRPr lang="ru-RU"/>
        </a:p>
      </dgm:t>
    </dgm:pt>
    <dgm:pt modelId="{8E7AE684-1BBD-4550-8A27-13AAD68CC72B}">
      <dgm:prSet phldrT="[Text]"/>
      <dgm:spPr/>
      <dgm:t>
        <a:bodyPr/>
        <a:lstStyle/>
        <a:p>
          <a:r>
            <a:rPr lang="ro-RO" dirty="0" smtClean="0"/>
            <a:t>Notarea etichetă</a:t>
          </a:r>
          <a:endParaRPr lang="ru-RU" dirty="0"/>
        </a:p>
      </dgm:t>
    </dgm:pt>
    <dgm:pt modelId="{12D42616-E1ED-4973-964F-84187B222372}" type="parTrans" cxnId="{DFB5ABC9-4709-46D8-BC84-69827AB76AF8}">
      <dgm:prSet/>
      <dgm:spPr/>
      <dgm:t>
        <a:bodyPr/>
        <a:lstStyle/>
        <a:p>
          <a:endParaRPr lang="ru-RU"/>
        </a:p>
      </dgm:t>
    </dgm:pt>
    <dgm:pt modelId="{F13D1CB5-F268-4798-AAD8-AFB62F39FCDE}" type="sibTrans" cxnId="{DFB5ABC9-4709-46D8-BC84-69827AB76AF8}">
      <dgm:prSet/>
      <dgm:spPr/>
      <dgm:t>
        <a:bodyPr/>
        <a:lstStyle/>
        <a:p>
          <a:endParaRPr lang="ru-RU"/>
        </a:p>
      </dgm:t>
    </dgm:pt>
    <dgm:pt modelId="{4E63E678-7393-441F-8076-E24D6A71CD35}">
      <dgm:prSet phldrT="[Text]" custT="1"/>
      <dgm:spPr>
        <a:solidFill>
          <a:srgbClr val="DEF4AC">
            <a:alpha val="89804"/>
          </a:srgbClr>
        </a:solidFill>
      </dgm:spPr>
      <dgm:t>
        <a:bodyPr/>
        <a:lstStyle/>
        <a:p>
          <a:r>
            <a:rPr lang="ro-RO" sz="2000" b="1" dirty="0" smtClean="0">
              <a:solidFill>
                <a:srgbClr val="7030A0"/>
              </a:solidFill>
            </a:rPr>
            <a:t> Prin  notarea pe termen lung după aceleași păreri  favorabile/</a:t>
          </a:r>
          <a:endParaRPr lang="ru-RU" sz="2000" b="1" dirty="0">
            <a:solidFill>
              <a:srgbClr val="7030A0"/>
            </a:solidFill>
          </a:endParaRPr>
        </a:p>
      </dgm:t>
    </dgm:pt>
    <dgm:pt modelId="{7D616722-DA3F-46BA-A5D0-861C3C61F385}" type="parTrans" cxnId="{5509B363-2233-4C93-B2E6-D3D3926757AF}">
      <dgm:prSet/>
      <dgm:spPr/>
      <dgm:t>
        <a:bodyPr/>
        <a:lstStyle/>
        <a:p>
          <a:endParaRPr lang="ru-RU"/>
        </a:p>
      </dgm:t>
    </dgm:pt>
    <dgm:pt modelId="{304E8D6D-9923-4DC4-AB65-187BE119EB25}" type="sibTrans" cxnId="{5509B363-2233-4C93-B2E6-D3D3926757AF}">
      <dgm:prSet/>
      <dgm:spPr/>
      <dgm:t>
        <a:bodyPr/>
        <a:lstStyle/>
        <a:p>
          <a:endParaRPr lang="ru-RU"/>
        </a:p>
      </dgm:t>
    </dgm:pt>
    <dgm:pt modelId="{60C3045C-0308-4257-BA3A-C5AB0108809A}">
      <dgm:prSet phldrT="[Text]" custT="1"/>
      <dgm:spPr>
        <a:solidFill>
          <a:srgbClr val="DEF4AC">
            <a:alpha val="89804"/>
          </a:srgbClr>
        </a:solidFill>
      </dgm:spPr>
      <dgm:t>
        <a:bodyPr/>
        <a:lstStyle/>
        <a:p>
          <a:r>
            <a:rPr lang="ro-RO" sz="2000" b="1" dirty="0" smtClean="0">
              <a:solidFill>
                <a:srgbClr val="7030A0"/>
              </a:solidFill>
            </a:rPr>
            <a:t>nefavorabile, sau  în concordanță cu celelalte  note  alele  elevului.</a:t>
          </a:r>
          <a:endParaRPr lang="ru-RU" sz="2000" b="1" dirty="0">
            <a:solidFill>
              <a:srgbClr val="7030A0"/>
            </a:solidFill>
          </a:endParaRPr>
        </a:p>
      </dgm:t>
    </dgm:pt>
    <dgm:pt modelId="{C2314436-D9D4-43C1-9A9A-F22706A6CABC}" type="parTrans" cxnId="{3802F6B5-4D5B-40B3-A72A-E34733DF3BAA}">
      <dgm:prSet/>
      <dgm:spPr/>
      <dgm:t>
        <a:bodyPr/>
        <a:lstStyle/>
        <a:p>
          <a:endParaRPr lang="ru-RU"/>
        </a:p>
      </dgm:t>
    </dgm:pt>
    <dgm:pt modelId="{3D274656-B3D5-41EF-8977-F441319A7AE6}" type="sibTrans" cxnId="{3802F6B5-4D5B-40B3-A72A-E34733DF3BAA}">
      <dgm:prSet/>
      <dgm:spPr/>
      <dgm:t>
        <a:bodyPr/>
        <a:lstStyle/>
        <a:p>
          <a:endParaRPr lang="ru-RU"/>
        </a:p>
      </dgm:t>
    </dgm:pt>
    <dgm:pt modelId="{065B6180-713B-43EB-8A2B-EE038D667EA7}" type="pres">
      <dgm:prSet presAssocID="{A0F0C6D4-5434-47F8-850C-B31604DD229E}" presName="Name0" presStyleCnt="0">
        <dgm:presLayoutVars>
          <dgm:dir/>
          <dgm:animLvl val="lvl"/>
          <dgm:resizeHandles val="exact"/>
        </dgm:presLayoutVars>
      </dgm:prSet>
      <dgm:spPr/>
      <dgm:t>
        <a:bodyPr/>
        <a:lstStyle/>
        <a:p>
          <a:endParaRPr lang="ru-RU"/>
        </a:p>
      </dgm:t>
    </dgm:pt>
    <dgm:pt modelId="{BD789E2E-2056-45B0-8D83-4D8860071761}" type="pres">
      <dgm:prSet presAssocID="{77FB1147-A325-498D-8059-5B6387105816}" presName="composite" presStyleCnt="0"/>
      <dgm:spPr/>
    </dgm:pt>
    <dgm:pt modelId="{0430AFE6-BA3B-47D3-9337-145485544360}" type="pres">
      <dgm:prSet presAssocID="{77FB1147-A325-498D-8059-5B6387105816}" presName="parTx" presStyleLbl="alignNode1" presStyleIdx="0" presStyleCnt="3" custLinFactNeighborX="6488" custLinFactNeighborY="6323">
        <dgm:presLayoutVars>
          <dgm:chMax val="0"/>
          <dgm:chPref val="0"/>
          <dgm:bulletEnabled val="1"/>
        </dgm:presLayoutVars>
      </dgm:prSet>
      <dgm:spPr/>
      <dgm:t>
        <a:bodyPr/>
        <a:lstStyle/>
        <a:p>
          <a:endParaRPr lang="ru-RU"/>
        </a:p>
      </dgm:t>
    </dgm:pt>
    <dgm:pt modelId="{B4AFCAF8-50BF-4F43-B0F5-A71D68223226}" type="pres">
      <dgm:prSet presAssocID="{77FB1147-A325-498D-8059-5B6387105816}" presName="desTx" presStyleLbl="alignAccFollowNode1" presStyleIdx="0" presStyleCnt="3" custScaleX="101466" custScaleY="112524" custLinFactNeighborX="6755" custLinFactNeighborY="13435">
        <dgm:presLayoutVars>
          <dgm:bulletEnabled val="1"/>
        </dgm:presLayoutVars>
      </dgm:prSet>
      <dgm:spPr/>
      <dgm:t>
        <a:bodyPr/>
        <a:lstStyle/>
        <a:p>
          <a:endParaRPr lang="ru-RU"/>
        </a:p>
      </dgm:t>
    </dgm:pt>
    <dgm:pt modelId="{F766CAD1-2377-484E-BE47-7AF6E7069768}" type="pres">
      <dgm:prSet presAssocID="{B1A835B0-F67A-4FD5-8A5A-F50D9DA36765}" presName="space" presStyleCnt="0"/>
      <dgm:spPr/>
    </dgm:pt>
    <dgm:pt modelId="{B1BF8DBF-A948-43AB-9F88-1082113B6BD6}" type="pres">
      <dgm:prSet presAssocID="{3DE40FDF-CDA2-4298-A1E2-458E2BA0A713}" presName="composite" presStyleCnt="0"/>
      <dgm:spPr/>
    </dgm:pt>
    <dgm:pt modelId="{A3D5F7BD-1BF2-4BCB-8320-926E56335644}" type="pres">
      <dgm:prSet presAssocID="{3DE40FDF-CDA2-4298-A1E2-458E2BA0A713}" presName="parTx" presStyleLbl="alignNode1" presStyleIdx="1" presStyleCnt="3" custLinFactNeighborX="2848" custLinFactNeighborY="512">
        <dgm:presLayoutVars>
          <dgm:chMax val="0"/>
          <dgm:chPref val="0"/>
          <dgm:bulletEnabled val="1"/>
        </dgm:presLayoutVars>
      </dgm:prSet>
      <dgm:spPr/>
      <dgm:t>
        <a:bodyPr/>
        <a:lstStyle/>
        <a:p>
          <a:endParaRPr lang="ru-RU"/>
        </a:p>
      </dgm:t>
    </dgm:pt>
    <dgm:pt modelId="{A99606CE-F95A-4ED3-BA2E-9BC9EE2397F5}" type="pres">
      <dgm:prSet presAssocID="{3DE40FDF-CDA2-4298-A1E2-458E2BA0A713}" presName="desTx" presStyleLbl="alignAccFollowNode1" presStyleIdx="1" presStyleCnt="3" custLinFactNeighborX="3618" custLinFactNeighborY="7775">
        <dgm:presLayoutVars>
          <dgm:bulletEnabled val="1"/>
        </dgm:presLayoutVars>
      </dgm:prSet>
      <dgm:spPr/>
      <dgm:t>
        <a:bodyPr/>
        <a:lstStyle/>
        <a:p>
          <a:endParaRPr lang="ru-RU"/>
        </a:p>
      </dgm:t>
    </dgm:pt>
    <dgm:pt modelId="{0B881070-8826-4715-8AEE-3AD3A58FC75D}" type="pres">
      <dgm:prSet presAssocID="{6E82B37B-A490-434B-BAE5-4189005864D8}" presName="space" presStyleCnt="0"/>
      <dgm:spPr/>
    </dgm:pt>
    <dgm:pt modelId="{C2715624-D6AF-495D-BB6F-D2545A82B1A9}" type="pres">
      <dgm:prSet presAssocID="{8E7AE684-1BBD-4550-8A27-13AAD68CC72B}" presName="composite" presStyleCnt="0"/>
      <dgm:spPr/>
    </dgm:pt>
    <dgm:pt modelId="{8378792F-312E-4E1A-82AC-BFB17F54F2D0}" type="pres">
      <dgm:prSet presAssocID="{8E7AE684-1BBD-4550-8A27-13AAD68CC72B}" presName="parTx" presStyleLbl="alignNode1" presStyleIdx="2" presStyleCnt="3" custLinFactNeighborX="-1255" custLinFactNeighborY="-1074">
        <dgm:presLayoutVars>
          <dgm:chMax val="0"/>
          <dgm:chPref val="0"/>
          <dgm:bulletEnabled val="1"/>
        </dgm:presLayoutVars>
      </dgm:prSet>
      <dgm:spPr/>
      <dgm:t>
        <a:bodyPr/>
        <a:lstStyle/>
        <a:p>
          <a:endParaRPr lang="ru-RU"/>
        </a:p>
      </dgm:t>
    </dgm:pt>
    <dgm:pt modelId="{A490B831-D433-4328-A2E2-A209A0C4D94D}" type="pres">
      <dgm:prSet presAssocID="{8E7AE684-1BBD-4550-8A27-13AAD68CC72B}" presName="desTx" presStyleLbl="alignAccFollowNode1" presStyleIdx="2" presStyleCnt="3" custScaleX="105785" custScaleY="106550" custLinFactNeighborX="-332" custLinFactNeighborY="7933">
        <dgm:presLayoutVars>
          <dgm:bulletEnabled val="1"/>
        </dgm:presLayoutVars>
      </dgm:prSet>
      <dgm:spPr/>
      <dgm:t>
        <a:bodyPr/>
        <a:lstStyle/>
        <a:p>
          <a:endParaRPr lang="ru-RU"/>
        </a:p>
      </dgm:t>
    </dgm:pt>
  </dgm:ptLst>
  <dgm:cxnLst>
    <dgm:cxn modelId="{DFB5ABC9-4709-46D8-BC84-69827AB76AF8}" srcId="{A0F0C6D4-5434-47F8-850C-B31604DD229E}" destId="{8E7AE684-1BBD-4550-8A27-13AAD68CC72B}" srcOrd="2" destOrd="0" parTransId="{12D42616-E1ED-4973-964F-84187B222372}" sibTransId="{F13D1CB5-F268-4798-AAD8-AFB62F39FCDE}"/>
    <dgm:cxn modelId="{4824EAFD-51FF-4BD0-B3D7-0C8AB2F35C19}" type="presOf" srcId="{8E7AE684-1BBD-4550-8A27-13AAD68CC72B}" destId="{8378792F-312E-4E1A-82AC-BFB17F54F2D0}" srcOrd="0" destOrd="0" presId="urn:microsoft.com/office/officeart/2005/8/layout/hList1"/>
    <dgm:cxn modelId="{7AED65C7-B237-4E55-B054-6C9741982CF7}" type="presOf" srcId="{0E429F06-86E3-43B2-B89D-34CDCC4C422B}" destId="{B4AFCAF8-50BF-4F43-B0F5-A71D68223226}" srcOrd="0" destOrd="0" presId="urn:microsoft.com/office/officeart/2005/8/layout/hList1"/>
    <dgm:cxn modelId="{3802F6B5-4D5B-40B3-A72A-E34733DF3BAA}" srcId="{8E7AE684-1BBD-4550-8A27-13AAD68CC72B}" destId="{60C3045C-0308-4257-BA3A-C5AB0108809A}" srcOrd="1" destOrd="0" parTransId="{C2314436-D9D4-43C1-9A9A-F22706A6CABC}" sibTransId="{3D274656-B3D5-41EF-8977-F441319A7AE6}"/>
    <dgm:cxn modelId="{5509B363-2233-4C93-B2E6-D3D3926757AF}" srcId="{8E7AE684-1BBD-4550-8A27-13AAD68CC72B}" destId="{4E63E678-7393-441F-8076-E24D6A71CD35}" srcOrd="0" destOrd="0" parTransId="{7D616722-DA3F-46BA-A5D0-861C3C61F385}" sibTransId="{304E8D6D-9923-4DC4-AB65-187BE119EB25}"/>
    <dgm:cxn modelId="{D6F16DDB-284C-4212-ACA9-75A1E0892279}" type="presOf" srcId="{AFA65457-5422-456F-B409-3F026625EE79}" destId="{A99606CE-F95A-4ED3-BA2E-9BC9EE2397F5}" srcOrd="0" destOrd="0" presId="urn:microsoft.com/office/officeart/2005/8/layout/hList1"/>
    <dgm:cxn modelId="{1A73AA81-65B2-45A1-AADD-5FA9F3B62045}" srcId="{77FB1147-A325-498D-8059-5B6387105816}" destId="{0E429F06-86E3-43B2-B89D-34CDCC4C422B}" srcOrd="0" destOrd="0" parTransId="{292F63B9-2FFB-410C-AF07-2F903089CA60}" sibTransId="{F8C4FB5D-901A-4A5F-A76C-94D41B3A163E}"/>
    <dgm:cxn modelId="{2B81BBB1-BDE8-46CA-894B-784B03EC9DB5}" srcId="{A0F0C6D4-5434-47F8-850C-B31604DD229E}" destId="{3DE40FDF-CDA2-4298-A1E2-458E2BA0A713}" srcOrd="1" destOrd="0" parTransId="{678AAFF2-2D58-474A-8DA7-0C680AC49252}" sibTransId="{6E82B37B-A490-434B-BAE5-4189005864D8}"/>
    <dgm:cxn modelId="{7A82A7CA-0BF8-4B07-871C-CA8AB3CEEF72}" srcId="{A0F0C6D4-5434-47F8-850C-B31604DD229E}" destId="{77FB1147-A325-498D-8059-5B6387105816}" srcOrd="0" destOrd="0" parTransId="{23EF1BF1-816A-44C2-B820-A1D301915893}" sibTransId="{B1A835B0-F67A-4FD5-8A5A-F50D9DA36765}"/>
    <dgm:cxn modelId="{E5CDBF62-E9D0-4FB6-89B5-914E65A38C13}" type="presOf" srcId="{A0F0C6D4-5434-47F8-850C-B31604DD229E}" destId="{065B6180-713B-43EB-8A2B-EE038D667EA7}" srcOrd="0" destOrd="0" presId="urn:microsoft.com/office/officeart/2005/8/layout/hList1"/>
    <dgm:cxn modelId="{C0AD57DC-EBD8-4E31-B21A-08A2C4FE865E}" type="presOf" srcId="{60C3045C-0308-4257-BA3A-C5AB0108809A}" destId="{A490B831-D433-4328-A2E2-A209A0C4D94D}" srcOrd="0" destOrd="1" presId="urn:microsoft.com/office/officeart/2005/8/layout/hList1"/>
    <dgm:cxn modelId="{BBCD3B2E-270C-44FD-94D4-01B6F6788A5E}" srcId="{3DE40FDF-CDA2-4298-A1E2-458E2BA0A713}" destId="{AFA65457-5422-456F-B409-3F026625EE79}" srcOrd="0" destOrd="0" parTransId="{D3882AAF-DC02-4D05-BDA1-8B0C09A1DCFB}" sibTransId="{C60AEB62-828E-41AF-8E3B-9EF60D73C478}"/>
    <dgm:cxn modelId="{3EB23655-37F4-44B8-B5E8-1394A8507537}" type="presOf" srcId="{77FB1147-A325-498D-8059-5B6387105816}" destId="{0430AFE6-BA3B-47D3-9337-145485544360}" srcOrd="0" destOrd="0" presId="urn:microsoft.com/office/officeart/2005/8/layout/hList1"/>
    <dgm:cxn modelId="{C9D1BB4E-5C7F-4F46-9DAA-C0BAFA28E66A}" type="presOf" srcId="{3DE40FDF-CDA2-4298-A1E2-458E2BA0A713}" destId="{A3D5F7BD-1BF2-4BCB-8320-926E56335644}" srcOrd="0" destOrd="0" presId="urn:microsoft.com/office/officeart/2005/8/layout/hList1"/>
    <dgm:cxn modelId="{A5414312-238A-48DB-B884-0800335A41A6}" type="presOf" srcId="{4E63E678-7393-441F-8076-E24D6A71CD35}" destId="{A490B831-D433-4328-A2E2-A209A0C4D94D}" srcOrd="0" destOrd="0" presId="urn:microsoft.com/office/officeart/2005/8/layout/hList1"/>
    <dgm:cxn modelId="{0B2A59C1-C332-4C0E-8B58-BC326B6DFB96}" type="presParOf" srcId="{065B6180-713B-43EB-8A2B-EE038D667EA7}" destId="{BD789E2E-2056-45B0-8D83-4D8860071761}" srcOrd="0" destOrd="0" presId="urn:microsoft.com/office/officeart/2005/8/layout/hList1"/>
    <dgm:cxn modelId="{EC3C9644-209B-4CE2-B00A-1D2B5F929310}" type="presParOf" srcId="{BD789E2E-2056-45B0-8D83-4D8860071761}" destId="{0430AFE6-BA3B-47D3-9337-145485544360}" srcOrd="0" destOrd="0" presId="urn:microsoft.com/office/officeart/2005/8/layout/hList1"/>
    <dgm:cxn modelId="{F2B382D2-1ACE-4BEE-BB32-137C00EF85C6}" type="presParOf" srcId="{BD789E2E-2056-45B0-8D83-4D8860071761}" destId="{B4AFCAF8-50BF-4F43-B0F5-A71D68223226}" srcOrd="1" destOrd="0" presId="urn:microsoft.com/office/officeart/2005/8/layout/hList1"/>
    <dgm:cxn modelId="{76B8EFEC-11F1-49AE-9DDB-C721A05005EE}" type="presParOf" srcId="{065B6180-713B-43EB-8A2B-EE038D667EA7}" destId="{F766CAD1-2377-484E-BE47-7AF6E7069768}" srcOrd="1" destOrd="0" presId="urn:microsoft.com/office/officeart/2005/8/layout/hList1"/>
    <dgm:cxn modelId="{C9B99C1C-5AE3-406C-AD0A-CD1247B36BEC}" type="presParOf" srcId="{065B6180-713B-43EB-8A2B-EE038D667EA7}" destId="{B1BF8DBF-A948-43AB-9F88-1082113B6BD6}" srcOrd="2" destOrd="0" presId="urn:microsoft.com/office/officeart/2005/8/layout/hList1"/>
    <dgm:cxn modelId="{5E5AFA77-AD15-4860-8167-A7B4CC0853D1}" type="presParOf" srcId="{B1BF8DBF-A948-43AB-9F88-1082113B6BD6}" destId="{A3D5F7BD-1BF2-4BCB-8320-926E56335644}" srcOrd="0" destOrd="0" presId="urn:microsoft.com/office/officeart/2005/8/layout/hList1"/>
    <dgm:cxn modelId="{A4FF0099-343A-4AF5-9496-B8B11E921D36}" type="presParOf" srcId="{B1BF8DBF-A948-43AB-9F88-1082113B6BD6}" destId="{A99606CE-F95A-4ED3-BA2E-9BC9EE2397F5}" srcOrd="1" destOrd="0" presId="urn:microsoft.com/office/officeart/2005/8/layout/hList1"/>
    <dgm:cxn modelId="{BE7A285B-8C03-40C2-9156-91BCC069BCD0}" type="presParOf" srcId="{065B6180-713B-43EB-8A2B-EE038D667EA7}" destId="{0B881070-8826-4715-8AEE-3AD3A58FC75D}" srcOrd="3" destOrd="0" presId="urn:microsoft.com/office/officeart/2005/8/layout/hList1"/>
    <dgm:cxn modelId="{49995791-B729-44D0-911C-5FC8C0C1EF6D}" type="presParOf" srcId="{065B6180-713B-43EB-8A2B-EE038D667EA7}" destId="{C2715624-D6AF-495D-BB6F-D2545A82B1A9}" srcOrd="4" destOrd="0" presId="urn:microsoft.com/office/officeart/2005/8/layout/hList1"/>
    <dgm:cxn modelId="{D313C1B2-A066-408B-ABF0-571B0D76F3AD}" type="presParOf" srcId="{C2715624-D6AF-495D-BB6F-D2545A82B1A9}" destId="{8378792F-312E-4E1A-82AC-BFB17F54F2D0}" srcOrd="0" destOrd="0" presId="urn:microsoft.com/office/officeart/2005/8/layout/hList1"/>
    <dgm:cxn modelId="{41E5675A-958D-4D4A-97DA-8726ECADA9E1}" type="presParOf" srcId="{C2715624-D6AF-495D-BB6F-D2545A82B1A9}" destId="{A490B831-D433-4328-A2E2-A209A0C4D94D}"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30AFE6-BA3B-47D3-9337-145485544360}">
      <dsp:nvSpPr>
        <dsp:cNvPr id="0" name=""/>
        <dsp:cNvSpPr/>
      </dsp:nvSpPr>
      <dsp:spPr>
        <a:xfrm>
          <a:off x="243954" y="731535"/>
          <a:ext cx="3268265" cy="1296152"/>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ro-RO" sz="3300" kern="1200" dirty="0" smtClean="0">
              <a:solidFill>
                <a:schemeClr val="bg2"/>
              </a:solidFill>
            </a:rPr>
            <a:t>Notarea strategică</a:t>
          </a:r>
          <a:endParaRPr lang="ru-RU" sz="3300" kern="1200" dirty="0">
            <a:solidFill>
              <a:schemeClr val="bg2"/>
            </a:solidFill>
          </a:endParaRPr>
        </a:p>
      </dsp:txBody>
      <dsp:txXfrm>
        <a:off x="243954" y="731535"/>
        <a:ext cx="3268265" cy="1296152"/>
      </dsp:txXfrm>
    </dsp:sp>
    <dsp:sp modelId="{B4AFCAF8-50BF-4F43-B0F5-A71D68223226}">
      <dsp:nvSpPr>
        <dsp:cNvPr id="0" name=""/>
        <dsp:cNvSpPr/>
      </dsp:nvSpPr>
      <dsp:spPr>
        <a:xfrm>
          <a:off x="228724" y="2156759"/>
          <a:ext cx="3316178" cy="3310411"/>
        </a:xfrm>
        <a:prstGeom prst="rect">
          <a:avLst/>
        </a:prstGeom>
        <a:solidFill>
          <a:schemeClr val="bg2">
            <a:lumMod val="75000"/>
            <a:alpha val="9000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o-RO" sz="2000" b="1" kern="1200" dirty="0" smtClean="0">
              <a:solidFill>
                <a:srgbClr val="0070C0"/>
              </a:solidFill>
            </a:rPr>
            <a:t> Practicată la începutul activității pentru a ține elevii sub control, sub amenințarea notelor slabe sau a nepromovării.</a:t>
          </a:r>
          <a:endParaRPr lang="ru-RU" sz="2000" b="1" kern="1200" dirty="0">
            <a:solidFill>
              <a:srgbClr val="0070C0"/>
            </a:solidFill>
          </a:endParaRPr>
        </a:p>
      </dsp:txBody>
      <dsp:txXfrm>
        <a:off x="228724" y="2156759"/>
        <a:ext cx="3316178" cy="3310411"/>
      </dsp:txXfrm>
    </dsp:sp>
    <dsp:sp modelId="{A3D5F7BD-1BF2-4BCB-8320-926E56335644}">
      <dsp:nvSpPr>
        <dsp:cNvPr id="0" name=""/>
        <dsp:cNvSpPr/>
      </dsp:nvSpPr>
      <dsp:spPr>
        <a:xfrm>
          <a:off x="3874769" y="748329"/>
          <a:ext cx="3268265" cy="1296152"/>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ro-RO" sz="3300" kern="1200" dirty="0" smtClean="0"/>
            <a:t>Notarea sancțiune</a:t>
          </a:r>
          <a:endParaRPr lang="ru-RU" sz="3300" kern="1200" dirty="0"/>
        </a:p>
      </dsp:txBody>
      <dsp:txXfrm>
        <a:off x="3874769" y="748329"/>
        <a:ext cx="3268265" cy="1296152"/>
      </dsp:txXfrm>
    </dsp:sp>
    <dsp:sp modelId="{A99606CE-F95A-4ED3-BA2E-9BC9EE2397F5}">
      <dsp:nvSpPr>
        <dsp:cNvPr id="0" name=""/>
        <dsp:cNvSpPr/>
      </dsp:nvSpPr>
      <dsp:spPr>
        <a:xfrm>
          <a:off x="3899934" y="2266583"/>
          <a:ext cx="3268265" cy="2941960"/>
        </a:xfrm>
        <a:prstGeom prst="rect">
          <a:avLst/>
        </a:prstGeom>
        <a:solidFill>
          <a:schemeClr val="bg2">
            <a:lumMod val="90000"/>
            <a:alpha val="9000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o-RO" sz="2000" b="1" kern="1200" dirty="0" smtClean="0">
              <a:solidFill>
                <a:srgbClr val="002060"/>
              </a:solidFill>
            </a:rPr>
            <a:t> Care nu are nimic de-a face cu achizițiile sau performanțele elevilor ci cu anumite atitudini considerate neacceptabile;</a:t>
          </a:r>
          <a:endParaRPr lang="ru-RU" sz="2000" b="1" kern="1200" dirty="0">
            <a:solidFill>
              <a:srgbClr val="002060"/>
            </a:solidFill>
          </a:endParaRPr>
        </a:p>
      </dsp:txBody>
      <dsp:txXfrm>
        <a:off x="3899934" y="2266583"/>
        <a:ext cx="3268265" cy="2941960"/>
      </dsp:txXfrm>
    </dsp:sp>
    <dsp:sp modelId="{8378792F-312E-4E1A-82AC-BFB17F54F2D0}">
      <dsp:nvSpPr>
        <dsp:cNvPr id="0" name=""/>
        <dsp:cNvSpPr/>
      </dsp:nvSpPr>
      <dsp:spPr>
        <a:xfrm>
          <a:off x="7561029" y="679597"/>
          <a:ext cx="3268265" cy="1296152"/>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ro-RO" sz="3300" kern="1200" dirty="0" smtClean="0"/>
            <a:t>Notarea etichetă</a:t>
          </a:r>
          <a:endParaRPr lang="ru-RU" sz="3300" kern="1200" dirty="0"/>
        </a:p>
      </dsp:txBody>
      <dsp:txXfrm>
        <a:off x="7561029" y="679597"/>
        <a:ext cx="3268265" cy="1296152"/>
      </dsp:txXfrm>
    </dsp:sp>
    <dsp:sp modelId="{A490B831-D433-4328-A2E2-A209A0C4D94D}">
      <dsp:nvSpPr>
        <dsp:cNvPr id="0" name=""/>
        <dsp:cNvSpPr/>
      </dsp:nvSpPr>
      <dsp:spPr>
        <a:xfrm>
          <a:off x="7496661" y="2126707"/>
          <a:ext cx="3457334" cy="3134658"/>
        </a:xfrm>
        <a:prstGeom prst="rect">
          <a:avLst/>
        </a:prstGeom>
        <a:solidFill>
          <a:srgbClr val="DEF4AC">
            <a:alpha val="89804"/>
          </a:srgb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o-RO" sz="2000" b="1" kern="1200" dirty="0" smtClean="0">
              <a:solidFill>
                <a:srgbClr val="7030A0"/>
              </a:solidFill>
            </a:rPr>
            <a:t> Prin  notarea pe termen lung după aceleași păreri  favorabile/</a:t>
          </a:r>
          <a:endParaRPr lang="ru-RU" sz="2000" b="1" kern="1200" dirty="0">
            <a:solidFill>
              <a:srgbClr val="7030A0"/>
            </a:solidFill>
          </a:endParaRPr>
        </a:p>
        <a:p>
          <a:pPr marL="228600" lvl="1" indent="-228600" algn="l" defTabSz="889000">
            <a:lnSpc>
              <a:spcPct val="90000"/>
            </a:lnSpc>
            <a:spcBef>
              <a:spcPct val="0"/>
            </a:spcBef>
            <a:spcAft>
              <a:spcPct val="15000"/>
            </a:spcAft>
            <a:buChar char="••"/>
          </a:pPr>
          <a:r>
            <a:rPr lang="ro-RO" sz="2000" b="1" kern="1200" dirty="0" smtClean="0">
              <a:solidFill>
                <a:srgbClr val="7030A0"/>
              </a:solidFill>
            </a:rPr>
            <a:t>nefavorabile, sau  în concordanță cu celelalte  note  alele  elevului.</a:t>
          </a:r>
          <a:endParaRPr lang="ru-RU" sz="2000" b="1" kern="1200" dirty="0">
            <a:solidFill>
              <a:srgbClr val="7030A0"/>
            </a:solidFill>
          </a:endParaRPr>
        </a:p>
      </dsp:txBody>
      <dsp:txXfrm>
        <a:off x="7496661" y="2126707"/>
        <a:ext cx="3457334" cy="313465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pPr/>
              <a:t>3/26/2021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pPr/>
              <a:t>‹#›</a:t>
            </a:fld>
            <a:endParaRPr/>
          </a:p>
        </p:txBody>
      </p:sp>
    </p:spTree>
    <p:extLst>
      <p:ext uri="{BB962C8B-B14F-4D97-AF65-F5344CB8AC3E}">
        <p14:creationId xmlns:p14="http://schemas.microsoft.com/office/powerpoint/2010/main" xmlns=""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pPr/>
              <a:t>3/26/2021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pPr/>
              <a:t>‹#›</a:t>
            </a:fld>
            <a:endParaRPr/>
          </a:p>
        </p:txBody>
      </p:sp>
    </p:spTree>
    <p:extLst>
      <p:ext uri="{BB962C8B-B14F-4D97-AF65-F5344CB8AC3E}">
        <p14:creationId xmlns:p14="http://schemas.microsoft.com/office/powerpoint/2010/main" xmlns=""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pPr/>
              <a:t>1</a:t>
            </a:fld>
            <a:endParaRPr lang="en-US"/>
          </a:p>
        </p:txBody>
      </p:sp>
    </p:spTree>
    <p:extLst>
      <p:ext uri="{BB962C8B-B14F-4D97-AF65-F5344CB8AC3E}">
        <p14:creationId xmlns:p14="http://schemas.microsoft.com/office/powerpoint/2010/main" xmlns=""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0A3C37BE-C303-496D-B5CD-85F2937540FC}" type="slidenum">
              <a:rPr lang="ro-RO" smtClean="0"/>
              <a:pPr/>
              <a:t>4</a:t>
            </a:fld>
            <a:endParaRPr lang="ro-RO"/>
          </a:p>
        </p:txBody>
      </p:sp>
    </p:spTree>
    <p:extLst>
      <p:ext uri="{BB962C8B-B14F-4D97-AF65-F5344CB8AC3E}">
        <p14:creationId xmlns:p14="http://schemas.microsoft.com/office/powerpoint/2010/main" xmlns="" val="132124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358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2DC5C5-C692-4025-B30F-F498436F6322}" type="slidenum">
              <a:rPr lang="ru-RU" altLang="ru-RU" smtClean="0">
                <a:latin typeface="Arial" pitchFamily="34" charset="0"/>
                <a:cs typeface="Arial" pitchFamily="34" charset="0"/>
              </a:rPr>
              <a:pPr/>
              <a:t>6</a:t>
            </a:fld>
            <a:endParaRPr lang="ru-RU" altLang="ru-RU"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3/26/2021</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xmlns="" val="16597565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pPr/>
              <a:t>3/26/2021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7696370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3/26/2021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2012076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3/26/2021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459271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3/26/2021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3786876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xmlns="" val="26739436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pPr/>
              <a:t>3/26/2021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3602678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pPr/>
              <a:t>3/26/2021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3527791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pPr/>
              <a:t>3/26/2021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3971016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pPr/>
              <a:t>3/26/2021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17581115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pPr/>
              <a:t>3/26/2021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302416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pPr/>
              <a:t>3/26/2021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37697646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3/26/2021</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hisinauedu.md/wp-content/uploads/2021/03/Ordinul-216-din-16.03.2021Cu-referire-la-interzicerea-platilor-formale-si-informale-de-la-elevi-familiile-acestora-si-de-la-asociatiile-obstesti-pentru-personalul-didactic-si-de-conducere.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103077" y="1581887"/>
            <a:ext cx="8088923" cy="2659539"/>
          </a:xfrm>
          <a:solidFill>
            <a:schemeClr val="bg2">
              <a:lumMod val="90000"/>
            </a:schemeClr>
          </a:solidFill>
        </p:spPr>
        <p:txBody>
          <a:bodyPr anchor="ctr">
            <a:noAutofit/>
          </a:bodyPr>
          <a:lstStyle/>
          <a:p>
            <a:pPr marL="0" marR="0" algn="ctr">
              <a:lnSpc>
                <a:spcPct val="115000"/>
              </a:lnSpc>
              <a:spcBef>
                <a:spcPts val="0"/>
              </a:spcBef>
              <a:spcAft>
                <a:spcPts val="0"/>
              </a:spcAft>
            </a:pPr>
            <a:r>
              <a:rPr lang="ro-RO" sz="3200" b="1" dirty="0">
                <a:latin typeface="Times New Roman" panose="02020603050405020304" pitchFamily="18" charset="0"/>
                <a:ea typeface="Calibri" panose="020F0502020204030204" pitchFamily="34" charset="0"/>
              </a:rPr>
              <a:t>„Metodologia elaborării instrumentelor de evaluare în cadrul evaluărilor sumative la Matematică. Exemple de bune practici.”</a:t>
            </a:r>
            <a:endParaRPr lang="ro-RO" sz="3200" dirty="0">
              <a:effectLst/>
              <a:latin typeface="Calibri" panose="020F0502020204030204" pitchFamily="34" charset="0"/>
              <a:ea typeface="Calibri" panose="020F0502020204030204" pitchFamily="34" charset="0"/>
            </a:endParaRPr>
          </a:p>
        </p:txBody>
      </p:sp>
      <p:sp>
        <p:nvSpPr>
          <p:cNvPr id="7" name="Subtitle 6"/>
          <p:cNvSpPr>
            <a:spLocks noGrp="1"/>
          </p:cNvSpPr>
          <p:nvPr>
            <p:ph type="subTitle" idx="1"/>
          </p:nvPr>
        </p:nvSpPr>
        <p:spPr>
          <a:xfrm>
            <a:off x="4401879" y="4507141"/>
            <a:ext cx="7230139" cy="955565"/>
          </a:xfrm>
        </p:spPr>
        <p:txBody>
          <a:bodyPr>
            <a:normAutofit/>
          </a:bodyPr>
          <a:lstStyle/>
          <a:p>
            <a:r>
              <a:rPr lang="x-none" sz="2400" b="1" dirty="0" smtClean="0">
                <a:solidFill>
                  <a:srgbClr val="002060"/>
                </a:solidFill>
              </a:rPr>
              <a:t>    Bulhac Ludmila, specialist superior, </a:t>
            </a:r>
          </a:p>
          <a:p>
            <a:r>
              <a:rPr lang="x-none" sz="2400" b="1" dirty="0" smtClean="0">
                <a:solidFill>
                  <a:srgbClr val="002060"/>
                </a:solidFill>
              </a:rPr>
              <a:t>             Inspecția școlară, DGETS</a:t>
            </a:r>
            <a:endParaRPr lang="en-US" sz="2400" b="1" dirty="0">
              <a:solidFill>
                <a:srgbClr val="002060"/>
              </a:solidFill>
            </a:endParaRP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xmlns="" val="0"/>
              </a:ext>
            </a:extLst>
          </a:blip>
          <a:srcRect l="8890" r="8890"/>
          <a:stretch>
            <a:fillRect/>
          </a:stretch>
        </p:blipFill>
        <p:spPr>
          <a:xfrm>
            <a:off x="-1" y="1322540"/>
            <a:ext cx="4103078" cy="4405882"/>
          </a:xfrm>
        </p:spPr>
      </p:pic>
    </p:spTree>
    <p:extLst>
      <p:ext uri="{BB962C8B-B14F-4D97-AF65-F5344CB8AC3E}">
        <p14:creationId xmlns:p14="http://schemas.microsoft.com/office/powerpoint/2010/main" xmlns="" val="16521339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002060"/>
                </a:solidFill>
              </a:rPr>
              <a:t>Evaluarea</a:t>
            </a:r>
            <a:endParaRPr lang="en-US" b="1" dirty="0">
              <a:solidFill>
                <a:srgbClr val="002060"/>
              </a:solidFill>
            </a:endParaRPr>
          </a:p>
        </p:txBody>
      </p:sp>
      <p:sp>
        <p:nvSpPr>
          <p:cNvPr id="4" name="Text Placeholder 3"/>
          <p:cNvSpPr>
            <a:spLocks noGrp="1"/>
          </p:cNvSpPr>
          <p:nvPr>
            <p:ph type="body" sz="half" idx="2"/>
          </p:nvPr>
        </p:nvSpPr>
        <p:spPr>
          <a:xfrm>
            <a:off x="654172" y="1600199"/>
            <a:ext cx="6027527" cy="4885662"/>
          </a:xfrm>
        </p:spPr>
        <p:txBody>
          <a:bodyPr>
            <a:noAutofit/>
          </a:bodyPr>
          <a:lstStyle/>
          <a:p>
            <a:pPr>
              <a:lnSpc>
                <a:spcPct val="100000"/>
              </a:lnSpc>
              <a:spcBef>
                <a:spcPts val="0"/>
              </a:spcBef>
            </a:pPr>
            <a:r>
              <a:rPr lang="x-none" sz="3200" dirty="0" smtClean="0">
                <a:solidFill>
                  <a:srgbClr val="171717"/>
                </a:solidFill>
                <a:latin typeface="Verdana"/>
              </a:rPr>
              <a:t>Evaluarea urmărește să determine modul în care obiectivele curriculare stabilite se realizează </a:t>
            </a:r>
            <a:r>
              <a:rPr lang="x-none" sz="3200" dirty="0">
                <a:solidFill>
                  <a:srgbClr val="171717"/>
                </a:solidFill>
                <a:latin typeface="Verdana"/>
              </a:rPr>
              <a:t>î</a:t>
            </a:r>
            <a:r>
              <a:rPr lang="x-none" sz="3200" dirty="0" smtClean="0">
                <a:solidFill>
                  <a:srgbClr val="171717"/>
                </a:solidFill>
                <a:latin typeface="Verdana"/>
              </a:rPr>
              <a:t>n învățare. Ea reprezintă un proces continuu si de durată, </a:t>
            </a:r>
            <a:r>
              <a:rPr lang="x-none" sz="3200" smtClean="0">
                <a:solidFill>
                  <a:srgbClr val="171717"/>
                </a:solidFill>
                <a:latin typeface="Verdana"/>
              </a:rPr>
              <a:t>care  </a:t>
            </a:r>
            <a:r>
              <a:rPr lang="x-none" sz="3200" dirty="0" smtClean="0">
                <a:solidFill>
                  <a:srgbClr val="171717"/>
                </a:solidFill>
                <a:latin typeface="Verdana"/>
              </a:rPr>
              <a:t>poate fi realizată la </a:t>
            </a:r>
            <a:r>
              <a:rPr lang="x-none" sz="3200" dirty="0">
                <a:solidFill>
                  <a:srgbClr val="171717"/>
                </a:solidFill>
                <a:latin typeface="Verdana"/>
              </a:rPr>
              <a:t>î</a:t>
            </a:r>
            <a:r>
              <a:rPr lang="x-none" sz="3200" dirty="0" smtClean="0">
                <a:solidFill>
                  <a:srgbClr val="171717"/>
                </a:solidFill>
                <a:latin typeface="Verdana"/>
              </a:rPr>
              <a:t>nceputul programului de instruire, pe parcursul acestuia sau la finalul sau.</a:t>
            </a:r>
            <a:endParaRPr lang="ru-RU" sz="3200" dirty="0" smtClean="0"/>
          </a:p>
        </p:txBody>
      </p:sp>
      <p:pic>
        <p:nvPicPr>
          <p:cNvPr id="5" name="Picture Placeholder 4" descr="Close-up of books on shelves with more books blurred in foreground and background"/>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3155" r="3155"/>
          <a:stretch>
            <a:fillRect/>
          </a:stretch>
        </p:blipFill>
        <p:spPr>
          <a:xfrm>
            <a:off x="6681700" y="2301948"/>
            <a:ext cx="4403882" cy="4183913"/>
          </a:xfrm>
        </p:spPr>
      </p:pic>
    </p:spTree>
    <p:extLst>
      <p:ext uri="{BB962C8B-B14F-4D97-AF65-F5344CB8AC3E}">
        <p14:creationId xmlns:p14="http://schemas.microsoft.com/office/powerpoint/2010/main" xmlns="" val="3683544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b="1" dirty="0" err="1" smtClean="0">
                <a:solidFill>
                  <a:srgbClr val="002060"/>
                </a:solidFill>
              </a:rPr>
              <a:t>Evaluarea</a:t>
            </a:r>
            <a:endParaRPr lang="ru-RU" sz="3200" b="1" dirty="0">
              <a:solidFill>
                <a:srgbClr val="002060"/>
              </a:solidFill>
            </a:endParaRPr>
          </a:p>
        </p:txBody>
      </p:sp>
      <p:sp>
        <p:nvSpPr>
          <p:cNvPr id="3" name="Прямоугольник 2"/>
          <p:cNvSpPr/>
          <p:nvPr/>
        </p:nvSpPr>
        <p:spPr>
          <a:xfrm>
            <a:off x="1095213" y="1409889"/>
            <a:ext cx="10342535" cy="4401205"/>
          </a:xfrm>
          <a:prstGeom prst="rect">
            <a:avLst/>
          </a:prstGeom>
        </p:spPr>
        <p:txBody>
          <a:bodyPr wrap="square">
            <a:spAutoFit/>
          </a:bodyPr>
          <a:lstStyle/>
          <a:p>
            <a:r>
              <a:rPr lang="x-none" sz="2800" spc="-5" dirty="0" smtClean="0">
                <a:solidFill>
                  <a:srgbClr val="171717"/>
                </a:solidFill>
                <a:latin typeface="Verdana"/>
              </a:rPr>
              <a:t>Evaluarea </a:t>
            </a:r>
            <a:r>
              <a:rPr lang="x-none" sz="2800" spc="-5" smtClean="0">
                <a:solidFill>
                  <a:srgbClr val="171717"/>
                </a:solidFill>
                <a:latin typeface="Verdana"/>
              </a:rPr>
              <a:t>trebuie conceput</a:t>
            </a:r>
            <a:r>
              <a:rPr lang="ro-RO" sz="2800" spc="-5" dirty="0" smtClean="0">
                <a:solidFill>
                  <a:srgbClr val="171717"/>
                </a:solidFill>
                <a:latin typeface="Verdana"/>
              </a:rPr>
              <a:t>ă</a:t>
            </a:r>
            <a:r>
              <a:rPr lang="x-none" sz="2800" spc="-5" smtClean="0">
                <a:solidFill>
                  <a:srgbClr val="171717"/>
                </a:solidFill>
                <a:latin typeface="Verdana"/>
              </a:rPr>
              <a:t> </a:t>
            </a:r>
            <a:r>
              <a:rPr lang="x-none" sz="2800" spc="-5" dirty="0" smtClean="0">
                <a:solidFill>
                  <a:srgbClr val="171717"/>
                </a:solidFill>
                <a:latin typeface="Verdana"/>
              </a:rPr>
              <a:t>nu numai ca un control </a:t>
            </a:r>
            <a:r>
              <a:rPr lang="x-none" sz="2800" spc="-5" smtClean="0">
                <a:solidFill>
                  <a:srgbClr val="171717"/>
                </a:solidFill>
                <a:latin typeface="Verdana"/>
              </a:rPr>
              <a:t>al cuno</a:t>
            </a:r>
            <a:r>
              <a:rPr lang="ro-RO" sz="2800" spc="-5" dirty="0" smtClean="0">
                <a:solidFill>
                  <a:srgbClr val="171717"/>
                </a:solidFill>
                <a:latin typeface="Verdana"/>
              </a:rPr>
              <a:t>ș</a:t>
            </a:r>
            <a:r>
              <a:rPr lang="x-none" sz="2800" spc="-5" smtClean="0">
                <a:solidFill>
                  <a:srgbClr val="171717"/>
                </a:solidFill>
                <a:latin typeface="Verdana"/>
              </a:rPr>
              <a:t>tin</a:t>
            </a:r>
            <a:r>
              <a:rPr lang="ro-RO" sz="2800" spc="-5" dirty="0" smtClean="0">
                <a:solidFill>
                  <a:srgbClr val="171717"/>
                </a:solidFill>
                <a:latin typeface="Verdana"/>
              </a:rPr>
              <a:t>ț</a:t>
            </a:r>
            <a:r>
              <a:rPr lang="x-none" sz="2800" spc="-5" smtClean="0">
                <a:solidFill>
                  <a:srgbClr val="171717"/>
                </a:solidFill>
                <a:latin typeface="Verdana"/>
              </a:rPr>
              <a:t>elor </a:t>
            </a:r>
            <a:r>
              <a:rPr lang="x-none" sz="2800" spc="-5" dirty="0" smtClean="0">
                <a:solidFill>
                  <a:srgbClr val="171717"/>
                </a:solidFill>
                <a:latin typeface="Verdana"/>
              </a:rPr>
              <a:t>sau ca mijloc </a:t>
            </a:r>
            <a:r>
              <a:rPr lang="x-none" sz="2800" spc="-5" smtClean="0">
                <a:solidFill>
                  <a:srgbClr val="171717"/>
                </a:solidFill>
                <a:latin typeface="Verdana"/>
              </a:rPr>
              <a:t>de m</a:t>
            </a:r>
            <a:r>
              <a:rPr lang="ro-RO" sz="2800" spc="-5" dirty="0" smtClean="0">
                <a:solidFill>
                  <a:srgbClr val="171717"/>
                </a:solidFill>
                <a:latin typeface="Verdana"/>
              </a:rPr>
              <a:t>ă</a:t>
            </a:r>
            <a:r>
              <a:rPr lang="x-none" sz="2800" spc="-5" smtClean="0">
                <a:solidFill>
                  <a:srgbClr val="171717"/>
                </a:solidFill>
                <a:latin typeface="Verdana"/>
              </a:rPr>
              <a:t>sura obiectiv</a:t>
            </a:r>
            <a:r>
              <a:rPr lang="ro-RO" sz="2800" spc="-5" dirty="0" smtClean="0">
                <a:solidFill>
                  <a:srgbClr val="171717"/>
                </a:solidFill>
                <a:latin typeface="Verdana"/>
              </a:rPr>
              <a:t>ă</a:t>
            </a:r>
            <a:r>
              <a:rPr lang="x-none" sz="2800" spc="-5" smtClean="0">
                <a:solidFill>
                  <a:srgbClr val="171717"/>
                </a:solidFill>
                <a:latin typeface="Verdana"/>
              </a:rPr>
              <a:t>, ci </a:t>
            </a:r>
            <a:r>
              <a:rPr lang="ro-RO" sz="2800" spc="-5" dirty="0" smtClean="0">
                <a:solidFill>
                  <a:srgbClr val="171717"/>
                </a:solidFill>
                <a:latin typeface="Verdana"/>
              </a:rPr>
              <a:t>ș</a:t>
            </a:r>
            <a:r>
              <a:rPr lang="x-none" sz="2800" spc="-5" smtClean="0">
                <a:solidFill>
                  <a:srgbClr val="171717"/>
                </a:solidFill>
                <a:latin typeface="Verdana"/>
              </a:rPr>
              <a:t>i </a:t>
            </a:r>
            <a:r>
              <a:rPr lang="x-none" sz="2800" spc="-5" dirty="0" smtClean="0">
                <a:solidFill>
                  <a:srgbClr val="171717"/>
                </a:solidFill>
                <a:latin typeface="Verdana"/>
              </a:rPr>
              <a:t>ca o cale </a:t>
            </a:r>
            <a:r>
              <a:rPr lang="x-none" sz="2800" spc="-5" smtClean="0">
                <a:solidFill>
                  <a:srgbClr val="171717"/>
                </a:solidFill>
                <a:latin typeface="Verdana"/>
              </a:rPr>
              <a:t>de perfec</a:t>
            </a:r>
            <a:r>
              <a:rPr lang="ro-RO" sz="2800" spc="-5" dirty="0" smtClean="0">
                <a:solidFill>
                  <a:srgbClr val="171717"/>
                </a:solidFill>
                <a:latin typeface="Verdana"/>
              </a:rPr>
              <a:t>ț</a:t>
            </a:r>
            <a:r>
              <a:rPr lang="x-none" sz="2800" spc="-5" smtClean="0">
                <a:solidFill>
                  <a:srgbClr val="171717"/>
                </a:solidFill>
                <a:latin typeface="Verdana"/>
              </a:rPr>
              <a:t>ionare</a:t>
            </a:r>
            <a:r>
              <a:rPr lang="x-none" sz="2800" spc="-5" dirty="0" smtClean="0">
                <a:solidFill>
                  <a:srgbClr val="171717"/>
                </a:solidFill>
                <a:latin typeface="Verdana"/>
              </a:rPr>
              <a:t>, ce presupune o</a:t>
            </a:r>
            <a:r>
              <a:rPr lang="x-none" sz="2800" spc="-5" smtClean="0">
                <a:solidFill>
                  <a:srgbClr val="171717"/>
                </a:solidFill>
                <a:latin typeface="Verdana"/>
              </a:rPr>
              <a:t> </a:t>
            </a:r>
            <a:r>
              <a:rPr lang="x-none" sz="2800" smtClean="0">
                <a:solidFill>
                  <a:srgbClr val="171717"/>
                </a:solidFill>
                <a:latin typeface="Verdana"/>
              </a:rPr>
              <a:t>strategi</a:t>
            </a:r>
            <a:r>
              <a:rPr lang="ro-RO" sz="2800" dirty="0" smtClean="0">
                <a:solidFill>
                  <a:srgbClr val="171717"/>
                </a:solidFill>
                <a:latin typeface="Verdana"/>
              </a:rPr>
              <a:t>e</a:t>
            </a:r>
            <a:r>
              <a:rPr lang="x-none" sz="2800" smtClean="0">
                <a:solidFill>
                  <a:srgbClr val="171717"/>
                </a:solidFill>
                <a:latin typeface="Verdana"/>
              </a:rPr>
              <a:t> global</a:t>
            </a:r>
            <a:r>
              <a:rPr lang="ro-RO" sz="2800" dirty="0" smtClean="0">
                <a:solidFill>
                  <a:srgbClr val="171717"/>
                </a:solidFill>
                <a:latin typeface="Verdana"/>
              </a:rPr>
              <a:t>ă</a:t>
            </a:r>
            <a:r>
              <a:rPr lang="x-none" sz="2800" smtClean="0">
                <a:solidFill>
                  <a:srgbClr val="171717"/>
                </a:solidFill>
                <a:latin typeface="Verdana"/>
              </a:rPr>
              <a:t> asupra form</a:t>
            </a:r>
            <a:r>
              <a:rPr lang="ro-RO" sz="2800" dirty="0" smtClean="0">
                <a:solidFill>
                  <a:srgbClr val="171717"/>
                </a:solidFill>
                <a:latin typeface="Verdana"/>
              </a:rPr>
              <a:t>ă</a:t>
            </a:r>
            <a:r>
              <a:rPr lang="x-none" sz="2800" smtClean="0">
                <a:solidFill>
                  <a:srgbClr val="171717"/>
                </a:solidFill>
                <a:latin typeface="Verdana"/>
              </a:rPr>
              <a:t>rii. Opera</a:t>
            </a:r>
            <a:r>
              <a:rPr lang="ro-RO" sz="2800" dirty="0" smtClean="0">
                <a:solidFill>
                  <a:srgbClr val="171717"/>
                </a:solidFill>
                <a:latin typeface="Verdana"/>
              </a:rPr>
              <a:t>ț</a:t>
            </a:r>
            <a:r>
              <a:rPr lang="x-none" sz="2800" smtClean="0">
                <a:solidFill>
                  <a:srgbClr val="171717"/>
                </a:solidFill>
                <a:latin typeface="Verdana"/>
              </a:rPr>
              <a:t>ia </a:t>
            </a:r>
            <a:r>
              <a:rPr lang="x-none" sz="2800" dirty="0" smtClean="0">
                <a:solidFill>
                  <a:srgbClr val="171717"/>
                </a:solidFill>
                <a:latin typeface="Verdana"/>
              </a:rPr>
              <a:t>de evaluare nu este </a:t>
            </a:r>
            <a:r>
              <a:rPr lang="x-none" sz="2800" smtClean="0">
                <a:solidFill>
                  <a:srgbClr val="171717"/>
                </a:solidFill>
                <a:latin typeface="Verdana"/>
              </a:rPr>
              <a:t>o etap</a:t>
            </a:r>
            <a:r>
              <a:rPr lang="ro-RO" sz="2800" dirty="0" smtClean="0">
                <a:solidFill>
                  <a:srgbClr val="171717"/>
                </a:solidFill>
                <a:latin typeface="Verdana"/>
              </a:rPr>
              <a:t>ă</a:t>
            </a:r>
            <a:r>
              <a:rPr lang="x-none" sz="2800" smtClean="0">
                <a:solidFill>
                  <a:srgbClr val="171717"/>
                </a:solidFill>
                <a:latin typeface="Verdana"/>
              </a:rPr>
              <a:t> suprapus</a:t>
            </a:r>
            <a:r>
              <a:rPr lang="ro-RO" sz="2800" dirty="0" smtClean="0">
                <a:solidFill>
                  <a:srgbClr val="171717"/>
                </a:solidFill>
                <a:latin typeface="Verdana"/>
              </a:rPr>
              <a:t>ă</a:t>
            </a:r>
            <a:r>
              <a:rPr lang="x-none" sz="2800" smtClean="0">
                <a:solidFill>
                  <a:srgbClr val="171717"/>
                </a:solidFill>
                <a:latin typeface="Verdana"/>
              </a:rPr>
              <a:t> procesului d</a:t>
            </a:r>
            <a:r>
              <a:rPr lang="ro-RO" sz="2800" dirty="0" smtClean="0">
                <a:solidFill>
                  <a:srgbClr val="171717"/>
                </a:solidFill>
                <a:latin typeface="Verdana"/>
              </a:rPr>
              <a:t>ă</a:t>
            </a:r>
            <a:r>
              <a:rPr lang="x-none" sz="2800" smtClean="0">
                <a:solidFill>
                  <a:srgbClr val="171717"/>
                </a:solidFill>
                <a:latin typeface="Verdana"/>
              </a:rPr>
              <a:t> </a:t>
            </a:r>
            <a:r>
              <a:rPr lang="ro-RO" sz="2800" dirty="0" smtClean="0">
                <a:solidFill>
                  <a:srgbClr val="171717"/>
                </a:solidFill>
                <a:latin typeface="Verdana"/>
              </a:rPr>
              <a:t>î</a:t>
            </a:r>
            <a:r>
              <a:rPr lang="x-none" sz="2800" smtClean="0">
                <a:solidFill>
                  <a:srgbClr val="171717"/>
                </a:solidFill>
                <a:latin typeface="Verdana"/>
              </a:rPr>
              <a:t>nv</a:t>
            </a:r>
            <a:r>
              <a:rPr lang="ro-RO" sz="2800" dirty="0" err="1" smtClean="0">
                <a:solidFill>
                  <a:srgbClr val="171717"/>
                </a:solidFill>
                <a:latin typeface="Verdana"/>
              </a:rPr>
              <a:t>ăț</a:t>
            </a:r>
            <a:r>
              <a:rPr lang="x-none" sz="2800" smtClean="0">
                <a:solidFill>
                  <a:srgbClr val="171717"/>
                </a:solidFill>
                <a:latin typeface="Verdana"/>
              </a:rPr>
              <a:t>are</a:t>
            </a:r>
            <a:r>
              <a:rPr lang="x-none" sz="2800" dirty="0" smtClean="0">
                <a:solidFill>
                  <a:srgbClr val="171717"/>
                </a:solidFill>
                <a:latin typeface="Verdana"/>
              </a:rPr>
              <a:t>, ci constituie un act </a:t>
            </a:r>
            <a:r>
              <a:rPr lang="x-none" sz="2800" smtClean="0">
                <a:solidFill>
                  <a:srgbClr val="171717"/>
                </a:solidFill>
                <a:latin typeface="Verdana"/>
              </a:rPr>
              <a:t>integrat activit</a:t>
            </a:r>
            <a:r>
              <a:rPr lang="ro-RO" sz="2800" dirty="0" err="1" smtClean="0">
                <a:solidFill>
                  <a:srgbClr val="171717"/>
                </a:solidFill>
                <a:latin typeface="Verdana"/>
              </a:rPr>
              <a:t>ăț</a:t>
            </a:r>
            <a:r>
              <a:rPr lang="x-none" sz="2800" smtClean="0">
                <a:solidFill>
                  <a:srgbClr val="171717"/>
                </a:solidFill>
                <a:latin typeface="Verdana"/>
              </a:rPr>
              <a:t>ii </a:t>
            </a:r>
            <a:r>
              <a:rPr lang="x-none" sz="2800" dirty="0" smtClean="0">
                <a:solidFill>
                  <a:srgbClr val="171717"/>
                </a:solidFill>
                <a:latin typeface="Verdana"/>
              </a:rPr>
              <a:t>pedagogice. </a:t>
            </a:r>
            <a:r>
              <a:rPr lang="x-none" sz="2800" i="1" dirty="0" smtClean="0">
                <a:solidFill>
                  <a:srgbClr val="171717"/>
                </a:solidFill>
                <a:latin typeface="Verdana"/>
              </a:rPr>
              <a:t>Evaluarea constituie o ocazie de validate </a:t>
            </a:r>
            <a:r>
              <a:rPr lang="x-none" sz="2800" i="1" smtClean="0">
                <a:solidFill>
                  <a:srgbClr val="171717"/>
                </a:solidFill>
                <a:latin typeface="Verdana"/>
              </a:rPr>
              <a:t>a juste</a:t>
            </a:r>
            <a:r>
              <a:rPr lang="ro-RO" sz="2800" i="1" dirty="0" smtClean="0">
                <a:solidFill>
                  <a:srgbClr val="171717"/>
                </a:solidFill>
                <a:latin typeface="Verdana"/>
              </a:rPr>
              <a:t>ț</a:t>
            </a:r>
            <a:r>
              <a:rPr lang="x-none" sz="2800" i="1" smtClean="0">
                <a:solidFill>
                  <a:srgbClr val="171717"/>
                </a:solidFill>
                <a:latin typeface="Verdana"/>
              </a:rPr>
              <a:t>ii secven</a:t>
            </a:r>
            <a:r>
              <a:rPr lang="ro-RO" sz="2800" i="1" dirty="0" smtClean="0">
                <a:solidFill>
                  <a:srgbClr val="171717"/>
                </a:solidFill>
                <a:latin typeface="Verdana"/>
              </a:rPr>
              <a:t>ț</a:t>
            </a:r>
            <a:r>
              <a:rPr lang="x-none" sz="2800" i="1" smtClean="0">
                <a:solidFill>
                  <a:srgbClr val="171717"/>
                </a:solidFill>
                <a:latin typeface="Verdana"/>
              </a:rPr>
              <a:t>elor</a:t>
            </a:r>
            <a:r>
              <a:rPr lang="x-none" sz="2800" i="1" dirty="0" smtClean="0">
                <a:solidFill>
                  <a:srgbClr val="171717"/>
                </a:solidFill>
                <a:latin typeface="Verdana"/>
              </a:rPr>
              <a:t> educative, a </a:t>
            </a:r>
            <a:r>
              <a:rPr lang="x-none" sz="2800" b="1" i="1" dirty="0" smtClean="0">
                <a:solidFill>
                  <a:srgbClr val="171717"/>
                </a:solidFill>
                <a:latin typeface="Verdana"/>
              </a:rPr>
              <a:t>componentelor </a:t>
            </a:r>
            <a:r>
              <a:rPr lang="x-none" sz="2800" i="1" dirty="0" smtClean="0">
                <a:solidFill>
                  <a:srgbClr val="171717"/>
                </a:solidFill>
                <a:latin typeface="Verdana"/>
              </a:rPr>
              <a:t>procesului </a:t>
            </a:r>
            <a:r>
              <a:rPr lang="x-none" sz="2800" i="1" smtClean="0">
                <a:solidFill>
                  <a:srgbClr val="171717"/>
                </a:solidFill>
                <a:latin typeface="Verdana"/>
              </a:rPr>
              <a:t>didactic </a:t>
            </a:r>
            <a:r>
              <a:rPr lang="ro-RO" sz="2800" i="1" dirty="0" smtClean="0">
                <a:solidFill>
                  <a:srgbClr val="171717"/>
                </a:solidFill>
                <a:latin typeface="Verdana"/>
              </a:rPr>
              <a:t>ș</a:t>
            </a:r>
            <a:r>
              <a:rPr lang="x-none" sz="2800" i="1" smtClean="0">
                <a:solidFill>
                  <a:srgbClr val="171717"/>
                </a:solidFill>
                <a:latin typeface="Verdana"/>
              </a:rPr>
              <a:t>i </a:t>
            </a:r>
            <a:r>
              <a:rPr lang="x-none" sz="2800" i="1" dirty="0" smtClean="0">
                <a:solidFill>
                  <a:srgbClr val="171717"/>
                </a:solidFill>
                <a:latin typeface="Verdana"/>
              </a:rPr>
              <a:t>un mijloc de </a:t>
            </a:r>
            <a:r>
              <a:rPr lang="x-none" sz="2800" b="1" i="1" dirty="0" smtClean="0">
                <a:solidFill>
                  <a:srgbClr val="171717"/>
                </a:solidFill>
                <a:latin typeface="Verdana"/>
              </a:rPr>
              <a:t>delimitare, fixare</a:t>
            </a:r>
            <a:r>
              <a:rPr lang="x-none" sz="2800" b="1" i="1" smtClean="0">
                <a:solidFill>
                  <a:srgbClr val="171717"/>
                </a:solidFill>
                <a:latin typeface="Verdana"/>
              </a:rPr>
              <a:t> </a:t>
            </a:r>
            <a:r>
              <a:rPr lang="ro-RO" sz="2800" b="1" dirty="0" smtClean="0">
                <a:solidFill>
                  <a:srgbClr val="171717"/>
                </a:solidFill>
                <a:latin typeface="Verdana"/>
              </a:rPr>
              <a:t>ș</a:t>
            </a:r>
            <a:r>
              <a:rPr lang="x-none" sz="2800" smtClean="0">
                <a:solidFill>
                  <a:srgbClr val="171717"/>
                </a:solidFill>
                <a:latin typeface="Verdana"/>
              </a:rPr>
              <a:t>i </a:t>
            </a:r>
            <a:r>
              <a:rPr lang="x-none" sz="2800" i="1" smtClean="0">
                <a:solidFill>
                  <a:srgbClr val="171717"/>
                </a:solidFill>
                <a:latin typeface="Verdana"/>
              </a:rPr>
              <a:t>interven</a:t>
            </a:r>
            <a:r>
              <a:rPr lang="ro-RO" sz="2800" i="1" dirty="0" smtClean="0">
                <a:solidFill>
                  <a:srgbClr val="171717"/>
                </a:solidFill>
                <a:latin typeface="Verdana"/>
              </a:rPr>
              <a:t>ț</a:t>
            </a:r>
            <a:r>
              <a:rPr lang="x-none" sz="2800" i="1" smtClean="0">
                <a:solidFill>
                  <a:srgbClr val="171717"/>
                </a:solidFill>
                <a:latin typeface="Verdana"/>
              </a:rPr>
              <a:t>ie asupra con</a:t>
            </a:r>
            <a:r>
              <a:rPr lang="ro-RO" sz="2800" i="1" dirty="0" smtClean="0">
                <a:solidFill>
                  <a:srgbClr val="171717"/>
                </a:solidFill>
                <a:latin typeface="Verdana"/>
              </a:rPr>
              <a:t>ț</a:t>
            </a:r>
            <a:r>
              <a:rPr lang="x-none" sz="2800" i="1" smtClean="0">
                <a:solidFill>
                  <a:srgbClr val="171717"/>
                </a:solidFill>
                <a:latin typeface="Verdana"/>
              </a:rPr>
              <a:t>inuturilor </a:t>
            </a:r>
            <a:r>
              <a:rPr lang="ro-RO" sz="2800" i="1" dirty="0" smtClean="0">
                <a:solidFill>
                  <a:srgbClr val="171717"/>
                </a:solidFill>
                <a:latin typeface="Verdana"/>
              </a:rPr>
              <a:t>ș</a:t>
            </a:r>
            <a:r>
              <a:rPr lang="x-none" sz="2800" i="1" smtClean="0">
                <a:solidFill>
                  <a:srgbClr val="171717"/>
                </a:solidFill>
                <a:latin typeface="Verdana"/>
              </a:rPr>
              <a:t>i obiectivelor educa</a:t>
            </a:r>
            <a:r>
              <a:rPr lang="ro-RO" sz="2800" i="1" dirty="0" smtClean="0">
                <a:solidFill>
                  <a:srgbClr val="171717"/>
                </a:solidFill>
                <a:latin typeface="Verdana"/>
              </a:rPr>
              <a:t>ț</a:t>
            </a:r>
            <a:r>
              <a:rPr lang="x-none" sz="2800" i="1" smtClean="0">
                <a:solidFill>
                  <a:srgbClr val="171717"/>
                </a:solidFill>
                <a:latin typeface="Verdana"/>
              </a:rPr>
              <a:t>ionale</a:t>
            </a:r>
            <a:r>
              <a:rPr lang="x-none" sz="2800" i="1" dirty="0" smtClean="0">
                <a:solidFill>
                  <a:srgbClr val="171717"/>
                </a:solidFill>
                <a:latin typeface="Verdana"/>
              </a:rPr>
              <a:t>.</a:t>
            </a:r>
            <a:endParaRPr lang="ru-RU" sz="2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243840"/>
            <a:ext cx="9980682" cy="929322"/>
          </a:xfrm>
        </p:spPr>
        <p:txBody>
          <a:bodyPr/>
          <a:lstStyle/>
          <a:p>
            <a:pPr algn="ctr"/>
            <a:r>
              <a:rPr lang="en-US" b="1" dirty="0" err="1" smtClean="0">
                <a:solidFill>
                  <a:srgbClr val="002060"/>
                </a:solidFill>
              </a:rPr>
              <a:t>Evaluarea</a:t>
            </a:r>
            <a:r>
              <a:rPr lang="ro-RO" b="1" dirty="0" smtClean="0">
                <a:solidFill>
                  <a:srgbClr val="002060"/>
                </a:solidFill>
              </a:rPr>
              <a:t> rezultatelor școlare</a:t>
            </a:r>
            <a:endParaRPr lang="ru-RU" dirty="0"/>
          </a:p>
        </p:txBody>
      </p:sp>
      <p:sp>
        <p:nvSpPr>
          <p:cNvPr id="3" name="Прямоугольник 2"/>
          <p:cNvSpPr/>
          <p:nvPr/>
        </p:nvSpPr>
        <p:spPr>
          <a:xfrm>
            <a:off x="4894217" y="2349864"/>
            <a:ext cx="6609806" cy="3046988"/>
          </a:xfrm>
          <a:prstGeom prst="rect">
            <a:avLst/>
          </a:prstGeom>
        </p:spPr>
        <p:txBody>
          <a:bodyPr wrap="square">
            <a:spAutoFit/>
          </a:bodyPr>
          <a:lstStyle/>
          <a:p>
            <a:r>
              <a:rPr lang="ro-RO" sz="3200" dirty="0" smtClean="0"/>
              <a:t>Evaluarea rezultatelor şcolare reprezintă o activitate complexă care măsoară eficacitatea şi eficienţa procesului de instruire, oferă informaţii privind rezultatele şcolare ale elevilor.</a:t>
            </a:r>
            <a:r>
              <a:rPr lang="ro-RO" sz="3200" dirty="0" smtClean="0">
                <a:solidFill>
                  <a:schemeClr val="bg1"/>
                </a:solidFill>
              </a:rPr>
              <a:t> </a:t>
            </a:r>
            <a:endParaRPr lang="ro-RO" sz="3200" dirty="0">
              <a:solidFill>
                <a:schemeClr val="bg1"/>
              </a:solidFill>
            </a:endParaRPr>
          </a:p>
        </p:txBody>
      </p:sp>
      <p:pic>
        <p:nvPicPr>
          <p:cNvPr id="4" name="Picture 3" descr="C:\Users\Булатова\Documents\Конкурс Директор\2.jpeg"/>
          <p:cNvPicPr>
            <a:picLocks noChangeAspect="1" noChangeArrowheads="1"/>
          </p:cNvPicPr>
          <p:nvPr/>
        </p:nvPicPr>
        <p:blipFill>
          <a:blip r:embed="rId2" cstate="print"/>
          <a:srcRect/>
          <a:stretch>
            <a:fillRect/>
          </a:stretch>
        </p:blipFill>
        <p:spPr>
          <a:xfrm>
            <a:off x="801189" y="2658291"/>
            <a:ext cx="3074126" cy="2677466"/>
          </a:xfrm>
          <a:prstGeom prst="ellipse">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49531" y="1393371"/>
            <a:ext cx="7994469" cy="4832092"/>
          </a:xfrm>
          <a:prstGeom prst="rect">
            <a:avLst/>
          </a:prstGeom>
        </p:spPr>
        <p:txBody>
          <a:bodyPr wrap="square">
            <a:spAutoFit/>
          </a:bodyPr>
          <a:lstStyle/>
          <a:p>
            <a:r>
              <a:rPr lang="x-none" sz="2800" dirty="0" smtClean="0">
                <a:solidFill>
                  <a:srgbClr val="171717"/>
                </a:solidFill>
                <a:latin typeface="Verdana"/>
              </a:rPr>
              <a:t>Nu este </a:t>
            </a:r>
            <a:r>
              <a:rPr lang="x-none" sz="2800" smtClean="0">
                <a:solidFill>
                  <a:srgbClr val="171717"/>
                </a:solidFill>
                <a:latin typeface="Verdana"/>
              </a:rPr>
              <a:t>mai pu</a:t>
            </a:r>
            <a:r>
              <a:rPr lang="ro-RO" sz="2800" dirty="0" smtClean="0">
                <a:solidFill>
                  <a:srgbClr val="171717"/>
                </a:solidFill>
                <a:latin typeface="Verdana"/>
              </a:rPr>
              <a:t>ț</a:t>
            </a:r>
            <a:r>
              <a:rPr lang="x-none" sz="2800" smtClean="0">
                <a:solidFill>
                  <a:srgbClr val="171717"/>
                </a:solidFill>
                <a:latin typeface="Verdana"/>
              </a:rPr>
              <a:t>in adev</a:t>
            </a:r>
            <a:r>
              <a:rPr lang="ro-RO" sz="2800" dirty="0" smtClean="0">
                <a:solidFill>
                  <a:srgbClr val="171717"/>
                </a:solidFill>
                <a:latin typeface="Verdana"/>
              </a:rPr>
              <a:t>ă</a:t>
            </a:r>
            <a:r>
              <a:rPr lang="x-none" sz="2800" smtClean="0">
                <a:solidFill>
                  <a:srgbClr val="171717"/>
                </a:solidFill>
                <a:latin typeface="Verdana"/>
              </a:rPr>
              <a:t>rat c</a:t>
            </a:r>
            <a:r>
              <a:rPr lang="ro-RO" sz="2800" dirty="0" smtClean="0">
                <a:solidFill>
                  <a:srgbClr val="171717"/>
                </a:solidFill>
                <a:latin typeface="Verdana"/>
              </a:rPr>
              <a:t>ă</a:t>
            </a:r>
            <a:r>
              <a:rPr lang="x-none" sz="2800" smtClean="0">
                <a:solidFill>
                  <a:srgbClr val="171717"/>
                </a:solidFill>
                <a:latin typeface="Verdana"/>
              </a:rPr>
              <a:t> dificult</a:t>
            </a:r>
            <a:r>
              <a:rPr lang="ro-RO" sz="2800" dirty="0" err="1" smtClean="0">
                <a:solidFill>
                  <a:srgbClr val="171717"/>
                </a:solidFill>
                <a:latin typeface="Verdana"/>
              </a:rPr>
              <a:t>ăț</a:t>
            </a:r>
            <a:r>
              <a:rPr lang="x-none" sz="2800" smtClean="0">
                <a:solidFill>
                  <a:srgbClr val="171717"/>
                </a:solidFill>
                <a:latin typeface="Verdana"/>
              </a:rPr>
              <a:t>ile evalu</a:t>
            </a:r>
            <a:r>
              <a:rPr lang="ro-RO" sz="2800" dirty="0" smtClean="0">
                <a:solidFill>
                  <a:srgbClr val="171717"/>
                </a:solidFill>
                <a:latin typeface="Verdana"/>
              </a:rPr>
              <a:t>ă</a:t>
            </a:r>
            <a:r>
              <a:rPr lang="x-none" sz="2800" smtClean="0">
                <a:solidFill>
                  <a:srgbClr val="171717"/>
                </a:solidFill>
                <a:latin typeface="Verdana"/>
              </a:rPr>
              <a:t>rii </a:t>
            </a:r>
            <a:r>
              <a:rPr lang="x-none" sz="2800" dirty="0" smtClean="0">
                <a:solidFill>
                  <a:srgbClr val="171717"/>
                </a:solidFill>
                <a:latin typeface="Verdana"/>
              </a:rPr>
              <a:t>pot trimite la veritabile dispute degajate </a:t>
            </a:r>
            <a:r>
              <a:rPr lang="x-none" sz="2800" smtClean="0">
                <a:solidFill>
                  <a:srgbClr val="171717"/>
                </a:solidFill>
                <a:latin typeface="Verdana"/>
              </a:rPr>
              <a:t>de </a:t>
            </a:r>
            <a:r>
              <a:rPr lang="ro-RO" sz="2800" dirty="0" err="1" smtClean="0">
                <a:solidFill>
                  <a:srgbClr val="171717"/>
                </a:solidFill>
                <a:latin typeface="Verdana"/>
              </a:rPr>
              <a:t>î</a:t>
            </a:r>
            <a:r>
              <a:rPr lang="x-none" sz="2800" smtClean="0">
                <a:solidFill>
                  <a:srgbClr val="171717"/>
                </a:solidFill>
                <a:latin typeface="Verdana"/>
              </a:rPr>
              <a:t>ncercarea </a:t>
            </a:r>
            <a:r>
              <a:rPr lang="x-none" sz="2800" dirty="0" err="1" smtClean="0">
                <a:solidFill>
                  <a:srgbClr val="171717"/>
                </a:solidFill>
                <a:latin typeface="Verdana"/>
              </a:rPr>
              <a:t>de</a:t>
            </a:r>
            <a:r>
              <a:rPr lang="x-none" sz="2800" dirty="0" smtClean="0">
                <a:solidFill>
                  <a:srgbClr val="171717"/>
                </a:solidFill>
                <a:latin typeface="Verdana"/>
              </a:rPr>
              <a:t> </a:t>
            </a:r>
            <a:r>
              <a:rPr lang="x-none" sz="2800" smtClean="0">
                <a:solidFill>
                  <a:srgbClr val="171717"/>
                </a:solidFill>
                <a:latin typeface="Verdana"/>
              </a:rPr>
              <a:t>a r</a:t>
            </a:r>
            <a:r>
              <a:rPr lang="ro-RO" sz="2800" dirty="0" smtClean="0">
                <a:solidFill>
                  <a:srgbClr val="171717"/>
                </a:solidFill>
                <a:latin typeface="Verdana"/>
              </a:rPr>
              <a:t>ă</a:t>
            </a:r>
            <a:r>
              <a:rPr lang="x-none" sz="2800" smtClean="0">
                <a:solidFill>
                  <a:srgbClr val="171717"/>
                </a:solidFill>
                <a:latin typeface="Verdana"/>
              </a:rPr>
              <a:t>spunde la </a:t>
            </a:r>
            <a:r>
              <a:rPr lang="ro-RO" sz="2800" dirty="0" smtClean="0">
                <a:solidFill>
                  <a:srgbClr val="171717"/>
                </a:solidFill>
                <a:latin typeface="Verdana"/>
              </a:rPr>
              <a:t>î</a:t>
            </a:r>
            <a:r>
              <a:rPr lang="x-none" sz="2800" smtClean="0">
                <a:solidFill>
                  <a:srgbClr val="171717"/>
                </a:solidFill>
                <a:latin typeface="Verdana"/>
              </a:rPr>
              <a:t>ntreb</a:t>
            </a:r>
            <a:r>
              <a:rPr lang="ro-RO" sz="2800" dirty="0" smtClean="0">
                <a:solidFill>
                  <a:srgbClr val="171717"/>
                </a:solidFill>
                <a:latin typeface="Verdana"/>
              </a:rPr>
              <a:t>ă</a:t>
            </a:r>
            <a:r>
              <a:rPr lang="x-none" sz="2800" smtClean="0">
                <a:solidFill>
                  <a:srgbClr val="171717"/>
                </a:solidFill>
                <a:latin typeface="Verdana"/>
              </a:rPr>
              <a:t>ri </a:t>
            </a:r>
            <a:r>
              <a:rPr lang="x-none" sz="2800" dirty="0" smtClean="0">
                <a:solidFill>
                  <a:srgbClr val="171717"/>
                </a:solidFill>
                <a:latin typeface="Verdana"/>
              </a:rPr>
              <a:t>de tipul:</a:t>
            </a:r>
            <a:r>
              <a:rPr lang="x-none" sz="2800" smtClean="0">
                <a:solidFill>
                  <a:srgbClr val="171717"/>
                </a:solidFill>
                <a:latin typeface="Verdana"/>
              </a:rPr>
              <a:t> </a:t>
            </a:r>
            <a:endParaRPr lang="ro-RO" sz="2800" dirty="0" smtClean="0">
              <a:solidFill>
                <a:srgbClr val="171717"/>
              </a:solidFill>
              <a:latin typeface="Verdana"/>
            </a:endParaRPr>
          </a:p>
          <a:p>
            <a:r>
              <a:rPr lang="x-none" sz="2800" b="1" smtClean="0">
                <a:solidFill>
                  <a:srgbClr val="171717"/>
                </a:solidFill>
                <a:latin typeface="Verdana"/>
              </a:rPr>
              <a:t>c</a:t>
            </a:r>
            <a:r>
              <a:rPr lang="ro-RO" sz="2800" b="1" dirty="0" smtClean="0">
                <a:solidFill>
                  <a:srgbClr val="171717"/>
                </a:solidFill>
                <a:latin typeface="Verdana"/>
              </a:rPr>
              <a:t>â</a:t>
            </a:r>
            <a:r>
              <a:rPr lang="x-none" sz="2800" b="1" smtClean="0">
                <a:solidFill>
                  <a:srgbClr val="171717"/>
                </a:solidFill>
                <a:latin typeface="Verdana"/>
              </a:rPr>
              <a:t>nd evalu</a:t>
            </a:r>
            <a:r>
              <a:rPr lang="ro-RO" sz="2800" b="1" dirty="0" smtClean="0">
                <a:solidFill>
                  <a:srgbClr val="171717"/>
                </a:solidFill>
                <a:latin typeface="Verdana"/>
              </a:rPr>
              <a:t>ă</a:t>
            </a:r>
            <a:r>
              <a:rPr lang="x-none" sz="2800" b="1" smtClean="0">
                <a:solidFill>
                  <a:srgbClr val="171717"/>
                </a:solidFill>
                <a:latin typeface="Verdana"/>
              </a:rPr>
              <a:t>m</a:t>
            </a:r>
            <a:r>
              <a:rPr lang="x-none" sz="2800" b="1" dirty="0" smtClean="0">
                <a:solidFill>
                  <a:srgbClr val="171717"/>
                </a:solidFill>
                <a:latin typeface="Verdana"/>
              </a:rPr>
              <a:t> </a:t>
            </a:r>
            <a:r>
              <a:rPr lang="x-none" sz="2800" dirty="0" smtClean="0">
                <a:solidFill>
                  <a:srgbClr val="171717"/>
                </a:solidFill>
                <a:latin typeface="Verdana"/>
              </a:rPr>
              <a:t>(</a:t>
            </a:r>
            <a:r>
              <a:rPr lang="x-none" sz="2800" smtClean="0">
                <a:solidFill>
                  <a:srgbClr val="171717"/>
                </a:solidFill>
                <a:latin typeface="Verdana"/>
              </a:rPr>
              <a:t>la </a:t>
            </a:r>
            <a:r>
              <a:rPr lang="ro-RO" sz="2800" dirty="0" err="1" smtClean="0">
                <a:solidFill>
                  <a:srgbClr val="171717"/>
                </a:solidFill>
                <a:latin typeface="Verdana"/>
              </a:rPr>
              <a:t>î</a:t>
            </a:r>
            <a:r>
              <a:rPr lang="x-none" sz="2800" smtClean="0">
                <a:solidFill>
                  <a:srgbClr val="171717"/>
                </a:solidFill>
                <a:latin typeface="Verdana"/>
              </a:rPr>
              <a:t>nceputul</a:t>
            </a:r>
            <a:r>
              <a:rPr lang="x-none" sz="2800" dirty="0" smtClean="0">
                <a:solidFill>
                  <a:srgbClr val="171717"/>
                </a:solidFill>
                <a:latin typeface="Verdana"/>
              </a:rPr>
              <a:t>, pe parcursul ori </a:t>
            </a:r>
            <a:r>
              <a:rPr lang="x-none" sz="2800" smtClean="0">
                <a:solidFill>
                  <a:srgbClr val="171717"/>
                </a:solidFill>
                <a:latin typeface="Verdana"/>
              </a:rPr>
              <a:t>la sf</a:t>
            </a:r>
            <a:r>
              <a:rPr lang="ro-RO" sz="2800" dirty="0" smtClean="0">
                <a:solidFill>
                  <a:srgbClr val="171717"/>
                </a:solidFill>
                <a:latin typeface="Verdana"/>
              </a:rPr>
              <a:t>â</a:t>
            </a:r>
            <a:r>
              <a:rPr lang="x-none" sz="2800" smtClean="0">
                <a:solidFill>
                  <a:srgbClr val="171717"/>
                </a:solidFill>
                <a:latin typeface="Verdana"/>
              </a:rPr>
              <a:t>r</a:t>
            </a:r>
            <a:r>
              <a:rPr lang="ro-RO" sz="2800" dirty="0" smtClean="0">
                <a:solidFill>
                  <a:srgbClr val="171717"/>
                </a:solidFill>
                <a:latin typeface="Verdana"/>
              </a:rPr>
              <a:t>ș</a:t>
            </a:r>
            <a:r>
              <a:rPr lang="x-none" sz="2800" smtClean="0">
                <a:solidFill>
                  <a:srgbClr val="171717"/>
                </a:solidFill>
                <a:latin typeface="Verdana"/>
              </a:rPr>
              <a:t>itul procesului)</a:t>
            </a:r>
            <a:r>
              <a:rPr lang="ro-RO" sz="2800" dirty="0" smtClean="0">
                <a:solidFill>
                  <a:srgbClr val="171717"/>
                </a:solidFill>
                <a:latin typeface="Verdana"/>
              </a:rPr>
              <a:t>?</a:t>
            </a:r>
          </a:p>
          <a:p>
            <a:r>
              <a:rPr lang="x-none" sz="2800" smtClean="0">
                <a:solidFill>
                  <a:srgbClr val="171717"/>
                </a:solidFill>
                <a:latin typeface="Verdana"/>
              </a:rPr>
              <a:t> </a:t>
            </a:r>
            <a:r>
              <a:rPr lang="x-none" sz="2800" b="1" smtClean="0">
                <a:solidFill>
                  <a:srgbClr val="171717"/>
                </a:solidFill>
                <a:latin typeface="Verdana"/>
              </a:rPr>
              <a:t>ce evalu</a:t>
            </a:r>
            <a:r>
              <a:rPr lang="ro-RO" sz="2800" b="1" dirty="0" smtClean="0">
                <a:solidFill>
                  <a:srgbClr val="171717"/>
                </a:solidFill>
                <a:latin typeface="Verdana"/>
              </a:rPr>
              <a:t>ă</a:t>
            </a:r>
            <a:r>
              <a:rPr lang="x-none" sz="2800" b="1" smtClean="0">
                <a:solidFill>
                  <a:srgbClr val="171717"/>
                </a:solidFill>
                <a:latin typeface="Verdana"/>
              </a:rPr>
              <a:t>m</a:t>
            </a:r>
            <a:r>
              <a:rPr lang="x-none" sz="2800" b="1" dirty="0" smtClean="0">
                <a:solidFill>
                  <a:srgbClr val="171717"/>
                </a:solidFill>
                <a:latin typeface="Verdana"/>
              </a:rPr>
              <a:t> </a:t>
            </a:r>
            <a:r>
              <a:rPr lang="x-none" sz="2800" smtClean="0">
                <a:solidFill>
                  <a:srgbClr val="171717"/>
                </a:solidFill>
                <a:latin typeface="Verdana"/>
              </a:rPr>
              <a:t>(cuno</a:t>
            </a:r>
            <a:r>
              <a:rPr lang="ro-RO" sz="2800" dirty="0" smtClean="0">
                <a:solidFill>
                  <a:srgbClr val="171717"/>
                </a:solidFill>
                <a:latin typeface="Verdana"/>
              </a:rPr>
              <a:t>ș</a:t>
            </a:r>
            <a:r>
              <a:rPr lang="x-none" sz="2800" smtClean="0">
                <a:solidFill>
                  <a:srgbClr val="171717"/>
                </a:solidFill>
                <a:latin typeface="Verdana"/>
              </a:rPr>
              <a:t>tin</a:t>
            </a:r>
            <a:r>
              <a:rPr lang="ro-RO" sz="2800" dirty="0" smtClean="0">
                <a:solidFill>
                  <a:srgbClr val="171717"/>
                </a:solidFill>
                <a:latin typeface="Verdana"/>
              </a:rPr>
              <a:t>ț</a:t>
            </a:r>
            <a:r>
              <a:rPr lang="x-none" sz="2800" smtClean="0">
                <a:solidFill>
                  <a:srgbClr val="171717"/>
                </a:solidFill>
                <a:latin typeface="Verdana"/>
              </a:rPr>
              <a:t>e</a:t>
            </a:r>
            <a:r>
              <a:rPr lang="x-none" sz="2800" dirty="0" smtClean="0">
                <a:solidFill>
                  <a:srgbClr val="171717"/>
                </a:solidFill>
                <a:latin typeface="Verdana"/>
              </a:rPr>
              <a:t>, deprinderi</a:t>
            </a:r>
            <a:r>
              <a:rPr lang="x-none" sz="2800" smtClean="0">
                <a:solidFill>
                  <a:srgbClr val="171717"/>
                </a:solidFill>
                <a:latin typeface="Verdana"/>
              </a:rPr>
              <a:t>, interac</a:t>
            </a:r>
            <a:r>
              <a:rPr lang="ro-RO" sz="2800" dirty="0" smtClean="0">
                <a:solidFill>
                  <a:srgbClr val="171717"/>
                </a:solidFill>
                <a:latin typeface="Verdana"/>
              </a:rPr>
              <a:t>ț</a:t>
            </a:r>
            <a:r>
              <a:rPr lang="x-none" sz="2800" smtClean="0">
                <a:solidFill>
                  <a:srgbClr val="171717"/>
                </a:solidFill>
                <a:latin typeface="Verdana"/>
              </a:rPr>
              <a:t>iuni</a:t>
            </a:r>
            <a:r>
              <a:rPr lang="x-none" sz="2800" dirty="0" smtClean="0">
                <a:solidFill>
                  <a:srgbClr val="171717"/>
                </a:solidFill>
                <a:latin typeface="Verdana"/>
              </a:rPr>
              <a:t>, componente </a:t>
            </a:r>
            <a:r>
              <a:rPr lang="x-none" sz="2800" smtClean="0">
                <a:solidFill>
                  <a:srgbClr val="171717"/>
                </a:solidFill>
                <a:latin typeface="Verdana"/>
              </a:rPr>
              <a:t>ale activit</a:t>
            </a:r>
            <a:r>
              <a:rPr lang="ro-RO" sz="2800" dirty="0" err="1" smtClean="0">
                <a:solidFill>
                  <a:srgbClr val="171717"/>
                </a:solidFill>
                <a:latin typeface="Verdana"/>
              </a:rPr>
              <a:t>ăț</a:t>
            </a:r>
            <a:r>
              <a:rPr lang="x-none" sz="2800" smtClean="0">
                <a:solidFill>
                  <a:srgbClr val="171717"/>
                </a:solidFill>
                <a:latin typeface="Verdana"/>
              </a:rPr>
              <a:t>ii)</a:t>
            </a:r>
            <a:r>
              <a:rPr lang="ro-RO" sz="2800" dirty="0" smtClean="0">
                <a:solidFill>
                  <a:srgbClr val="171717"/>
                </a:solidFill>
                <a:latin typeface="Verdana"/>
              </a:rPr>
              <a:t>?</a:t>
            </a:r>
          </a:p>
          <a:p>
            <a:r>
              <a:rPr lang="x-none" sz="2800" dirty="0" smtClean="0">
                <a:solidFill>
                  <a:srgbClr val="171717"/>
                </a:solidFill>
                <a:latin typeface="Verdana"/>
              </a:rPr>
              <a:t> </a:t>
            </a:r>
            <a:r>
              <a:rPr lang="x-none" sz="2800" b="1" smtClean="0">
                <a:solidFill>
                  <a:srgbClr val="171717"/>
                </a:solidFill>
                <a:latin typeface="Verdana"/>
              </a:rPr>
              <a:t>cum evalu</a:t>
            </a:r>
            <a:r>
              <a:rPr lang="ro-RO" sz="2800" b="1" dirty="0" smtClean="0">
                <a:solidFill>
                  <a:srgbClr val="171717"/>
                </a:solidFill>
                <a:latin typeface="Verdana"/>
              </a:rPr>
              <a:t>ă</a:t>
            </a:r>
            <a:r>
              <a:rPr lang="x-none" sz="2800" b="1" smtClean="0">
                <a:solidFill>
                  <a:srgbClr val="171717"/>
                </a:solidFill>
                <a:latin typeface="Verdana"/>
              </a:rPr>
              <a:t>m</a:t>
            </a:r>
            <a:r>
              <a:rPr lang="ro-RO" sz="2800" b="1" dirty="0" smtClean="0">
                <a:solidFill>
                  <a:srgbClr val="171717"/>
                </a:solidFill>
                <a:latin typeface="Verdana"/>
              </a:rPr>
              <a:t>?</a:t>
            </a:r>
          </a:p>
          <a:p>
            <a:r>
              <a:rPr lang="x-none" sz="2800" b="1" smtClean="0">
                <a:solidFill>
                  <a:srgbClr val="171717"/>
                </a:solidFill>
                <a:latin typeface="Verdana"/>
              </a:rPr>
              <a:t>cine evalueaz</a:t>
            </a:r>
            <a:r>
              <a:rPr lang="ro-RO" sz="2800" b="1" dirty="0" smtClean="0">
                <a:solidFill>
                  <a:srgbClr val="171717"/>
                </a:solidFill>
                <a:latin typeface="Verdana"/>
              </a:rPr>
              <a:t>ă?</a:t>
            </a:r>
          </a:p>
          <a:p>
            <a:r>
              <a:rPr lang="x-none" sz="2800" b="1" smtClean="0">
                <a:solidFill>
                  <a:srgbClr val="171717"/>
                </a:solidFill>
                <a:latin typeface="Verdana"/>
              </a:rPr>
              <a:t> </a:t>
            </a:r>
            <a:r>
              <a:rPr lang="x-none" sz="2800" b="1" dirty="0" smtClean="0">
                <a:solidFill>
                  <a:srgbClr val="171717"/>
                </a:solidFill>
                <a:latin typeface="Verdana"/>
              </a:rPr>
              <a:t>pentru </a:t>
            </a:r>
            <a:r>
              <a:rPr lang="x-none" sz="2800" b="1" smtClean="0">
                <a:solidFill>
                  <a:srgbClr val="171717"/>
                </a:solidFill>
                <a:latin typeface="Verdana"/>
              </a:rPr>
              <a:t>ce </a:t>
            </a:r>
            <a:r>
              <a:rPr lang="ro-RO" sz="2800" b="1" dirty="0" smtClean="0">
                <a:solidFill>
                  <a:srgbClr val="171717"/>
                </a:solidFill>
                <a:latin typeface="Verdana"/>
              </a:rPr>
              <a:t>ș</a:t>
            </a:r>
            <a:r>
              <a:rPr lang="x-none" sz="2800" b="1" smtClean="0">
                <a:solidFill>
                  <a:srgbClr val="171717"/>
                </a:solidFill>
                <a:latin typeface="Verdana"/>
              </a:rPr>
              <a:t>i </a:t>
            </a:r>
            <a:r>
              <a:rPr lang="ro-RO" sz="2800" b="1" dirty="0" smtClean="0">
                <a:solidFill>
                  <a:srgbClr val="171717"/>
                </a:solidFill>
                <a:latin typeface="Verdana"/>
              </a:rPr>
              <a:t>î</a:t>
            </a:r>
            <a:r>
              <a:rPr lang="x-none" sz="2800" b="1" smtClean="0">
                <a:solidFill>
                  <a:srgbClr val="171717"/>
                </a:solidFill>
                <a:latin typeface="Verdana"/>
              </a:rPr>
              <a:t>n </a:t>
            </a:r>
            <a:r>
              <a:rPr lang="x-none" sz="2800" b="1" dirty="0" smtClean="0">
                <a:solidFill>
                  <a:srgbClr val="171717"/>
                </a:solidFill>
                <a:latin typeface="Verdana"/>
              </a:rPr>
              <a:t>numele a </a:t>
            </a:r>
            <a:r>
              <a:rPr lang="x-none" sz="2800" b="1" smtClean="0">
                <a:solidFill>
                  <a:srgbClr val="171717"/>
                </a:solidFill>
                <a:latin typeface="Verdana"/>
              </a:rPr>
              <a:t>ce evalu</a:t>
            </a:r>
            <a:r>
              <a:rPr lang="ro-RO" sz="2800" b="1" dirty="0" smtClean="0">
                <a:solidFill>
                  <a:srgbClr val="171717"/>
                </a:solidFill>
                <a:latin typeface="Verdana"/>
              </a:rPr>
              <a:t>ă</a:t>
            </a:r>
            <a:r>
              <a:rPr lang="x-none" sz="2800" b="1" smtClean="0">
                <a:solidFill>
                  <a:srgbClr val="171717"/>
                </a:solidFill>
                <a:latin typeface="Verdana"/>
              </a:rPr>
              <a:t>m</a:t>
            </a:r>
            <a:r>
              <a:rPr lang="x-none" sz="2800" b="1" dirty="0" smtClean="0">
                <a:solidFill>
                  <a:srgbClr val="171717"/>
                </a:solidFill>
                <a:latin typeface="Verdana"/>
              </a:rPr>
              <a:t>?</a:t>
            </a:r>
            <a:endParaRPr lang="ru-RU" sz="2800" dirty="0"/>
          </a:p>
        </p:txBody>
      </p:sp>
      <p:pic>
        <p:nvPicPr>
          <p:cNvPr id="1026" name="Picture 2" descr="C:\Users\lbulhac\Desktop\DGETS_2020-21\GIF\XlO9.gif"/>
          <p:cNvPicPr>
            <a:picLocks noChangeAspect="1" noChangeArrowheads="1" noCrop="1"/>
          </p:cNvPicPr>
          <p:nvPr/>
        </p:nvPicPr>
        <p:blipFill>
          <a:blip r:embed="rId2" cstate="print"/>
          <a:srcRect/>
          <a:stretch>
            <a:fillRect/>
          </a:stretch>
        </p:blipFill>
        <p:spPr bwMode="auto">
          <a:xfrm>
            <a:off x="9007702" y="1726520"/>
            <a:ext cx="2857500" cy="47625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609600" y="188686"/>
            <a:ext cx="10972800" cy="986971"/>
          </a:xfrm>
        </p:spPr>
        <p:txBody>
          <a:bodyPr>
            <a:noAutofit/>
          </a:bodyPr>
          <a:lstStyle/>
          <a:p>
            <a:pPr algn="ctr"/>
            <a:r>
              <a:rPr lang="ro-RO" sz="3600" dirty="0" smtClean="0">
                <a:solidFill>
                  <a:srgbClr val="002060"/>
                </a:solidFill>
                <a:latin typeface="Times New Roman" pitchFamily="18" charset="0"/>
                <a:cs typeface="Times New Roman" pitchFamily="18" charset="0"/>
              </a:rPr>
              <a:t>Factorii perturbatori/erori de evaluare școlară</a:t>
            </a:r>
            <a:br>
              <a:rPr lang="ro-RO" sz="3600" dirty="0" smtClean="0">
                <a:solidFill>
                  <a:srgbClr val="002060"/>
                </a:solidFill>
                <a:latin typeface="Times New Roman" pitchFamily="18" charset="0"/>
                <a:cs typeface="Times New Roman" pitchFamily="18" charset="0"/>
              </a:rPr>
            </a:br>
            <a:r>
              <a:rPr lang="vi-VN" sz="3600" dirty="0"/>
              <a:t>Surse de </a:t>
            </a:r>
            <a:r>
              <a:rPr lang="vi-VN" sz="3600" dirty="0" smtClean="0"/>
              <a:t>eror</a:t>
            </a:r>
            <a:r>
              <a:rPr lang="ro-RO" sz="3600" dirty="0" smtClean="0"/>
              <a:t>i</a:t>
            </a:r>
            <a:r>
              <a:rPr lang="vi-VN" sz="3600" dirty="0" smtClean="0"/>
              <a:t> </a:t>
            </a:r>
            <a:r>
              <a:rPr lang="vi-VN" sz="3600" dirty="0"/>
              <a:t>în evaluarea didactică</a:t>
            </a:r>
            <a:endParaRPr lang="ru-RU" sz="3600" dirty="0">
              <a:solidFill>
                <a:srgbClr val="002060"/>
              </a:solidFill>
              <a:latin typeface="Times New Roman" pitchFamily="18" charset="0"/>
              <a:cs typeface="Times New Roman" pitchFamily="18" charset="0"/>
            </a:endParaRPr>
          </a:p>
        </p:txBody>
      </p:sp>
      <p:sp>
        <p:nvSpPr>
          <p:cNvPr id="3" name="Substituent conținut 2"/>
          <p:cNvSpPr>
            <a:spLocks noGrp="1"/>
          </p:cNvSpPr>
          <p:nvPr>
            <p:ph idx="1"/>
          </p:nvPr>
        </p:nvSpPr>
        <p:spPr>
          <a:xfrm>
            <a:off x="827314" y="1356104"/>
            <a:ext cx="6322423" cy="3777283"/>
          </a:xfrm>
        </p:spPr>
        <p:txBody>
          <a:bodyPr>
            <a:normAutofit/>
          </a:bodyPr>
          <a:lstStyle/>
          <a:p>
            <a:r>
              <a:rPr lang="ro-RO" sz="2800" dirty="0" smtClean="0"/>
              <a:t>   În apreciere și notare există o serie de distorsiuni datorită unor efecte perturbatoare sau factorilor de personalitate care țin atât de profesor cât și de elev. Evaluarea defectuoasă poate cunoaște mai multe ipostaze:</a:t>
            </a:r>
          </a:p>
          <a:p>
            <a:endParaRPr lang="ru-RU" sz="2800" dirty="0"/>
          </a:p>
        </p:txBody>
      </p:sp>
      <p:pic>
        <p:nvPicPr>
          <p:cNvPr id="2050" name="Picture 2" descr="C:\Users\lbulhac\Desktop\DGETS_2020-21\GIF\WiqK.gif"/>
          <p:cNvPicPr>
            <a:picLocks noChangeAspect="1" noChangeArrowheads="1" noCrop="1"/>
          </p:cNvPicPr>
          <p:nvPr/>
        </p:nvPicPr>
        <p:blipFill>
          <a:blip r:embed="rId2" cstate="print"/>
          <a:srcRect/>
          <a:stretch>
            <a:fillRect/>
          </a:stretch>
        </p:blipFill>
        <p:spPr bwMode="auto">
          <a:xfrm>
            <a:off x="7700962" y="1567089"/>
            <a:ext cx="3155723" cy="4762500"/>
          </a:xfrm>
          <a:prstGeom prst="rect">
            <a:avLst/>
          </a:prstGeom>
          <a:noFill/>
        </p:spPr>
      </p:pic>
    </p:spTree>
    <p:extLst>
      <p:ext uri="{BB962C8B-B14F-4D97-AF65-F5344CB8AC3E}">
        <p14:creationId xmlns:p14="http://schemas.microsoft.com/office/powerpoint/2010/main" xmlns="" val="229334518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ubstituent conținut 3"/>
          <p:cNvGraphicFramePr>
            <a:graphicFrameLocks noGrp="1"/>
          </p:cNvGraphicFramePr>
          <p:nvPr>
            <p:ph idx="1"/>
            <p:extLst>
              <p:ext uri="{D42A27DB-BD31-4B8C-83A1-F6EECF244321}">
                <p14:modId xmlns:p14="http://schemas.microsoft.com/office/powerpoint/2010/main" xmlns="" val="2877509441"/>
              </p:ext>
            </p:extLst>
          </p:nvPr>
        </p:nvGraphicFramePr>
        <p:xfrm>
          <a:off x="609600" y="404665"/>
          <a:ext cx="10972800" cy="5721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95931662"/>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508000" y="1208510"/>
            <a:ext cx="10595429" cy="5061662"/>
          </a:xfrm>
        </p:spPr>
        <p:txBody>
          <a:bodyPr>
            <a:normAutofit/>
          </a:bodyPr>
          <a:lstStyle/>
          <a:p>
            <a:pPr marL="0" indent="0">
              <a:buNone/>
            </a:pPr>
            <a:r>
              <a:rPr lang="ro-RO" sz="2800" dirty="0" smtClean="0">
                <a:latin typeface="+mj-lt"/>
              </a:rPr>
              <a:t>	</a:t>
            </a:r>
            <a:r>
              <a:rPr lang="vi-VN" sz="2800" dirty="0" smtClean="0">
                <a:latin typeface="+mj-lt"/>
              </a:rPr>
              <a:t>Evaluarea </a:t>
            </a:r>
            <a:r>
              <a:rPr lang="vi-VN" sz="2800" dirty="0">
                <a:latin typeface="+mj-lt"/>
              </a:rPr>
              <a:t>rezultatelor şcolare este influenţată de multe circumstanţe, care diminuează gradul de obiectivitate al notării. Situaţiile generatoare de erori în evaluare provin din mai multe surse</a:t>
            </a:r>
            <a:r>
              <a:rPr lang="vi-VN" sz="2800" dirty="0" smtClean="0">
                <a:latin typeface="+mj-lt"/>
              </a:rPr>
              <a:t>:</a:t>
            </a:r>
            <a:endParaRPr lang="ro-RO" sz="2800" dirty="0" smtClean="0">
              <a:latin typeface="+mj-lt"/>
            </a:endParaRPr>
          </a:p>
          <a:p>
            <a:r>
              <a:rPr lang="vi-VN" sz="2800" dirty="0" smtClean="0">
                <a:latin typeface="+mj-lt"/>
              </a:rPr>
              <a:t>  </a:t>
            </a:r>
            <a:r>
              <a:rPr lang="vi-VN" sz="2800" dirty="0">
                <a:latin typeface="+mj-lt"/>
              </a:rPr>
              <a:t>activitatea profesorului </a:t>
            </a:r>
            <a:endParaRPr lang="ro-RO" sz="2800" dirty="0" smtClean="0">
              <a:latin typeface="+mj-lt"/>
            </a:endParaRPr>
          </a:p>
          <a:p>
            <a:r>
              <a:rPr lang="vi-VN" sz="2800" dirty="0" smtClean="0">
                <a:latin typeface="+mj-lt"/>
              </a:rPr>
              <a:t> </a:t>
            </a:r>
            <a:r>
              <a:rPr lang="vi-VN" sz="2800" dirty="0">
                <a:latin typeface="+mj-lt"/>
              </a:rPr>
              <a:t>personalitatea elevilor</a:t>
            </a:r>
            <a:r>
              <a:rPr lang="vi-VN" sz="2800" dirty="0" smtClean="0">
                <a:latin typeface="+mj-lt"/>
              </a:rPr>
              <a:t>;</a:t>
            </a:r>
            <a:endParaRPr lang="ro-RO" sz="2800" dirty="0" smtClean="0">
              <a:latin typeface="+mj-lt"/>
            </a:endParaRPr>
          </a:p>
          <a:p>
            <a:r>
              <a:rPr lang="vi-VN" sz="2800" dirty="0" smtClean="0">
                <a:latin typeface="+mj-lt"/>
              </a:rPr>
              <a:t>natura </a:t>
            </a:r>
            <a:r>
              <a:rPr lang="vi-VN" sz="2800" dirty="0">
                <a:latin typeface="+mj-lt"/>
              </a:rPr>
              <a:t>disciplinei de învăţământ; </a:t>
            </a:r>
            <a:endParaRPr lang="ro-RO" sz="2800" dirty="0" smtClean="0">
              <a:latin typeface="+mj-lt"/>
            </a:endParaRPr>
          </a:p>
          <a:p>
            <a:r>
              <a:rPr lang="vi-VN" sz="2800" dirty="0" smtClean="0">
                <a:latin typeface="+mj-lt"/>
              </a:rPr>
              <a:t> </a:t>
            </a:r>
            <a:r>
              <a:rPr lang="vi-VN" sz="2800" dirty="0">
                <a:latin typeface="+mj-lt"/>
              </a:rPr>
              <a:t>specificul metodelor de evaluare utilizate; </a:t>
            </a:r>
            <a:endParaRPr lang="ro-RO" sz="2800" dirty="0" smtClean="0">
              <a:latin typeface="+mj-lt"/>
            </a:endParaRPr>
          </a:p>
          <a:p>
            <a:r>
              <a:rPr lang="vi-VN" sz="2800" dirty="0" smtClean="0">
                <a:latin typeface="+mj-lt"/>
              </a:rPr>
              <a:t> </a:t>
            </a:r>
            <a:r>
              <a:rPr lang="vi-VN" sz="2800" dirty="0">
                <a:latin typeface="+mj-lt"/>
              </a:rPr>
              <a:t>circumstanţele sociale în care se realizează evaluarea etc.</a:t>
            </a:r>
            <a:endParaRPr lang="ru-RU" sz="2800" dirty="0">
              <a:latin typeface="+mj-lt"/>
            </a:endParaRPr>
          </a:p>
        </p:txBody>
      </p:sp>
    </p:spTree>
    <p:extLst>
      <p:ext uri="{BB962C8B-B14F-4D97-AF65-F5344CB8AC3E}">
        <p14:creationId xmlns:p14="http://schemas.microsoft.com/office/powerpoint/2010/main" xmlns="" val="2263514970"/>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769257" y="1567543"/>
            <a:ext cx="11074400" cy="4601028"/>
          </a:xfrm>
        </p:spPr>
        <p:txBody>
          <a:bodyPr>
            <a:normAutofit fontScale="92500" lnSpcReduction="20000"/>
          </a:bodyPr>
          <a:lstStyle/>
          <a:p>
            <a:r>
              <a:rPr lang="vi-VN" sz="2800" dirty="0" smtClean="0">
                <a:latin typeface="+mj-lt"/>
              </a:rPr>
              <a:t>efectul </a:t>
            </a:r>
            <a:r>
              <a:rPr lang="vi-VN" sz="2800" dirty="0">
                <a:latin typeface="+mj-lt"/>
              </a:rPr>
              <a:t>„halo” </a:t>
            </a:r>
            <a:endParaRPr lang="ro-RO" sz="2800" dirty="0" smtClean="0">
              <a:latin typeface="+mj-lt"/>
            </a:endParaRPr>
          </a:p>
          <a:p>
            <a:r>
              <a:rPr lang="vi-VN" sz="2800" dirty="0" smtClean="0">
                <a:latin typeface="+mj-lt"/>
              </a:rPr>
              <a:t> </a:t>
            </a:r>
            <a:r>
              <a:rPr lang="vi-VN" sz="2800" dirty="0">
                <a:latin typeface="+mj-lt"/>
              </a:rPr>
              <a:t>de </a:t>
            </a:r>
            <a:r>
              <a:rPr lang="vi-VN" sz="2800" dirty="0" smtClean="0">
                <a:latin typeface="+mj-lt"/>
              </a:rPr>
              <a:t>contaminare</a:t>
            </a:r>
            <a:endParaRPr lang="ro-RO" sz="2800" dirty="0" smtClean="0">
              <a:latin typeface="+mj-lt"/>
            </a:endParaRPr>
          </a:p>
          <a:p>
            <a:r>
              <a:rPr lang="vi-VN" sz="2800" dirty="0" smtClean="0">
                <a:latin typeface="+mj-lt"/>
              </a:rPr>
              <a:t> </a:t>
            </a:r>
            <a:r>
              <a:rPr lang="vi-VN" sz="2800" dirty="0">
                <a:latin typeface="+mj-lt"/>
              </a:rPr>
              <a:t>efectul </a:t>
            </a:r>
            <a:r>
              <a:rPr lang="vi-VN" sz="2800" dirty="0" smtClean="0">
                <a:latin typeface="+mj-lt"/>
              </a:rPr>
              <a:t>blând</a:t>
            </a:r>
            <a:endParaRPr lang="ro-RO" sz="2800" dirty="0" smtClean="0">
              <a:latin typeface="+mj-lt"/>
            </a:endParaRPr>
          </a:p>
          <a:p>
            <a:r>
              <a:rPr lang="vi-VN" sz="2800" dirty="0" smtClean="0">
                <a:latin typeface="+mj-lt"/>
              </a:rPr>
              <a:t> </a:t>
            </a:r>
            <a:r>
              <a:rPr lang="vi-VN" sz="2800" dirty="0">
                <a:latin typeface="+mj-lt"/>
              </a:rPr>
              <a:t>eroarea de generozitate </a:t>
            </a:r>
            <a:endParaRPr lang="ro-RO" sz="2800" dirty="0" smtClean="0">
              <a:latin typeface="+mj-lt"/>
            </a:endParaRPr>
          </a:p>
          <a:p>
            <a:r>
              <a:rPr lang="vi-VN" sz="2800" dirty="0" smtClean="0">
                <a:latin typeface="+mj-lt"/>
              </a:rPr>
              <a:t> </a:t>
            </a:r>
            <a:r>
              <a:rPr lang="vi-VN" sz="2800" dirty="0">
                <a:latin typeface="+mj-lt"/>
              </a:rPr>
              <a:t>efectul </a:t>
            </a:r>
            <a:r>
              <a:rPr lang="vi-VN" sz="2800" dirty="0" smtClean="0">
                <a:latin typeface="+mj-lt"/>
              </a:rPr>
              <a:t>Pygmalion</a:t>
            </a:r>
            <a:endParaRPr lang="ro-RO" sz="2800" dirty="0" smtClean="0">
              <a:latin typeface="+mj-lt"/>
            </a:endParaRPr>
          </a:p>
          <a:p>
            <a:r>
              <a:rPr lang="vi-VN" sz="2800" dirty="0" smtClean="0">
                <a:latin typeface="+mj-lt"/>
              </a:rPr>
              <a:t> </a:t>
            </a:r>
            <a:r>
              <a:rPr lang="vi-VN" sz="2800" dirty="0">
                <a:latin typeface="+mj-lt"/>
              </a:rPr>
              <a:t>de ordine </a:t>
            </a:r>
            <a:endParaRPr lang="ro-RO" sz="2800" dirty="0" smtClean="0">
              <a:latin typeface="+mj-lt"/>
            </a:endParaRPr>
          </a:p>
          <a:p>
            <a:r>
              <a:rPr lang="vi-VN" sz="2800" dirty="0" smtClean="0">
                <a:latin typeface="+mj-lt"/>
              </a:rPr>
              <a:t> </a:t>
            </a:r>
            <a:r>
              <a:rPr lang="vi-VN" sz="2800" dirty="0">
                <a:latin typeface="+mj-lt"/>
              </a:rPr>
              <a:t>de contrast </a:t>
            </a:r>
            <a:endParaRPr lang="ro-RO" sz="2800" dirty="0" smtClean="0">
              <a:latin typeface="+mj-lt"/>
            </a:endParaRPr>
          </a:p>
          <a:p>
            <a:r>
              <a:rPr lang="vi-VN" sz="2800" dirty="0" smtClean="0">
                <a:latin typeface="+mj-lt"/>
              </a:rPr>
              <a:t> </a:t>
            </a:r>
            <a:r>
              <a:rPr lang="vi-VN" sz="2800" dirty="0">
                <a:latin typeface="+mj-lt"/>
              </a:rPr>
              <a:t>eroarea logică </a:t>
            </a:r>
            <a:endParaRPr lang="ro-RO" sz="2800" dirty="0" smtClean="0">
              <a:latin typeface="+mj-lt"/>
            </a:endParaRPr>
          </a:p>
          <a:p>
            <a:r>
              <a:rPr lang="vi-VN" sz="2800" dirty="0" smtClean="0">
                <a:latin typeface="+mj-lt"/>
              </a:rPr>
              <a:t> </a:t>
            </a:r>
            <a:r>
              <a:rPr lang="vi-VN" sz="2800" dirty="0">
                <a:latin typeface="+mj-lt"/>
              </a:rPr>
              <a:t>ecuaţia personală a examinatorului</a:t>
            </a:r>
            <a:endParaRPr lang="ru-RU" sz="2800" dirty="0">
              <a:latin typeface="+mj-lt"/>
            </a:endParaRPr>
          </a:p>
        </p:txBody>
      </p:sp>
      <p:sp>
        <p:nvSpPr>
          <p:cNvPr id="4" name="Прямоугольник 3"/>
          <p:cNvSpPr/>
          <p:nvPr/>
        </p:nvSpPr>
        <p:spPr>
          <a:xfrm>
            <a:off x="1053737" y="147825"/>
            <a:ext cx="10162903" cy="954107"/>
          </a:xfrm>
          <a:prstGeom prst="rect">
            <a:avLst/>
          </a:prstGeom>
        </p:spPr>
        <p:txBody>
          <a:bodyPr wrap="square">
            <a:spAutoFit/>
          </a:bodyPr>
          <a:lstStyle/>
          <a:p>
            <a:pPr algn="ctr"/>
            <a:r>
              <a:rPr lang="vi-VN" sz="2800" b="1" dirty="0" smtClean="0">
                <a:solidFill>
                  <a:srgbClr val="002060"/>
                </a:solidFill>
              </a:rPr>
              <a:t>Factori perturbatori care provin din activitatea </a:t>
            </a:r>
            <a:endParaRPr lang="ro-RO" sz="2800" b="1" dirty="0" smtClean="0">
              <a:solidFill>
                <a:srgbClr val="002060"/>
              </a:solidFill>
            </a:endParaRPr>
          </a:p>
          <a:p>
            <a:pPr algn="ctr"/>
            <a:r>
              <a:rPr lang="vi-VN" sz="2800" b="1" dirty="0" smtClean="0">
                <a:solidFill>
                  <a:srgbClr val="002060"/>
                </a:solidFill>
              </a:rPr>
              <a:t>cadrului didactic</a:t>
            </a:r>
            <a:r>
              <a:rPr lang="ro-RO" sz="2800" b="1" dirty="0" smtClean="0">
                <a:solidFill>
                  <a:srgbClr val="002060"/>
                </a:solidFill>
              </a:rPr>
              <a:t>:</a:t>
            </a:r>
            <a:endParaRPr lang="ru-RU" sz="2800" b="1" dirty="0">
              <a:solidFill>
                <a:srgbClr val="002060"/>
              </a:solidFill>
            </a:endParaRPr>
          </a:p>
        </p:txBody>
      </p:sp>
      <p:pic>
        <p:nvPicPr>
          <p:cNvPr id="3074" name="Picture 2" descr="C:\Users\lbulhac\Desktop\DGETS_2020-21\GIF\1QVg.gif"/>
          <p:cNvPicPr>
            <a:picLocks noChangeAspect="1" noChangeArrowheads="1" noCrop="1"/>
          </p:cNvPicPr>
          <p:nvPr/>
        </p:nvPicPr>
        <p:blipFill>
          <a:blip r:embed="rId2" cstate="print"/>
          <a:srcRect/>
          <a:stretch>
            <a:fillRect/>
          </a:stretch>
        </p:blipFill>
        <p:spPr bwMode="auto">
          <a:xfrm>
            <a:off x="7358290" y="2074182"/>
            <a:ext cx="4312104" cy="4312104"/>
          </a:xfrm>
          <a:prstGeom prst="rect">
            <a:avLst/>
          </a:prstGeom>
          <a:noFill/>
        </p:spPr>
      </p:pic>
    </p:spTree>
    <p:extLst>
      <p:ext uri="{BB962C8B-B14F-4D97-AF65-F5344CB8AC3E}">
        <p14:creationId xmlns:p14="http://schemas.microsoft.com/office/powerpoint/2010/main" xmlns="" val="3289572249"/>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508000" y="1358537"/>
            <a:ext cx="6371771" cy="4897120"/>
          </a:xfrm>
        </p:spPr>
        <p:txBody>
          <a:bodyPr>
            <a:normAutofit/>
          </a:bodyPr>
          <a:lstStyle/>
          <a:p>
            <a:pPr algn="just"/>
            <a:r>
              <a:rPr lang="vi-VN" sz="2400" b="1" dirty="0">
                <a:solidFill>
                  <a:srgbClr val="FF0000"/>
                </a:solidFill>
                <a:latin typeface="+mj-lt"/>
              </a:rPr>
              <a:t>Efectul „halo” </a:t>
            </a:r>
            <a:r>
              <a:rPr lang="vi-VN" sz="2400" dirty="0">
                <a:latin typeface="+mj-lt"/>
              </a:rPr>
              <a:t>se manifestă prin subaprecierea sau supraaprecierea rezultatelor unor elevi sub influenţa impresiei generale pe care şi-a făcut-o profesorul despre ei. Aprecierea se realizează prin extinderea unor calităţi secvenţiale la întregul comportament al elevului. Cei mai expuşi acestui efect sunt elevii foarte buni şi cei </a:t>
            </a:r>
            <a:r>
              <a:rPr lang="vi-VN" sz="2400" dirty="0" smtClean="0">
                <a:latin typeface="+mj-lt"/>
              </a:rPr>
              <a:t>slabi</a:t>
            </a:r>
            <a:r>
              <a:rPr lang="vi-VN" sz="2400" dirty="0">
                <a:latin typeface="+mj-lt"/>
              </a:rPr>
              <a:t>. Există tendinţa ca profesorul să treacă cu vederea unele greşeli, lipsuri ale elevilor buni şi să ignore unele progrese ale elevilor slabi.</a:t>
            </a:r>
            <a:endParaRPr lang="ru-RU" sz="2400" dirty="0">
              <a:latin typeface="+mj-lt"/>
            </a:endParaRPr>
          </a:p>
        </p:txBody>
      </p:sp>
      <p:pic>
        <p:nvPicPr>
          <p:cNvPr id="4098" name="Picture 2" descr="C:\Users\lbulhac\Desktop\DGETS_2020-21\GIF\BW5I (1).gif"/>
          <p:cNvPicPr>
            <a:picLocks noChangeAspect="1" noChangeArrowheads="1" noCrop="1"/>
          </p:cNvPicPr>
          <p:nvPr/>
        </p:nvPicPr>
        <p:blipFill>
          <a:blip r:embed="rId2" cstate="print"/>
          <a:srcRect/>
          <a:stretch>
            <a:fillRect/>
          </a:stretch>
        </p:blipFill>
        <p:spPr bwMode="auto">
          <a:xfrm>
            <a:off x="9693275" y="4279220"/>
            <a:ext cx="2095500" cy="2095500"/>
          </a:xfrm>
          <a:prstGeom prst="rect">
            <a:avLst/>
          </a:prstGeom>
          <a:noFill/>
        </p:spPr>
      </p:pic>
    </p:spTree>
    <p:extLst>
      <p:ext uri="{BB962C8B-B14F-4D97-AF65-F5344CB8AC3E}">
        <p14:creationId xmlns:p14="http://schemas.microsoft.com/office/powerpoint/2010/main" xmlns="" val="76816298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txBox="1">
            <a:spLocks/>
          </p:cNvSpPr>
          <p:nvPr/>
        </p:nvSpPr>
        <p:spPr>
          <a:xfrm>
            <a:off x="798285" y="1611086"/>
            <a:ext cx="10624457" cy="4963885"/>
          </a:xfrm>
          <a:prstGeom prst="rect">
            <a:avLst/>
          </a:prstGeom>
        </p:spPr>
        <p:txBody>
          <a:bodyPr>
            <a:normAutofit/>
          </a:bodyPr>
          <a:lstStyle/>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vi-VN"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Efectul de contaminare </a:t>
            </a:r>
            <a:r>
              <a:rPr kumimoji="0" lang="vi-VN"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se referă la situaţia în care aprecierea rezultatelor elevilor este influenţată de cunoaşterea notelor acordate de alţi profesori. </a:t>
            </a:r>
            <a:endParaRPr kumimoji="0" lang="ro-RO"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vi-VN"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Efectul blând </a:t>
            </a:r>
            <a:r>
              <a:rPr kumimoji="0" lang="vi-VN"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se manifestă în tendinţa unor cadre didactice de a aprecia cu indulgenţă elevii cunoscuţi în comparaţie cu cei mai puţin cunoscuţi, care sunt evaluaţi cu exigenţă sporită.</a:t>
            </a:r>
            <a:endParaRPr kumimoji="0" lang="ro-RO"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vi-VN"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vi-VN"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Eroarea de generozitate </a:t>
            </a:r>
            <a:r>
              <a:rPr kumimoji="0" lang="vi-VN"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se manifestă prin indulgenţă în notarea unor elevi, determinată de interesul profesorului de a masca unele situaţii nefavorabile (eşec, lacune etc.), de dorinţa de a menţine prestigiul clasei etc.</a:t>
            </a:r>
            <a:endParaRPr kumimoji="0" lang="ru-RU"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73227" y="1390795"/>
            <a:ext cx="9884633" cy="5234416"/>
          </a:xfrm>
        </p:spPr>
      </p:pic>
    </p:spTree>
    <p:extLst>
      <p:ext uri="{BB962C8B-B14F-4D97-AF65-F5344CB8AC3E}">
        <p14:creationId xmlns:p14="http://schemas.microsoft.com/office/powerpoint/2010/main" xmlns="" val="28423535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609601" y="1378857"/>
            <a:ext cx="8621486" cy="4747307"/>
          </a:xfrm>
        </p:spPr>
        <p:txBody>
          <a:bodyPr>
            <a:noAutofit/>
          </a:bodyPr>
          <a:lstStyle/>
          <a:p>
            <a:r>
              <a:rPr lang="vi-VN" sz="2800" b="1" dirty="0">
                <a:solidFill>
                  <a:srgbClr val="FF0000"/>
                </a:solidFill>
                <a:latin typeface="+mj-lt"/>
              </a:rPr>
              <a:t>Efectul Pygmalion </a:t>
            </a:r>
            <a:r>
              <a:rPr lang="vi-VN" sz="2800" dirty="0">
                <a:latin typeface="+mj-lt"/>
              </a:rPr>
              <a:t>sau oedipian (de anticipaţie) se manifestă în aprecierea rezultatelor elevilor sub influenţa părerii relativ fixe pe care profesorul şi-a format-o despre aceştia. Ca în mitologia greacă, predicţiile determină apariţia fenomenului. Predicţiile profesorului (elevul „X” nu poate să depăşească nota 6) facilitează apariţia acestei situaţii. Aceasta înseamnă că indiferent de eforturile depuse un elev nu poate depăşi limita prejudecăţilor şi previziunilor eronate ale profesorului. Prezicerea notării conduce la o apreciere subiectivă din partea profesorului, consecinţa fiind nedreptăţirea elevilor şi blocarea progresului învăţării</a:t>
            </a:r>
            <a:endParaRPr lang="ru-RU" sz="2800" dirty="0">
              <a:latin typeface="+mj-lt"/>
            </a:endParaRPr>
          </a:p>
        </p:txBody>
      </p:sp>
      <p:pic>
        <p:nvPicPr>
          <p:cNvPr id="5122" name="Picture 2" descr="C:\Users\lbulhac\Desktop\DGETS_2020-21\GIF\XHXn.gif"/>
          <p:cNvPicPr>
            <a:picLocks noChangeAspect="1" noChangeArrowheads="1" noCrop="1"/>
          </p:cNvPicPr>
          <p:nvPr/>
        </p:nvPicPr>
        <p:blipFill>
          <a:blip r:embed="rId2" cstate="print"/>
          <a:srcRect/>
          <a:stretch>
            <a:fillRect/>
          </a:stretch>
        </p:blipFill>
        <p:spPr bwMode="auto">
          <a:xfrm>
            <a:off x="9247482" y="1987324"/>
            <a:ext cx="2639718" cy="2933020"/>
          </a:xfrm>
          <a:prstGeom prst="rect">
            <a:avLst/>
          </a:prstGeom>
          <a:noFill/>
        </p:spPr>
      </p:pic>
    </p:spTree>
    <p:extLst>
      <p:ext uri="{BB962C8B-B14F-4D97-AF65-F5344CB8AC3E}">
        <p14:creationId xmlns:p14="http://schemas.microsoft.com/office/powerpoint/2010/main" xmlns="" val="3695209580"/>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65988" y="1545726"/>
            <a:ext cx="11058355" cy="4971188"/>
          </a:xfrm>
        </p:spPr>
        <p:txBody>
          <a:bodyPr>
            <a:noAutofit/>
          </a:bodyPr>
          <a:lstStyle/>
          <a:p>
            <a:r>
              <a:rPr lang="vi-VN" sz="2800" b="1" dirty="0">
                <a:solidFill>
                  <a:srgbClr val="FF0000"/>
                </a:solidFill>
                <a:latin typeface="Times New Roman" pitchFamily="18" charset="0"/>
                <a:cs typeface="Times New Roman" pitchFamily="18" charset="0"/>
              </a:rPr>
              <a:t>Efectul de ordine </a:t>
            </a:r>
            <a:r>
              <a:rPr lang="vi-VN" sz="2800" dirty="0">
                <a:latin typeface="Times New Roman" pitchFamily="18" charset="0"/>
                <a:cs typeface="Times New Roman" pitchFamily="18" charset="0"/>
              </a:rPr>
              <a:t>se manifestă prin exigenţe sporite ale profesorului la începutul procesului de evaluare (la începutul anului, la începutul examinării, când poate folosi nota în scop de intimidare) şi prin comportamente mai indulgente spre finalul procesului de evaluare (la sfârşitul anului, al examinării devine mai concesiv). În acest mod unii elevi sunt favorizaţi, iar alţii sunt nedreptăţiţi. </a:t>
            </a:r>
            <a:endParaRPr lang="ro-RO" sz="2800" dirty="0" smtClean="0">
              <a:latin typeface="Times New Roman" pitchFamily="18" charset="0"/>
              <a:cs typeface="Times New Roman" pitchFamily="18" charset="0"/>
            </a:endParaRPr>
          </a:p>
          <a:p>
            <a:r>
              <a:rPr lang="vi-VN" sz="2800" b="1" dirty="0" smtClean="0">
                <a:solidFill>
                  <a:srgbClr val="FF0000"/>
                </a:solidFill>
                <a:latin typeface="Times New Roman" pitchFamily="18" charset="0"/>
                <a:cs typeface="Times New Roman" pitchFamily="18" charset="0"/>
              </a:rPr>
              <a:t>Efectul </a:t>
            </a:r>
            <a:r>
              <a:rPr lang="vi-VN" sz="2800" b="1" dirty="0">
                <a:solidFill>
                  <a:srgbClr val="FF0000"/>
                </a:solidFill>
                <a:latin typeface="Times New Roman" pitchFamily="18" charset="0"/>
                <a:cs typeface="Times New Roman" pitchFamily="18" charset="0"/>
              </a:rPr>
              <a:t>de contrast </a:t>
            </a:r>
            <a:r>
              <a:rPr lang="vi-VN" sz="2800" dirty="0">
                <a:latin typeface="Times New Roman" pitchFamily="18" charset="0"/>
                <a:cs typeface="Times New Roman" pitchFamily="18" charset="0"/>
              </a:rPr>
              <a:t>se exprimă prin accentuarea diferenţelor de nivel dintre performanţele elevilor, care survin imediat în timp şi spaţiu. Astfel, o lucrare scrisă sau un răspuns oral poate să fie supraevaluat dacă urmează după o prestaţie (lucrare scrisă/ răspuns oral) mai slabă sau să fie subevaluat dacă urmează după o prestaţie mai bună. </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1265597478"/>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623392" y="1489165"/>
            <a:ext cx="10972800" cy="5033555"/>
          </a:xfrm>
        </p:spPr>
        <p:txBody>
          <a:bodyPr>
            <a:noAutofit/>
          </a:bodyPr>
          <a:lstStyle/>
          <a:p>
            <a:r>
              <a:rPr lang="vi-VN" sz="2400" b="1" dirty="0" smtClean="0">
                <a:solidFill>
                  <a:srgbClr val="FF0000"/>
                </a:solidFill>
                <a:latin typeface="+mj-lt"/>
              </a:rPr>
              <a:t>Eroarea </a:t>
            </a:r>
            <a:r>
              <a:rPr lang="vi-VN" sz="2400" b="1" dirty="0">
                <a:solidFill>
                  <a:srgbClr val="FF0000"/>
                </a:solidFill>
                <a:latin typeface="+mj-lt"/>
              </a:rPr>
              <a:t>logică </a:t>
            </a:r>
            <a:r>
              <a:rPr lang="vi-VN" sz="2400" dirty="0">
                <a:latin typeface="+mj-lt"/>
              </a:rPr>
              <a:t>constă în substituirea cu variabile adiacente a criteriilor de apreciere a rezultatelor şcolare, cum ar fi: efortul depus de elev, gradul de conştiinciozitate, modalitatea inedită de prezentare, forma grafică sau acurateţea lucrării etc. </a:t>
            </a:r>
            <a:endParaRPr lang="ro-RO" sz="2400" dirty="0" smtClean="0">
              <a:latin typeface="+mj-lt"/>
            </a:endParaRPr>
          </a:p>
          <a:p>
            <a:r>
              <a:rPr lang="vi-VN" sz="2400" b="1" dirty="0" smtClean="0">
                <a:solidFill>
                  <a:srgbClr val="FF0000"/>
                </a:solidFill>
                <a:latin typeface="+mj-lt"/>
              </a:rPr>
              <a:t>Ecuaţia </a:t>
            </a:r>
            <a:r>
              <a:rPr lang="vi-VN" sz="2400" b="1" dirty="0">
                <a:solidFill>
                  <a:srgbClr val="FF0000"/>
                </a:solidFill>
                <a:latin typeface="+mj-lt"/>
              </a:rPr>
              <a:t>personală a examinatorului </a:t>
            </a:r>
            <a:r>
              <a:rPr lang="vi-VN" sz="2400" dirty="0">
                <a:latin typeface="+mj-lt"/>
              </a:rPr>
              <a:t>(eroare individuală constantă) constă în atitudini diferite de la un profesor la altul. Unii profesori sunt mai generoşi şi mai indulgenţi în evaluare, în timp ce alţii sunt mai exigenţi, mai severi în acordarea notelor. Unii profesori folosesc nota în scop de încurajare, aţii în scop de intimidare, de constrângere a elevului în a depune eforturi suplimentare în învăţare. Sunt profesori care apreciază originalitatea răspunsurilor, în timp ca alţii apreciază conformitatea cu informaţiile predate. La aceste atitudini ale profesorilor se adaugă o serie de alte situaţii generatoare de erori în evaluare (oboseala profesorului, capriciile, dispoziţia de moment, diferenţele de sex etc.)</a:t>
            </a:r>
            <a:endParaRPr lang="ru-RU" sz="2400" dirty="0">
              <a:latin typeface="+mj-lt"/>
            </a:endParaRPr>
          </a:p>
        </p:txBody>
      </p:sp>
    </p:spTree>
    <p:extLst>
      <p:ext uri="{BB962C8B-B14F-4D97-AF65-F5344CB8AC3E}">
        <p14:creationId xmlns:p14="http://schemas.microsoft.com/office/powerpoint/2010/main" xmlns="" val="3601595938"/>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31371" y="188640"/>
            <a:ext cx="10972800" cy="936104"/>
          </a:xfrm>
        </p:spPr>
        <p:txBody>
          <a:bodyPr>
            <a:normAutofit/>
          </a:bodyPr>
          <a:lstStyle/>
          <a:p>
            <a:pPr algn="ctr"/>
            <a:r>
              <a:rPr lang="ro-MO" sz="3200" b="1" dirty="0">
                <a:latin typeface="Times New Roman" pitchFamily="18" charset="0"/>
                <a:cs typeface="Times New Roman" pitchFamily="18" charset="0"/>
              </a:rPr>
              <a:t>Alte surse de eroare în evaluare:</a:t>
            </a:r>
            <a:endParaRPr lang="ru-RU" sz="3200" b="1" dirty="0">
              <a:latin typeface="Times New Roman" pitchFamily="18" charset="0"/>
              <a:cs typeface="Times New Roman" pitchFamily="18" charset="0"/>
            </a:endParaRPr>
          </a:p>
        </p:txBody>
      </p:sp>
      <p:sp>
        <p:nvSpPr>
          <p:cNvPr id="3" name="Substituent conținut 2"/>
          <p:cNvSpPr>
            <a:spLocks noGrp="1"/>
          </p:cNvSpPr>
          <p:nvPr>
            <p:ph idx="1"/>
          </p:nvPr>
        </p:nvSpPr>
        <p:spPr>
          <a:xfrm>
            <a:off x="1104901" y="1600200"/>
            <a:ext cx="7220494" cy="4572000"/>
          </a:xfrm>
        </p:spPr>
        <p:txBody>
          <a:bodyPr>
            <a:normAutofit/>
          </a:bodyPr>
          <a:lstStyle/>
          <a:p>
            <a:r>
              <a:rPr lang="vi-VN" dirty="0">
                <a:latin typeface="Times New Roman" pitchFamily="18" charset="0"/>
                <a:cs typeface="Times New Roman" pitchFamily="18" charset="0"/>
              </a:rPr>
              <a:t>Personalitatea elevilor constituie şi ea o importantă sursă pentru multe erori de notare şi apreciere. Perturbaţiile provin din</a:t>
            </a:r>
            <a:r>
              <a:rPr lang="vi-VN" dirty="0" smtClean="0">
                <a:latin typeface="Times New Roman" pitchFamily="18" charset="0"/>
                <a:cs typeface="Times New Roman" pitchFamily="18" charset="0"/>
              </a:rPr>
              <a:t>:</a:t>
            </a:r>
            <a:endParaRPr lang="ro-RO" dirty="0" smtClean="0">
              <a:latin typeface="Times New Roman" pitchFamily="18" charset="0"/>
              <a:cs typeface="Times New Roman" pitchFamily="18" charset="0"/>
            </a:endParaRPr>
          </a:p>
          <a:p>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nepotrivirea dintre instrumentele folosite în evaluare şi diferitele însuşiri ale personalităţii elevilor; </a:t>
            </a:r>
            <a:endParaRPr lang="ro-RO" dirty="0" smtClean="0">
              <a:latin typeface="Times New Roman" pitchFamily="18" charset="0"/>
              <a:cs typeface="Times New Roman" pitchFamily="18" charset="0"/>
            </a:endParaRPr>
          </a:p>
          <a:p>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reacţiile elevului ca manifestare a individualităţii sale, maschează uneori randamentul real;</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3877561411"/>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074058" y="1654628"/>
            <a:ext cx="10189028" cy="4239307"/>
          </a:xfrm>
        </p:spPr>
        <p:txBody>
          <a:bodyPr>
            <a:normAutofit/>
          </a:bodyPr>
          <a:lstStyle/>
          <a:p>
            <a:r>
              <a:rPr lang="vi-VN" dirty="0"/>
              <a:t>starea psihică în care se află, determinată de oboseală, tip temperamental, atitudinal, abilităţile de care dispune etc. îşi pun amprenta asupra răspunsurilor exprimate</a:t>
            </a:r>
            <a:r>
              <a:rPr lang="vi-VN" dirty="0" smtClean="0"/>
              <a:t>;</a:t>
            </a:r>
            <a:endParaRPr lang="ro-RO" dirty="0" smtClean="0"/>
          </a:p>
          <a:p>
            <a:r>
              <a:rPr lang="vi-VN" dirty="0" smtClean="0"/>
              <a:t> </a:t>
            </a:r>
            <a:r>
              <a:rPr lang="vi-VN" dirty="0"/>
              <a:t>specularea sistemului de notare al profesorului; </a:t>
            </a:r>
            <a:endParaRPr lang="ro-RO" dirty="0" smtClean="0"/>
          </a:p>
          <a:p>
            <a:r>
              <a:rPr lang="vi-VN" dirty="0" smtClean="0"/>
              <a:t> </a:t>
            </a:r>
            <a:r>
              <a:rPr lang="vi-VN" dirty="0"/>
              <a:t>factori accidentali: stres, frustrare, anxietate etc. </a:t>
            </a:r>
            <a:endParaRPr lang="ro-RO" dirty="0" smtClean="0"/>
          </a:p>
          <a:p>
            <a:pPr marL="0" indent="0">
              <a:buNone/>
            </a:pPr>
            <a:r>
              <a:rPr lang="ro-RO" dirty="0"/>
              <a:t>	</a:t>
            </a:r>
            <a:r>
              <a:rPr lang="vi-VN" dirty="0" smtClean="0"/>
              <a:t>Specificul </a:t>
            </a:r>
            <a:r>
              <a:rPr lang="vi-VN" dirty="0"/>
              <a:t>obiectelor de învăţământ</a:t>
            </a:r>
            <a:r>
              <a:rPr lang="vi-VN" dirty="0" smtClean="0"/>
              <a:t>:</a:t>
            </a:r>
            <a:endParaRPr lang="ro-RO" dirty="0"/>
          </a:p>
          <a:p>
            <a:r>
              <a:rPr lang="vi-VN" dirty="0" smtClean="0"/>
              <a:t> </a:t>
            </a:r>
            <a:r>
              <a:rPr lang="vi-VN" dirty="0"/>
              <a:t>disciplinele exacte, riguroase, facilitează obiectivitatea evaluării; </a:t>
            </a:r>
            <a:endParaRPr lang="ro-RO" dirty="0" smtClean="0"/>
          </a:p>
          <a:p>
            <a:r>
              <a:rPr lang="vi-VN" dirty="0" smtClean="0"/>
              <a:t> </a:t>
            </a:r>
            <a:r>
              <a:rPr lang="vi-VN" dirty="0"/>
              <a:t>disciplinele socio-umane comportă evaluări subiective. </a:t>
            </a:r>
            <a:endParaRPr lang="ru-RU" dirty="0"/>
          </a:p>
        </p:txBody>
      </p:sp>
      <p:sp>
        <p:nvSpPr>
          <p:cNvPr id="4" name="Прямоугольник 3"/>
          <p:cNvSpPr/>
          <p:nvPr/>
        </p:nvSpPr>
        <p:spPr>
          <a:xfrm>
            <a:off x="1010194" y="631762"/>
            <a:ext cx="9396549" cy="584775"/>
          </a:xfrm>
          <a:prstGeom prst="rect">
            <a:avLst/>
          </a:prstGeom>
        </p:spPr>
        <p:txBody>
          <a:bodyPr wrap="square">
            <a:spAutoFit/>
          </a:bodyPr>
          <a:lstStyle/>
          <a:p>
            <a:pPr algn="ctr"/>
            <a:r>
              <a:rPr lang="ro-MO" sz="3200" b="1" dirty="0" smtClean="0">
                <a:latin typeface="Times New Roman" pitchFamily="18" charset="0"/>
                <a:cs typeface="Times New Roman" pitchFamily="18" charset="0"/>
              </a:rPr>
              <a:t>Alte surse de eroare în evaluare:</a:t>
            </a:r>
            <a:endParaRPr lang="ru-RU" sz="3200" dirty="0"/>
          </a:p>
        </p:txBody>
      </p:sp>
    </p:spTree>
    <p:extLst>
      <p:ext uri="{BB962C8B-B14F-4D97-AF65-F5344CB8AC3E}">
        <p14:creationId xmlns:p14="http://schemas.microsoft.com/office/powerpoint/2010/main" xmlns="" val="167501505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lstStyle/>
          <a:p>
            <a:pPr algn="ctr"/>
            <a:r>
              <a:rPr lang="ro-RO" dirty="0" smtClean="0">
                <a:solidFill>
                  <a:srgbClr val="C00000"/>
                </a:solidFill>
              </a:rPr>
              <a:t>REGULILE UNEI EVALUARI EFICIENTE</a:t>
            </a:r>
          </a:p>
        </p:txBody>
      </p:sp>
      <p:sp>
        <p:nvSpPr>
          <p:cNvPr id="31747" name="Содержимое 2"/>
          <p:cNvSpPr>
            <a:spLocks noGrp="1"/>
          </p:cNvSpPr>
          <p:nvPr>
            <p:ph idx="1"/>
          </p:nvPr>
        </p:nvSpPr>
        <p:spPr>
          <a:xfrm>
            <a:off x="2438400" y="1600201"/>
            <a:ext cx="9144000" cy="4525963"/>
          </a:xfrm>
        </p:spPr>
        <p:txBody>
          <a:bodyPr>
            <a:normAutofit fontScale="92500"/>
          </a:bodyPr>
          <a:lstStyle/>
          <a:p>
            <a:pPr eaLnBrk="1" hangingPunct="1">
              <a:lnSpc>
                <a:spcPct val="80000"/>
              </a:lnSpc>
            </a:pPr>
            <a:r>
              <a:rPr lang="ro-RO" sz="2400" dirty="0" smtClean="0">
                <a:latin typeface="Times New Roman" pitchFamily="18" charset="0"/>
                <a:cs typeface="Times New Roman" pitchFamily="18" charset="0"/>
              </a:rPr>
              <a:t>Construiţi o imagine pozitivă despre evaluare! </a:t>
            </a:r>
            <a:endParaRPr lang="ru-RU" sz="2400" dirty="0" smtClean="0">
              <a:latin typeface="Times New Roman" pitchFamily="18" charset="0"/>
              <a:cs typeface="Times New Roman" pitchFamily="18" charset="0"/>
            </a:endParaRPr>
          </a:p>
          <a:p>
            <a:pPr eaLnBrk="1" hangingPunct="1">
              <a:lnSpc>
                <a:spcPct val="80000"/>
              </a:lnSpc>
            </a:pPr>
            <a:r>
              <a:rPr lang="ro-RO" sz="2400" dirty="0" smtClean="0">
                <a:latin typeface="Times New Roman" pitchFamily="18" charset="0"/>
                <a:cs typeface="Times New Roman" pitchFamily="18" charset="0"/>
              </a:rPr>
              <a:t>Evaluarea nu trebuie asociată cu eşecul, sancţiunea sau controlul, ci cu posibilitatea de reflectare asupra rezultatelor, cu formarea unei imagini cât mai corecte despre sine, </a:t>
            </a:r>
            <a:endParaRPr lang="ru-RU" sz="2400" dirty="0" smtClean="0">
              <a:latin typeface="Times New Roman" pitchFamily="18" charset="0"/>
              <a:cs typeface="Times New Roman" pitchFamily="18" charset="0"/>
            </a:endParaRPr>
          </a:p>
          <a:p>
            <a:pPr eaLnBrk="1" hangingPunct="1">
              <a:lnSpc>
                <a:spcPct val="80000"/>
              </a:lnSpc>
            </a:pPr>
            <a:r>
              <a:rPr lang="ro-RO" sz="2400" dirty="0" smtClean="0">
                <a:latin typeface="Times New Roman" pitchFamily="18" charset="0"/>
                <a:cs typeface="Times New Roman" pitchFamily="18" charset="0"/>
              </a:rPr>
              <a:t>Nu utilizaţi evaluarea pentru alte scopuri decât cele pentru care este ea proiectata! </a:t>
            </a:r>
            <a:endParaRPr lang="ru-RU" sz="2400" dirty="0" smtClean="0">
              <a:latin typeface="Times New Roman" pitchFamily="18" charset="0"/>
              <a:cs typeface="Times New Roman" pitchFamily="18" charset="0"/>
            </a:endParaRPr>
          </a:p>
          <a:p>
            <a:pPr eaLnBrk="1" hangingPunct="1">
              <a:lnSpc>
                <a:spcPct val="80000"/>
              </a:lnSpc>
            </a:pPr>
            <a:r>
              <a:rPr lang="ro-RO" sz="2400" dirty="0" smtClean="0">
                <a:latin typeface="Times New Roman" pitchFamily="18" charset="0"/>
                <a:cs typeface="Times New Roman" pitchFamily="18" charset="0"/>
              </a:rPr>
              <a:t>Evaluarea de orice fel nu trebuie sa pedepsească, ci să stimuleze pentru etapa următoare a învăţării! </a:t>
            </a:r>
            <a:endParaRPr lang="ru-RU" sz="2400" dirty="0" smtClean="0">
              <a:latin typeface="Times New Roman" pitchFamily="18" charset="0"/>
              <a:cs typeface="Times New Roman" pitchFamily="18" charset="0"/>
            </a:endParaRPr>
          </a:p>
          <a:p>
            <a:pPr eaLnBrk="1" hangingPunct="1">
              <a:lnSpc>
                <a:spcPct val="80000"/>
              </a:lnSpc>
            </a:pPr>
            <a:r>
              <a:rPr lang="ro-RO" sz="2400" dirty="0" smtClean="0">
                <a:latin typeface="Times New Roman" pitchFamily="18" charset="0"/>
                <a:cs typeface="Times New Roman" pitchFamily="18" charset="0"/>
              </a:rPr>
              <a:t>Evaluarea trebuie proiectata cu scopul judecării stadiului de dezvoltare a achiziţiilor individului.</a:t>
            </a:r>
            <a:endParaRPr lang="ru-RU" sz="2400" dirty="0" smtClean="0">
              <a:latin typeface="Times New Roman" pitchFamily="18" charset="0"/>
              <a:cs typeface="Times New Roman" pitchFamily="18" charset="0"/>
            </a:endParaRPr>
          </a:p>
          <a:p>
            <a:pPr eaLnBrk="1" hangingPunct="1">
              <a:lnSpc>
                <a:spcPct val="80000"/>
              </a:lnSpc>
            </a:pPr>
            <a:r>
              <a:rPr lang="ro-RO" sz="2400" dirty="0" smtClean="0">
                <a:latin typeface="Times New Roman" pitchFamily="18" charset="0"/>
                <a:cs typeface="Times New Roman" pitchFamily="18" charset="0"/>
              </a:rPr>
              <a:t>Nu generalizaţi datele obţinute în urma aplicării unei probe nestandardizate pentru că această generalizare poate produce multe erori de interpretare. </a:t>
            </a:r>
            <a:endParaRPr lang="ru-RU" sz="2400" dirty="0" smtClean="0">
              <a:latin typeface="Times New Roman" pitchFamily="18" charset="0"/>
              <a:cs typeface="Times New Roman" pitchFamily="18" charset="0"/>
            </a:endParaRPr>
          </a:p>
          <a:p>
            <a:endParaRPr lang="ro-RO" sz="2400" dirty="0" smtClean="0">
              <a:latin typeface="Times New Roman" pitchFamily="18" charset="0"/>
              <a:cs typeface="Times New Roman" pitchFamily="18" charset="0"/>
            </a:endParaRPr>
          </a:p>
        </p:txBody>
      </p:sp>
      <p:pic>
        <p:nvPicPr>
          <p:cNvPr id="31748" name="Picture 8" descr="MCj04154900000[1]"/>
          <p:cNvPicPr>
            <a:picLocks noChangeAspect="1" noChangeArrowheads="1"/>
          </p:cNvPicPr>
          <p:nvPr/>
        </p:nvPicPr>
        <p:blipFill>
          <a:blip r:embed="rId2" cstate="print"/>
          <a:srcRect/>
          <a:stretch>
            <a:fillRect/>
          </a:stretch>
        </p:blipFill>
        <p:spPr bwMode="auto">
          <a:xfrm>
            <a:off x="304801" y="2971801"/>
            <a:ext cx="2309284" cy="20621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0"/>
            <a:ext cx="9980682" cy="1208868"/>
          </a:xfrm>
        </p:spPr>
        <p:txBody>
          <a:bodyPr>
            <a:normAutofit fontScale="90000"/>
          </a:bodyPr>
          <a:lstStyle/>
          <a:p>
            <a:pPr algn="ctr"/>
            <a:r>
              <a:rPr lang="ro-RO" b="1" dirty="0" smtClean="0">
                <a:solidFill>
                  <a:srgbClr val="002060"/>
                </a:solidFill>
                <a:latin typeface="Times New Roman" pitchFamily="18" charset="0"/>
                <a:cs typeface="Times New Roman" pitchFamily="18" charset="0"/>
              </a:rPr>
              <a:t/>
            </a:r>
            <a:br>
              <a:rPr lang="ro-RO" b="1" dirty="0" smtClean="0">
                <a:solidFill>
                  <a:srgbClr val="002060"/>
                </a:solidFill>
                <a:latin typeface="Times New Roman" pitchFamily="18" charset="0"/>
                <a:cs typeface="Times New Roman" pitchFamily="18" charset="0"/>
              </a:rPr>
            </a:br>
            <a:r>
              <a:rPr lang="ro-RO" b="1" dirty="0" smtClean="0">
                <a:solidFill>
                  <a:srgbClr val="002060"/>
                </a:solidFill>
                <a:latin typeface="Times New Roman" pitchFamily="18" charset="0"/>
                <a:cs typeface="Times New Roman" pitchFamily="18" charset="0"/>
              </a:rPr>
              <a:t/>
            </a:r>
            <a:br>
              <a:rPr lang="ro-RO" b="1" dirty="0" smtClean="0">
                <a:solidFill>
                  <a:srgbClr val="002060"/>
                </a:solidFill>
                <a:latin typeface="Times New Roman" pitchFamily="18" charset="0"/>
                <a:cs typeface="Times New Roman" pitchFamily="18" charset="0"/>
              </a:rPr>
            </a:br>
            <a:r>
              <a:rPr lang="ro-RO" b="1" dirty="0" smtClean="0">
                <a:solidFill>
                  <a:srgbClr val="002060"/>
                </a:solidFill>
                <a:latin typeface="Times New Roman" pitchFamily="18" charset="0"/>
                <a:cs typeface="Times New Roman" pitchFamily="18" charset="0"/>
              </a:rPr>
              <a:t/>
            </a:r>
            <a:br>
              <a:rPr lang="ro-RO" b="1" dirty="0" smtClean="0">
                <a:solidFill>
                  <a:srgbClr val="002060"/>
                </a:solidFill>
                <a:latin typeface="Times New Roman" pitchFamily="18" charset="0"/>
                <a:cs typeface="Times New Roman" pitchFamily="18" charset="0"/>
              </a:rPr>
            </a:br>
            <a:r>
              <a:rPr lang="en-US" b="1" dirty="0" smtClean="0">
                <a:solidFill>
                  <a:srgbClr val="002060"/>
                </a:solidFill>
                <a:latin typeface="Times New Roman" pitchFamily="18" charset="0"/>
                <a:cs typeface="Times New Roman" pitchFamily="18" charset="0"/>
              </a:rPr>
              <a:t>MANAGEMENTUL ÎNVĂ</a:t>
            </a:r>
            <a:r>
              <a:rPr lang="ro-RO" b="1" dirty="0" smtClean="0">
                <a:solidFill>
                  <a:srgbClr val="002060"/>
                </a:solidFill>
                <a:latin typeface="Times New Roman" pitchFamily="18" charset="0"/>
                <a:cs typeface="Times New Roman" pitchFamily="18" charset="0"/>
              </a:rPr>
              <a:t>Ţ</a:t>
            </a:r>
            <a:r>
              <a:rPr lang="en-US" b="1" dirty="0" smtClean="0">
                <a:solidFill>
                  <a:srgbClr val="002060"/>
                </a:solidFill>
                <a:latin typeface="Times New Roman" pitchFamily="18" charset="0"/>
                <a:cs typeface="Times New Roman" pitchFamily="18" charset="0"/>
              </a:rPr>
              <a:t>ĂMÂNTULUI LA DISTAN</a:t>
            </a:r>
            <a:r>
              <a:rPr lang="ro-RO" b="1" dirty="0" smtClean="0">
                <a:solidFill>
                  <a:srgbClr val="002060"/>
                </a:solidFill>
                <a:latin typeface="Times New Roman" pitchFamily="18" charset="0"/>
                <a:cs typeface="Times New Roman" pitchFamily="18" charset="0"/>
              </a:rPr>
              <a:t>Ţ</a:t>
            </a:r>
            <a:r>
              <a:rPr lang="en-US" b="1" dirty="0" smtClean="0">
                <a:solidFill>
                  <a:srgbClr val="002060"/>
                </a:solidFill>
                <a:latin typeface="Times New Roman" pitchFamily="18" charset="0"/>
                <a:cs typeface="Times New Roman" pitchFamily="18" charset="0"/>
              </a:rPr>
              <a:t>Ă ÎN CONDI</a:t>
            </a:r>
            <a:r>
              <a:rPr lang="ro-RO" b="1" dirty="0" smtClean="0">
                <a:solidFill>
                  <a:srgbClr val="002060"/>
                </a:solidFill>
                <a:latin typeface="Times New Roman" pitchFamily="18" charset="0"/>
                <a:cs typeface="Times New Roman" pitchFamily="18" charset="0"/>
              </a:rPr>
              <a:t>Ţ</a:t>
            </a:r>
            <a:r>
              <a:rPr lang="en-US" b="1" dirty="0" smtClean="0">
                <a:solidFill>
                  <a:srgbClr val="002060"/>
                </a:solidFill>
                <a:latin typeface="Times New Roman" pitchFamily="18" charset="0"/>
                <a:cs typeface="Times New Roman" pitchFamily="18" charset="0"/>
              </a:rPr>
              <a:t>II DE CARANTINĂ</a:t>
            </a:r>
            <a:r>
              <a:rPr lang="ro-RO" b="1" dirty="0" smtClean="0">
                <a:latin typeface="Times New Roman" pitchFamily="18" charset="0"/>
                <a:cs typeface="Times New Roman" pitchFamily="18" charset="0"/>
              </a:rPr>
              <a:t/>
            </a:r>
            <a:br>
              <a:rPr lang="ro-RO" b="1" dirty="0" smtClean="0">
                <a:latin typeface="Times New Roman" pitchFamily="18" charset="0"/>
                <a:cs typeface="Times New Roman" pitchFamily="18" charset="0"/>
              </a:rPr>
            </a:br>
            <a:endParaRPr lang="ru-RU" dirty="0"/>
          </a:p>
        </p:txBody>
      </p:sp>
      <p:sp>
        <p:nvSpPr>
          <p:cNvPr id="3" name="Содержимое 2"/>
          <p:cNvSpPr>
            <a:spLocks noGrp="1"/>
          </p:cNvSpPr>
          <p:nvPr>
            <p:ph idx="1"/>
          </p:nvPr>
        </p:nvSpPr>
        <p:spPr>
          <a:xfrm>
            <a:off x="2075543" y="1393371"/>
            <a:ext cx="7823200" cy="5036457"/>
          </a:xfrm>
        </p:spPr>
        <p:txBody>
          <a:bodyPr/>
          <a:lstStyle/>
          <a:p>
            <a:pPr>
              <a:lnSpc>
                <a:spcPct val="130000"/>
              </a:lnSpc>
              <a:spcAft>
                <a:spcPts val="600"/>
              </a:spcAft>
              <a:buFont typeface="Arial" pitchFamily="34" charset="0"/>
              <a:buChar char="•"/>
            </a:pPr>
            <a:r>
              <a:rPr lang="en-US" b="1" dirty="0" err="1" smtClean="0">
                <a:latin typeface="Times New Roman" pitchFamily="18" charset="0"/>
                <a:cs typeface="Times New Roman" pitchFamily="18" charset="0"/>
              </a:rPr>
              <a:t>Organizarea</a:t>
            </a:r>
            <a:r>
              <a:rPr lang="en-US" b="1" dirty="0" smtClean="0">
                <a:latin typeface="Times New Roman" pitchFamily="18" charset="0"/>
                <a:cs typeface="Times New Roman" pitchFamily="18" charset="0"/>
              </a:rPr>
              <a:t> </a:t>
            </a:r>
            <a:r>
              <a:rPr lang="ro-RO" b="1" dirty="0" smtClean="0">
                <a:latin typeface="Times New Roman" pitchFamily="18" charset="0"/>
                <a:cs typeface="Times New Roman" pitchFamily="18" charset="0"/>
              </a:rPr>
              <a:t>ş</a:t>
            </a:r>
            <a:r>
              <a:rPr lang="en-US" b="1" dirty="0" err="1"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desfă</a:t>
            </a:r>
            <a:r>
              <a:rPr lang="ro-RO" b="1" dirty="0" smtClean="0">
                <a:latin typeface="Times New Roman" pitchFamily="18" charset="0"/>
                <a:cs typeface="Times New Roman" pitchFamily="18" charset="0"/>
              </a:rPr>
              <a:t>ş</a:t>
            </a:r>
            <a:r>
              <a:rPr lang="en-US" b="1" dirty="0" err="1" smtClean="0">
                <a:latin typeface="Times New Roman" pitchFamily="18" charset="0"/>
                <a:cs typeface="Times New Roman" pitchFamily="18" charset="0"/>
              </a:rPr>
              <a:t>urarea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procesului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educa</a:t>
            </a:r>
            <a:r>
              <a:rPr lang="ro-RO" b="1" dirty="0" smtClean="0">
                <a:latin typeface="Times New Roman" pitchFamily="18" charset="0"/>
                <a:cs typeface="Times New Roman" pitchFamily="18" charset="0"/>
              </a:rPr>
              <a:t>ţ</a:t>
            </a:r>
            <a:r>
              <a:rPr lang="en-US" b="1" dirty="0" err="1" smtClean="0">
                <a:latin typeface="Times New Roman" pitchFamily="18" charset="0"/>
                <a:cs typeface="Times New Roman" pitchFamily="18" charset="0"/>
              </a:rPr>
              <a:t>ional</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în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condi</a:t>
            </a:r>
            <a:r>
              <a:rPr lang="ro-RO" b="1" dirty="0" smtClean="0">
                <a:latin typeface="Times New Roman" pitchFamily="18" charset="0"/>
                <a:cs typeface="Times New Roman" pitchFamily="18" charset="0"/>
              </a:rPr>
              <a:t>ţ</a:t>
            </a:r>
            <a:r>
              <a:rPr lang="en-US" b="1" dirty="0" smtClean="0">
                <a:latin typeface="Times New Roman" pitchFamily="18" charset="0"/>
                <a:cs typeface="Times New Roman" pitchFamily="18" charset="0"/>
              </a:rPr>
              <a:t>ii de </a:t>
            </a:r>
            <a:r>
              <a:rPr lang="en-US" b="1" dirty="0" err="1" smtClean="0">
                <a:latin typeface="Times New Roman" pitchFamily="18" charset="0"/>
                <a:cs typeface="Times New Roman" pitchFamily="18" charset="0"/>
              </a:rPr>
              <a:t>carantină</a:t>
            </a:r>
            <a:r>
              <a:rPr lang="en-US" b="1" dirty="0" smtClean="0">
                <a:latin typeface="Times New Roman" pitchFamily="18" charset="0"/>
                <a:cs typeface="Times New Roman" pitchFamily="18" charset="0"/>
              </a:rPr>
              <a:t> la </a:t>
            </a:r>
            <a:r>
              <a:rPr lang="ro-RO" b="1" dirty="0" smtClean="0">
                <a:latin typeface="Times New Roman" pitchFamily="18" charset="0"/>
                <a:cs typeface="Times New Roman" pitchFamily="18" charset="0"/>
              </a:rPr>
              <a:t>Matematică</a:t>
            </a:r>
            <a:r>
              <a:rPr lang="en-US" b="1" dirty="0" smtClean="0">
                <a:latin typeface="Times New Roman" pitchFamily="18" charset="0"/>
                <a:cs typeface="Times New Roman" pitchFamily="18" charset="0"/>
              </a:rPr>
              <a:t> se </a:t>
            </a:r>
            <a:r>
              <a:rPr lang="en-US" b="1" dirty="0" err="1" smtClean="0">
                <a:latin typeface="Times New Roman" pitchFamily="18" charset="0"/>
                <a:cs typeface="Times New Roman" pitchFamily="18" charset="0"/>
              </a:rPr>
              <a:t>va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baza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utilizarea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mijloacelor</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instruirii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asistate</a:t>
            </a:r>
            <a:r>
              <a:rPr lang="en-US" b="1" dirty="0" smtClean="0">
                <a:latin typeface="Times New Roman" pitchFamily="18" charset="0"/>
                <a:cs typeface="Times New Roman" pitchFamily="18" charset="0"/>
              </a:rPr>
              <a:t> de calculator </a:t>
            </a:r>
            <a:r>
              <a:rPr lang="ro-RO" b="1" dirty="0" smtClean="0">
                <a:latin typeface="Times New Roman" pitchFamily="18" charset="0"/>
                <a:cs typeface="Times New Roman" pitchFamily="18" charset="0"/>
              </a:rPr>
              <a:t>ş</a:t>
            </a:r>
            <a:r>
              <a:rPr lang="en-US" b="1" dirty="0" err="1"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metodelor</a:t>
            </a:r>
            <a:r>
              <a:rPr lang="en-US" b="1" dirty="0" smtClean="0">
                <a:latin typeface="Times New Roman" pitchFamily="18" charset="0"/>
                <a:cs typeface="Times New Roman" pitchFamily="18" charset="0"/>
              </a:rPr>
              <a:t> de </a:t>
            </a:r>
            <a:r>
              <a:rPr lang="en-US" b="1" dirty="0" err="1" smtClean="0">
                <a:latin typeface="Times New Roman" pitchFamily="18" charset="0"/>
                <a:cs typeface="Times New Roman" pitchFamily="18" charset="0"/>
              </a:rPr>
              <a:t>instruire</a:t>
            </a:r>
            <a:r>
              <a:rPr lang="en-US" b="1" dirty="0" smtClean="0">
                <a:latin typeface="Times New Roman" pitchFamily="18" charset="0"/>
                <a:cs typeface="Times New Roman" pitchFamily="18" charset="0"/>
              </a:rPr>
              <a:t> la </a:t>
            </a:r>
            <a:r>
              <a:rPr lang="en-US" b="1" dirty="0" err="1" smtClean="0">
                <a:latin typeface="Times New Roman" pitchFamily="18" charset="0"/>
                <a:cs typeface="Times New Roman" pitchFamily="18" charset="0"/>
              </a:rPr>
              <a:t>distan</a:t>
            </a:r>
            <a:r>
              <a:rPr lang="ro-RO" b="1" dirty="0" smtClean="0">
                <a:latin typeface="Times New Roman" pitchFamily="18" charset="0"/>
                <a:cs typeface="Times New Roman" pitchFamily="18" charset="0"/>
              </a:rPr>
              <a:t>ţ</a:t>
            </a:r>
            <a:r>
              <a:rPr lang="en-US" b="1" dirty="0" smtClean="0">
                <a:latin typeface="Times New Roman" pitchFamily="18" charset="0"/>
                <a:cs typeface="Times New Roman" pitchFamily="18" charset="0"/>
              </a:rPr>
              <a:t>ă, </a:t>
            </a:r>
            <a:r>
              <a:rPr lang="en-US" b="1" dirty="0" err="1" smtClean="0">
                <a:latin typeface="Times New Roman" pitchFamily="18" charset="0"/>
                <a:cs typeface="Times New Roman" pitchFamily="18" charset="0"/>
              </a:rPr>
              <a:t>cadrele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didactice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asigurând</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respectarea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cerin</a:t>
            </a:r>
            <a:r>
              <a:rPr lang="ro-RO" b="1" dirty="0" smtClean="0">
                <a:latin typeface="Times New Roman" pitchFamily="18" charset="0"/>
                <a:cs typeface="Times New Roman" pitchFamily="18" charset="0"/>
              </a:rPr>
              <a:t>ţ</a:t>
            </a:r>
            <a:r>
              <a:rPr lang="en-US" b="1" dirty="0" err="1" smtClean="0">
                <a:latin typeface="Times New Roman" pitchFamily="18" charset="0"/>
                <a:cs typeface="Times New Roman" pitchFamily="18" charset="0"/>
              </a:rPr>
              <a:t>elor</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privind</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protec</a:t>
            </a:r>
            <a:r>
              <a:rPr lang="ro-RO" b="1" dirty="0" smtClean="0">
                <a:latin typeface="Times New Roman" pitchFamily="18" charset="0"/>
                <a:cs typeface="Times New Roman" pitchFamily="18" charset="0"/>
              </a:rPr>
              <a:t>ţ</a:t>
            </a:r>
            <a:r>
              <a:rPr lang="en-US" b="1" dirty="0" err="1" smtClean="0">
                <a:latin typeface="Times New Roman" pitchFamily="18" charset="0"/>
                <a:cs typeface="Times New Roman" pitchFamily="18" charset="0"/>
              </a:rPr>
              <a:t>ia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datelor</a:t>
            </a:r>
            <a:r>
              <a:rPr lang="en-US" b="1" dirty="0" smtClean="0">
                <a:latin typeface="Times New Roman" pitchFamily="18" charset="0"/>
                <a:cs typeface="Times New Roman" pitchFamily="18" charset="0"/>
              </a:rPr>
              <a:t> cu </a:t>
            </a:r>
            <a:r>
              <a:rPr lang="en-US" b="1" dirty="0" err="1" smtClean="0">
                <a:latin typeface="Times New Roman" pitchFamily="18" charset="0"/>
                <a:cs typeface="Times New Roman" pitchFamily="18" charset="0"/>
              </a:rPr>
              <a:t>caracter</a:t>
            </a:r>
            <a:r>
              <a:rPr lang="en-US" b="1" dirty="0" smtClean="0">
                <a:latin typeface="Times New Roman" pitchFamily="18" charset="0"/>
                <a:cs typeface="Times New Roman" pitchFamily="18" charset="0"/>
              </a:rPr>
              <a:t> personal, </a:t>
            </a:r>
            <a:r>
              <a:rPr lang="en-US" b="1" dirty="0" err="1" smtClean="0">
                <a:latin typeface="Times New Roman" pitchFamily="18" charset="0"/>
                <a:cs typeface="Times New Roman" pitchFamily="18" charset="0"/>
              </a:rPr>
              <a:t>siguran</a:t>
            </a:r>
            <a:r>
              <a:rPr lang="ro-RO" b="1" dirty="0" smtClean="0">
                <a:latin typeface="Times New Roman" pitchFamily="18" charset="0"/>
                <a:cs typeface="Times New Roman" pitchFamily="18" charset="0"/>
              </a:rPr>
              <a:t>ţ</a:t>
            </a:r>
            <a:r>
              <a:rPr lang="en-US" b="1" dirty="0" smtClean="0">
                <a:latin typeface="Times New Roman" pitchFamily="18" charset="0"/>
                <a:cs typeface="Times New Roman" pitchFamily="18" charset="0"/>
              </a:rPr>
              <a:t>a </a:t>
            </a:r>
            <a:r>
              <a:rPr lang="en-US" b="1" dirty="0" err="1" smtClean="0">
                <a:latin typeface="Times New Roman" pitchFamily="18" charset="0"/>
                <a:cs typeface="Times New Roman" pitchFamily="18" charset="0"/>
              </a:rPr>
              <a:t>în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mediul</a:t>
            </a:r>
            <a:r>
              <a:rPr lang="en-US" b="1" dirty="0" smtClean="0">
                <a:latin typeface="Times New Roman" pitchFamily="18" charset="0"/>
                <a:cs typeface="Times New Roman" pitchFamily="18" charset="0"/>
              </a:rPr>
              <a:t> online </a:t>
            </a:r>
            <a:r>
              <a:rPr lang="ro-RO" b="1" dirty="0" smtClean="0">
                <a:latin typeface="Times New Roman" pitchFamily="18" charset="0"/>
                <a:cs typeface="Times New Roman" pitchFamily="18" charset="0"/>
              </a:rPr>
              <a:t>ş</a:t>
            </a:r>
            <a:r>
              <a:rPr lang="en-US" b="1" dirty="0" err="1"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protec</a:t>
            </a:r>
            <a:r>
              <a:rPr lang="ro-RO" b="1" dirty="0" smtClean="0">
                <a:latin typeface="Times New Roman" pitchFamily="18" charset="0"/>
                <a:cs typeface="Times New Roman" pitchFamily="18" charset="0"/>
              </a:rPr>
              <a:t>ţ</a:t>
            </a:r>
            <a:r>
              <a:rPr lang="en-US" b="1" dirty="0" err="1" smtClean="0">
                <a:latin typeface="Times New Roman" pitchFamily="18" charset="0"/>
                <a:cs typeface="Times New Roman" pitchFamily="18" charset="0"/>
              </a:rPr>
              <a:t>ia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sănătă</a:t>
            </a:r>
            <a:r>
              <a:rPr lang="ro-RO" b="1" dirty="0" smtClean="0">
                <a:latin typeface="Times New Roman" pitchFamily="18" charset="0"/>
                <a:cs typeface="Times New Roman" pitchFamily="18" charset="0"/>
              </a:rPr>
              <a:t>ţ</a:t>
            </a:r>
            <a:r>
              <a:rPr lang="en-US" b="1" dirty="0" smtClean="0">
                <a:latin typeface="Times New Roman" pitchFamily="18" charset="0"/>
                <a:cs typeface="Times New Roman" pitchFamily="18" charset="0"/>
              </a:rPr>
              <a:t>ii </a:t>
            </a:r>
            <a:r>
              <a:rPr lang="en-US" b="1" dirty="0" err="1" smtClean="0">
                <a:latin typeface="Times New Roman" pitchFamily="18" charset="0"/>
                <a:cs typeface="Times New Roman" pitchFamily="18" charset="0"/>
              </a:rPr>
              <a:t>în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timpul</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lucrului</a:t>
            </a:r>
            <a:r>
              <a:rPr lang="en-US" b="1" dirty="0" smtClean="0">
                <a:latin typeface="Times New Roman" pitchFamily="18" charset="0"/>
                <a:cs typeface="Times New Roman" pitchFamily="18" charset="0"/>
              </a:rPr>
              <a:t> cu </a:t>
            </a:r>
            <a:r>
              <a:rPr lang="en-US" b="1" dirty="0" err="1" smtClean="0">
                <a:latin typeface="Times New Roman" pitchFamily="18" charset="0"/>
                <a:cs typeface="Times New Roman" pitchFamily="18" charset="0"/>
              </a:rPr>
              <a:t>echipamente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digitale</a:t>
            </a:r>
            <a:r>
              <a:rPr lang="ro-RO"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endParaRPr lang="ro-RO" dirty="0" smtClean="0">
              <a:latin typeface="Times New Roman" pitchFamily="18" charset="0"/>
              <a:cs typeface="Times New Roman" pitchFamily="18" charset="0"/>
            </a:endParaRPr>
          </a:p>
          <a:p>
            <a:pPr>
              <a:lnSpc>
                <a:spcPct val="130000"/>
              </a:lnSpc>
              <a:spcAft>
                <a:spcPts val="600"/>
              </a:spcAft>
              <a:buFont typeface="Arial" pitchFamily="34" charset="0"/>
              <a:buChar char="•"/>
            </a:pPr>
            <a:r>
              <a:rPr lang="ro-RO"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Interac</a:t>
            </a:r>
            <a:r>
              <a:rPr lang="ro-RO" b="1" dirty="0" smtClean="0">
                <a:latin typeface="Times New Roman" pitchFamily="18" charset="0"/>
                <a:cs typeface="Times New Roman" pitchFamily="18" charset="0"/>
              </a:rPr>
              <a:t>ţ</a:t>
            </a:r>
            <a:r>
              <a:rPr lang="en-US" b="1" dirty="0" err="1" smtClean="0">
                <a:latin typeface="Times New Roman" pitchFamily="18" charset="0"/>
                <a:cs typeface="Times New Roman" pitchFamily="18" charset="0"/>
              </a:rPr>
              <a:t>iunea</a:t>
            </a:r>
            <a:r>
              <a:rPr lang="en-US" b="1" dirty="0" smtClean="0">
                <a:latin typeface="Times New Roman" pitchFamily="18" charset="0"/>
                <a:cs typeface="Times New Roman" pitchFamily="18" charset="0"/>
              </a:rPr>
              <a:t> cu </a:t>
            </a:r>
            <a:r>
              <a:rPr lang="en-US" b="1" dirty="0" err="1" smtClean="0">
                <a:latin typeface="Times New Roman" pitchFamily="18" charset="0"/>
                <a:cs typeface="Times New Roman" pitchFamily="18" charset="0"/>
              </a:rPr>
              <a:t>elevii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poate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fi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realizată</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în</a:t>
            </a:r>
            <a:r>
              <a:rPr lang="en-US" b="1" dirty="0" smtClean="0">
                <a:latin typeface="Times New Roman" pitchFamily="18" charset="0"/>
                <a:cs typeface="Times New Roman" pitchFamily="18" charset="0"/>
              </a:rPr>
              <a:t> mod </a:t>
            </a:r>
            <a:r>
              <a:rPr lang="en-US" b="1" dirty="0" err="1" smtClean="0">
                <a:solidFill>
                  <a:schemeClr val="accent1"/>
                </a:solidFill>
                <a:latin typeface="Times New Roman" pitchFamily="18" charset="0"/>
                <a:cs typeface="Times New Roman" pitchFamily="18" charset="0"/>
              </a:rPr>
              <a:t>sincron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sau</a:t>
            </a:r>
            <a:r>
              <a:rPr lang="en-US" b="1" dirty="0" smtClean="0">
                <a:latin typeface="Times New Roman" pitchFamily="18" charset="0"/>
                <a:cs typeface="Times New Roman" pitchFamily="18" charset="0"/>
              </a:rPr>
              <a:t> </a:t>
            </a:r>
            <a:r>
              <a:rPr lang="en-US" b="1" dirty="0" err="1" smtClean="0">
                <a:solidFill>
                  <a:schemeClr val="accent1"/>
                </a:solidFill>
                <a:latin typeface="Times New Roman" pitchFamily="18" charset="0"/>
                <a:cs typeface="Times New Roman" pitchFamily="18" charset="0"/>
              </a:rPr>
              <a:t>asincron</a:t>
            </a:r>
            <a:r>
              <a:rPr lang="ro-RO" b="1" dirty="0" smtClean="0">
                <a:solidFill>
                  <a:schemeClr val="accent1"/>
                </a:solidFill>
                <a:latin typeface="Times New Roman" pitchFamily="18" charset="0"/>
                <a:cs typeface="Times New Roman" pitchFamily="18" charset="0"/>
              </a:rPr>
              <a:t>;</a:t>
            </a:r>
          </a:p>
          <a:p>
            <a:pPr>
              <a:lnSpc>
                <a:spcPct val="130000"/>
              </a:lnSpc>
              <a:spcAft>
                <a:spcPts val="600"/>
              </a:spcAft>
              <a:buFont typeface="Arial" pitchFamily="34" charset="0"/>
              <a:buChar char="•"/>
            </a:pPr>
            <a:r>
              <a:rPr lang="ro-RO" b="1" dirty="0" smtClean="0">
                <a:latin typeface="Times New Roman" pitchFamily="18" charset="0"/>
                <a:cs typeface="Times New Roman" pitchFamily="18" charset="0"/>
              </a:rPr>
              <a:t> I</a:t>
            </a:r>
            <a:r>
              <a:rPr lang="en-US" b="1" dirty="0" err="1" smtClean="0">
                <a:latin typeface="Times New Roman" pitchFamily="18" charset="0"/>
                <a:cs typeface="Times New Roman" pitchFamily="18" charset="0"/>
              </a:rPr>
              <a:t>nterven</a:t>
            </a:r>
            <a:r>
              <a:rPr lang="ro-RO" b="1" dirty="0" smtClean="0">
                <a:latin typeface="Times New Roman" pitchFamily="18" charset="0"/>
                <a:cs typeface="Times New Roman" pitchFamily="18" charset="0"/>
              </a:rPr>
              <a:t>ţ</a:t>
            </a:r>
            <a:r>
              <a:rPr lang="en-US" b="1" dirty="0" err="1" smtClean="0">
                <a:latin typeface="Times New Roman" pitchFamily="18" charset="0"/>
                <a:cs typeface="Times New Roman" pitchFamily="18" charset="0"/>
              </a:rPr>
              <a:t>iile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sincron</a:t>
            </a:r>
            <a:r>
              <a:rPr lang="en-US" b="1" dirty="0" smtClean="0">
                <a:latin typeface="Times New Roman" pitchFamily="18" charset="0"/>
                <a:cs typeface="Times New Roman" pitchFamily="18" charset="0"/>
              </a:rPr>
              <a:t> nu </a:t>
            </a:r>
            <a:r>
              <a:rPr lang="en-US" b="1" dirty="0" err="1" smtClean="0">
                <a:latin typeface="Times New Roman" pitchFamily="18" charset="0"/>
                <a:cs typeface="Times New Roman" pitchFamily="18" charset="0"/>
              </a:rPr>
              <a:t>depă</a:t>
            </a:r>
            <a:r>
              <a:rPr lang="ro-RO" b="1" dirty="0" smtClean="0">
                <a:latin typeface="Times New Roman" pitchFamily="18" charset="0"/>
                <a:cs typeface="Times New Roman" pitchFamily="18" charset="0"/>
              </a:rPr>
              <a:t>ş</a:t>
            </a:r>
            <a:r>
              <a:rPr lang="en-US" b="1" dirty="0" smtClean="0">
                <a:latin typeface="Times New Roman" pitchFamily="18" charset="0"/>
                <a:cs typeface="Times New Roman" pitchFamily="18" charset="0"/>
              </a:rPr>
              <a:t>e</a:t>
            </a:r>
            <a:r>
              <a:rPr lang="ro-RO" b="1" dirty="0" smtClean="0">
                <a:latin typeface="Times New Roman" pitchFamily="18" charset="0"/>
                <a:cs typeface="Times New Roman" pitchFamily="18" charset="0"/>
              </a:rPr>
              <a:t>sc</a:t>
            </a:r>
            <a:r>
              <a:rPr lang="en-US" b="1" dirty="0" smtClean="0">
                <a:latin typeface="Times New Roman" pitchFamily="18" charset="0"/>
                <a:cs typeface="Times New Roman" pitchFamily="18" charset="0"/>
              </a:rPr>
              <a:t> o </a:t>
            </a:r>
            <a:r>
              <a:rPr lang="en-US" b="1" dirty="0" err="1" smtClean="0">
                <a:latin typeface="Times New Roman" pitchFamily="18" charset="0"/>
                <a:cs typeface="Times New Roman" pitchFamily="18" charset="0"/>
              </a:rPr>
              <a:t>durată</a:t>
            </a:r>
            <a:r>
              <a:rPr lang="en-US" b="1" dirty="0" smtClean="0">
                <a:latin typeface="Times New Roman" pitchFamily="18" charset="0"/>
                <a:cs typeface="Times New Roman" pitchFamily="18" charset="0"/>
              </a:rPr>
              <a:t> de 15 minute</a:t>
            </a:r>
            <a:r>
              <a:rPr lang="ro-RO"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endParaRPr lang="ro-RO" b="1" dirty="0" smtClean="0">
              <a:solidFill>
                <a:schemeClr val="accent1"/>
              </a:solidFill>
              <a:latin typeface="Times New Roman" pitchFamily="18" charset="0"/>
              <a:cs typeface="Times New Roman" pitchFamily="18" charset="0"/>
            </a:endParaRPr>
          </a:p>
          <a:p>
            <a:endParaRPr lang="ru-RU" dirty="0"/>
          </a:p>
        </p:txBody>
      </p:sp>
      <p:pic>
        <p:nvPicPr>
          <p:cNvPr id="6146" name="Picture 2" descr="C:\Users\lbulhac\Desktop\DGETS_2020-21\GIF\ZFqe.gif"/>
          <p:cNvPicPr>
            <a:picLocks noChangeAspect="1" noChangeArrowheads="1" noCrop="1"/>
          </p:cNvPicPr>
          <p:nvPr/>
        </p:nvPicPr>
        <p:blipFill>
          <a:blip r:embed="rId2" cstate="print"/>
          <a:srcRect/>
          <a:stretch>
            <a:fillRect/>
          </a:stretch>
        </p:blipFill>
        <p:spPr bwMode="auto">
          <a:xfrm>
            <a:off x="9260114" y="3413294"/>
            <a:ext cx="2587398" cy="3234249"/>
          </a:xfrm>
          <a:prstGeom prst="rect">
            <a:avLst/>
          </a:prstGeom>
          <a:noFill/>
        </p:spPr>
      </p:pic>
      <p:pic>
        <p:nvPicPr>
          <p:cNvPr id="6147" name="Picture 3" descr="C:\Users\lbulhac\Desktop\DGETS_2020-21\GIF\3IsP.gif"/>
          <p:cNvPicPr>
            <a:picLocks noChangeAspect="1" noChangeArrowheads="1" noCrop="1"/>
          </p:cNvPicPr>
          <p:nvPr/>
        </p:nvPicPr>
        <p:blipFill>
          <a:blip r:embed="rId3" cstate="print"/>
          <a:srcRect/>
          <a:stretch>
            <a:fillRect/>
          </a:stretch>
        </p:blipFill>
        <p:spPr bwMode="auto">
          <a:xfrm>
            <a:off x="0" y="4579030"/>
            <a:ext cx="2278970" cy="227897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5360" y="1872343"/>
            <a:ext cx="10031845" cy="1390876"/>
          </a:xfrm>
        </p:spPr>
        <p:txBody>
          <a:bodyPr>
            <a:normAutofit fontScale="90000"/>
          </a:bodyPr>
          <a:lstStyle/>
          <a:p>
            <a:pPr algn="ctr"/>
            <a:r>
              <a:rPr lang="ro-RO" dirty="0" smtClean="0">
                <a:solidFill>
                  <a:srgbClr val="002060"/>
                </a:solidFill>
                <a:hlinkClick r:id="rId2"/>
              </a:rPr>
              <a:t>Ordinul nr. 216 din 16.03.2121 cu privire la interzicerea plăților formale și informale de la elevi, familiile acestora și de la asociațiile obștești pentru personalul didactic și de conducere. </a:t>
            </a:r>
            <a:r>
              <a:rPr lang="ro-RO" dirty="0" smtClean="0">
                <a:solidFill>
                  <a:srgbClr val="002060"/>
                </a:solidFill>
              </a:rPr>
              <a:t/>
            </a:r>
            <a:br>
              <a:rPr lang="ro-RO" dirty="0" smtClean="0">
                <a:solidFill>
                  <a:srgbClr val="002060"/>
                </a:solidFill>
              </a:rPr>
            </a:br>
            <a:endParaRPr lang="ru-RU" dirty="0">
              <a:solidFill>
                <a:srgbClr val="002060"/>
              </a:solidFill>
            </a:endParaRPr>
          </a:p>
        </p:txBody>
      </p:sp>
      <p:sp>
        <p:nvSpPr>
          <p:cNvPr id="3" name="Содержимое 2"/>
          <p:cNvSpPr>
            <a:spLocks noGrp="1"/>
          </p:cNvSpPr>
          <p:nvPr>
            <p:ph idx="1"/>
          </p:nvPr>
        </p:nvSpPr>
        <p:spPr>
          <a:xfrm>
            <a:off x="1210491" y="3492137"/>
            <a:ext cx="10215155" cy="2403566"/>
          </a:xfrm>
        </p:spPr>
        <p:txBody>
          <a:bodyPr>
            <a:normAutofit/>
          </a:bodyPr>
          <a:lstStyle/>
          <a:p>
            <a:pPr>
              <a:buNone/>
            </a:pPr>
            <a:endParaRPr lang="ro-RO" dirty="0" smtClean="0">
              <a:hlinkClick r:id="rId2"/>
            </a:endParaRPr>
          </a:p>
          <a:p>
            <a:r>
              <a:rPr lang="ro-RO" dirty="0" smtClean="0">
                <a:hlinkClick r:id="rId2"/>
              </a:rPr>
              <a:t>https://chisinauedu.md/wp-content/uploads/2021/03/Ordinul-216-din-16.03.2021Cu-referire-la-interzicerea-platilor-formale-si-informale-de-la-elevi-familiile-acestora-si-de-la-asociatiile-obstesti-pentru-personalul-didactic-si-de-conducere.pdf</a:t>
            </a:r>
            <a:endParaRPr lang="ro-RO" dirty="0" smtClean="0"/>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Vă mulțumesc pentru atenție!</a:t>
            </a:r>
            <a:endParaRPr lang="en-US" dirty="0"/>
          </a:p>
        </p:txBody>
      </p:sp>
    </p:spTree>
    <p:extLst>
      <p:ext uri="{BB962C8B-B14F-4D97-AF65-F5344CB8AC3E}">
        <p14:creationId xmlns:p14="http://schemas.microsoft.com/office/powerpoint/2010/main" xmlns="" val="1328843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609" y="2417736"/>
            <a:ext cx="9306126" cy="3099662"/>
          </a:xfrm>
        </p:spPr>
        <p:txBody>
          <a:bodyPr>
            <a:normAutofit fontScale="90000"/>
          </a:bodyPr>
          <a:lstStyle/>
          <a:p>
            <a:pPr marL="109728">
              <a:lnSpc>
                <a:spcPct val="100000"/>
              </a:lnSpc>
              <a:spcBef>
                <a:spcPts val="400"/>
              </a:spcBef>
              <a:buClr>
                <a:srgbClr val="2DA2BF"/>
              </a:buClr>
              <a:buSzPct val="68000"/>
            </a:pPr>
            <a:r>
              <a:rPr lang="ro-RO" sz="2500" b="1" cap="none" dirty="0" smtClean="0">
                <a:solidFill>
                  <a:prstClr val="black"/>
                </a:solidFill>
                <a:latin typeface="Times New Roman" pitchFamily="18" charset="0"/>
                <a:ea typeface="+mn-ea"/>
                <a:cs typeface="Times New Roman" pitchFamily="18" charset="0"/>
              </a:rPr>
              <a:t/>
            </a:r>
            <a:br>
              <a:rPr lang="ro-RO" sz="2500" b="1" cap="none" dirty="0" smtClean="0">
                <a:solidFill>
                  <a:prstClr val="black"/>
                </a:solidFill>
                <a:latin typeface="Times New Roman" pitchFamily="18" charset="0"/>
                <a:ea typeface="+mn-ea"/>
                <a:cs typeface="Times New Roman" pitchFamily="18" charset="0"/>
              </a:rPr>
            </a:br>
            <a:r>
              <a:rPr lang="ro-RO" sz="2500" b="1" cap="none" dirty="0" smtClean="0">
                <a:solidFill>
                  <a:prstClr val="black"/>
                </a:solidFill>
                <a:latin typeface="Times New Roman" pitchFamily="18" charset="0"/>
                <a:ea typeface="+mn-ea"/>
                <a:cs typeface="Times New Roman" pitchFamily="18" charset="0"/>
              </a:rPr>
              <a:t>1)  </a:t>
            </a:r>
            <a:r>
              <a:rPr lang="ro-RO" sz="2500" b="1" cap="none" dirty="0" smtClean="0">
                <a:solidFill>
                  <a:srgbClr val="002060"/>
                </a:solidFill>
                <a:latin typeface="Times New Roman" pitchFamily="18" charset="0"/>
                <a:ea typeface="+mn-ea"/>
                <a:cs typeface="Times New Roman" pitchFamily="18" charset="0"/>
              </a:rPr>
              <a:t>Elaborarea instrumentelor de evaluare </a:t>
            </a:r>
            <a:r>
              <a:rPr lang="ro-RO" sz="2500" b="1" cap="none" dirty="0" err="1" smtClean="0">
                <a:solidFill>
                  <a:srgbClr val="002060"/>
                </a:solidFill>
                <a:latin typeface="Times New Roman" pitchFamily="18" charset="0"/>
                <a:ea typeface="+mn-ea"/>
                <a:cs typeface="Times New Roman" pitchFamily="18" charset="0"/>
              </a:rPr>
              <a:t>sumativă</a:t>
            </a:r>
            <a:r>
              <a:rPr lang="ro-RO" sz="2500" b="1" cap="none" dirty="0" smtClean="0">
                <a:solidFill>
                  <a:srgbClr val="002060"/>
                </a:solidFill>
                <a:latin typeface="Times New Roman" pitchFamily="18" charset="0"/>
                <a:ea typeface="+mn-ea"/>
                <a:cs typeface="Times New Roman" pitchFamily="18" charset="0"/>
              </a:rPr>
              <a:t> în</a:t>
            </a:r>
            <a:r>
              <a:rPr lang="en-US" sz="2500" b="1" cap="none" dirty="0" smtClean="0">
                <a:solidFill>
                  <a:srgbClr val="002060"/>
                </a:solidFill>
                <a:latin typeface="Times New Roman" pitchFamily="18" charset="0"/>
                <a:ea typeface="+mn-ea"/>
                <a:cs typeface="Times New Roman" pitchFamily="18" charset="0"/>
              </a:rPr>
              <a:t> </a:t>
            </a:r>
            <a:r>
              <a:rPr lang="en-US" sz="2500" b="1" cap="none" dirty="0" err="1" smtClean="0">
                <a:solidFill>
                  <a:srgbClr val="002060"/>
                </a:solidFill>
                <a:latin typeface="Times New Roman" pitchFamily="18" charset="0"/>
                <a:ea typeface="+mn-ea"/>
                <a:cs typeface="Times New Roman" pitchFamily="18" charset="0"/>
              </a:rPr>
              <a:t>procesul</a:t>
            </a:r>
            <a:r>
              <a:rPr lang="en-US" sz="2500" b="1" cap="none" dirty="0" smtClean="0">
                <a:solidFill>
                  <a:srgbClr val="002060"/>
                </a:solidFill>
                <a:latin typeface="Times New Roman" pitchFamily="18" charset="0"/>
                <a:ea typeface="+mn-ea"/>
                <a:cs typeface="Times New Roman" pitchFamily="18" charset="0"/>
              </a:rPr>
              <a:t> </a:t>
            </a:r>
            <a:r>
              <a:rPr lang="en-US" sz="2500" b="1" cap="none" dirty="0" err="1" smtClean="0">
                <a:solidFill>
                  <a:srgbClr val="002060"/>
                </a:solidFill>
                <a:latin typeface="Times New Roman" pitchFamily="18" charset="0"/>
                <a:ea typeface="+mn-ea"/>
                <a:cs typeface="Times New Roman" pitchFamily="18" charset="0"/>
              </a:rPr>
              <a:t>educa</a:t>
            </a:r>
            <a:r>
              <a:rPr lang="ro-RO" sz="2500" b="1" cap="none" dirty="0" smtClean="0">
                <a:solidFill>
                  <a:srgbClr val="002060"/>
                </a:solidFill>
                <a:latin typeface="Times New Roman" pitchFamily="18" charset="0"/>
                <a:ea typeface="+mn-ea"/>
                <a:cs typeface="Times New Roman" pitchFamily="18" charset="0"/>
              </a:rPr>
              <a:t>ț</a:t>
            </a:r>
            <a:r>
              <a:rPr lang="en-US" sz="2500" b="1" cap="none" dirty="0" err="1" smtClean="0">
                <a:solidFill>
                  <a:srgbClr val="002060"/>
                </a:solidFill>
                <a:latin typeface="Times New Roman" pitchFamily="18" charset="0"/>
                <a:ea typeface="+mn-ea"/>
                <a:cs typeface="Times New Roman" pitchFamily="18" charset="0"/>
              </a:rPr>
              <a:t>ional</a:t>
            </a:r>
            <a:r>
              <a:rPr lang="en-US" sz="2500" b="1" cap="none" dirty="0" smtClean="0">
                <a:solidFill>
                  <a:srgbClr val="002060"/>
                </a:solidFill>
                <a:latin typeface="Times New Roman" pitchFamily="18" charset="0"/>
                <a:ea typeface="+mn-ea"/>
                <a:cs typeface="Times New Roman" pitchFamily="18" charset="0"/>
              </a:rPr>
              <a:t> la </a:t>
            </a:r>
            <a:r>
              <a:rPr lang="en-US" sz="2500" b="1" cap="none" dirty="0" err="1" smtClean="0">
                <a:solidFill>
                  <a:srgbClr val="002060"/>
                </a:solidFill>
                <a:latin typeface="Times New Roman" pitchFamily="18" charset="0"/>
                <a:ea typeface="+mn-ea"/>
                <a:cs typeface="Times New Roman" pitchFamily="18" charset="0"/>
              </a:rPr>
              <a:t>matematic</a:t>
            </a:r>
            <a:r>
              <a:rPr lang="ro-RO" sz="2500" b="1" cap="none" dirty="0" smtClean="0">
                <a:solidFill>
                  <a:srgbClr val="002060"/>
                </a:solidFill>
                <a:latin typeface="Times New Roman" pitchFamily="18" charset="0"/>
                <a:ea typeface="+mn-ea"/>
                <a:cs typeface="Times New Roman" pitchFamily="18" charset="0"/>
              </a:rPr>
              <a:t>ă</a:t>
            </a:r>
            <a:r>
              <a:rPr lang="en-US" sz="2500" b="1" cap="none" dirty="0" smtClean="0">
                <a:solidFill>
                  <a:srgbClr val="002060"/>
                </a:solidFill>
                <a:latin typeface="Times New Roman" pitchFamily="18" charset="0"/>
                <a:ea typeface="+mn-ea"/>
                <a:cs typeface="Times New Roman" pitchFamily="18" charset="0"/>
              </a:rPr>
              <a:t>;</a:t>
            </a:r>
            <a:r>
              <a:rPr lang="ro-RO" sz="2500" b="1" cap="none" dirty="0" smtClean="0">
                <a:solidFill>
                  <a:srgbClr val="002060"/>
                </a:solidFill>
                <a:latin typeface="Times New Roman" pitchFamily="18" charset="0"/>
                <a:ea typeface="+mn-ea"/>
                <a:cs typeface="Times New Roman" pitchFamily="18" charset="0"/>
              </a:rPr>
              <a:t/>
            </a:r>
            <a:br>
              <a:rPr lang="ro-RO" sz="2500" b="1" cap="none" dirty="0" smtClean="0">
                <a:solidFill>
                  <a:srgbClr val="002060"/>
                </a:solidFill>
                <a:latin typeface="Times New Roman" pitchFamily="18" charset="0"/>
                <a:ea typeface="+mn-ea"/>
                <a:cs typeface="Times New Roman" pitchFamily="18" charset="0"/>
              </a:rPr>
            </a:br>
            <a:r>
              <a:rPr lang="x-none" sz="2500" b="1" cap="none" smtClean="0">
                <a:solidFill>
                  <a:srgbClr val="002060"/>
                </a:solidFill>
                <a:latin typeface="Times New Roman" pitchFamily="18" charset="0"/>
                <a:ea typeface="+mn-ea"/>
                <a:cs typeface="Times New Roman" pitchFamily="18" charset="0"/>
              </a:rPr>
              <a:t/>
            </a:r>
            <a:br>
              <a:rPr lang="x-none" sz="2500" b="1" cap="none" smtClean="0">
                <a:solidFill>
                  <a:srgbClr val="002060"/>
                </a:solidFill>
                <a:latin typeface="Times New Roman" pitchFamily="18" charset="0"/>
                <a:ea typeface="+mn-ea"/>
                <a:cs typeface="Times New Roman" pitchFamily="18" charset="0"/>
              </a:rPr>
            </a:br>
            <a:r>
              <a:rPr lang="en-US" sz="2500" b="1" cap="none" dirty="0" smtClean="0">
                <a:solidFill>
                  <a:srgbClr val="002060"/>
                </a:solidFill>
                <a:latin typeface="Times New Roman" pitchFamily="18" charset="0"/>
                <a:ea typeface="+mn-ea"/>
                <a:cs typeface="Times New Roman" pitchFamily="18" charset="0"/>
              </a:rPr>
              <a:t>2) </a:t>
            </a:r>
            <a:r>
              <a:rPr lang="en-US" sz="2500" b="1" cap="none" dirty="0" err="1" smtClean="0">
                <a:solidFill>
                  <a:srgbClr val="002060"/>
                </a:solidFill>
                <a:latin typeface="Times New Roman" pitchFamily="18" charset="0"/>
                <a:ea typeface="+mn-ea"/>
                <a:cs typeface="Times New Roman" pitchFamily="18" charset="0"/>
              </a:rPr>
              <a:t>I</a:t>
            </a:r>
            <a:r>
              <a:rPr lang="en-US" sz="2400" b="1" cap="none" dirty="0" err="1" smtClean="0">
                <a:solidFill>
                  <a:srgbClr val="002060"/>
                </a:solidFill>
                <a:latin typeface="Times New Roman" pitchFamily="18" charset="0"/>
                <a:cs typeface="Times New Roman" pitchFamily="18" charset="0"/>
              </a:rPr>
              <a:t>mportanța</a:t>
            </a:r>
            <a:r>
              <a:rPr lang="en-US" sz="2400" b="1" cap="none" dirty="0" smtClean="0">
                <a:solidFill>
                  <a:srgbClr val="002060"/>
                </a:solidFill>
                <a:latin typeface="Times New Roman" pitchFamily="18" charset="0"/>
                <a:cs typeface="Times New Roman" pitchFamily="18" charset="0"/>
              </a:rPr>
              <a:t> </a:t>
            </a:r>
            <a:r>
              <a:rPr lang="en-US" sz="2400" b="1" cap="none" dirty="0" err="1" smtClean="0">
                <a:solidFill>
                  <a:srgbClr val="002060"/>
                </a:solidFill>
                <a:latin typeface="Times New Roman" pitchFamily="18" charset="0"/>
                <a:cs typeface="Times New Roman" pitchFamily="18" charset="0"/>
              </a:rPr>
              <a:t>planificării</a:t>
            </a:r>
            <a:r>
              <a:rPr lang="en-US" sz="2400" b="1" cap="none" dirty="0" smtClean="0">
                <a:solidFill>
                  <a:srgbClr val="002060"/>
                </a:solidFill>
                <a:latin typeface="Times New Roman" pitchFamily="18" charset="0"/>
                <a:cs typeface="Times New Roman" pitchFamily="18" charset="0"/>
              </a:rPr>
              <a:t> </a:t>
            </a:r>
            <a:r>
              <a:rPr lang="en-US" sz="2400" b="1" cap="none" dirty="0" err="1" smtClean="0">
                <a:solidFill>
                  <a:srgbClr val="002060"/>
                </a:solidFill>
                <a:latin typeface="Times New Roman" pitchFamily="18" charset="0"/>
                <a:cs typeface="Times New Roman" pitchFamily="18" charset="0"/>
              </a:rPr>
              <a:t>unui</a:t>
            </a:r>
            <a:r>
              <a:rPr lang="en-US" sz="2400" b="1" cap="none" dirty="0" smtClean="0">
                <a:solidFill>
                  <a:srgbClr val="002060"/>
                </a:solidFill>
                <a:latin typeface="Times New Roman" pitchFamily="18" charset="0"/>
                <a:cs typeface="Times New Roman" pitchFamily="18" charset="0"/>
              </a:rPr>
              <a:t> test </a:t>
            </a:r>
            <a:r>
              <a:rPr lang="en-US" sz="2400" b="1" cap="none" dirty="0" err="1" smtClean="0">
                <a:solidFill>
                  <a:srgbClr val="002060"/>
                </a:solidFill>
                <a:latin typeface="Times New Roman" pitchFamily="18" charset="0"/>
                <a:cs typeface="Times New Roman" pitchFamily="18" charset="0"/>
              </a:rPr>
              <a:t>și</a:t>
            </a:r>
            <a:r>
              <a:rPr lang="en-US" sz="2400" b="1" cap="none" dirty="0" smtClean="0">
                <a:solidFill>
                  <a:srgbClr val="002060"/>
                </a:solidFill>
                <a:latin typeface="Times New Roman" pitchFamily="18" charset="0"/>
                <a:cs typeface="Times New Roman" pitchFamily="18" charset="0"/>
              </a:rPr>
              <a:t> </a:t>
            </a:r>
            <a:r>
              <a:rPr lang="en-US" sz="2400" b="1" cap="none" dirty="0" err="1" smtClean="0">
                <a:solidFill>
                  <a:srgbClr val="002060"/>
                </a:solidFill>
                <a:latin typeface="Times New Roman" pitchFamily="18" charset="0"/>
                <a:cs typeface="Times New Roman" pitchFamily="18" charset="0"/>
              </a:rPr>
              <a:t>alcătuirii</a:t>
            </a:r>
            <a:r>
              <a:rPr lang="en-US" sz="2400" b="1" cap="none" dirty="0" smtClean="0">
                <a:solidFill>
                  <a:srgbClr val="002060"/>
                </a:solidFill>
                <a:latin typeface="Times New Roman" pitchFamily="18" charset="0"/>
                <a:cs typeface="Times New Roman" pitchFamily="18" charset="0"/>
              </a:rPr>
              <a:t> </a:t>
            </a:r>
            <a:r>
              <a:rPr lang="en-US" sz="2400" b="1" cap="none" dirty="0" err="1" smtClean="0">
                <a:solidFill>
                  <a:srgbClr val="002060"/>
                </a:solidFill>
                <a:latin typeface="Times New Roman" pitchFamily="18" charset="0"/>
                <a:cs typeface="Times New Roman" pitchFamily="18" charset="0"/>
              </a:rPr>
              <a:t>lui</a:t>
            </a:r>
            <a:r>
              <a:rPr lang="ro-RO" sz="2400" b="1" cap="none" dirty="0" smtClean="0">
                <a:solidFill>
                  <a:srgbClr val="002060"/>
                </a:solidFill>
                <a:latin typeface="Times New Roman" pitchFamily="18" charset="0"/>
                <a:cs typeface="Times New Roman" pitchFamily="18" charset="0"/>
              </a:rPr>
              <a:t>;</a:t>
            </a:r>
            <a:br>
              <a:rPr lang="ro-RO" sz="2400" b="1" cap="none" dirty="0" smtClean="0">
                <a:solidFill>
                  <a:srgbClr val="002060"/>
                </a:solidFill>
                <a:latin typeface="Times New Roman" pitchFamily="18" charset="0"/>
                <a:cs typeface="Times New Roman" pitchFamily="18" charset="0"/>
              </a:rPr>
            </a:br>
            <a:r>
              <a:rPr lang="x-none" sz="2500" b="1" cap="none" smtClean="0">
                <a:solidFill>
                  <a:srgbClr val="002060"/>
                </a:solidFill>
                <a:latin typeface="Times New Roman" pitchFamily="18" charset="0"/>
                <a:ea typeface="+mn-ea"/>
                <a:cs typeface="Times New Roman" pitchFamily="18" charset="0"/>
              </a:rPr>
              <a:t/>
            </a:r>
            <a:br>
              <a:rPr lang="x-none" sz="2500" b="1" cap="none" smtClean="0">
                <a:solidFill>
                  <a:srgbClr val="002060"/>
                </a:solidFill>
                <a:latin typeface="Times New Roman" pitchFamily="18" charset="0"/>
                <a:ea typeface="+mn-ea"/>
                <a:cs typeface="Times New Roman" pitchFamily="18" charset="0"/>
              </a:rPr>
            </a:br>
            <a:r>
              <a:rPr lang="ro-RO" sz="2500" b="1" cap="none" dirty="0" smtClean="0">
                <a:solidFill>
                  <a:srgbClr val="002060"/>
                </a:solidFill>
                <a:latin typeface="Times New Roman" pitchFamily="18" charset="0"/>
                <a:ea typeface="+mn-ea"/>
                <a:cs typeface="Times New Roman" pitchFamily="18" charset="0"/>
              </a:rPr>
              <a:t>3</a:t>
            </a:r>
            <a:r>
              <a:rPr lang="x-none" sz="2500" b="1" cap="none" smtClean="0">
                <a:solidFill>
                  <a:srgbClr val="002060"/>
                </a:solidFill>
                <a:latin typeface="Times New Roman" pitchFamily="18" charset="0"/>
                <a:ea typeface="+mn-ea"/>
                <a:cs typeface="Times New Roman" pitchFamily="18" charset="0"/>
              </a:rPr>
              <a:t>) </a:t>
            </a:r>
            <a:r>
              <a:rPr lang="ro-RO" sz="2500" b="1" cap="none" dirty="0" smtClean="0">
                <a:solidFill>
                  <a:srgbClr val="002060"/>
                </a:solidFill>
                <a:latin typeface="Times New Roman" pitchFamily="18" charset="0"/>
                <a:ea typeface="+mn-ea"/>
                <a:cs typeface="Times New Roman" pitchFamily="18" charset="0"/>
              </a:rPr>
              <a:t>E</a:t>
            </a:r>
            <a:r>
              <a:rPr lang="x-none" sz="2500" b="1" cap="none" smtClean="0">
                <a:solidFill>
                  <a:srgbClr val="002060"/>
                </a:solidFill>
                <a:latin typeface="Times New Roman" pitchFamily="18" charset="0"/>
                <a:ea typeface="+mn-ea"/>
                <a:cs typeface="Times New Roman" pitchFamily="18" charset="0"/>
              </a:rPr>
              <a:t>ficientizarea </a:t>
            </a:r>
            <a:r>
              <a:rPr lang="en-US" sz="2500" b="1" cap="none" dirty="0" err="1" smtClean="0">
                <a:solidFill>
                  <a:srgbClr val="002060"/>
                </a:solidFill>
                <a:latin typeface="Times New Roman" pitchFamily="18" charset="0"/>
                <a:ea typeface="+mn-ea"/>
                <a:cs typeface="Times New Roman" pitchFamily="18" charset="0"/>
              </a:rPr>
              <a:t>procesului</a:t>
            </a:r>
            <a:r>
              <a:rPr lang="en-US" sz="2500" b="1" cap="none" dirty="0" smtClean="0">
                <a:solidFill>
                  <a:srgbClr val="002060"/>
                </a:solidFill>
                <a:latin typeface="Times New Roman" pitchFamily="18" charset="0"/>
                <a:ea typeface="+mn-ea"/>
                <a:cs typeface="Times New Roman" pitchFamily="18" charset="0"/>
              </a:rPr>
              <a:t> </a:t>
            </a:r>
            <a:r>
              <a:rPr lang="en-US" sz="2500" b="1" cap="none" dirty="0" err="1" smtClean="0">
                <a:solidFill>
                  <a:srgbClr val="002060"/>
                </a:solidFill>
                <a:latin typeface="Times New Roman" pitchFamily="18" charset="0"/>
                <a:ea typeface="+mn-ea"/>
                <a:cs typeface="Times New Roman" pitchFamily="18" charset="0"/>
              </a:rPr>
              <a:t>educațional</a:t>
            </a:r>
            <a:r>
              <a:rPr lang="en-US" sz="2500" b="1" cap="none" dirty="0" smtClean="0">
                <a:solidFill>
                  <a:srgbClr val="002060"/>
                </a:solidFill>
                <a:latin typeface="Times New Roman" pitchFamily="18" charset="0"/>
                <a:ea typeface="+mn-ea"/>
                <a:cs typeface="Times New Roman" pitchFamily="18" charset="0"/>
              </a:rPr>
              <a:t> la </a:t>
            </a:r>
            <a:r>
              <a:rPr lang="ro-RO" sz="2500" b="1" cap="none" dirty="0" smtClean="0">
                <a:solidFill>
                  <a:srgbClr val="002060"/>
                </a:solidFill>
                <a:latin typeface="Times New Roman" pitchFamily="18" charset="0"/>
                <a:ea typeface="+mn-ea"/>
                <a:cs typeface="Times New Roman" pitchFamily="18" charset="0"/>
              </a:rPr>
              <a:t>matematică</a:t>
            </a:r>
            <a:r>
              <a:rPr lang="en-US" sz="2500" b="1" cap="none" dirty="0" smtClean="0">
                <a:solidFill>
                  <a:srgbClr val="002060"/>
                </a:solidFill>
                <a:latin typeface="Times New Roman" pitchFamily="18" charset="0"/>
                <a:ea typeface="+mn-ea"/>
                <a:cs typeface="Times New Roman" pitchFamily="18" charset="0"/>
              </a:rPr>
              <a:t>, </a:t>
            </a:r>
            <a:r>
              <a:rPr lang="en-US" sz="2500" b="1" cap="none" dirty="0" err="1" smtClean="0">
                <a:solidFill>
                  <a:srgbClr val="002060"/>
                </a:solidFill>
                <a:latin typeface="Times New Roman" pitchFamily="18" charset="0"/>
                <a:ea typeface="+mn-ea"/>
                <a:cs typeface="Times New Roman" pitchFamily="18" charset="0"/>
              </a:rPr>
              <a:t>asigurarea</a:t>
            </a:r>
            <a:r>
              <a:rPr lang="en-US" sz="2500" b="1" cap="none" dirty="0" smtClean="0">
                <a:solidFill>
                  <a:srgbClr val="002060"/>
                </a:solidFill>
                <a:latin typeface="Times New Roman" pitchFamily="18" charset="0"/>
                <a:ea typeface="+mn-ea"/>
                <a:cs typeface="Times New Roman" pitchFamily="18" charset="0"/>
              </a:rPr>
              <a:t> </a:t>
            </a:r>
            <a:r>
              <a:rPr lang="en-US" sz="2500" b="1" cap="none" dirty="0" err="1" smtClean="0">
                <a:solidFill>
                  <a:srgbClr val="002060"/>
                </a:solidFill>
                <a:latin typeface="Times New Roman" pitchFamily="18" charset="0"/>
                <a:ea typeface="+mn-ea"/>
                <a:cs typeface="Times New Roman" pitchFamily="18" charset="0"/>
              </a:rPr>
              <a:t>calității</a:t>
            </a:r>
            <a:r>
              <a:rPr lang="en-US" sz="2500" b="1" cap="none" dirty="0" smtClean="0">
                <a:solidFill>
                  <a:srgbClr val="002060"/>
                </a:solidFill>
                <a:latin typeface="Times New Roman" pitchFamily="18" charset="0"/>
                <a:ea typeface="+mn-ea"/>
                <a:cs typeface="Times New Roman" pitchFamily="18" charset="0"/>
              </a:rPr>
              <a:t> </a:t>
            </a:r>
            <a:r>
              <a:rPr lang="en-US" sz="2500" b="1" cap="none" dirty="0" err="1" smtClean="0">
                <a:solidFill>
                  <a:srgbClr val="002060"/>
                </a:solidFill>
                <a:latin typeface="Times New Roman" pitchFamily="18" charset="0"/>
                <a:ea typeface="+mn-ea"/>
                <a:cs typeface="Times New Roman" pitchFamily="18" charset="0"/>
              </a:rPr>
              <a:t>demersului</a:t>
            </a:r>
            <a:r>
              <a:rPr lang="en-US" sz="2500" b="1" cap="none" dirty="0" smtClean="0">
                <a:solidFill>
                  <a:srgbClr val="002060"/>
                </a:solidFill>
                <a:latin typeface="Times New Roman" pitchFamily="18" charset="0"/>
                <a:ea typeface="+mn-ea"/>
                <a:cs typeface="Times New Roman" pitchFamily="18" charset="0"/>
              </a:rPr>
              <a:t> didactic </a:t>
            </a:r>
            <a:r>
              <a:rPr lang="en-US" sz="2500" b="1" cap="none" dirty="0" err="1" smtClean="0">
                <a:solidFill>
                  <a:srgbClr val="002060"/>
                </a:solidFill>
                <a:latin typeface="Times New Roman" pitchFamily="18" charset="0"/>
                <a:ea typeface="+mn-ea"/>
                <a:cs typeface="Times New Roman" pitchFamily="18" charset="0"/>
              </a:rPr>
              <a:t>prin</a:t>
            </a:r>
            <a:r>
              <a:rPr lang="en-US" sz="2500" b="1" cap="none" dirty="0" smtClean="0">
                <a:solidFill>
                  <a:srgbClr val="002060"/>
                </a:solidFill>
                <a:latin typeface="Times New Roman" pitchFamily="18" charset="0"/>
                <a:ea typeface="+mn-ea"/>
                <a:cs typeface="Times New Roman" pitchFamily="18" charset="0"/>
              </a:rPr>
              <a:t> </a:t>
            </a:r>
            <a:r>
              <a:rPr lang="ro-RO" sz="2500" b="1" cap="none" dirty="0" smtClean="0">
                <a:solidFill>
                  <a:srgbClr val="002060"/>
                </a:solidFill>
                <a:latin typeface="Times New Roman" pitchFamily="18" charset="0"/>
                <a:ea typeface="+mn-ea"/>
                <a:cs typeface="Times New Roman" pitchFamily="18" charset="0"/>
              </a:rPr>
              <a:t>schimbul de bune practici al </a:t>
            </a:r>
            <a:r>
              <a:rPr lang="en-US" sz="2500" b="1" cap="none" dirty="0" err="1" smtClean="0">
                <a:solidFill>
                  <a:srgbClr val="002060"/>
                </a:solidFill>
                <a:latin typeface="Times New Roman" pitchFamily="18" charset="0"/>
                <a:ea typeface="+mn-ea"/>
                <a:cs typeface="Times New Roman" pitchFamily="18" charset="0"/>
              </a:rPr>
              <a:t>cadrelor</a:t>
            </a:r>
            <a:r>
              <a:rPr lang="en-US" sz="2500" b="1" cap="none" dirty="0" smtClean="0">
                <a:solidFill>
                  <a:srgbClr val="002060"/>
                </a:solidFill>
                <a:latin typeface="Times New Roman" pitchFamily="18" charset="0"/>
                <a:ea typeface="+mn-ea"/>
                <a:cs typeface="Times New Roman" pitchFamily="18" charset="0"/>
              </a:rPr>
              <a:t> </a:t>
            </a:r>
            <a:r>
              <a:rPr lang="en-US" sz="2500" b="1" cap="none" dirty="0" err="1" smtClean="0">
                <a:solidFill>
                  <a:srgbClr val="002060"/>
                </a:solidFill>
                <a:latin typeface="Times New Roman" pitchFamily="18" charset="0"/>
                <a:ea typeface="+mn-ea"/>
                <a:cs typeface="Times New Roman" pitchFamily="18" charset="0"/>
              </a:rPr>
              <a:t>didactice</a:t>
            </a:r>
            <a:r>
              <a:rPr lang="x-none" sz="2500" b="1" cap="none" smtClean="0">
                <a:solidFill>
                  <a:srgbClr val="002060"/>
                </a:solidFill>
                <a:latin typeface="Times New Roman" pitchFamily="18" charset="0"/>
                <a:ea typeface="+mn-ea"/>
                <a:cs typeface="Times New Roman" pitchFamily="18" charset="0"/>
              </a:rPr>
              <a:t> cu referire la evaluarea competențelor elevilor</a:t>
            </a:r>
            <a:r>
              <a:rPr lang="en-US" sz="2500" b="1" cap="none" dirty="0" smtClean="0">
                <a:solidFill>
                  <a:srgbClr val="002060"/>
                </a:solidFill>
                <a:latin typeface="Times New Roman" pitchFamily="18" charset="0"/>
                <a:ea typeface="+mn-ea"/>
                <a:cs typeface="Times New Roman" pitchFamily="18" charset="0"/>
              </a:rPr>
              <a:t>; </a:t>
            </a:r>
            <a:r>
              <a:rPr lang="ro-RO" sz="2500" b="1" cap="none" dirty="0" smtClean="0">
                <a:solidFill>
                  <a:prstClr val="black"/>
                </a:solidFill>
                <a:latin typeface="Times New Roman" pitchFamily="18" charset="0"/>
                <a:ea typeface="+mn-ea"/>
                <a:cs typeface="Times New Roman" pitchFamily="18" charset="0"/>
              </a:rPr>
              <a:t/>
            </a:r>
            <a:br>
              <a:rPr lang="ro-RO" sz="2500" b="1" cap="none" dirty="0" smtClean="0">
                <a:solidFill>
                  <a:prstClr val="black"/>
                </a:solidFill>
                <a:latin typeface="Times New Roman" pitchFamily="18" charset="0"/>
                <a:ea typeface="+mn-ea"/>
                <a:cs typeface="Times New Roman" pitchFamily="18" charset="0"/>
              </a:rPr>
            </a:br>
            <a:r>
              <a:rPr lang="en-US" sz="2500" b="1" cap="none" dirty="0" smtClean="0">
                <a:solidFill>
                  <a:prstClr val="black"/>
                </a:solidFill>
                <a:latin typeface="Times New Roman" pitchFamily="18" charset="0"/>
                <a:ea typeface="+mn-ea"/>
                <a:cs typeface="Times New Roman" pitchFamily="18" charset="0"/>
              </a:rPr>
              <a:t> </a:t>
            </a:r>
            <a:r>
              <a:rPr lang="ro-RO" sz="2500" b="1" cap="none" dirty="0" smtClean="0">
                <a:solidFill>
                  <a:prstClr val="black"/>
                </a:solidFill>
                <a:latin typeface="Times New Roman" pitchFamily="18" charset="0"/>
                <a:ea typeface="+mn-ea"/>
                <a:cs typeface="Times New Roman" pitchFamily="18" charset="0"/>
              </a:rPr>
              <a:t/>
            </a:r>
            <a:br>
              <a:rPr lang="ro-RO" sz="2500" b="1" cap="none" dirty="0" smtClean="0">
                <a:solidFill>
                  <a:prstClr val="black"/>
                </a:solidFill>
                <a:latin typeface="Times New Roman" pitchFamily="18" charset="0"/>
                <a:ea typeface="+mn-ea"/>
                <a:cs typeface="Times New Roman" pitchFamily="18" charset="0"/>
              </a:rPr>
            </a:br>
            <a:endParaRPr lang="ro-RO" b="1" dirty="0"/>
          </a:p>
        </p:txBody>
      </p:sp>
      <p:sp>
        <p:nvSpPr>
          <p:cNvPr id="3" name="Subtitle 2"/>
          <p:cNvSpPr>
            <a:spLocks noGrp="1"/>
          </p:cNvSpPr>
          <p:nvPr>
            <p:ph type="subTitle" idx="1"/>
          </p:nvPr>
        </p:nvSpPr>
        <p:spPr>
          <a:xfrm>
            <a:off x="3265393" y="1271244"/>
            <a:ext cx="6980575" cy="1184397"/>
          </a:xfrm>
        </p:spPr>
        <p:txBody>
          <a:bodyPr>
            <a:normAutofit/>
          </a:bodyPr>
          <a:lstStyle/>
          <a:p>
            <a:r>
              <a:rPr lang="ro-RO" sz="4100" b="1" dirty="0">
                <a:solidFill>
                  <a:srgbClr val="464646"/>
                </a:solidFill>
                <a:effectLst>
                  <a:outerShdw blurRad="31750" dist="25400" dir="5400000" algn="tl" rotWithShape="0">
                    <a:srgbClr val="000000">
                      <a:alpha val="25000"/>
                    </a:srgbClr>
                  </a:outerShdw>
                </a:effectLst>
                <a:latin typeface="Lucida Sans Unicode"/>
                <a:ea typeface="+mj-ea"/>
                <a:cs typeface="+mj-cs"/>
              </a:rPr>
              <a:t>Obiectivele </a:t>
            </a:r>
            <a:r>
              <a:rPr lang="ro-RO" sz="4100" b="1" dirty="0" smtClean="0">
                <a:solidFill>
                  <a:srgbClr val="464646"/>
                </a:solidFill>
                <a:effectLst>
                  <a:outerShdw blurRad="31750" dist="25400" dir="5400000" algn="tl" rotWithShape="0">
                    <a:srgbClr val="000000">
                      <a:alpha val="25000"/>
                    </a:srgbClr>
                  </a:outerShdw>
                </a:effectLst>
                <a:latin typeface="Lucida Sans Unicode"/>
                <a:ea typeface="+mj-ea"/>
                <a:cs typeface="+mj-cs"/>
              </a:rPr>
              <a:t>seminarului:</a:t>
            </a:r>
            <a:endParaRPr lang="ro-RO" dirty="0"/>
          </a:p>
        </p:txBody>
      </p:sp>
      <p:pic>
        <p:nvPicPr>
          <p:cNvPr id="1026" name="Picture 2" descr="C:\Users\lbulhac\Desktop\25192197.jpg"/>
          <p:cNvPicPr>
            <a:picLocks noChangeAspect="1" noChangeArrowheads="1"/>
          </p:cNvPicPr>
          <p:nvPr/>
        </p:nvPicPr>
        <p:blipFill>
          <a:blip r:embed="rId2" cstate="print"/>
          <a:srcRect/>
          <a:stretch>
            <a:fillRect/>
          </a:stretch>
        </p:blipFill>
        <p:spPr bwMode="auto">
          <a:xfrm>
            <a:off x="8650513" y="1893435"/>
            <a:ext cx="3309257" cy="1894793"/>
          </a:xfrm>
          <a:prstGeom prst="rect">
            <a:avLst/>
          </a:prstGeom>
          <a:noFill/>
        </p:spPr>
      </p:pic>
      <p:pic>
        <p:nvPicPr>
          <p:cNvPr id="1027" name="Picture 3" descr="C:\Users\lbulhac\Desktop\examen-1.jpg"/>
          <p:cNvPicPr>
            <a:picLocks noChangeAspect="1" noChangeArrowheads="1"/>
          </p:cNvPicPr>
          <p:nvPr/>
        </p:nvPicPr>
        <p:blipFill>
          <a:blip r:embed="rId3" cstate="print"/>
          <a:srcRect/>
          <a:stretch>
            <a:fillRect/>
          </a:stretch>
        </p:blipFill>
        <p:spPr bwMode="auto">
          <a:xfrm>
            <a:off x="9318172" y="3968296"/>
            <a:ext cx="2641600" cy="1459445"/>
          </a:xfrm>
          <a:prstGeom prst="rect">
            <a:avLst/>
          </a:prstGeom>
          <a:noFill/>
        </p:spPr>
      </p:pic>
    </p:spTree>
    <p:extLst>
      <p:ext uri="{BB962C8B-B14F-4D97-AF65-F5344CB8AC3E}">
        <p14:creationId xmlns:p14="http://schemas.microsoft.com/office/powerpoint/2010/main" xmlns="" val="24239196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1135912"/>
          </a:xfrm>
        </p:spPr>
        <p:txBody>
          <a:bodyPr/>
          <a:lstStyle/>
          <a:p>
            <a:pPr marL="0" marR="0" algn="ctr">
              <a:lnSpc>
                <a:spcPct val="115000"/>
              </a:lnSpc>
              <a:spcBef>
                <a:spcPts val="600"/>
              </a:spcBef>
              <a:spcAft>
                <a:spcPts val="600"/>
              </a:spcAft>
            </a:pPr>
            <a:r>
              <a:rPr lang="en-US" b="1" dirty="0" smtClean="0">
                <a:latin typeface="Times New Roman" panose="02020603050405020304" pitchFamily="18" charset="0"/>
                <a:ea typeface="Times New Roman" panose="02020603050405020304" pitchFamily="18" charset="0"/>
              </a:rPr>
              <a:t>AGEN</a:t>
            </a:r>
            <a:r>
              <a:rPr lang="x-none" b="1" dirty="0" smtClean="0">
                <a:latin typeface="Times New Roman" panose="02020603050405020304" pitchFamily="18" charset="0"/>
                <a:ea typeface="Times New Roman" panose="02020603050405020304" pitchFamily="18" charset="0"/>
              </a:rPr>
              <a:t>DA SEMINARULUI INSTRUCTIV-METODIC</a:t>
            </a:r>
            <a:r>
              <a:rPr lang="ro-RO" sz="2400" dirty="0">
                <a:latin typeface="Calibri" panose="020F0502020204030204" pitchFamily="34" charset="0"/>
                <a:ea typeface="Calibri" panose="020F0502020204030204" pitchFamily="34" charset="0"/>
              </a:rPr>
              <a:t/>
            </a:r>
            <a:br>
              <a:rPr lang="ro-RO" sz="2400" dirty="0">
                <a:latin typeface="Calibri" panose="020F0502020204030204" pitchFamily="34" charset="0"/>
                <a:ea typeface="Calibri" panose="020F0502020204030204" pitchFamily="34" charset="0"/>
              </a:rPr>
            </a:br>
            <a:endParaRPr lang="ro-RO" dirty="0"/>
          </a:p>
        </p:txBody>
      </p:sp>
      <p:pic>
        <p:nvPicPr>
          <p:cNvPr id="4" name="Picture 2" descr="C:\Users\agabureac\Desktop\Evaluation-Forms-278x300.jpg"/>
          <p:cNvPicPr>
            <a:picLocks noChangeAspect="1" noChangeArrowheads="1"/>
          </p:cNvPicPr>
          <p:nvPr/>
        </p:nvPicPr>
        <p:blipFill>
          <a:blip r:embed="rId3" cstate="print"/>
          <a:stretch>
            <a:fillRect/>
          </a:stretch>
        </p:blipFill>
        <p:spPr bwMode="auto">
          <a:xfrm>
            <a:off x="7413392" y="1795332"/>
            <a:ext cx="3638227" cy="4369230"/>
          </a:xfrm>
          <a:prstGeom prst="rect">
            <a:avLst/>
          </a:prstGeom>
          <a:noFill/>
        </p:spPr>
      </p:pic>
      <p:pic>
        <p:nvPicPr>
          <p:cNvPr id="1026" name="Picture 2"/>
          <p:cNvPicPr>
            <a:picLocks noGrp="1" noChangeAspect="1" noChangeArrowheads="1"/>
          </p:cNvPicPr>
          <p:nvPr>
            <p:ph idx="1"/>
          </p:nvPr>
        </p:nvPicPr>
        <p:blipFill>
          <a:blip r:embed="rId4" cstate="print"/>
          <a:srcRect l="26643" t="16501" r="26814" b="4905"/>
          <a:stretch>
            <a:fillRect/>
          </a:stretch>
        </p:blipFill>
        <p:spPr bwMode="auto">
          <a:xfrm>
            <a:off x="313507" y="836023"/>
            <a:ext cx="6339842" cy="6021977"/>
          </a:xfrm>
          <a:prstGeom prst="rect">
            <a:avLst/>
          </a:prstGeom>
          <a:noFill/>
          <a:ln w="9525">
            <a:noFill/>
            <a:miter lim="800000"/>
            <a:headEnd/>
            <a:tailEnd/>
          </a:ln>
        </p:spPr>
      </p:pic>
    </p:spTree>
    <p:extLst>
      <p:ext uri="{BB962C8B-B14F-4D97-AF65-F5344CB8AC3E}">
        <p14:creationId xmlns:p14="http://schemas.microsoft.com/office/powerpoint/2010/main" xmlns="" val="2690208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6106" y="76200"/>
            <a:ext cx="9969476" cy="1096962"/>
          </a:xfrm>
        </p:spPr>
        <p:txBody>
          <a:bodyPr/>
          <a:lstStyle/>
          <a:p>
            <a:pPr algn="ctr"/>
            <a:r>
              <a:rPr lang="x-none" sz="2300" b="1" dirty="0" smtClean="0">
                <a:solidFill>
                  <a:srgbClr val="002060"/>
                </a:solidFill>
                <a:latin typeface="Verdana"/>
                <a:ea typeface="+mn-ea"/>
                <a:cs typeface="+mn-cs"/>
              </a:rPr>
              <a:t>La </a:t>
            </a:r>
            <a:r>
              <a:rPr lang="x-none" sz="2300" b="1" dirty="0">
                <a:solidFill>
                  <a:srgbClr val="002060"/>
                </a:solidFill>
                <a:latin typeface="Verdana"/>
                <a:ea typeface="+mn-ea"/>
                <a:cs typeface="+mn-cs"/>
              </a:rPr>
              <a:t>evaluarea educațională ne propunem să răspundem la intrebări de genul</a:t>
            </a:r>
            <a:r>
              <a:rPr lang="x-none" sz="2300" b="1" dirty="0" smtClean="0">
                <a:solidFill>
                  <a:srgbClr val="002060"/>
                </a:solidFill>
                <a:latin typeface="Verdana"/>
                <a:ea typeface="+mn-ea"/>
                <a:cs typeface="+mn-cs"/>
              </a:rPr>
              <a:t>:</a:t>
            </a:r>
            <a:endParaRPr lang="en-US" b="1" dirty="0">
              <a:solidFill>
                <a:srgbClr val="002060"/>
              </a:solidFill>
            </a:endParaRPr>
          </a:p>
        </p:txBody>
      </p:sp>
      <p:sp>
        <p:nvSpPr>
          <p:cNvPr id="14" name="Content Placeholder 13"/>
          <p:cNvSpPr>
            <a:spLocks noGrp="1"/>
          </p:cNvSpPr>
          <p:nvPr>
            <p:ph idx="1"/>
          </p:nvPr>
        </p:nvSpPr>
        <p:spPr>
          <a:xfrm>
            <a:off x="1104900" y="1600200"/>
            <a:ext cx="9982200" cy="5257800"/>
          </a:xfrm>
        </p:spPr>
        <p:txBody>
          <a:bodyPr>
            <a:normAutofit lnSpcReduction="10000"/>
          </a:bodyPr>
          <a:lstStyle/>
          <a:p>
            <a:pPr marL="0" indent="0">
              <a:buNone/>
            </a:pPr>
            <a:endParaRPr lang="x-none" sz="3000" dirty="0" smtClean="0">
              <a:solidFill>
                <a:srgbClr val="171717"/>
              </a:solidFill>
              <a:latin typeface="Verdana"/>
            </a:endParaRPr>
          </a:p>
          <a:p>
            <a:pPr marL="0" indent="0">
              <a:lnSpc>
                <a:spcPct val="120000"/>
              </a:lnSpc>
              <a:spcBef>
                <a:spcPts val="0"/>
              </a:spcBef>
            </a:pPr>
            <a:r>
              <a:rPr lang="x-none" sz="3000" dirty="0" smtClean="0">
                <a:solidFill>
                  <a:srgbClr val="171717"/>
                </a:solidFill>
                <a:latin typeface="Verdana"/>
              </a:rPr>
              <a:t> Ce </a:t>
            </a:r>
            <a:r>
              <a:rPr lang="x-none" sz="3000" dirty="0">
                <a:solidFill>
                  <a:srgbClr val="171717"/>
                </a:solidFill>
                <a:latin typeface="Verdana"/>
              </a:rPr>
              <a:t>este evaluarea</a:t>
            </a:r>
            <a:r>
              <a:rPr lang="x-none" sz="3000" dirty="0" smtClean="0">
                <a:solidFill>
                  <a:srgbClr val="171717"/>
                </a:solidFill>
                <a:latin typeface="Verdana"/>
              </a:rPr>
              <a:t>? </a:t>
            </a:r>
          </a:p>
          <a:p>
            <a:pPr marL="0" indent="0">
              <a:lnSpc>
                <a:spcPct val="120000"/>
              </a:lnSpc>
              <a:spcBef>
                <a:spcPts val="0"/>
              </a:spcBef>
            </a:pPr>
            <a:r>
              <a:rPr lang="x-none" sz="3000" dirty="0" smtClean="0">
                <a:solidFill>
                  <a:srgbClr val="171717"/>
                </a:solidFill>
                <a:latin typeface="Verdana"/>
              </a:rPr>
              <a:t>Ce evaluăm </a:t>
            </a:r>
            <a:r>
              <a:rPr lang="x-none" sz="3000" dirty="0">
                <a:solidFill>
                  <a:srgbClr val="171717"/>
                </a:solidFill>
                <a:latin typeface="Verdana"/>
              </a:rPr>
              <a:t>concret</a:t>
            </a:r>
            <a:r>
              <a:rPr lang="x-none" sz="3000" dirty="0" smtClean="0">
                <a:solidFill>
                  <a:srgbClr val="171717"/>
                </a:solidFill>
                <a:latin typeface="Verdana"/>
              </a:rPr>
              <a:t>?</a:t>
            </a:r>
          </a:p>
          <a:p>
            <a:pPr marL="0" indent="0">
              <a:lnSpc>
                <a:spcPct val="120000"/>
              </a:lnSpc>
              <a:spcBef>
                <a:spcPts val="0"/>
              </a:spcBef>
            </a:pPr>
            <a:r>
              <a:rPr lang="x-none" sz="3000" dirty="0" smtClean="0">
                <a:solidFill>
                  <a:srgbClr val="171717"/>
                </a:solidFill>
                <a:latin typeface="Verdana"/>
              </a:rPr>
              <a:t> Pe </a:t>
            </a:r>
            <a:r>
              <a:rPr lang="x-none" sz="3000" dirty="0">
                <a:solidFill>
                  <a:srgbClr val="171717"/>
                </a:solidFill>
                <a:latin typeface="Verdana"/>
              </a:rPr>
              <a:t>cine </a:t>
            </a:r>
            <a:r>
              <a:rPr lang="x-none" sz="3000" dirty="0" smtClean="0">
                <a:solidFill>
                  <a:srgbClr val="171717"/>
                </a:solidFill>
                <a:latin typeface="Verdana"/>
              </a:rPr>
              <a:t>e</a:t>
            </a:r>
            <a:r>
              <a:rPr lang="x-none" sz="3000" spc="-10" dirty="0" smtClean="0">
                <a:solidFill>
                  <a:srgbClr val="171717"/>
                </a:solidFill>
                <a:latin typeface="Verdana"/>
              </a:rPr>
              <a:t>valuăm?</a:t>
            </a:r>
          </a:p>
          <a:p>
            <a:pPr marL="0" indent="0">
              <a:lnSpc>
                <a:spcPct val="120000"/>
              </a:lnSpc>
              <a:spcBef>
                <a:spcPts val="0"/>
              </a:spcBef>
            </a:pPr>
            <a:r>
              <a:rPr lang="x-none" sz="3000" spc="-10" dirty="0" smtClean="0">
                <a:solidFill>
                  <a:srgbClr val="171717"/>
                </a:solidFill>
                <a:latin typeface="Verdana"/>
              </a:rPr>
              <a:t> Când evaluăm?</a:t>
            </a:r>
          </a:p>
          <a:p>
            <a:pPr marL="0" indent="0">
              <a:lnSpc>
                <a:spcPct val="120000"/>
              </a:lnSpc>
              <a:spcBef>
                <a:spcPts val="0"/>
              </a:spcBef>
            </a:pPr>
            <a:r>
              <a:rPr lang="x-none" sz="3000" spc="-10" dirty="0" smtClean="0">
                <a:solidFill>
                  <a:srgbClr val="171717"/>
                </a:solidFill>
                <a:latin typeface="Verdana"/>
              </a:rPr>
              <a:t> Care </a:t>
            </a:r>
            <a:r>
              <a:rPr lang="x-none" sz="3000" spc="-10" dirty="0">
                <a:solidFill>
                  <a:srgbClr val="171717"/>
                </a:solidFill>
                <a:latin typeface="Verdana"/>
              </a:rPr>
              <a:t>sunt metodele </a:t>
            </a:r>
            <a:r>
              <a:rPr lang="x-none" sz="3000" spc="-10" dirty="0" smtClean="0">
                <a:solidFill>
                  <a:srgbClr val="171717"/>
                </a:solidFill>
                <a:latin typeface="Verdana"/>
              </a:rPr>
              <a:t>și </a:t>
            </a:r>
            <a:r>
              <a:rPr lang="x-none" sz="3000" spc="-10" dirty="0">
                <a:solidFill>
                  <a:srgbClr val="171717"/>
                </a:solidFill>
                <a:latin typeface="Verdana"/>
              </a:rPr>
              <a:t>mijloacele de evaluare pe </a:t>
            </a:r>
            <a:r>
              <a:rPr lang="x-none" sz="3000" dirty="0">
                <a:solidFill>
                  <a:srgbClr val="171717"/>
                </a:solidFill>
                <a:latin typeface="Verdana"/>
              </a:rPr>
              <a:t>care le putem folosi</a:t>
            </a:r>
            <a:r>
              <a:rPr lang="x-none" sz="3000" dirty="0" smtClean="0">
                <a:solidFill>
                  <a:srgbClr val="171717"/>
                </a:solidFill>
                <a:latin typeface="Verdana"/>
              </a:rPr>
              <a:t>?</a:t>
            </a:r>
          </a:p>
          <a:p>
            <a:pPr marL="0" indent="0">
              <a:lnSpc>
                <a:spcPct val="120000"/>
              </a:lnSpc>
              <a:spcBef>
                <a:spcPts val="0"/>
              </a:spcBef>
            </a:pPr>
            <a:r>
              <a:rPr lang="x-none" sz="3000" dirty="0" smtClean="0">
                <a:solidFill>
                  <a:srgbClr val="171717"/>
                </a:solidFill>
                <a:latin typeface="Verdana"/>
              </a:rPr>
              <a:t> Cum interpretăm </a:t>
            </a:r>
            <a:r>
              <a:rPr lang="x-none" sz="3000" dirty="0">
                <a:solidFill>
                  <a:srgbClr val="171717"/>
                </a:solidFill>
                <a:latin typeface="Verdana"/>
              </a:rPr>
              <a:t>rezultatele </a:t>
            </a:r>
            <a:r>
              <a:rPr lang="x-none" sz="3000" dirty="0" smtClean="0">
                <a:solidFill>
                  <a:srgbClr val="171717"/>
                </a:solidFill>
                <a:latin typeface="Verdana"/>
              </a:rPr>
              <a:t>evaluării?</a:t>
            </a:r>
          </a:p>
          <a:p>
            <a:pPr marL="0" indent="0">
              <a:lnSpc>
                <a:spcPct val="120000"/>
              </a:lnSpc>
              <a:spcBef>
                <a:spcPts val="0"/>
              </a:spcBef>
            </a:pPr>
            <a:r>
              <a:rPr lang="x-none" sz="3000" dirty="0" smtClean="0">
                <a:solidFill>
                  <a:srgbClr val="171717"/>
                </a:solidFill>
                <a:latin typeface="Verdana"/>
              </a:rPr>
              <a:t>Cum </a:t>
            </a:r>
            <a:r>
              <a:rPr lang="x-none" sz="3000" dirty="0">
                <a:solidFill>
                  <a:srgbClr val="171717"/>
                </a:solidFill>
                <a:latin typeface="Verdana"/>
              </a:rPr>
              <a:t>ne </a:t>
            </a:r>
            <a:r>
              <a:rPr lang="x-none" sz="3000" dirty="0" smtClean="0">
                <a:solidFill>
                  <a:srgbClr val="171717"/>
                </a:solidFill>
                <a:latin typeface="Verdana"/>
              </a:rPr>
              <a:t>i</a:t>
            </a:r>
            <a:r>
              <a:rPr lang="x-none" sz="3000" spc="-5" dirty="0" smtClean="0">
                <a:solidFill>
                  <a:srgbClr val="171717"/>
                </a:solidFill>
                <a:latin typeface="Verdana"/>
              </a:rPr>
              <a:t>mbunătațim </a:t>
            </a:r>
            <a:r>
              <a:rPr lang="x-none" sz="3000" spc="-5" dirty="0">
                <a:solidFill>
                  <a:srgbClr val="171717"/>
                </a:solidFill>
                <a:latin typeface="Verdana"/>
              </a:rPr>
              <a:t>activitatea viitoare pe baza rezultatelor </a:t>
            </a:r>
            <a:r>
              <a:rPr lang="x-none" sz="3000" spc="-5" dirty="0" smtClean="0">
                <a:solidFill>
                  <a:srgbClr val="171717"/>
                </a:solidFill>
                <a:latin typeface="Verdana"/>
              </a:rPr>
              <a:t>evaluării</a:t>
            </a:r>
            <a:r>
              <a:rPr lang="x-none" sz="3000" spc="-5" dirty="0">
                <a:solidFill>
                  <a:srgbClr val="171717"/>
                </a:solidFill>
                <a:latin typeface="Verdana"/>
              </a:rPr>
              <a:t>' etc. </a:t>
            </a:r>
            <a:endParaRPr lang="en-US" dirty="0"/>
          </a:p>
        </p:txBody>
      </p:sp>
      <p:pic>
        <p:nvPicPr>
          <p:cNvPr id="5" name="Picture 30" descr="C:\Users\Булатова\Pictures\vopros-otvet.jpg"/>
          <p:cNvPicPr>
            <a:picLocks noChangeAspect="1" noChangeArrowheads="1"/>
          </p:cNvPicPr>
          <p:nvPr/>
        </p:nvPicPr>
        <p:blipFill>
          <a:blip r:embed="rId2" cstate="print"/>
          <a:srcRect/>
          <a:stretch>
            <a:fillRect/>
          </a:stretch>
        </p:blipFill>
        <p:spPr bwMode="auto">
          <a:xfrm>
            <a:off x="8358051" y="1282337"/>
            <a:ext cx="2727960" cy="2455164"/>
          </a:xfrm>
          <a:prstGeom prst="rect">
            <a:avLst/>
          </a:prstGeom>
          <a:noFill/>
          <a:ln w="9525">
            <a:noFill/>
            <a:miter lim="800000"/>
            <a:headEnd/>
            <a:tailEnd/>
          </a:ln>
        </p:spPr>
      </p:pic>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Выноска-облако 9"/>
          <p:cNvSpPr>
            <a:spLocks noChangeArrowheads="1"/>
          </p:cNvSpPr>
          <p:nvPr/>
        </p:nvSpPr>
        <p:spPr bwMode="auto">
          <a:xfrm>
            <a:off x="1797051" y="288926"/>
            <a:ext cx="4978400" cy="1539875"/>
          </a:xfrm>
          <a:prstGeom prst="cloudCallout">
            <a:avLst>
              <a:gd name="adj1" fmla="val 20792"/>
              <a:gd name="adj2" fmla="val 115259"/>
            </a:avLst>
          </a:prstGeom>
          <a:solidFill>
            <a:srgbClr val="B3FFFF"/>
          </a:solidFill>
          <a:ln w="38100" algn="ctr">
            <a:solidFill>
              <a:schemeClr val="bg1"/>
            </a:solidFill>
            <a:round/>
            <a:headEnd/>
            <a:tailEnd/>
          </a:ln>
          <a:effectLst>
            <a:outerShdw dist="20000" dir="5400000" rotWithShape="0">
              <a:srgbClr val="000000">
                <a:alpha val="37999"/>
              </a:srgbClr>
            </a:outerShdw>
          </a:effectLst>
        </p:spPr>
        <p:txBody>
          <a:bodyPr/>
          <a:lstStyle/>
          <a:p>
            <a:pPr marL="342900" indent="-342900">
              <a:spcBef>
                <a:spcPct val="20000"/>
              </a:spcBef>
              <a:buFontTx/>
              <a:buChar char="•"/>
              <a:defRPr/>
            </a:pPr>
            <a:endParaRPr lang="ru-RU" sz="1100">
              <a:latin typeface="+mn-lt"/>
            </a:endParaRPr>
          </a:p>
        </p:txBody>
      </p:sp>
      <p:sp>
        <p:nvSpPr>
          <p:cNvPr id="9219" name="TextBox 17"/>
          <p:cNvSpPr txBox="1">
            <a:spLocks noChangeArrowheads="1"/>
          </p:cNvSpPr>
          <p:nvPr/>
        </p:nvSpPr>
        <p:spPr bwMode="auto">
          <a:xfrm>
            <a:off x="1953685" y="593726"/>
            <a:ext cx="4667249" cy="708025"/>
          </a:xfrm>
          <a:prstGeom prst="rect">
            <a:avLst/>
          </a:prstGeom>
          <a:noFill/>
          <a:ln w="9525">
            <a:noFill/>
            <a:miter lim="800000"/>
            <a:headEnd/>
            <a:tailEnd/>
          </a:ln>
        </p:spPr>
        <p:txBody>
          <a:bodyPr>
            <a:spAutoFit/>
          </a:bodyPr>
          <a:lstStyle/>
          <a:p>
            <a:pPr algn="ctr">
              <a:spcBef>
                <a:spcPct val="20000"/>
              </a:spcBef>
            </a:pPr>
            <a:r>
              <a:rPr lang="ro-RO" sz="4000" i="1"/>
              <a:t>Ce voi face?</a:t>
            </a:r>
            <a:endParaRPr lang="ru-RU" altLang="ru-RU" sz="4000" b="1">
              <a:latin typeface="Comic Sans MS" pitchFamily="66" charset="0"/>
              <a:ea typeface="SimSun" pitchFamily="2" charset="-122"/>
            </a:endParaRPr>
          </a:p>
        </p:txBody>
      </p:sp>
      <p:sp>
        <p:nvSpPr>
          <p:cNvPr id="9220" name="Arc 6"/>
          <p:cNvSpPr>
            <a:spLocks/>
          </p:cNvSpPr>
          <p:nvPr/>
        </p:nvSpPr>
        <p:spPr bwMode="auto">
          <a:xfrm rot="21409211" flipH="1">
            <a:off x="3543301" y="5659439"/>
            <a:ext cx="10325100" cy="1296987"/>
          </a:xfrm>
          <a:custGeom>
            <a:avLst/>
            <a:gdLst>
              <a:gd name="T0" fmla="*/ 0 w 25537"/>
              <a:gd name="T1" fmla="*/ 2147483647 h 21600"/>
              <a:gd name="T2" fmla="*/ 2147483647 w 25537"/>
              <a:gd name="T3" fmla="*/ 2147483647 h 21600"/>
              <a:gd name="T4" fmla="*/ 2147483647 w 25537"/>
              <a:gd name="T5" fmla="*/ 2147483647 h 21600"/>
              <a:gd name="T6" fmla="*/ 0 60000 65536"/>
              <a:gd name="T7" fmla="*/ 0 60000 65536"/>
              <a:gd name="T8" fmla="*/ 0 60000 65536"/>
              <a:gd name="T9" fmla="*/ 0 w 25537"/>
              <a:gd name="T10" fmla="*/ 0 h 21600"/>
              <a:gd name="T11" fmla="*/ 25537 w 25537"/>
              <a:gd name="T12" fmla="*/ 21600 h 21600"/>
            </a:gdLst>
            <a:ahLst/>
            <a:cxnLst>
              <a:cxn ang="T6">
                <a:pos x="T0" y="T1"/>
              </a:cxn>
              <a:cxn ang="T7">
                <a:pos x="T2" y="T3"/>
              </a:cxn>
              <a:cxn ang="T8">
                <a:pos x="T4" y="T5"/>
              </a:cxn>
            </a:cxnLst>
            <a:rect l="T9" t="T10" r="T11" b="T12"/>
            <a:pathLst>
              <a:path w="25537" h="21600" fill="none" extrusionOk="0">
                <a:moveTo>
                  <a:pt x="0" y="442"/>
                </a:moveTo>
                <a:cubicBezTo>
                  <a:pt x="1430" y="148"/>
                  <a:pt x="2887" y="-1"/>
                  <a:pt x="4348" y="0"/>
                </a:cubicBezTo>
                <a:cubicBezTo>
                  <a:pt x="14661" y="0"/>
                  <a:pt x="23535" y="7290"/>
                  <a:pt x="25537" y="17407"/>
                </a:cubicBezTo>
              </a:path>
              <a:path w="25537" h="21600" stroke="0" extrusionOk="0">
                <a:moveTo>
                  <a:pt x="0" y="442"/>
                </a:moveTo>
                <a:cubicBezTo>
                  <a:pt x="1430" y="148"/>
                  <a:pt x="2887" y="-1"/>
                  <a:pt x="4348" y="0"/>
                </a:cubicBezTo>
                <a:cubicBezTo>
                  <a:pt x="14661" y="0"/>
                  <a:pt x="23535" y="7290"/>
                  <a:pt x="25537" y="17407"/>
                </a:cubicBezTo>
                <a:lnTo>
                  <a:pt x="4348" y="21600"/>
                </a:lnTo>
                <a:lnTo>
                  <a:pt x="0" y="442"/>
                </a:lnTo>
                <a:close/>
              </a:path>
            </a:pathLst>
          </a:custGeom>
          <a:solidFill>
            <a:srgbClr val="008000"/>
          </a:solidFill>
          <a:ln w="12700" cap="sq">
            <a:solidFill>
              <a:schemeClr val="tx1"/>
            </a:solidFill>
            <a:miter lim="800000"/>
            <a:headEnd type="none" w="sm" len="sm"/>
            <a:tailEnd type="none" w="sm" len="sm"/>
          </a:ln>
        </p:spPr>
        <p:txBody>
          <a:bodyPr wrap="none" anchor="ctr"/>
          <a:lstStyle/>
          <a:p>
            <a:endParaRPr lang="ru-RU"/>
          </a:p>
        </p:txBody>
      </p:sp>
      <p:sp>
        <p:nvSpPr>
          <p:cNvPr id="8" name="Выноска-облако 7"/>
          <p:cNvSpPr>
            <a:spLocks noChangeArrowheads="1"/>
          </p:cNvSpPr>
          <p:nvPr/>
        </p:nvSpPr>
        <p:spPr bwMode="auto">
          <a:xfrm rot="19719003">
            <a:off x="260352" y="3063875"/>
            <a:ext cx="4514849" cy="1404938"/>
          </a:xfrm>
          <a:prstGeom prst="cloudCallout">
            <a:avLst>
              <a:gd name="adj1" fmla="val 20792"/>
              <a:gd name="adj2" fmla="val 115259"/>
            </a:avLst>
          </a:prstGeom>
          <a:solidFill>
            <a:schemeClr val="accent2">
              <a:lumMod val="40000"/>
              <a:lumOff val="60000"/>
            </a:schemeClr>
          </a:solidFill>
          <a:ln w="38100" algn="ctr">
            <a:solidFill>
              <a:schemeClr val="bg1"/>
            </a:solidFill>
            <a:round/>
            <a:headEnd/>
            <a:tailEnd/>
          </a:ln>
          <a:effectLst>
            <a:outerShdw dist="20000" dir="5400000" rotWithShape="0">
              <a:srgbClr val="000000">
                <a:alpha val="37999"/>
              </a:srgbClr>
            </a:outerShdw>
          </a:effectLst>
        </p:spPr>
        <p:txBody>
          <a:bodyPr/>
          <a:lstStyle/>
          <a:p>
            <a:pPr lvl="2">
              <a:defRPr/>
            </a:pPr>
            <a:r>
              <a:rPr lang="ro-RO" sz="2400" i="1" dirty="0"/>
              <a:t>Cît voi</a:t>
            </a:r>
            <a:r>
              <a:rPr lang="ro-RO" sz="2000" i="1" dirty="0"/>
              <a:t> </a:t>
            </a:r>
            <a:r>
              <a:rPr lang="ro-RO" sz="2400" i="1" dirty="0"/>
              <a:t>realiza? </a:t>
            </a:r>
            <a:endParaRPr lang="ro-RO" sz="2000" dirty="0"/>
          </a:p>
          <a:p>
            <a:pPr lvl="2">
              <a:defRPr/>
            </a:pPr>
            <a:endParaRPr lang="en-US" sz="1600" dirty="0"/>
          </a:p>
        </p:txBody>
      </p:sp>
      <p:sp>
        <p:nvSpPr>
          <p:cNvPr id="31750" name="Выноска-облако 8"/>
          <p:cNvSpPr>
            <a:spLocks noChangeArrowheads="1"/>
          </p:cNvSpPr>
          <p:nvPr/>
        </p:nvSpPr>
        <p:spPr bwMode="auto">
          <a:xfrm rot="2710283">
            <a:off x="7266782" y="873919"/>
            <a:ext cx="4402138" cy="2070100"/>
          </a:xfrm>
          <a:prstGeom prst="cloudCallout">
            <a:avLst>
              <a:gd name="adj1" fmla="val 20792"/>
              <a:gd name="adj2" fmla="val 115259"/>
            </a:avLst>
          </a:prstGeom>
          <a:solidFill>
            <a:srgbClr val="FFC000"/>
          </a:solidFill>
          <a:ln w="38100" algn="ctr">
            <a:solidFill>
              <a:schemeClr val="bg1"/>
            </a:solidFill>
            <a:round/>
            <a:headEnd/>
            <a:tailEnd/>
          </a:ln>
          <a:effectLst>
            <a:outerShdw dist="20000" dir="5400000" rotWithShape="0">
              <a:srgbClr val="000000">
                <a:alpha val="37999"/>
              </a:srgbClr>
            </a:outerShdw>
          </a:effectLst>
        </p:spPr>
        <p:txBody>
          <a:bodyPr/>
          <a:lstStyle/>
          <a:p>
            <a:pPr>
              <a:spcBef>
                <a:spcPct val="20000"/>
              </a:spcBef>
              <a:defRPr/>
            </a:pPr>
            <a:r>
              <a:rPr lang="ro-RO" sz="3200" i="1" dirty="0"/>
              <a:t>Cum voi face?</a:t>
            </a:r>
            <a:endParaRPr lang="ru-RU" altLang="ru-RU" sz="3200" b="1" dirty="0">
              <a:latin typeface="Comic Sans MS" pitchFamily="66" charset="0"/>
            </a:endParaRPr>
          </a:p>
        </p:txBody>
      </p:sp>
      <p:pic>
        <p:nvPicPr>
          <p:cNvPr id="9223" name="Picture 8" descr="21418"/>
          <p:cNvPicPr>
            <a:picLocks noChangeAspect="1" noChangeArrowheads="1"/>
          </p:cNvPicPr>
          <p:nvPr/>
        </p:nvPicPr>
        <p:blipFill>
          <a:blip r:embed="rId3" cstate="print"/>
          <a:srcRect/>
          <a:stretch>
            <a:fillRect/>
          </a:stretch>
        </p:blipFill>
        <p:spPr bwMode="auto">
          <a:xfrm>
            <a:off x="4451352" y="3141664"/>
            <a:ext cx="3498849" cy="37163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0"/>
            <a:ext cx="9980682" cy="849086"/>
          </a:xfrm>
        </p:spPr>
        <p:txBody>
          <a:bodyPr>
            <a:normAutofit/>
          </a:bodyPr>
          <a:lstStyle/>
          <a:p>
            <a:pPr algn="ctr"/>
            <a:r>
              <a:rPr lang="x-none" sz="3600" b="1" spc="-15" dirty="0">
                <a:solidFill>
                  <a:srgbClr val="002060"/>
                </a:solidFill>
                <a:latin typeface="Times New Roman" pitchFamily="18" charset="0"/>
                <a:ea typeface="+mn-ea"/>
                <a:cs typeface="Times New Roman" pitchFamily="18" charset="0"/>
              </a:rPr>
              <a:t>Evaluarea </a:t>
            </a:r>
            <a:r>
              <a:rPr lang="x-none" sz="3600" b="1" spc="-15" dirty="0" smtClean="0">
                <a:solidFill>
                  <a:srgbClr val="002060"/>
                </a:solidFill>
                <a:latin typeface="Times New Roman" pitchFamily="18" charset="0"/>
                <a:ea typeface="+mn-ea"/>
                <a:cs typeface="Times New Roman" pitchFamily="18" charset="0"/>
              </a:rPr>
              <a:t>școlară</a:t>
            </a:r>
            <a:endParaRPr lang="ro-RO" sz="3600" b="1" dirty="0">
              <a:solidFill>
                <a:srgbClr val="002060"/>
              </a:solidFill>
            </a:endParaRPr>
          </a:p>
        </p:txBody>
      </p:sp>
      <p:sp>
        <p:nvSpPr>
          <p:cNvPr id="3" name="Content Placeholder 2"/>
          <p:cNvSpPr>
            <a:spLocks noGrp="1"/>
          </p:cNvSpPr>
          <p:nvPr>
            <p:ph idx="1"/>
          </p:nvPr>
        </p:nvSpPr>
        <p:spPr/>
        <p:txBody>
          <a:bodyPr>
            <a:normAutofit lnSpcReduction="10000"/>
          </a:bodyPr>
          <a:lstStyle/>
          <a:p>
            <a:pPr marL="342900" lvl="0" indent="-342900">
              <a:lnSpc>
                <a:spcPct val="120000"/>
              </a:lnSpc>
              <a:spcBef>
                <a:spcPts val="0"/>
              </a:spcBef>
              <a:buFont typeface="Arial" pitchFamily="34" charset="0"/>
              <a:buChar char="•"/>
            </a:pPr>
            <a:r>
              <a:rPr lang="x-none" sz="3200" spc="-15" dirty="0">
                <a:solidFill>
                  <a:srgbClr val="171717"/>
                </a:solidFill>
                <a:latin typeface="Times New Roman" pitchFamily="18" charset="0"/>
                <a:cs typeface="Times New Roman" pitchFamily="18" charset="0"/>
              </a:rPr>
              <a:t>„</a:t>
            </a:r>
            <a:r>
              <a:rPr lang="x-none" sz="3200" b="1" spc="-15" dirty="0">
                <a:solidFill>
                  <a:srgbClr val="002060"/>
                </a:solidFill>
                <a:latin typeface="Times New Roman" pitchFamily="18" charset="0"/>
                <a:cs typeface="Times New Roman" pitchFamily="18" charset="0"/>
              </a:rPr>
              <a:t>Evaluarea </a:t>
            </a:r>
            <a:r>
              <a:rPr lang="x-none" sz="3200" b="1" spc="-15" dirty="0" smtClean="0">
                <a:solidFill>
                  <a:srgbClr val="002060"/>
                </a:solidFill>
                <a:latin typeface="Times New Roman" pitchFamily="18" charset="0"/>
                <a:cs typeface="Times New Roman" pitchFamily="18" charset="0"/>
              </a:rPr>
              <a:t>scolară </a:t>
            </a:r>
            <a:r>
              <a:rPr lang="x-none" sz="3200" spc="-15" dirty="0">
                <a:solidFill>
                  <a:srgbClr val="171717"/>
                </a:solidFill>
                <a:latin typeface="Times New Roman" pitchFamily="18" charset="0"/>
                <a:cs typeface="Times New Roman" pitchFamily="18" charset="0"/>
              </a:rPr>
              <a:t>este procesul prin care se </a:t>
            </a:r>
            <a:r>
              <a:rPr lang="x-none" sz="3200" spc="-15" dirty="0" smtClean="0">
                <a:solidFill>
                  <a:srgbClr val="171717"/>
                </a:solidFill>
                <a:latin typeface="Times New Roman" pitchFamily="18" charset="0"/>
                <a:cs typeface="Times New Roman" pitchFamily="18" charset="0"/>
              </a:rPr>
              <a:t>delimitează, </a:t>
            </a:r>
            <a:r>
              <a:rPr lang="x-none" sz="3200" spc="-15" dirty="0">
                <a:solidFill>
                  <a:srgbClr val="171717"/>
                </a:solidFill>
                <a:latin typeface="Times New Roman" pitchFamily="18" charset="0"/>
                <a:cs typeface="Times New Roman" pitchFamily="18" charset="0"/>
              </a:rPr>
              <a:t>se </a:t>
            </a:r>
            <a:r>
              <a:rPr lang="x-none" sz="3200" spc="-15" dirty="0" smtClean="0">
                <a:solidFill>
                  <a:srgbClr val="171717"/>
                </a:solidFill>
                <a:latin typeface="Times New Roman" pitchFamily="18" charset="0"/>
                <a:cs typeface="Times New Roman" pitchFamily="18" charset="0"/>
              </a:rPr>
              <a:t>obțin </a:t>
            </a:r>
            <a:r>
              <a:rPr lang="x-none" sz="3200" spc="-15" dirty="0">
                <a:solidFill>
                  <a:srgbClr val="171717"/>
                </a:solidFill>
                <a:latin typeface="Times New Roman" pitchFamily="18" charset="0"/>
                <a:cs typeface="Times New Roman" pitchFamily="18" charset="0"/>
              </a:rPr>
              <a:t>ș</a:t>
            </a:r>
            <a:r>
              <a:rPr lang="x-none" sz="3200" spc="-15" dirty="0" smtClean="0">
                <a:solidFill>
                  <a:srgbClr val="171717"/>
                </a:solidFill>
                <a:latin typeface="Times New Roman" pitchFamily="18" charset="0"/>
                <a:cs typeface="Times New Roman" pitchFamily="18" charset="0"/>
              </a:rPr>
              <a:t>i </a:t>
            </a:r>
            <a:r>
              <a:rPr lang="x-none" sz="3200" spc="-15" dirty="0">
                <a:solidFill>
                  <a:srgbClr val="171717"/>
                </a:solidFill>
                <a:latin typeface="Times New Roman" pitchFamily="18" charset="0"/>
                <a:cs typeface="Times New Roman" pitchFamily="18" charset="0"/>
              </a:rPr>
              <a:t>se </a:t>
            </a:r>
            <a:r>
              <a:rPr lang="x-none" sz="3200" dirty="0" smtClean="0">
                <a:solidFill>
                  <a:srgbClr val="171717"/>
                </a:solidFill>
                <a:latin typeface="Times New Roman" pitchFamily="18" charset="0"/>
                <a:cs typeface="Times New Roman" pitchFamily="18" charset="0"/>
              </a:rPr>
              <a:t>furnizează informații </a:t>
            </a:r>
            <a:r>
              <a:rPr lang="x-none" sz="3200" dirty="0">
                <a:solidFill>
                  <a:srgbClr val="171717"/>
                </a:solidFill>
                <a:latin typeface="Times New Roman" pitchFamily="18" charset="0"/>
                <a:cs typeface="Times New Roman" pitchFamily="18" charset="0"/>
              </a:rPr>
              <a:t>utile, </a:t>
            </a:r>
            <a:r>
              <a:rPr lang="x-none" sz="3200" dirty="0" smtClean="0">
                <a:solidFill>
                  <a:srgbClr val="171717"/>
                </a:solidFill>
                <a:latin typeface="Times New Roman" pitchFamily="18" charset="0"/>
                <a:cs typeface="Times New Roman" pitchFamily="18" charset="0"/>
              </a:rPr>
              <a:t>permițând </a:t>
            </a:r>
            <a:r>
              <a:rPr lang="x-none" sz="3200" dirty="0">
                <a:solidFill>
                  <a:srgbClr val="171717"/>
                </a:solidFill>
                <a:latin typeface="Times New Roman" pitchFamily="18" charset="0"/>
                <a:cs typeface="Times New Roman" pitchFamily="18" charset="0"/>
              </a:rPr>
              <a:t>luarea unor decizii ulterioare</a:t>
            </a:r>
            <a:r>
              <a:rPr lang="x-none" sz="3200" dirty="0" smtClean="0">
                <a:solidFill>
                  <a:srgbClr val="171717"/>
                </a:solidFill>
                <a:latin typeface="Times New Roman" pitchFamily="18" charset="0"/>
                <a:cs typeface="Times New Roman" pitchFamily="18" charset="0"/>
              </a:rPr>
              <a:t>.</a:t>
            </a:r>
          </a:p>
          <a:p>
            <a:pPr marL="342900" lvl="0" indent="-342900">
              <a:lnSpc>
                <a:spcPct val="120000"/>
              </a:lnSpc>
              <a:spcBef>
                <a:spcPts val="0"/>
              </a:spcBef>
              <a:buFont typeface="Arial" pitchFamily="34" charset="0"/>
              <a:buChar char="•"/>
            </a:pPr>
            <a:r>
              <a:rPr lang="x-none" sz="3200" dirty="0" smtClean="0">
                <a:solidFill>
                  <a:srgbClr val="171717"/>
                </a:solidFill>
                <a:latin typeface="Times New Roman" pitchFamily="18" charset="0"/>
                <a:cs typeface="Times New Roman" pitchFamily="18" charset="0"/>
              </a:rPr>
              <a:t> </a:t>
            </a:r>
            <a:r>
              <a:rPr lang="x-none" sz="3200" dirty="0">
                <a:solidFill>
                  <a:srgbClr val="171717"/>
                </a:solidFill>
                <a:latin typeface="Times New Roman" pitchFamily="18" charset="0"/>
                <a:cs typeface="Times New Roman" pitchFamily="18" charset="0"/>
              </a:rPr>
              <a:t>Actul </a:t>
            </a:r>
            <a:r>
              <a:rPr lang="x-none" sz="3200" spc="-10" dirty="0" smtClean="0">
                <a:solidFill>
                  <a:srgbClr val="171717"/>
                </a:solidFill>
                <a:latin typeface="Times New Roman" pitchFamily="18" charset="0"/>
                <a:cs typeface="Times New Roman" pitchFamily="18" charset="0"/>
              </a:rPr>
              <a:t>evaluării </a:t>
            </a:r>
            <a:r>
              <a:rPr lang="x-none" sz="3200" spc="-10" dirty="0">
                <a:solidFill>
                  <a:srgbClr val="171717"/>
                </a:solidFill>
                <a:latin typeface="Times New Roman" pitchFamily="18" charset="0"/>
                <a:cs typeface="Times New Roman" pitchFamily="18" charset="0"/>
              </a:rPr>
              <a:t>presupune </a:t>
            </a:r>
            <a:r>
              <a:rPr lang="x-none" sz="3200" spc="-10" dirty="0" smtClean="0">
                <a:solidFill>
                  <a:srgbClr val="171717"/>
                </a:solidFill>
                <a:latin typeface="Times New Roman" pitchFamily="18" charset="0"/>
                <a:cs typeface="Times New Roman" pitchFamily="18" charset="0"/>
              </a:rPr>
              <a:t>două momente </a:t>
            </a:r>
            <a:r>
              <a:rPr lang="x-none" sz="3200" spc="-10" dirty="0">
                <a:solidFill>
                  <a:srgbClr val="171717"/>
                </a:solidFill>
                <a:latin typeface="Times New Roman" pitchFamily="18" charset="0"/>
                <a:cs typeface="Times New Roman" pitchFamily="18" charset="0"/>
              </a:rPr>
              <a:t>relativ distincte: </a:t>
            </a:r>
            <a:r>
              <a:rPr lang="x-none" sz="3200" spc="-10" dirty="0" smtClean="0">
                <a:solidFill>
                  <a:srgbClr val="171717"/>
                </a:solidFill>
                <a:latin typeface="Times New Roman" pitchFamily="18" charset="0"/>
                <a:cs typeface="Times New Roman" pitchFamily="18" charset="0"/>
              </a:rPr>
              <a:t>măsurarea </a:t>
            </a:r>
            <a:r>
              <a:rPr lang="x-none" sz="3200" spc="-10" dirty="0">
                <a:solidFill>
                  <a:srgbClr val="171717"/>
                </a:solidFill>
                <a:latin typeface="Times New Roman" pitchFamily="18" charset="0"/>
                <a:cs typeface="Times New Roman" pitchFamily="18" charset="0"/>
              </a:rPr>
              <a:t>ș</a:t>
            </a:r>
            <a:r>
              <a:rPr lang="x-none" sz="3200" spc="-10" dirty="0" smtClean="0">
                <a:solidFill>
                  <a:srgbClr val="171717"/>
                </a:solidFill>
                <a:latin typeface="Times New Roman" pitchFamily="18" charset="0"/>
                <a:cs typeface="Times New Roman" pitchFamily="18" charset="0"/>
              </a:rPr>
              <a:t>i </a:t>
            </a:r>
            <a:r>
              <a:rPr lang="x-none" sz="3200" spc="-10" dirty="0">
                <a:solidFill>
                  <a:srgbClr val="171717"/>
                </a:solidFill>
                <a:latin typeface="Times New Roman" pitchFamily="18" charset="0"/>
                <a:cs typeface="Times New Roman" pitchFamily="18" charset="0"/>
              </a:rPr>
              <a:t>aprecierea </a:t>
            </a:r>
            <a:r>
              <a:rPr lang="x-none" sz="3200" dirty="0">
                <a:solidFill>
                  <a:srgbClr val="171717"/>
                </a:solidFill>
                <a:latin typeface="Times New Roman" pitchFamily="18" charset="0"/>
                <a:cs typeface="Times New Roman" pitchFamily="18" charset="0"/>
              </a:rPr>
              <a:t>rezultatelor </a:t>
            </a:r>
            <a:r>
              <a:rPr lang="x-none" sz="3200" dirty="0" smtClean="0">
                <a:solidFill>
                  <a:srgbClr val="171717"/>
                </a:solidFill>
                <a:latin typeface="Times New Roman" pitchFamily="18" charset="0"/>
                <a:cs typeface="Times New Roman" pitchFamily="18" charset="0"/>
              </a:rPr>
              <a:t>școlare</a:t>
            </a:r>
            <a:r>
              <a:rPr lang="x-none" sz="3200" dirty="0">
                <a:solidFill>
                  <a:srgbClr val="171717"/>
                </a:solidFill>
                <a:latin typeface="Times New Roman" pitchFamily="18" charset="0"/>
                <a:cs typeface="Times New Roman" pitchFamily="18" charset="0"/>
              </a:rPr>
              <a:t>.</a:t>
            </a:r>
          </a:p>
          <a:p>
            <a:pPr marL="342900" lvl="0" indent="-342900">
              <a:lnSpc>
                <a:spcPct val="120000"/>
              </a:lnSpc>
              <a:spcBef>
                <a:spcPts val="0"/>
              </a:spcBef>
              <a:buFont typeface="Arial" pitchFamily="34" charset="0"/>
              <a:buChar char="•"/>
            </a:pPr>
            <a:r>
              <a:rPr lang="vi-VN" sz="3200" dirty="0" smtClean="0">
                <a:solidFill>
                  <a:srgbClr val="101010"/>
                </a:solidFill>
                <a:latin typeface="Times New Roman" pitchFamily="18" charset="0"/>
                <a:cs typeface="Times New Roman" pitchFamily="18" charset="0"/>
              </a:rPr>
              <a:t>Evaluarea </a:t>
            </a:r>
            <a:r>
              <a:rPr lang="vi-VN" sz="3200" dirty="0">
                <a:solidFill>
                  <a:srgbClr val="101010"/>
                </a:solidFill>
                <a:latin typeface="Times New Roman" pitchFamily="18" charset="0"/>
                <a:cs typeface="Times New Roman" pitchFamily="18" charset="0"/>
              </a:rPr>
              <a:t>şcolară este percepută astăzi ca fiind organic integrată în procesul de învăţământ, având rolul de reglare, optimizare, eficientizare a activităţilor de predare-învăţare.</a:t>
            </a:r>
            <a:endParaRPr lang="ru-RU" sz="3200" dirty="0">
              <a:solidFill>
                <a:prstClr val="black"/>
              </a:solidFill>
              <a:latin typeface="Times New Roman" pitchFamily="18" charset="0"/>
              <a:cs typeface="Times New Roman" pitchFamily="18" charset="0"/>
            </a:endParaRPr>
          </a:p>
          <a:p>
            <a:endParaRPr lang="ro-RO" dirty="0"/>
          </a:p>
        </p:txBody>
      </p:sp>
    </p:spTree>
    <p:extLst>
      <p:ext uri="{BB962C8B-B14F-4D97-AF65-F5344CB8AC3E}">
        <p14:creationId xmlns:p14="http://schemas.microsoft.com/office/powerpoint/2010/main" xmlns="" val="2057139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x-none" sz="3600" b="1" spc="-15" dirty="0">
                <a:solidFill>
                  <a:srgbClr val="002060"/>
                </a:solidFill>
                <a:latin typeface="Times New Roman" pitchFamily="18" charset="0"/>
                <a:cs typeface="Times New Roman" pitchFamily="18" charset="0"/>
              </a:rPr>
              <a:t>Evaluarea școlară</a:t>
            </a:r>
            <a:endParaRPr lang="ro-RO" dirty="0"/>
          </a:p>
        </p:txBody>
      </p:sp>
      <p:sp>
        <p:nvSpPr>
          <p:cNvPr id="3" name="Content Placeholder 2"/>
          <p:cNvSpPr>
            <a:spLocks noGrp="1"/>
          </p:cNvSpPr>
          <p:nvPr>
            <p:ph idx="1"/>
          </p:nvPr>
        </p:nvSpPr>
        <p:spPr/>
        <p:txBody>
          <a:bodyPr/>
          <a:lstStyle/>
          <a:p>
            <a:pPr marL="342900" lvl="0" indent="-342900">
              <a:lnSpc>
                <a:spcPct val="100000"/>
              </a:lnSpc>
              <a:spcBef>
                <a:spcPct val="20000"/>
              </a:spcBef>
              <a:buFont typeface="Arial" pitchFamily="34" charset="0"/>
              <a:buChar char="•"/>
            </a:pPr>
            <a:r>
              <a:rPr lang="vi-VN" sz="3200" dirty="0">
                <a:solidFill>
                  <a:srgbClr val="101010"/>
                </a:solidFill>
                <a:latin typeface="times new roman"/>
              </a:rPr>
              <a:t>Procesul evaluativ îşi relevă pe deplin funcţia de feed-back atunci când educatorul şi elevii se regăsesc în calitate de parteneri în cadrul procesului educaţional. Aceasta presupune ca fiecare dintre parteneri să conştientizeze rolul pe care îl deţine la nivelul interacţiunii didactice şi să folosească reacţiile celuilalt pentru a-şi optimiza propriul comportament.</a:t>
            </a:r>
            <a:endParaRPr lang="ru-RU" sz="3200" dirty="0">
              <a:solidFill>
                <a:prstClr val="black"/>
              </a:solidFill>
              <a:latin typeface="Calibri"/>
            </a:endParaRPr>
          </a:p>
          <a:p>
            <a:endParaRPr lang="ro-RO" dirty="0"/>
          </a:p>
        </p:txBody>
      </p:sp>
    </p:spTree>
    <p:extLst>
      <p:ext uri="{BB962C8B-B14F-4D97-AF65-F5344CB8AC3E}">
        <p14:creationId xmlns:p14="http://schemas.microsoft.com/office/powerpoint/2010/main" xmlns="" val="34690967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980"/>
            <a:ext cx="11561736" cy="987182"/>
          </a:xfrm>
        </p:spPr>
        <p:txBody>
          <a:bodyPr/>
          <a:lstStyle/>
          <a:p>
            <a:pPr algn="ctr"/>
            <a:r>
              <a:rPr lang="x-none" b="1" dirty="0" smtClean="0">
                <a:solidFill>
                  <a:srgbClr val="002060"/>
                </a:solidFill>
                <a:latin typeface="times new roman"/>
              </a:rPr>
              <a:t>Caracteristicile actuale ale conceptului de evaluare </a:t>
            </a:r>
            <a:r>
              <a:rPr lang="en-US" b="1" dirty="0" smtClean="0">
                <a:solidFill>
                  <a:srgbClr val="002060"/>
                </a:solidFill>
                <a:latin typeface="times new roman"/>
              </a:rPr>
              <a:t/>
            </a:r>
            <a:br>
              <a:rPr lang="en-US" b="1" dirty="0" smtClean="0">
                <a:solidFill>
                  <a:srgbClr val="002060"/>
                </a:solidFill>
                <a:latin typeface="times new roman"/>
              </a:rPr>
            </a:br>
            <a:r>
              <a:rPr lang="x-none" b="1" dirty="0" smtClean="0">
                <a:solidFill>
                  <a:srgbClr val="002060"/>
                </a:solidFill>
                <a:latin typeface="times new roman"/>
              </a:rPr>
              <a:t>pot fi sintetizate astfel:</a:t>
            </a:r>
            <a:endParaRPr lang="en-US" dirty="0">
              <a:solidFill>
                <a:srgbClr val="002060"/>
              </a:solidFill>
            </a:endParaRPr>
          </a:p>
        </p:txBody>
      </p:sp>
      <p:sp>
        <p:nvSpPr>
          <p:cNvPr id="3" name="Прямоугольник 2"/>
          <p:cNvSpPr/>
          <p:nvPr/>
        </p:nvSpPr>
        <p:spPr>
          <a:xfrm>
            <a:off x="387458" y="1445812"/>
            <a:ext cx="11437749" cy="4154984"/>
          </a:xfrm>
          <a:prstGeom prst="rect">
            <a:avLst/>
          </a:prstGeom>
        </p:spPr>
        <p:txBody>
          <a:bodyPr wrap="square">
            <a:spAutoFit/>
          </a:bodyPr>
          <a:lstStyle/>
          <a:p>
            <a:pPr algn="just">
              <a:buFont typeface="Arial"/>
              <a:buChar char="•"/>
            </a:pPr>
            <a:r>
              <a:rPr lang="vi-VN" sz="2400" dirty="0" smtClean="0">
                <a:solidFill>
                  <a:srgbClr val="333333"/>
                </a:solidFill>
                <a:latin typeface="times new roman"/>
              </a:rPr>
              <a:t>evaluarea şcolară nu este decât un mijloc în slujba progresului elevului, nu un scop în sine;</a:t>
            </a:r>
            <a:endParaRPr lang="vi-VN" sz="2400" dirty="0" smtClean="0">
              <a:solidFill>
                <a:srgbClr val="333333"/>
              </a:solidFill>
              <a:latin typeface="PT Sans"/>
            </a:endParaRPr>
          </a:p>
          <a:p>
            <a:pPr algn="just">
              <a:buFont typeface="Arial"/>
              <a:buChar char="•"/>
            </a:pPr>
            <a:r>
              <a:rPr lang="vi-VN" sz="2400" dirty="0" smtClean="0">
                <a:solidFill>
                  <a:srgbClr val="333333"/>
                </a:solidFill>
                <a:latin typeface="times new roman"/>
              </a:rPr>
              <a:t>evaluarea trebuie să fie în slujba procesului educativ şi integrată acestuia;</a:t>
            </a:r>
            <a:endParaRPr lang="vi-VN" sz="2400" dirty="0" smtClean="0">
              <a:solidFill>
                <a:srgbClr val="333333"/>
              </a:solidFill>
              <a:latin typeface="PT Sans"/>
            </a:endParaRPr>
          </a:p>
          <a:p>
            <a:pPr algn="just">
              <a:buFont typeface="Arial"/>
              <a:buChar char="•"/>
            </a:pPr>
            <a:r>
              <a:rPr lang="vi-VN" sz="2400" dirty="0" smtClean="0">
                <a:solidFill>
                  <a:srgbClr val="333333"/>
                </a:solidFill>
                <a:latin typeface="times new roman"/>
              </a:rPr>
              <a:t>evaluarea trebuie să aprecieze înainte de toate drumul parcurs de elevi: progres/regres;</a:t>
            </a:r>
            <a:endParaRPr lang="vi-VN" sz="2400" dirty="0" smtClean="0">
              <a:solidFill>
                <a:srgbClr val="333333"/>
              </a:solidFill>
              <a:latin typeface="PT Sans"/>
            </a:endParaRPr>
          </a:p>
          <a:p>
            <a:pPr algn="just">
              <a:buFont typeface="Arial"/>
              <a:buChar char="•"/>
            </a:pPr>
            <a:r>
              <a:rPr lang="vi-VN" sz="2400" dirty="0" smtClean="0">
                <a:solidFill>
                  <a:srgbClr val="333333"/>
                </a:solidFill>
                <a:latin typeface="times new roman"/>
              </a:rPr>
              <a:t>evaluarea trebuie să stimuleze activitatea elevului şi să faciliteze progresul său;</a:t>
            </a:r>
            <a:endParaRPr lang="vi-VN" sz="2400" dirty="0" smtClean="0">
              <a:solidFill>
                <a:srgbClr val="333333"/>
              </a:solidFill>
              <a:latin typeface="PT Sans"/>
            </a:endParaRPr>
          </a:p>
          <a:p>
            <a:pPr algn="just">
              <a:buFont typeface="Arial"/>
              <a:buChar char="•"/>
            </a:pPr>
            <a:r>
              <a:rPr lang="vi-VN" sz="2400" dirty="0" smtClean="0">
                <a:solidFill>
                  <a:srgbClr val="333333"/>
                </a:solidFill>
                <a:latin typeface="times new roman"/>
              </a:rPr>
              <a:t>pentru a fi corect, profesorul trebuie să fie neutru şi obiectiv pe cât posibil;</a:t>
            </a:r>
            <a:endParaRPr lang="vi-VN" sz="2400" dirty="0" smtClean="0">
              <a:solidFill>
                <a:srgbClr val="333333"/>
              </a:solidFill>
              <a:latin typeface="PT Sans"/>
            </a:endParaRPr>
          </a:p>
          <a:p>
            <a:pPr algn="just">
              <a:buFont typeface="Arial"/>
              <a:buChar char="•"/>
            </a:pPr>
            <a:r>
              <a:rPr lang="vi-VN" sz="2400" dirty="0" smtClean="0">
                <a:solidFill>
                  <a:srgbClr val="333333"/>
                </a:solidFill>
                <a:latin typeface="times new roman"/>
              </a:rPr>
              <a:t>a evalua un elev înseamnă a-i transmite informaţii utile;</a:t>
            </a:r>
            <a:endParaRPr lang="vi-VN" sz="2400" dirty="0" smtClean="0">
              <a:solidFill>
                <a:srgbClr val="333333"/>
              </a:solidFill>
              <a:latin typeface="PT Sans"/>
            </a:endParaRPr>
          </a:p>
          <a:p>
            <a:pPr algn="just">
              <a:buFont typeface="Arial"/>
              <a:buChar char="•"/>
            </a:pPr>
            <a:r>
              <a:rPr lang="vi-VN" sz="2400" dirty="0" smtClean="0">
                <a:solidFill>
                  <a:srgbClr val="333333"/>
                </a:solidFill>
                <a:latin typeface="times new roman"/>
              </a:rPr>
              <a:t>evaluarea trebuie să-l ajute pe elev;</a:t>
            </a:r>
            <a:endParaRPr lang="vi-VN" sz="2400" dirty="0" smtClean="0">
              <a:solidFill>
                <a:srgbClr val="333333"/>
              </a:solidFill>
              <a:latin typeface="PT Sans"/>
            </a:endParaRPr>
          </a:p>
          <a:p>
            <a:pPr algn="just">
              <a:buFont typeface="Arial"/>
              <a:buChar char="•"/>
            </a:pPr>
            <a:r>
              <a:rPr lang="vi-VN" sz="2400" dirty="0" smtClean="0">
                <a:solidFill>
                  <a:srgbClr val="333333"/>
                </a:solidFill>
                <a:latin typeface="times new roman"/>
              </a:rPr>
              <a:t>evaluarea trebuie să se facă în folosul copilului; ea trebuie să-l ajute să-şi construiască viitorul;</a:t>
            </a:r>
            <a:endParaRPr lang="vi-VN" sz="2400" dirty="0" smtClean="0">
              <a:solidFill>
                <a:srgbClr val="333333"/>
              </a:solidFill>
              <a:latin typeface="PT Sans"/>
            </a:endParaRPr>
          </a:p>
          <a:p>
            <a:pPr algn="just">
              <a:buFont typeface="Arial"/>
              <a:buChar char="•"/>
            </a:pPr>
            <a:r>
              <a:rPr lang="vi-VN" sz="2400" dirty="0" smtClean="0">
                <a:solidFill>
                  <a:srgbClr val="333333"/>
                </a:solidFill>
                <a:latin typeface="times new roman"/>
              </a:rPr>
              <a:t>evaluarea trebuie să se adreseze unei fiinţe în devenire care nu a încheiat procesul de dezvoltare;</a:t>
            </a:r>
            <a:endParaRPr lang="vi-VN" sz="2400" dirty="0">
              <a:solidFill>
                <a:srgbClr val="333333"/>
              </a:solidFill>
              <a:latin typeface="PT Sans"/>
            </a:endParaRPr>
          </a:p>
        </p:txBody>
      </p:sp>
    </p:spTree>
    <p:extLst>
      <p:ext uri="{BB962C8B-B14F-4D97-AF65-F5344CB8AC3E}">
        <p14:creationId xmlns:p14="http://schemas.microsoft.com/office/powerpoint/2010/main" xmlns="" val="15270041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399</TotalTime>
  <Words>1534</Words>
  <Application>Microsoft Office PowerPoint</Application>
  <PresentationFormat>Произвольный</PresentationFormat>
  <Paragraphs>112</Paragraphs>
  <Slides>28</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Academic Literature 16x9</vt:lpstr>
      <vt:lpstr>„Metodologia elaborării instrumentelor de evaluare în cadrul evaluărilor sumative la Matematică. Exemple de bune practici.”</vt:lpstr>
      <vt:lpstr>Слайд 2</vt:lpstr>
      <vt:lpstr> 1)  Elaborarea instrumentelor de evaluare sumativă în procesul educațional la matematică;  2) Importanța planificării unui test și alcătuirii lui;  3) Eficientizarea procesului educațional la matematică, asigurarea calității demersului didactic prin schimbul de bune practici al cadrelor didactice cu referire la evaluarea competențelor elevilor;    </vt:lpstr>
      <vt:lpstr>AGENDA SEMINARULUI INSTRUCTIV-METODIC </vt:lpstr>
      <vt:lpstr>La evaluarea educațională ne propunem să răspundem la intrebări de genul:</vt:lpstr>
      <vt:lpstr>Слайд 6</vt:lpstr>
      <vt:lpstr>Evaluarea școlară</vt:lpstr>
      <vt:lpstr>Evaluarea școlară</vt:lpstr>
      <vt:lpstr>Caracteristicile actuale ale conceptului de evaluare  pot fi sintetizate astfel:</vt:lpstr>
      <vt:lpstr>Evaluarea</vt:lpstr>
      <vt:lpstr>Evaluarea</vt:lpstr>
      <vt:lpstr>Evaluarea rezultatelor școlare</vt:lpstr>
      <vt:lpstr>Слайд 13</vt:lpstr>
      <vt:lpstr>Factorii perturbatori/erori de evaluare școlară Surse de erori în evaluarea didactică</vt:lpstr>
      <vt:lpstr>Слайд 15</vt:lpstr>
      <vt:lpstr>Слайд 16</vt:lpstr>
      <vt:lpstr>Слайд 17</vt:lpstr>
      <vt:lpstr>Слайд 18</vt:lpstr>
      <vt:lpstr>Слайд 19</vt:lpstr>
      <vt:lpstr>Слайд 20</vt:lpstr>
      <vt:lpstr>Слайд 21</vt:lpstr>
      <vt:lpstr>Слайд 22</vt:lpstr>
      <vt:lpstr>Alte surse de eroare în evaluare:</vt:lpstr>
      <vt:lpstr>Слайд 24</vt:lpstr>
      <vt:lpstr>REGULILE UNEI EVALUARI EFICIENTE</vt:lpstr>
      <vt:lpstr>   MANAGEMENTUL ÎNVĂŢĂMÂNTULUI LA DISTANŢĂ ÎN CONDIŢII DE CARANTINĂ </vt:lpstr>
      <vt:lpstr>Ordinul nr. 216 din 16.03.2121 cu privire la interzicerea plăților formale și informale de la elevi, familiile acestora și de la asociațiile obștești pentru personalul didactic și de conducere.  </vt:lpstr>
      <vt:lpstr>Vă mulțumesc pentru atenție!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Metodologia </dc:title>
  <dc:creator>Windows User</dc:creator>
  <cp:lastModifiedBy>lbulhac</cp:lastModifiedBy>
  <cp:revision>29</cp:revision>
  <dcterms:created xsi:type="dcterms:W3CDTF">2021-03-25T11:16:30Z</dcterms:created>
  <dcterms:modified xsi:type="dcterms:W3CDTF">2021-03-26T17:31:35Z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