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notesMasterIdLst>
    <p:notesMasterId r:id="rId24"/>
  </p:notesMasterIdLst>
  <p:sldIdLst>
    <p:sldId id="256" r:id="rId2"/>
    <p:sldId id="261" r:id="rId3"/>
    <p:sldId id="267" r:id="rId4"/>
    <p:sldId id="328" r:id="rId5"/>
    <p:sldId id="324" r:id="rId6"/>
    <p:sldId id="329" r:id="rId7"/>
    <p:sldId id="319" r:id="rId8"/>
    <p:sldId id="321" r:id="rId9"/>
    <p:sldId id="322" r:id="rId10"/>
    <p:sldId id="323" r:id="rId11"/>
    <p:sldId id="305" r:id="rId12"/>
    <p:sldId id="331" r:id="rId13"/>
    <p:sldId id="334" r:id="rId14"/>
    <p:sldId id="336" r:id="rId15"/>
    <p:sldId id="338" r:id="rId16"/>
    <p:sldId id="339" r:id="rId17"/>
    <p:sldId id="340" r:id="rId18"/>
    <p:sldId id="341" r:id="rId19"/>
    <p:sldId id="342" r:id="rId20"/>
    <p:sldId id="343" r:id="rId21"/>
    <p:sldId id="345" r:id="rId22"/>
    <p:sldId id="34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isacaru" initials="P" lastIdx="1" clrIdx="0">
    <p:extLst>
      <p:ext uri="{19B8F6BF-5375-455C-9EA6-DF929625EA0E}">
        <p15:presenceInfo xmlns:p15="http://schemas.microsoft.com/office/powerpoint/2012/main" xmlns="" userId="Prisacaru" providerId="None"/>
      </p:ext>
    </p:extLst>
  </p:cmAuthor>
  <p:cmAuthor id="2" name="Ceapa V" initials="CV"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91" d="100"/>
          <a:sy n="91" d="100"/>
        </p:scale>
        <p:origin x="-438"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19E775-24FA-4F5C-869F-D9C66DB32E38}" type="datetimeFigureOut">
              <a:rPr lang="en-US" smtClean="0"/>
              <a:pPr/>
              <a:t>8/10/2021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3860D8-141F-4D6F-A5F7-B55DC6E117C9}" type="slidenum">
              <a:rPr lang="en-US" smtClean="0"/>
              <a:pPr/>
              <a:t>‹#›</a:t>
            </a:fld>
            <a:endParaRPr lang="en-US"/>
          </a:p>
        </p:txBody>
      </p:sp>
    </p:spTree>
    <p:extLst>
      <p:ext uri="{BB962C8B-B14F-4D97-AF65-F5344CB8AC3E}">
        <p14:creationId xmlns:p14="http://schemas.microsoft.com/office/powerpoint/2010/main" xmlns="" val="2999248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8/10/2021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65293114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0689943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839230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5209067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97894417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9248449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6857533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645838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878484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78059803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3074F12-AA26-4AC8-9962-C36BB8F32554}" type="datetimeFigureOut">
              <a:rPr lang="en-US" smtClean="0"/>
              <a:pPr/>
              <a:t>8/10/2021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82594503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8968247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2880825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9913812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127113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383323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2588283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8/10/2021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00315322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49189" y="1946506"/>
            <a:ext cx="8915399" cy="2262781"/>
          </a:xfrm>
        </p:spPr>
        <p:txBody>
          <a:bodyPr>
            <a:noAutofit/>
          </a:bodyPr>
          <a:lstStyle/>
          <a:p>
            <a:pPr algn="ctr"/>
            <a:r>
              <a:rPr lang="ro-RO" sz="4800" b="1" dirty="0" smtClean="0">
                <a:latin typeface="Times New Roman" pitchFamily="18" charset="0"/>
                <a:cs typeface="Times New Roman" pitchFamily="18" charset="0"/>
              </a:rPr>
              <a:t>Realizări, acțiuni de perspectivă în învățământul general din Republica Moldova</a:t>
            </a:r>
            <a:endParaRPr lang="ru-RU" sz="4800" b="1" dirty="0">
              <a:latin typeface="Times New Roman" pitchFamily="18" charset="0"/>
              <a:cs typeface="Times New Roman" pitchFamily="18" charset="0"/>
            </a:endParaRPr>
          </a:p>
        </p:txBody>
      </p:sp>
      <p:pic>
        <p:nvPicPr>
          <p:cNvPr id="1028" name="Picture 4" descr="Imagini pentru ministerul educatiei culturii si cercetari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2603241" y="123451"/>
            <a:ext cx="2590475" cy="120216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633161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80580229"/>
              </p:ext>
            </p:extLst>
          </p:nvPr>
        </p:nvGraphicFramePr>
        <p:xfrm>
          <a:off x="1484313" y="199177"/>
          <a:ext cx="10565849" cy="6256662"/>
        </p:xfrm>
        <a:graphic>
          <a:graphicData uri="http://schemas.openxmlformats.org/drawingml/2006/table">
            <a:tbl>
              <a:tblPr firstRow="1" bandRow="1">
                <a:tableStyleId>{5C22544A-7EE6-4342-B048-85BDC9FD1C3A}</a:tableStyleId>
              </a:tblPr>
              <a:tblGrid>
                <a:gridCol w="1539544"/>
                <a:gridCol w="6337426"/>
                <a:gridCol w="2688879"/>
              </a:tblGrid>
              <a:tr h="648342">
                <a:tc>
                  <a:txBody>
                    <a:bodyPr/>
                    <a:lstStyle/>
                    <a:p>
                      <a:pPr algn="ctr"/>
                      <a:r>
                        <a:rPr lang="ro-RO" dirty="0" smtClean="0">
                          <a:solidFill>
                            <a:schemeClr val="bg2">
                              <a:lumMod val="25000"/>
                            </a:schemeClr>
                          </a:solidFill>
                        </a:rPr>
                        <a:t>PROBLEME:</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REALIZĂRI</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ACȚIUNI DE PERSPECTIVĂ</a:t>
                      </a:r>
                      <a:endParaRPr lang="en-US" dirty="0">
                        <a:solidFill>
                          <a:schemeClr val="bg2">
                            <a:lumMod val="25000"/>
                          </a:schemeClr>
                        </a:solidFill>
                      </a:endParaRPr>
                    </a:p>
                  </a:txBody>
                  <a:tcPr/>
                </a:tc>
              </a:tr>
              <a:tr h="2022430">
                <a:tc>
                  <a:txBody>
                    <a:bodyPr/>
                    <a:lstStyle/>
                    <a:p>
                      <a:r>
                        <a:rPr lang="ro-RO" sz="1800" dirty="0" smtClean="0">
                          <a:latin typeface="Times New Roman" pitchFamily="18" charset="0"/>
                          <a:cs typeface="Times New Roman" pitchFamily="18" charset="0"/>
                        </a:rPr>
                        <a:t>Învățământ liceal neatractiv</a:t>
                      </a:r>
                      <a:endParaRPr lang="en-US" sz="1800" dirty="0">
                        <a:latin typeface="Times New Roman" pitchFamily="18" charset="0"/>
                        <a:cs typeface="Times New Roman" pitchFamily="18" charset="0"/>
                      </a:endParaRPr>
                    </a:p>
                  </a:txBody>
                  <a:tcPr/>
                </a:tc>
                <a:tc>
                  <a:txBody>
                    <a:bodyPr/>
                    <a:lstStyle/>
                    <a:p>
                      <a:r>
                        <a:rPr lang="en-US" sz="1800" b="0" dirty="0" smtClean="0">
                          <a:latin typeface="Times New Roman" pitchFamily="18" charset="0"/>
                          <a:cs typeface="Times New Roman" pitchFamily="18" charset="0"/>
                        </a:rPr>
                        <a:t>- </a:t>
                      </a:r>
                      <a:r>
                        <a:rPr lang="ro-RO" sz="1800" b="0" dirty="0" smtClean="0">
                          <a:latin typeface="Times New Roman" pitchFamily="18" charset="0"/>
                          <a:cs typeface="Times New Roman" pitchFamily="18" charset="0"/>
                        </a:rPr>
                        <a:t>Promovarea  </a:t>
                      </a:r>
                      <a:r>
                        <a:rPr lang="ro-RO" sz="1800" dirty="0" smtClean="0">
                          <a:latin typeface="Times New Roman" pitchFamily="18" charset="0"/>
                          <a:cs typeface="Times New Roman" pitchFamily="18" charset="0"/>
                        </a:rPr>
                        <a:t>a</a:t>
                      </a:r>
                      <a:r>
                        <a:rPr lang="x-none" sz="1800" smtClean="0">
                          <a:latin typeface="Times New Roman" pitchFamily="18" charset="0"/>
                          <a:cs typeface="Times New Roman" pitchFamily="18" charset="0"/>
                        </a:rPr>
                        <a:t> 3 modele de Planuri de învățământ</a:t>
                      </a:r>
                      <a:r>
                        <a:rPr lang="ro-RO" sz="1800" dirty="0" smtClean="0">
                          <a:latin typeface="Times New Roman" pitchFamily="18" charset="0"/>
                          <a:cs typeface="Times New Roman" pitchFamily="18" charset="0"/>
                        </a:rPr>
                        <a:t>, propuse pentru </a:t>
                      </a:r>
                      <a:r>
                        <a:rPr lang="en-US" sz="1800" dirty="0" smtClean="0">
                          <a:latin typeface="Times New Roman" pitchFamily="18" charset="0"/>
                          <a:cs typeface="Times New Roman" pitchFamily="18" charset="0"/>
                        </a:rPr>
                        <a:t> </a:t>
                      </a:r>
                      <a:r>
                        <a:rPr lang="x-none" sz="1800" smtClean="0">
                          <a:latin typeface="Times New Roman" pitchFamily="18" charset="0"/>
                          <a:cs typeface="Times New Roman" pitchFamily="18" charset="0"/>
                        </a:rPr>
                        <a:t>implementare la nivel național (începând cu 1 septembrie 2018)</a:t>
                      </a:r>
                      <a:r>
                        <a:rPr lang="ro-RO" sz="1800" dirty="0" smtClean="0">
                          <a:latin typeface="Times New Roman" pitchFamily="18" charset="0"/>
                          <a:cs typeface="Times New Roman" pitchFamily="18" charset="0"/>
                        </a:rPr>
                        <a:t>, </a:t>
                      </a:r>
                      <a:r>
                        <a:rPr lang="ro-RO" sz="1800" dirty="0" err="1" smtClean="0">
                          <a:latin typeface="Times New Roman" pitchFamily="18" charset="0"/>
                          <a:cs typeface="Times New Roman" pitchFamily="18" charset="0"/>
                        </a:rPr>
                        <a:t>diversificâ</a:t>
                      </a:r>
                      <a:r>
                        <a:rPr lang="en-US" sz="1800" dirty="0" err="1" smtClean="0">
                          <a:latin typeface="Times New Roman" pitchFamily="18" charset="0"/>
                          <a:cs typeface="Times New Roman" pitchFamily="18" charset="0"/>
                        </a:rPr>
                        <a:t>nd</a:t>
                      </a:r>
                      <a:r>
                        <a:rPr lang="ro-RO" sz="1800" dirty="0" smtClean="0">
                          <a:latin typeface="Times New Roman" pitchFamily="18" charset="0"/>
                          <a:cs typeface="Times New Roman" pitchFamily="18" charset="0"/>
                        </a:rPr>
                        <a:t> ofertele educaționale în învățământul liceal și a</a:t>
                      </a:r>
                      <a:r>
                        <a:rPr lang="ro-RO" sz="1800" b="0" i="0" dirty="0" smtClean="0">
                          <a:latin typeface="Times New Roman" pitchFamily="18" charset="0"/>
                          <a:cs typeface="Times New Roman" pitchFamily="18" charset="0"/>
                        </a:rPr>
                        <a:t>sigurând </a:t>
                      </a:r>
                      <a:r>
                        <a:rPr lang="ro-RO" sz="1800" dirty="0" smtClean="0">
                          <a:latin typeface="Times New Roman" pitchFamily="18" charset="0"/>
                          <a:cs typeface="Times New Roman" pitchFamily="18" charset="0"/>
                        </a:rPr>
                        <a:t>traseul de dezvoltare a elevului conform necesităților;</a:t>
                      </a:r>
                      <a:endParaRPr lang="ru-RU" sz="1800" dirty="0" smtClean="0">
                        <a:latin typeface="Times New Roman" pitchFamily="18" charset="0"/>
                        <a:cs typeface="Times New Roman" pitchFamily="18" charset="0"/>
                      </a:endParaRPr>
                    </a:p>
                    <a:p>
                      <a:pPr lvl="0"/>
                      <a:r>
                        <a:rPr lang="ro-RO" sz="1800" dirty="0" smtClean="0">
                          <a:latin typeface="Times New Roman" pitchFamily="18" charset="0"/>
                          <a:cs typeface="Times New Roman" pitchFamily="18" charset="0"/>
                        </a:rPr>
                        <a:t>- Promovarea extensiilor curriculare (studierea la nivel avansat) a disciplinelor de profil, ce asigură caracterul academic în învățământul liceal;</a:t>
                      </a:r>
                      <a:endParaRPr lang="ru-RU" sz="1800" dirty="0" smtClean="0">
                        <a:latin typeface="Times New Roman" pitchFamily="18" charset="0"/>
                        <a:cs typeface="Times New Roman" pitchFamily="18" charset="0"/>
                      </a:endParaRPr>
                    </a:p>
                    <a:p>
                      <a:pPr lvl="0"/>
                      <a:r>
                        <a:rPr lang="ro-RO" sz="1800" dirty="0" smtClean="0">
                          <a:latin typeface="Times New Roman" pitchFamily="18" charset="0"/>
                          <a:cs typeface="Times New Roman" pitchFamily="18" charset="0"/>
                        </a:rPr>
                        <a:t>- extinderea caracterului opțional prin lărgirea posibilităților elevilor de a alege disciplinele de care are nevoie pentru traseul personal;</a:t>
                      </a:r>
                      <a:endParaRPr lang="ru-RU" sz="1800" dirty="0" smtClean="0">
                        <a:latin typeface="Times New Roman" pitchFamily="18" charset="0"/>
                        <a:cs typeface="Times New Roman" pitchFamily="18" charset="0"/>
                      </a:endParaRPr>
                    </a:p>
                    <a:p>
                      <a:pPr lvl="0">
                        <a:buFontTx/>
                        <a:buChar char="-"/>
                      </a:pPr>
                      <a:r>
                        <a:rPr lang="ro-RO" sz="1800" dirty="0" smtClean="0">
                          <a:latin typeface="Times New Roman" pitchFamily="18" charset="0"/>
                          <a:cs typeface="Times New Roman" pitchFamily="18" charset="0"/>
                        </a:rPr>
                        <a:t>reducerea numărului de ore (2-3 ore) comparativ cu cel actual.</a:t>
                      </a:r>
                      <a:endParaRPr lang="en-US" sz="1800" dirty="0">
                        <a:latin typeface="Times New Roman" pitchFamily="18" charset="0"/>
                        <a:cs typeface="Times New Roman" pitchFamily="18" charset="0"/>
                      </a:endParaRPr>
                    </a:p>
                  </a:txBody>
                  <a:tcPr/>
                </a:tc>
                <a:tc>
                  <a:txBody>
                    <a:bodyPr/>
                    <a:lstStyle/>
                    <a:p>
                      <a:pPr marL="0" marR="0" lvl="1" indent="0" algn="l" defTabSz="457200" rtl="0" eaLnBrk="1" fontAlgn="auto" latinLnBrk="0" hangingPunct="1">
                        <a:lnSpc>
                          <a:spcPct val="100000"/>
                        </a:lnSpc>
                        <a:spcBef>
                          <a:spcPts val="0"/>
                        </a:spcBef>
                        <a:spcAft>
                          <a:spcPts val="0"/>
                        </a:spcAft>
                        <a:buClrTx/>
                        <a:buSzTx/>
                        <a:buFontTx/>
                        <a:buChar char="-"/>
                        <a:tabLst/>
                        <a:defRPr/>
                      </a:pPr>
                      <a:r>
                        <a:rPr lang="ro-RO" sz="1800" dirty="0" smtClean="0">
                          <a:latin typeface="Times New Roman" panose="02020603050405020304" pitchFamily="18" charset="0"/>
                          <a:cs typeface="Times New Roman" panose="02020603050405020304" pitchFamily="18" charset="0"/>
                        </a:rPr>
                        <a:t> Elaborarea programelor pentru examenele de BAC</a:t>
                      </a:r>
                      <a:r>
                        <a:rPr lang="en-US" sz="1800" dirty="0" smtClean="0">
                          <a:latin typeface="Times New Roman" panose="02020603050405020304" pitchFamily="18" charset="0"/>
                          <a:cs typeface="Times New Roman" panose="02020603050405020304" pitchFamily="18" charset="0"/>
                        </a:rPr>
                        <a:t> </a:t>
                      </a:r>
                      <a:r>
                        <a:rPr lang="ro-RO" sz="1800" dirty="0" smtClean="0">
                          <a:latin typeface="Times New Roman" panose="02020603050405020304" pitchFamily="18" charset="0"/>
                          <a:cs typeface="Times New Roman" panose="02020603050405020304" pitchFamily="18" charset="0"/>
                        </a:rPr>
                        <a:t>în</a:t>
                      </a:r>
                      <a:r>
                        <a:rPr lang="ro-RO" sz="1800" baseline="0" dirty="0" smtClean="0">
                          <a:latin typeface="Times New Roman" panose="02020603050405020304" pitchFamily="18" charset="0"/>
                          <a:cs typeface="Times New Roman" panose="02020603050405020304" pitchFamily="18" charset="0"/>
                        </a:rPr>
                        <a:t> conformitate cu </a:t>
                      </a:r>
                      <a:r>
                        <a:rPr lang="ro-RO" sz="1800" baseline="0" dirty="0" err="1" smtClean="0">
                          <a:latin typeface="Times New Roman" panose="02020603050405020304" pitchFamily="18" charset="0"/>
                          <a:cs typeface="Times New Roman" panose="02020603050405020304" pitchFamily="18" charset="0"/>
                        </a:rPr>
                        <a:t>curricula</a:t>
                      </a:r>
                      <a:r>
                        <a:rPr lang="ro-RO" sz="1800" baseline="0" dirty="0" smtClean="0">
                          <a:latin typeface="Times New Roman" panose="02020603050405020304" pitchFamily="18" charset="0"/>
                          <a:cs typeface="Times New Roman" panose="02020603050405020304" pitchFamily="18" charset="0"/>
                        </a:rPr>
                        <a:t> 2019</a:t>
                      </a:r>
                      <a:r>
                        <a:rPr lang="ro-RO" sz="1800" dirty="0" smtClean="0">
                          <a:latin typeface="Times New Roman" panose="02020603050405020304" pitchFamily="18" charset="0"/>
                          <a:cs typeface="Times New Roman" panose="02020603050405020304" pitchFamily="18" charset="0"/>
                        </a:rPr>
                        <a:t>;</a:t>
                      </a:r>
                    </a:p>
                    <a:p>
                      <a:pPr marL="0" marR="0" lvl="1" indent="0" algn="l" defTabSz="457200" rtl="0" eaLnBrk="1" fontAlgn="auto" latinLnBrk="0" hangingPunct="1">
                        <a:lnSpc>
                          <a:spcPct val="100000"/>
                        </a:lnSpc>
                        <a:spcBef>
                          <a:spcPts val="0"/>
                        </a:spcBef>
                        <a:spcAft>
                          <a:spcPts val="0"/>
                        </a:spcAft>
                        <a:buClrTx/>
                        <a:buSzTx/>
                        <a:buFontTx/>
                        <a:buChar char="-"/>
                        <a:tabLst/>
                        <a:defRPr/>
                      </a:pPr>
                      <a:r>
                        <a:rPr lang="ro-RO" sz="1800" dirty="0" smtClean="0">
                          <a:latin typeface="Times New Roman" panose="02020603050405020304" pitchFamily="18" charset="0"/>
                          <a:cs typeface="Times New Roman" panose="02020603050405020304" pitchFamily="18" charset="0"/>
                        </a:rPr>
                        <a:t> Desfășurarea examenelor de BAC pentru toate modelele de Planuri de învățământ</a:t>
                      </a:r>
                      <a:r>
                        <a:rPr lang="en-US" sz="1800" dirty="0" smtClean="0">
                          <a:latin typeface="Times New Roman" panose="02020603050405020304" pitchFamily="18" charset="0"/>
                          <a:cs typeface="Times New Roman" panose="02020603050405020304" pitchFamily="18" charset="0"/>
                        </a:rPr>
                        <a:t> </a:t>
                      </a:r>
                      <a:r>
                        <a:rPr lang="x-none" sz="1800" dirty="0" smtClean="0">
                          <a:latin typeface="Times New Roman" panose="02020603050405020304" pitchFamily="18" charset="0"/>
                          <a:cs typeface="Times New Roman" panose="02020603050405020304" pitchFamily="18" charset="0"/>
                        </a:rPr>
                        <a:t>î</a:t>
                      </a:r>
                      <a:r>
                        <a:rPr lang="en-US" sz="1800" dirty="0" smtClean="0">
                          <a:latin typeface="Times New Roman" panose="02020603050405020304" pitchFamily="18" charset="0"/>
                          <a:cs typeface="Times New Roman" panose="02020603050405020304" pitchFamily="18" charset="0"/>
                        </a:rPr>
                        <a:t>n </a:t>
                      </a:r>
                      <a:r>
                        <a:rPr lang="en-US" sz="1800" dirty="0" err="1" smtClean="0">
                          <a:latin typeface="Times New Roman" panose="02020603050405020304" pitchFamily="18" charset="0"/>
                          <a:cs typeface="Times New Roman" panose="02020603050405020304" pitchFamily="18" charset="0"/>
                        </a:rPr>
                        <a:t>baza</a:t>
                      </a:r>
                      <a:r>
                        <a:rPr lang="x-none" sz="1800" dirty="0" smtClean="0">
                          <a:latin typeface="Times New Roman" panose="02020603050405020304" pitchFamily="18" charset="0"/>
                          <a:cs typeface="Times New Roman" panose="02020603050405020304" pitchFamily="18" charset="0"/>
                        </a:rPr>
                        <a:t> Curriculumului 2019;</a:t>
                      </a:r>
                    </a:p>
                    <a:p>
                      <a:pPr marL="0" marR="0" lvl="1" indent="0" algn="l" defTabSz="457200" rtl="0" eaLnBrk="1" fontAlgn="auto" latinLnBrk="0" hangingPunct="1">
                        <a:lnSpc>
                          <a:spcPct val="100000"/>
                        </a:lnSpc>
                        <a:spcBef>
                          <a:spcPts val="0"/>
                        </a:spcBef>
                        <a:spcAft>
                          <a:spcPts val="0"/>
                        </a:spcAft>
                        <a:buClrTx/>
                        <a:buSzTx/>
                        <a:buFontTx/>
                        <a:buChar char="-"/>
                        <a:tabLst/>
                        <a:defRPr/>
                      </a:pPr>
                      <a:r>
                        <a:rPr lang="x-none" sz="1800" dirty="0" smtClean="0">
                          <a:latin typeface="Times New Roman" panose="02020603050405020304" pitchFamily="18" charset="0"/>
                          <a:cs typeface="Times New Roman" panose="02020603050405020304" pitchFamily="18" charset="0"/>
                        </a:rPr>
                        <a:t> Promovarea profilurilor noi (inginerie și tehnologii</a:t>
                      </a:r>
                      <a:r>
                        <a:rPr lang="x-none" sz="1800" baseline="0" dirty="0" smtClean="0">
                          <a:latin typeface="Times New Roman" panose="02020603050405020304" pitchFamily="18" charset="0"/>
                          <a:cs typeface="Times New Roman" panose="02020603050405020304" pitchFamily="18" charset="0"/>
                        </a:rPr>
                        <a:t> informaționale).</a:t>
                      </a:r>
                      <a:endParaRPr lang="ru-RU" sz="1800" dirty="0" smtClean="0">
                        <a:latin typeface="Times New Roman" panose="02020603050405020304" pitchFamily="18" charset="0"/>
                        <a:cs typeface="Times New Roman" panose="02020603050405020304" pitchFamily="18" charset="0"/>
                      </a:endParaRPr>
                    </a:p>
                  </a:txBody>
                  <a:tcPr/>
                </a:tc>
              </a:tr>
              <a:tr h="1901227">
                <a:tc>
                  <a:txBody>
                    <a:bodyPr/>
                    <a:lstStyle/>
                    <a:p>
                      <a:r>
                        <a:rPr lang="ro-RO" sz="2000" dirty="0" smtClean="0">
                          <a:latin typeface="Times New Roman" pitchFamily="18" charset="0"/>
                          <a:cs typeface="Times New Roman" pitchFamily="18" charset="0"/>
                        </a:rPr>
                        <a:t>Lipsa reglementărilor privind serviciile educaționale asigurate de stat</a:t>
                      </a:r>
                      <a:endParaRPr lang="en-US" sz="2000" dirty="0">
                        <a:latin typeface="Times New Roman" pitchFamily="18" charset="0"/>
                        <a:cs typeface="Times New Roman" pitchFamily="18" charset="0"/>
                      </a:endParaRPr>
                    </a:p>
                  </a:txBody>
                  <a:tcPr/>
                </a:tc>
                <a:tc>
                  <a:txBody>
                    <a:bodyPr/>
                    <a:lstStyle/>
                    <a:p>
                      <a:pPr>
                        <a:buFontTx/>
                        <a:buChar char="-"/>
                      </a:pPr>
                      <a:r>
                        <a:rPr lang="ro-RO" sz="2000" dirty="0" smtClean="0">
                          <a:latin typeface="Times New Roman" pitchFamily="18" charset="0"/>
                          <a:cs typeface="Times New Roman" pitchFamily="18" charset="0"/>
                        </a:rPr>
                        <a:t>Elaborarea pachetului standard de servicii educaționale pentru învățământul</a:t>
                      </a:r>
                      <a:r>
                        <a:rPr lang="ro-RO" sz="2000" baseline="0" dirty="0" smtClean="0">
                          <a:latin typeface="Times New Roman" pitchFamily="18" charset="0"/>
                          <a:cs typeface="Times New Roman" pitchFamily="18" charset="0"/>
                        </a:rPr>
                        <a:t> general,</a:t>
                      </a:r>
                    </a:p>
                    <a:p>
                      <a:pPr marL="0" marR="0" indent="0" algn="l" defTabSz="457200" rtl="0" eaLnBrk="1" fontAlgn="auto" latinLnBrk="0" hangingPunct="1">
                        <a:lnSpc>
                          <a:spcPct val="100000"/>
                        </a:lnSpc>
                        <a:spcBef>
                          <a:spcPts val="0"/>
                        </a:spcBef>
                        <a:spcAft>
                          <a:spcPts val="0"/>
                        </a:spcAft>
                        <a:buClrTx/>
                        <a:buSzTx/>
                        <a:buFontTx/>
                        <a:buChar char="-"/>
                        <a:tabLst/>
                        <a:defRPr/>
                      </a:pPr>
                      <a:r>
                        <a:rPr lang="ro-RO" sz="2000" dirty="0" smtClean="0">
                          <a:latin typeface="Times New Roman" pitchFamily="18" charset="0"/>
                          <a:cs typeface="Times New Roman" pitchFamily="18" charset="0"/>
                        </a:rPr>
                        <a:t>Elaborarea proiectului HG</a:t>
                      </a:r>
                      <a:r>
                        <a:rPr lang="ro-RO" sz="2000" baseline="0" dirty="0" smtClean="0">
                          <a:latin typeface="Times New Roman" pitchFamily="18" charset="0"/>
                          <a:cs typeface="Times New Roman" pitchFamily="18" charset="0"/>
                        </a:rPr>
                        <a:t> privind p</a:t>
                      </a:r>
                      <a:r>
                        <a:rPr lang="ro-RO" sz="2000" dirty="0" smtClean="0">
                          <a:latin typeface="Times New Roman" pitchFamily="18" charset="0"/>
                          <a:cs typeface="Times New Roman" pitchFamily="18" charset="0"/>
                        </a:rPr>
                        <a:t>achetul standard de servicii educaționale pentru învățământul</a:t>
                      </a:r>
                      <a:r>
                        <a:rPr lang="ro-RO" sz="2000" baseline="0" dirty="0" smtClean="0">
                          <a:latin typeface="Times New Roman" pitchFamily="18" charset="0"/>
                          <a:cs typeface="Times New Roman" pitchFamily="18" charset="0"/>
                        </a:rPr>
                        <a:t> general</a:t>
                      </a:r>
                    </a:p>
                  </a:txBody>
                  <a:tcPr/>
                </a:tc>
                <a:tc>
                  <a:txBody>
                    <a:bodyPr/>
                    <a:lstStyle/>
                    <a:p>
                      <a:pPr marL="0" marR="0" indent="0" algn="l" defTabSz="457200" rtl="0" eaLnBrk="1" fontAlgn="auto" latinLnBrk="0" hangingPunct="1">
                        <a:lnSpc>
                          <a:spcPct val="100000"/>
                        </a:lnSpc>
                        <a:spcBef>
                          <a:spcPts val="0"/>
                        </a:spcBef>
                        <a:spcAft>
                          <a:spcPts val="0"/>
                        </a:spcAft>
                        <a:buClrTx/>
                        <a:buSzTx/>
                        <a:buFontTx/>
                        <a:buChar char="-"/>
                        <a:tabLst/>
                        <a:defRPr/>
                      </a:pPr>
                      <a:r>
                        <a:rPr lang="ro-RO" sz="2000" baseline="0" dirty="0" smtClean="0">
                          <a:latin typeface="Times New Roman" pitchFamily="18" charset="0"/>
                          <a:cs typeface="Times New Roman" pitchFamily="18" charset="0"/>
                        </a:rPr>
                        <a:t>Aprobarea Hotărârii de Guvern privind p</a:t>
                      </a:r>
                      <a:r>
                        <a:rPr lang="ro-RO" sz="2000" dirty="0" smtClean="0">
                          <a:latin typeface="Times New Roman" pitchFamily="18" charset="0"/>
                          <a:cs typeface="Times New Roman" pitchFamily="18" charset="0"/>
                        </a:rPr>
                        <a:t>achetul standard de servicii educaționale pentru învățământul</a:t>
                      </a:r>
                      <a:r>
                        <a:rPr lang="ro-RO" sz="2000" baseline="0" dirty="0" smtClean="0">
                          <a:latin typeface="Times New Roman" pitchFamily="18" charset="0"/>
                          <a:cs typeface="Times New Roman" pitchFamily="18" charset="0"/>
                        </a:rPr>
                        <a:t> general și punerea în aplicare a acesteia</a:t>
                      </a: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ro-RO" smtClean="0"/>
              <a:t>REALIZĂRI pe dimensiunea formării continue</a:t>
            </a:r>
            <a:br>
              <a:rPr lang="ro-RO" smtClean="0"/>
            </a:br>
            <a:endParaRPr lang="en-US" dirty="0"/>
          </a:p>
        </p:txBody>
      </p:sp>
      <p:sp>
        <p:nvSpPr>
          <p:cNvPr id="3" name="Content Placeholder 2"/>
          <p:cNvSpPr>
            <a:spLocks noGrp="1"/>
          </p:cNvSpPr>
          <p:nvPr>
            <p:ph sz="quarter" idx="1"/>
          </p:nvPr>
        </p:nvSpPr>
        <p:spPr>
          <a:xfrm>
            <a:off x="1484310" y="1818291"/>
            <a:ext cx="10018713" cy="3972910"/>
          </a:xfrm>
        </p:spPr>
        <p:txBody>
          <a:bodyPr>
            <a:normAutofit/>
          </a:bodyPr>
          <a:lstStyle/>
          <a:p>
            <a:endParaRPr lang="x-none" dirty="0" smtClean="0"/>
          </a:p>
          <a:p>
            <a:r>
              <a:rPr lang="ro-RO" dirty="0" smtClean="0"/>
              <a:t>Formarea a 700 de cadre de conducere privind implementarea Standardelor de competență profesională ale cadrelor de conducere din învățământul general</a:t>
            </a:r>
            <a:r>
              <a:rPr lang="x-none" dirty="0" smtClean="0"/>
              <a:t>;</a:t>
            </a:r>
          </a:p>
          <a:p>
            <a:r>
              <a:rPr lang="ro-RO" dirty="0" smtClean="0"/>
              <a:t>Formarea a 2600 de cadre didactice  </a:t>
            </a:r>
            <a:r>
              <a:rPr lang="en-US" dirty="0" smtClean="0"/>
              <a:t>din </a:t>
            </a:r>
            <a:r>
              <a:rPr lang="ro-RO" dirty="0" smtClean="0"/>
              <a:t>învățământul primar și secundar</a:t>
            </a:r>
            <a:r>
              <a:rPr lang="en-US" dirty="0" smtClean="0"/>
              <a:t> </a:t>
            </a:r>
            <a:r>
              <a:rPr lang="ro-RO" dirty="0" smtClean="0"/>
              <a:t>privind implementarea Standardelor de competență profesională ale cadrelor didactice din învățământul general</a:t>
            </a:r>
            <a:r>
              <a:rPr lang="x-none" dirty="0" smtClean="0"/>
              <a:t>;</a:t>
            </a:r>
          </a:p>
          <a:p>
            <a:r>
              <a:rPr lang="x-none" dirty="0" smtClean="0"/>
              <a:t>monitorizarea organizării stagiilor de formare continuă obligatorii pentru cadrele didactice.</a:t>
            </a:r>
          </a:p>
          <a:p>
            <a:endParaRPr lang="x-none" dirty="0"/>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685801"/>
            <a:ext cx="10018713" cy="102476"/>
          </a:xfrm>
        </p:spPr>
        <p:txBody>
          <a:bodyPr>
            <a:normAutofit fontScale="90000"/>
          </a:bodyPr>
          <a:lstStyle/>
          <a:p>
            <a:endParaRPr lang="ro-RO" dirty="0"/>
          </a:p>
        </p:txBody>
      </p:sp>
      <p:sp>
        <p:nvSpPr>
          <p:cNvPr id="3" name="Содержимое 2"/>
          <p:cNvSpPr>
            <a:spLocks noGrp="1"/>
          </p:cNvSpPr>
          <p:nvPr>
            <p:ph idx="1"/>
          </p:nvPr>
        </p:nvSpPr>
        <p:spPr>
          <a:xfrm>
            <a:off x="1484310" y="987973"/>
            <a:ext cx="10018713" cy="4803228"/>
          </a:xfrm>
        </p:spPr>
        <p:txBody>
          <a:bodyPr/>
          <a:lstStyle/>
          <a:p>
            <a:pPr algn="ctr">
              <a:buNone/>
            </a:pPr>
            <a:r>
              <a:rPr lang="ro-RO" sz="4800" b="1" dirty="0" smtClean="0">
                <a:latin typeface="Times New Roman" pitchFamily="18" charset="0"/>
                <a:cs typeface="Times New Roman" pitchFamily="18" charset="0"/>
              </a:rPr>
              <a:t>EFICIENTIZAREA PROCESULUI EDUCAȚIONAL </a:t>
            </a:r>
            <a:r>
              <a:rPr lang="en-US" sz="4800" b="1" dirty="0" smtClean="0">
                <a:latin typeface="Times New Roman" pitchFamily="18" charset="0"/>
                <a:cs typeface="Times New Roman" pitchFamily="18" charset="0"/>
              </a:rPr>
              <a:t>LA MATEMATIC</a:t>
            </a:r>
            <a:r>
              <a:rPr lang="ro-RO" sz="4800" b="1" dirty="0" smtClean="0">
                <a:latin typeface="Times New Roman" pitchFamily="18" charset="0"/>
                <a:cs typeface="Times New Roman" pitchFamily="18" charset="0"/>
              </a:rPr>
              <a:t>Ă ÎN ÎNVĂȚĂMÂNTUL GIMNAZIAL ȘI LICEAL </a:t>
            </a:r>
            <a:endParaRPr lang="en-US" sz="4800" dirty="0" smtClean="0"/>
          </a:p>
          <a:p>
            <a:endParaRPr lang="ro-RO"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373" y="265388"/>
            <a:ext cx="10018713" cy="922282"/>
          </a:xfrm>
        </p:spPr>
        <p:txBody>
          <a:bodyPr/>
          <a:lstStyle/>
          <a:p>
            <a:r>
              <a:rPr lang="ro-RO" dirty="0" smtClean="0"/>
              <a:t>Cadre didactice</a:t>
            </a:r>
            <a:endParaRPr lang="ro-RO" dirty="0"/>
          </a:p>
        </p:txBody>
      </p:sp>
      <p:sp>
        <p:nvSpPr>
          <p:cNvPr id="3" name="Содержимое 2"/>
          <p:cNvSpPr>
            <a:spLocks noGrp="1"/>
          </p:cNvSpPr>
          <p:nvPr>
            <p:ph idx="1"/>
          </p:nvPr>
        </p:nvSpPr>
        <p:spPr>
          <a:xfrm>
            <a:off x="1484310" y="1166649"/>
            <a:ext cx="10018713" cy="4624552"/>
          </a:xfrm>
        </p:spPr>
        <p:txBody>
          <a:bodyPr>
            <a:normAutofit fontScale="92500" lnSpcReduction="10000"/>
          </a:bodyPr>
          <a:lstStyle/>
          <a:p>
            <a:r>
              <a:rPr lang="ro-RO" sz="2800" dirty="0" smtClean="0">
                <a:latin typeface="Times New Roman" pitchFamily="18" charset="0"/>
                <a:cs typeface="Times New Roman" pitchFamily="18" charset="0"/>
              </a:rPr>
              <a:t>În 335 licee teoretice și 769 gimnazii activează 2363 de cadre didactice, dintre care dețin:</a:t>
            </a:r>
          </a:p>
          <a:p>
            <a:r>
              <a:rPr lang="ro-RO" sz="2800" dirty="0" smtClean="0">
                <a:latin typeface="Times New Roman" pitchFamily="18" charset="0"/>
                <a:cs typeface="Times New Roman" pitchFamily="18" charset="0"/>
              </a:rPr>
              <a:t>Grad Didactic Superior – 103, ceea ce constituie 4,3% (63% - sunt din mun. Chișinău);</a:t>
            </a:r>
          </a:p>
          <a:p>
            <a:r>
              <a:rPr lang="ro-RO" sz="2800" dirty="0" smtClean="0">
                <a:latin typeface="Times New Roman" pitchFamily="18" charset="0"/>
                <a:cs typeface="Times New Roman" pitchFamily="18" charset="0"/>
              </a:rPr>
              <a:t>Grad Didactic Unu – 301, care constituie 12,7%;</a:t>
            </a:r>
          </a:p>
          <a:p>
            <a:r>
              <a:rPr lang="ro-RO" sz="2800" dirty="0" smtClean="0">
                <a:latin typeface="Times New Roman" pitchFamily="18" charset="0"/>
                <a:cs typeface="Times New Roman" pitchFamily="18" charset="0"/>
              </a:rPr>
              <a:t>Grad Didactic Doi – 1429, care constituie 60,5%, în total, dețin Grad Didactic  77,5%;</a:t>
            </a:r>
          </a:p>
          <a:p>
            <a:r>
              <a:rPr lang="ro-RO" sz="2800" dirty="0" smtClean="0">
                <a:latin typeface="Times New Roman" pitchFamily="18" charset="0"/>
                <a:cs typeface="Times New Roman" pitchFamily="18" charset="0"/>
              </a:rPr>
              <a:t>Nu dețin grad didactic – 520 de profesori, adică 22,5%.</a:t>
            </a:r>
          </a:p>
          <a:p>
            <a:r>
              <a:rPr lang="ro-RO" sz="2800" dirty="0" smtClean="0">
                <a:latin typeface="Times New Roman" pitchFamily="18" charset="0"/>
                <a:cs typeface="Times New Roman" pitchFamily="18" charset="0"/>
              </a:rPr>
              <a:t>Avem raioane cu 96 % de cadre didactice, care dețin grad didactic și avem raioane cu 40% de cadre didactice fără grad didactic.</a:t>
            </a:r>
            <a:endParaRPr lang="ro-RO" sz="2800" dirty="0">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36634"/>
            <a:ext cx="10018713" cy="767256"/>
          </a:xfrm>
        </p:spPr>
        <p:txBody>
          <a:bodyPr>
            <a:normAutofit/>
          </a:bodyPr>
          <a:lstStyle/>
          <a:p>
            <a:r>
              <a:rPr lang="ro-RO" dirty="0" smtClean="0"/>
              <a:t>Cadre didactice, puncte tari</a:t>
            </a:r>
            <a:endParaRPr lang="ro-RO" dirty="0"/>
          </a:p>
        </p:txBody>
      </p:sp>
      <p:sp>
        <p:nvSpPr>
          <p:cNvPr id="3" name="Содержимое 2"/>
          <p:cNvSpPr>
            <a:spLocks noGrp="1"/>
          </p:cNvSpPr>
          <p:nvPr>
            <p:ph idx="1"/>
          </p:nvPr>
        </p:nvSpPr>
        <p:spPr>
          <a:xfrm>
            <a:off x="1484310" y="1103587"/>
            <a:ext cx="10018713" cy="4687614"/>
          </a:xfrm>
        </p:spPr>
        <p:txBody>
          <a:bodyPr>
            <a:normAutofit fontScale="92500"/>
          </a:bodyPr>
          <a:lstStyle/>
          <a:p>
            <a:pPr algn="just"/>
            <a:r>
              <a:rPr lang="ro-RO" dirty="0" smtClean="0"/>
              <a:t>Cadrele didactice au fost formate pentru desfășurarea procesului educațional la distanță (procesul de predare și realizarea evaluării la distanță) în cadrul  </a:t>
            </a:r>
            <a:r>
              <a:rPr lang="ro-RO" dirty="0" smtClean="0">
                <a:solidFill>
                  <a:schemeClr val="dk1"/>
                </a:solidFill>
              </a:rPr>
              <a:t>Programul Național de Alfabetizare Digitală a Cadrelor Didactice din învățământul general</a:t>
            </a:r>
            <a:r>
              <a:rPr lang="ro-RO" dirty="0" smtClean="0"/>
              <a:t>.</a:t>
            </a:r>
          </a:p>
          <a:p>
            <a:pPr algn="just"/>
            <a:r>
              <a:rPr lang="ro-RO" dirty="0" smtClean="0"/>
              <a:t>În anul de studii 2020-2021 matematica a fost predată de specialiști în majoritatea instituțiilor de învățământ secundar, în unele instituții în clasa a V-a – a predat învățătorul de clase primare.</a:t>
            </a:r>
          </a:p>
          <a:p>
            <a:pPr lvl="0" algn="just"/>
            <a:r>
              <a:rPr lang="ro-RO" dirty="0" smtClean="0"/>
              <a:t>Relaţiile interpersonale existente favorizează crearea unui climat educaţional deschis, stimulativ.</a:t>
            </a:r>
          </a:p>
          <a:p>
            <a:pPr algn="just"/>
            <a:r>
              <a:rPr lang="ro-RO" dirty="0" smtClean="0"/>
              <a:t>Cadre didactice </a:t>
            </a:r>
            <a:r>
              <a:rPr lang="en-US" dirty="0" err="1" smtClean="0"/>
              <a:t>sunt</a:t>
            </a:r>
            <a:r>
              <a:rPr lang="en-US" dirty="0" smtClean="0"/>
              <a:t> </a:t>
            </a:r>
            <a:r>
              <a:rPr lang="ro-RO" dirty="0" smtClean="0"/>
              <a:t>pregătite, creative și profesioniste în domeniu cu responsabilitate în aplicarea corectă a Planului-cadru și a </a:t>
            </a:r>
            <a:r>
              <a:rPr lang="ro-RO" dirty="0" err="1" smtClean="0"/>
              <a:t>Curricula</a:t>
            </a:r>
            <a:r>
              <a:rPr lang="ro-RO" dirty="0" smtClean="0"/>
              <a:t> disciplinare. </a:t>
            </a:r>
          </a:p>
          <a:p>
            <a:pPr lvl="0" algn="just"/>
            <a:r>
              <a:rPr lang="ro-RO" dirty="0" smtClean="0"/>
              <a:t>Interes sporit a cadrelor didactice pentru perfecţionare şi formare continuă.</a:t>
            </a:r>
          </a:p>
          <a:p>
            <a:endParaRPr lang="ro-RO"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20718"/>
            <a:ext cx="10018713" cy="756744"/>
          </a:xfrm>
        </p:spPr>
        <p:txBody>
          <a:bodyPr>
            <a:normAutofit/>
          </a:bodyPr>
          <a:lstStyle/>
          <a:p>
            <a:r>
              <a:rPr lang="ro-RO" dirty="0" smtClean="0"/>
              <a:t>Cadre didactice, puncte slabe</a:t>
            </a:r>
            <a:endParaRPr lang="ro-RO" dirty="0"/>
          </a:p>
        </p:txBody>
      </p:sp>
      <p:sp>
        <p:nvSpPr>
          <p:cNvPr id="3" name="Содержимое 2"/>
          <p:cNvSpPr>
            <a:spLocks noGrp="1"/>
          </p:cNvSpPr>
          <p:nvPr>
            <p:ph idx="1"/>
          </p:nvPr>
        </p:nvSpPr>
        <p:spPr>
          <a:xfrm>
            <a:off x="1484310" y="1051035"/>
            <a:ext cx="10018713" cy="5328744"/>
          </a:xfrm>
        </p:spPr>
        <p:txBody>
          <a:bodyPr>
            <a:noAutofit/>
          </a:bodyPr>
          <a:lstStyle/>
          <a:p>
            <a:pPr algn="just"/>
            <a:r>
              <a:rPr lang="ro-RO" sz="2800" dirty="0" smtClean="0"/>
              <a:t>Conservatorismul și rezistența la schimbare a unor cadre didactice privind  aspectele: centrarea pe nevoile elevilor, modernizarea lecțiilor și schimbarea în procesul de </a:t>
            </a:r>
            <a:r>
              <a:rPr lang="ro-RO" sz="2800" dirty="0" err="1" smtClean="0"/>
              <a:t>predare-învățare-evaluare</a:t>
            </a:r>
            <a:r>
              <a:rPr lang="ro-RO" sz="2800" dirty="0" smtClean="0"/>
              <a:t>.</a:t>
            </a:r>
          </a:p>
          <a:p>
            <a:pPr algn="just"/>
            <a:r>
              <a:rPr lang="ro-RO" sz="2800" dirty="0" smtClean="0"/>
              <a:t>Slaba preocupare a unor cadre didactice pentru propria dezvoltare profesională.</a:t>
            </a:r>
          </a:p>
          <a:p>
            <a:pPr algn="just"/>
            <a:r>
              <a:rPr lang="ro-RO" sz="2800" dirty="0" smtClean="0"/>
              <a:t>Avem mulți profesori cu o vechime mare de activitate (în jur de 19%) care activează în baza de contract determinat.</a:t>
            </a:r>
          </a:p>
          <a:p>
            <a:pPr lvl="0"/>
            <a:r>
              <a:rPr lang="ro-RO" sz="2800" dirty="0" smtClean="0"/>
              <a:t>Implicarea scăzută în viaţa şcolii a unor cadre didactice.</a:t>
            </a:r>
          </a:p>
          <a:p>
            <a:pPr lvl="0"/>
            <a:r>
              <a:rPr lang="ro-RO" sz="2800" dirty="0" smtClean="0"/>
              <a:t>Insuficiența cadrelor didactice competente de a preda în liceu la profilul real.</a:t>
            </a:r>
            <a:endParaRPr lang="ro-RO" sz="28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73269"/>
            <a:ext cx="10018713" cy="767255"/>
          </a:xfrm>
        </p:spPr>
        <p:txBody>
          <a:bodyPr>
            <a:normAutofit/>
          </a:bodyPr>
          <a:lstStyle/>
          <a:p>
            <a:r>
              <a:rPr lang="ro-RO" dirty="0" smtClean="0"/>
              <a:t>Cadre didactice, oportunități</a:t>
            </a:r>
            <a:endParaRPr lang="ro-RO" dirty="0"/>
          </a:p>
        </p:txBody>
      </p:sp>
      <p:sp>
        <p:nvSpPr>
          <p:cNvPr id="3" name="Содержимое 2"/>
          <p:cNvSpPr>
            <a:spLocks noGrp="1"/>
          </p:cNvSpPr>
          <p:nvPr>
            <p:ph idx="1"/>
          </p:nvPr>
        </p:nvSpPr>
        <p:spPr>
          <a:xfrm>
            <a:off x="1484310" y="1040525"/>
            <a:ext cx="10018713" cy="4750676"/>
          </a:xfrm>
        </p:spPr>
        <p:txBody>
          <a:bodyPr>
            <a:normAutofit fontScale="92500" lnSpcReduction="20000"/>
          </a:bodyPr>
          <a:lstStyle/>
          <a:p>
            <a:pPr lvl="0" algn="just"/>
            <a:r>
              <a:rPr lang="ro-RO" sz="3200" dirty="0" smtClean="0"/>
              <a:t>Stimularea participării cadrului didactic la diferite concursuri, evenimente profesionale, elaborarea și publicarea unor articole de specialitate.</a:t>
            </a:r>
          </a:p>
          <a:p>
            <a:pPr algn="just"/>
            <a:r>
              <a:rPr lang="ro-RO" sz="3200" dirty="0" smtClean="0"/>
              <a:t>Varietatea cursurilor de formare şi perfecţionare.</a:t>
            </a:r>
          </a:p>
          <a:p>
            <a:pPr algn="just"/>
            <a:r>
              <a:rPr lang="ro-RO" sz="3200" dirty="0" smtClean="0"/>
              <a:t>Politici de susținere a tinerelor specialiști angajați în învățământ, în special salariul de funcție pentru 0,75 normă didactică.</a:t>
            </a:r>
          </a:p>
          <a:p>
            <a:pPr algn="just"/>
            <a:r>
              <a:rPr lang="ro-RO" sz="3200" dirty="0" smtClean="0"/>
              <a:t>Confirmarea gradului didactic după 30 de ani vechime în învățământ la depunerea cererii și prezentarea dosarului de atestare.</a:t>
            </a:r>
          </a:p>
          <a:p>
            <a:endParaRPr lang="ro-RO"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99698"/>
            <a:ext cx="10018713" cy="346840"/>
          </a:xfrm>
        </p:spPr>
        <p:txBody>
          <a:bodyPr>
            <a:normAutofit fontScale="90000"/>
          </a:bodyPr>
          <a:lstStyle/>
          <a:p>
            <a:r>
              <a:rPr lang="ro-RO" dirty="0" smtClean="0"/>
              <a:t/>
            </a:r>
            <a:br>
              <a:rPr lang="ro-RO" dirty="0" smtClean="0"/>
            </a:br>
            <a:r>
              <a:rPr lang="ro-RO" dirty="0" smtClean="0"/>
              <a:t>Cadre didactice, amenințări</a:t>
            </a:r>
            <a:br>
              <a:rPr lang="ro-RO" dirty="0" smtClean="0"/>
            </a:br>
            <a:endParaRPr lang="ro-RO" dirty="0"/>
          </a:p>
        </p:txBody>
      </p:sp>
      <p:sp>
        <p:nvSpPr>
          <p:cNvPr id="3" name="Содержимое 2"/>
          <p:cNvSpPr>
            <a:spLocks noGrp="1"/>
          </p:cNvSpPr>
          <p:nvPr>
            <p:ph idx="1"/>
          </p:nvPr>
        </p:nvSpPr>
        <p:spPr>
          <a:xfrm>
            <a:off x="1557882" y="1093076"/>
            <a:ext cx="10018713" cy="5181601"/>
          </a:xfrm>
        </p:spPr>
        <p:txBody>
          <a:bodyPr>
            <a:noAutofit/>
          </a:bodyPr>
          <a:lstStyle/>
          <a:p>
            <a:pPr lvl="0" algn="just"/>
            <a:r>
              <a:rPr lang="ro-RO" sz="2800" dirty="0" smtClean="0"/>
              <a:t>Lipsa activității de mentorat în învățământul general, mentoratul de inserție profesională și de dezvoltare profesională, mentoratul de practică funcționează în învățământul general în conlucrare cu instituțiile de învățământ superior și profesional tehnic cu specialități pedagogice.</a:t>
            </a:r>
          </a:p>
          <a:p>
            <a:pPr algn="just"/>
            <a:r>
              <a:rPr lang="ro-RO" sz="2800" dirty="0" smtClean="0"/>
              <a:t>Lipsa motivației absolvenților de a aplica la specialități pedagogice, în special pentru disciplina Matematică.</a:t>
            </a:r>
          </a:p>
          <a:p>
            <a:pPr algn="just"/>
            <a:r>
              <a:rPr lang="ro-RO" sz="2800" dirty="0" smtClean="0"/>
              <a:t>Cadrele didactice au fost impuse în termeni limită să-și dezvolte competențe digitale necesare pentru a organiza procesul educațional la distanță.</a:t>
            </a:r>
          </a:p>
          <a:p>
            <a:pPr algn="just"/>
            <a:r>
              <a:rPr lang="ro-RO" sz="2800" dirty="0" smtClean="0"/>
              <a:t>Dezinteresul tinerilor specialiști pentru angajare în instituțiile școlare rurale indiferent de indemnizațiile alocate. </a:t>
            </a:r>
          </a:p>
          <a:p>
            <a:pPr algn="just"/>
            <a:endParaRPr lang="ro-RO" sz="28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20718"/>
            <a:ext cx="10018713" cy="683172"/>
          </a:xfrm>
        </p:spPr>
        <p:txBody>
          <a:bodyPr>
            <a:no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b="1" dirty="0"/>
          </a:p>
        </p:txBody>
      </p:sp>
      <p:sp>
        <p:nvSpPr>
          <p:cNvPr id="3" name="Содержимое 2"/>
          <p:cNvSpPr>
            <a:spLocks noGrp="1"/>
          </p:cNvSpPr>
          <p:nvPr>
            <p:ph idx="1"/>
          </p:nvPr>
        </p:nvSpPr>
        <p:spPr>
          <a:xfrm>
            <a:off x="1484310" y="966953"/>
            <a:ext cx="10018713" cy="4824248"/>
          </a:xfrm>
        </p:spPr>
        <p:txBody>
          <a:bodyPr>
            <a:normAutofit lnSpcReduction="10000"/>
          </a:bodyPr>
          <a:lstStyle/>
          <a:p>
            <a:r>
              <a:rPr lang="ro-RO" sz="2800" b="1" dirty="0" smtClean="0"/>
              <a:t>Puncte tari:</a:t>
            </a:r>
          </a:p>
          <a:p>
            <a:pPr algn="just"/>
            <a:r>
              <a:rPr lang="ro-RO" sz="2800" dirty="0" smtClean="0"/>
              <a:t>Asigurarea elevilor și cadrelor didactice cu manuale școlare. Asigurarea cadrelor didactice cu Curriculum școlar la disciplină, ghid de implementare a curriculumului.</a:t>
            </a:r>
          </a:p>
          <a:p>
            <a:pPr algn="just"/>
            <a:r>
              <a:rPr lang="ro-RO" sz="2800" dirty="0" smtClean="0"/>
              <a:t>Existența modelelor de Proiecte didactice de lungă durată la toate clasele.</a:t>
            </a:r>
          </a:p>
          <a:p>
            <a:pPr algn="just"/>
            <a:r>
              <a:rPr lang="ro-RO" sz="2800" dirty="0" smtClean="0"/>
              <a:t>Surse informaționale suficiente pentru autoinstruire, cercetare suplimentară în domeniu. </a:t>
            </a:r>
          </a:p>
          <a:p>
            <a:pPr algn="just"/>
            <a:r>
              <a:rPr lang="ro-RO" sz="2800" dirty="0" smtClean="0"/>
              <a:t>Interes și implicare didactică pentru dezvoltarea potențialului copiilor.</a:t>
            </a:r>
            <a:endParaRPr lang="ro-RO" sz="2800" b="1"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7580" y="136634"/>
            <a:ext cx="10018713" cy="914401"/>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861848"/>
            <a:ext cx="10018713" cy="5370785"/>
          </a:xfrm>
        </p:spPr>
        <p:txBody>
          <a:bodyPr>
            <a:normAutofit fontScale="92500" lnSpcReduction="10000"/>
          </a:bodyPr>
          <a:lstStyle/>
          <a:p>
            <a:r>
              <a:rPr lang="ro-RO" sz="2800" b="1" dirty="0" smtClean="0"/>
              <a:t>Puncte slabe:</a:t>
            </a:r>
          </a:p>
          <a:p>
            <a:r>
              <a:rPr lang="ro-RO" dirty="0" smtClean="0"/>
              <a:t>Incapacitatea unor cadre didactice în utilizarea instrumentelor digitale și aplicațiilor necesare pentru a asigura eficacitatea procesului educațional.</a:t>
            </a:r>
          </a:p>
          <a:p>
            <a:pPr algn="just"/>
            <a:r>
              <a:rPr lang="ro-RO" dirty="0" smtClean="0"/>
              <a:t>Insuficiență în implicarea comisiei Multidisciplinare în evaluarea copiilor cu CES, în elaborarea curricumului modificat la matematică.</a:t>
            </a:r>
          </a:p>
          <a:p>
            <a:pPr algn="just"/>
            <a:r>
              <a:rPr lang="ro-RO" dirty="0" smtClean="0"/>
              <a:t>Tendința aprecierii rezultatelor învățării cu note ce nu corespund competențelor elevului la tema evaluată</a:t>
            </a:r>
            <a:r>
              <a:rPr lang="fr-FR" dirty="0" smtClean="0"/>
              <a:t>.</a:t>
            </a:r>
            <a:endParaRPr lang="ro-RO" dirty="0" smtClean="0"/>
          </a:p>
          <a:p>
            <a:pPr algn="just"/>
            <a:r>
              <a:rPr lang="x-none" dirty="0" smtClean="0"/>
              <a:t>Unii profesorii nu dețin competenţe în predarea disciplinelor opţionale propuse în Planul cadru pentru învățământul primar, gimnazial și liceal, (din bibliografie este Curriculum la disciplina opțională).</a:t>
            </a:r>
          </a:p>
          <a:p>
            <a:pPr algn="just"/>
            <a:r>
              <a:rPr lang="x-none" dirty="0" smtClean="0"/>
              <a:t>Evaluările curente/ formative (în multe situații) nu verifică toate domeniile cognitive.</a:t>
            </a:r>
          </a:p>
          <a:p>
            <a:pPr algn="just"/>
            <a:r>
              <a:rPr lang="ro-RO" dirty="0" smtClean="0"/>
              <a:t>Trecerea de la evaluarea prin descriptori (învățământul primar) la aprecierea evaluării cu note în clasa a V-a.</a:t>
            </a:r>
          </a:p>
          <a:p>
            <a:pPr algn="just"/>
            <a:endParaRPr lang="ro-RO"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09" y="387221"/>
            <a:ext cx="10018713" cy="825759"/>
          </a:xfrm>
        </p:spPr>
        <p:txBody>
          <a:bodyPr/>
          <a:lstStyle/>
          <a:p>
            <a:r>
              <a:rPr lang="ro-RO" dirty="0" smtClean="0"/>
              <a:t>Situația demografică</a:t>
            </a:r>
            <a:endParaRPr lang="ru-RU" dirty="0"/>
          </a:p>
        </p:txBody>
      </p:sp>
      <p:sp>
        <p:nvSpPr>
          <p:cNvPr id="4" name="Прямоугольник 3"/>
          <p:cNvSpPr/>
          <p:nvPr/>
        </p:nvSpPr>
        <p:spPr>
          <a:xfrm>
            <a:off x="1366346" y="1349991"/>
            <a:ext cx="10295076" cy="1631216"/>
          </a:xfrm>
          <a:prstGeom prst="rect">
            <a:avLst/>
          </a:prstGeom>
        </p:spPr>
        <p:txBody>
          <a:bodyPr wrap="square">
            <a:spAutoFit/>
          </a:bodyPr>
          <a:lstStyle/>
          <a:p>
            <a:pPr algn="just"/>
            <a:r>
              <a:rPr lang="en-US" sz="2000" b="1" dirty="0" err="1">
                <a:solidFill>
                  <a:srgbClr val="FF0000"/>
                </a:solidFill>
                <a:latin typeface="Times New Roman" panose="02020603050405020304" pitchFamily="18" charset="0"/>
                <a:cs typeface="Times New Roman" panose="02020603050405020304" pitchFamily="18" charset="0"/>
              </a:rPr>
              <a:t>Numărul</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copiilor</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este</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în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descreștere</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continuă</a:t>
            </a:r>
            <a:endParaRPr lang="en-US" sz="2000" dirty="0">
              <a:solidFill>
                <a:srgbClr val="FF0000"/>
              </a:solidFill>
              <a:latin typeface="Times New Roman" panose="02020603050405020304" pitchFamily="18" charset="0"/>
              <a:cs typeface="Times New Roman" panose="02020603050405020304" pitchFamily="18" charset="0"/>
            </a:endParaRPr>
          </a:p>
          <a:p>
            <a:pPr algn="just"/>
            <a:r>
              <a:rPr lang="ro-RO" sz="2000" dirty="0" smtClean="0">
                <a:latin typeface="Times New Roman" panose="02020603050405020304" pitchFamily="18" charset="0"/>
                <a:cs typeface="Times New Roman" panose="02020603050405020304" pitchFamily="18" charset="0"/>
              </a:rPr>
              <a:t>La 1 ianuarie 2021, numărul copiilor în Republica Moldova a constituit 511771 copii sau 19.5% din toți locuitorii din țară sunt cu vârsta de până la 16 ani.</a:t>
            </a:r>
          </a:p>
          <a:p>
            <a:pPr algn="just"/>
            <a:r>
              <a:rPr lang="ro-RO" sz="2000" dirty="0" smtClean="0">
                <a:latin typeface="Times New Roman" panose="02020603050405020304" pitchFamily="18" charset="0"/>
                <a:cs typeface="Times New Roman" panose="02020603050405020304" pitchFamily="18" charset="0"/>
              </a:rPr>
              <a:t>În anul 2020 s-au înregistrat 30,73 mii născuţii-vii, fiind în descreştere cu 5,3% faţă de anul precedent, sau cu 23% față de 5 ani în urmă.</a:t>
            </a:r>
            <a:endParaRPr lang="ro-RO" sz="2000" b="0" i="0" dirty="0">
              <a:effectLst/>
              <a:latin typeface="Times New Roman" panose="02020603050405020304" pitchFamily="18" charset="0"/>
              <a:cs typeface="Times New Roman" panose="02020603050405020304" pitchFamily="18" charset="0"/>
            </a:endParaRPr>
          </a:p>
        </p:txBody>
      </p:sp>
      <p:sp>
        <p:nvSpPr>
          <p:cNvPr id="6" name="TextBox 5"/>
          <p:cNvSpPr txBox="1"/>
          <p:nvPr/>
        </p:nvSpPr>
        <p:spPr>
          <a:xfrm>
            <a:off x="10245879" y="6276621"/>
            <a:ext cx="1122230" cy="338554"/>
          </a:xfrm>
          <a:prstGeom prst="rect">
            <a:avLst/>
          </a:prstGeom>
          <a:noFill/>
        </p:spPr>
        <p:txBody>
          <a:bodyPr wrap="none" rtlCol="0">
            <a:spAutoFit/>
          </a:bodyPr>
          <a:lstStyle/>
          <a:p>
            <a:r>
              <a:rPr lang="ro-RO" sz="1600" i="1" dirty="0" smtClean="0"/>
              <a:t>Sursa: BNS</a:t>
            </a:r>
            <a:endParaRPr lang="ru-RU" sz="1600" i="1" dirty="0"/>
          </a:p>
        </p:txBody>
      </p:sp>
      <p:graphicFrame>
        <p:nvGraphicFramePr>
          <p:cNvPr id="8" name="Содержимое 7"/>
          <p:cNvGraphicFramePr>
            <a:graphicFrameLocks noGrp="1"/>
          </p:cNvGraphicFramePr>
          <p:nvPr>
            <p:ph idx="1"/>
          </p:nvPr>
        </p:nvGraphicFramePr>
        <p:xfrm>
          <a:off x="1429408" y="3373820"/>
          <a:ext cx="10126169" cy="1817238"/>
        </p:xfrm>
        <a:graphic>
          <a:graphicData uri="http://schemas.openxmlformats.org/drawingml/2006/table">
            <a:tbl>
              <a:tblPr firstRow="1" bandRow="1">
                <a:tableStyleId>{5C22544A-7EE6-4342-B048-85BDC9FD1C3A}</a:tableStyleId>
              </a:tblPr>
              <a:tblGrid>
                <a:gridCol w="1457992"/>
                <a:gridCol w="1183300"/>
                <a:gridCol w="1257256"/>
                <a:gridCol w="1164537"/>
                <a:gridCol w="1265771"/>
                <a:gridCol w="1265771"/>
                <a:gridCol w="1265771"/>
                <a:gridCol w="1265771"/>
              </a:tblGrid>
              <a:tr h="534482">
                <a:tc>
                  <a:txBody>
                    <a:bodyPr/>
                    <a:lstStyle/>
                    <a:p>
                      <a:pPr algn="ctr"/>
                      <a:r>
                        <a:rPr lang="ro-RO" sz="2400" dirty="0" smtClean="0"/>
                        <a:t>Anul</a:t>
                      </a:r>
                      <a:endParaRPr lang="ro-RO" sz="2400" dirty="0"/>
                    </a:p>
                  </a:txBody>
                  <a:tcPr/>
                </a:tc>
                <a:tc>
                  <a:txBody>
                    <a:bodyPr/>
                    <a:lstStyle/>
                    <a:p>
                      <a:pPr algn="ctr"/>
                      <a:r>
                        <a:rPr lang="ro-RO" sz="2400" dirty="0" smtClean="0"/>
                        <a:t>2014</a:t>
                      </a:r>
                      <a:endParaRPr lang="ro-RO" sz="2400" dirty="0"/>
                    </a:p>
                  </a:txBody>
                  <a:tcPr/>
                </a:tc>
                <a:tc>
                  <a:txBody>
                    <a:bodyPr/>
                    <a:lstStyle/>
                    <a:p>
                      <a:pPr algn="ctr"/>
                      <a:r>
                        <a:rPr lang="ro-RO" sz="2400" dirty="0" smtClean="0"/>
                        <a:t>2015</a:t>
                      </a:r>
                      <a:endParaRPr lang="ro-RO" sz="2400" dirty="0"/>
                    </a:p>
                  </a:txBody>
                  <a:tcPr/>
                </a:tc>
                <a:tc>
                  <a:txBody>
                    <a:bodyPr/>
                    <a:lstStyle/>
                    <a:p>
                      <a:pPr algn="ctr"/>
                      <a:r>
                        <a:rPr lang="ro-RO" sz="2400" dirty="0" smtClean="0"/>
                        <a:t>2016</a:t>
                      </a:r>
                      <a:endParaRPr lang="ro-RO" sz="2400" dirty="0"/>
                    </a:p>
                  </a:txBody>
                  <a:tcPr/>
                </a:tc>
                <a:tc>
                  <a:txBody>
                    <a:bodyPr/>
                    <a:lstStyle/>
                    <a:p>
                      <a:pPr algn="ctr"/>
                      <a:r>
                        <a:rPr lang="ro-RO" sz="2400" dirty="0" smtClean="0"/>
                        <a:t>2017</a:t>
                      </a:r>
                      <a:endParaRPr lang="ro-RO" sz="2400" dirty="0"/>
                    </a:p>
                  </a:txBody>
                  <a:tcPr/>
                </a:tc>
                <a:tc>
                  <a:txBody>
                    <a:bodyPr/>
                    <a:lstStyle/>
                    <a:p>
                      <a:pPr algn="ctr"/>
                      <a:r>
                        <a:rPr lang="ro-RO" sz="2400" dirty="0" smtClean="0"/>
                        <a:t>2018</a:t>
                      </a:r>
                      <a:endParaRPr lang="ro-RO" sz="2400" dirty="0"/>
                    </a:p>
                  </a:txBody>
                  <a:tcPr/>
                </a:tc>
                <a:tc>
                  <a:txBody>
                    <a:bodyPr/>
                    <a:lstStyle/>
                    <a:p>
                      <a:pPr algn="ctr"/>
                      <a:r>
                        <a:rPr lang="ro-RO" sz="2400" dirty="0" smtClean="0"/>
                        <a:t>2019</a:t>
                      </a:r>
                      <a:endParaRPr lang="ro-RO" sz="2400" dirty="0"/>
                    </a:p>
                  </a:txBody>
                  <a:tcPr/>
                </a:tc>
                <a:tc>
                  <a:txBody>
                    <a:bodyPr/>
                    <a:lstStyle/>
                    <a:p>
                      <a:pPr algn="ctr"/>
                      <a:r>
                        <a:rPr lang="ro-RO" sz="2400" dirty="0" smtClean="0"/>
                        <a:t>2020</a:t>
                      </a:r>
                      <a:endParaRPr lang="ro-RO" sz="2400" dirty="0"/>
                    </a:p>
                  </a:txBody>
                  <a:tcPr/>
                </a:tc>
              </a:tr>
              <a:tr h="1282756">
                <a:tc>
                  <a:txBody>
                    <a:bodyPr/>
                    <a:lstStyle/>
                    <a:p>
                      <a:pPr algn="ctr" fontAlgn="ctr"/>
                      <a:r>
                        <a:rPr lang="vi-VN" sz="2400" b="0" i="0" u="none" strike="noStrike" dirty="0">
                          <a:solidFill>
                            <a:srgbClr val="000000"/>
                          </a:solidFill>
                          <a:latin typeface="Calibri"/>
                        </a:rPr>
                        <a:t>numărul născuților, copii</a:t>
                      </a:r>
                    </a:p>
                  </a:txBody>
                  <a:tcPr marL="0" marR="0" marT="0" marB="0" anchor="ctr"/>
                </a:tc>
                <a:tc>
                  <a:txBody>
                    <a:bodyPr/>
                    <a:lstStyle/>
                    <a:p>
                      <a:pPr algn="ctr"/>
                      <a:r>
                        <a:rPr lang="ro-RO" sz="2400" dirty="0" smtClean="0">
                          <a:latin typeface="Times New Roman" pitchFamily="18" charset="0"/>
                          <a:cs typeface="Times New Roman" pitchFamily="18" charset="0"/>
                        </a:rPr>
                        <a:t>40709</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40547</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39640</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36363</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34537</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32423</a:t>
                      </a:r>
                      <a:endParaRPr lang="ro-RO" sz="2400" dirty="0">
                        <a:latin typeface="Times New Roman" pitchFamily="18" charset="0"/>
                        <a:cs typeface="Times New Roman" pitchFamily="18" charset="0"/>
                      </a:endParaRPr>
                    </a:p>
                  </a:txBody>
                  <a:tcPr/>
                </a:tc>
                <a:tc>
                  <a:txBody>
                    <a:bodyPr/>
                    <a:lstStyle/>
                    <a:p>
                      <a:pPr algn="ctr"/>
                      <a:r>
                        <a:rPr lang="ro-RO" sz="2400" dirty="0" smtClean="0">
                          <a:latin typeface="Times New Roman" pitchFamily="18" charset="0"/>
                          <a:cs typeface="Times New Roman" pitchFamily="18" charset="0"/>
                        </a:rPr>
                        <a:t>30730</a:t>
                      </a:r>
                      <a:endParaRPr lang="ro-RO" sz="24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xmlns="" val="218473556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78677"/>
            <a:ext cx="10018713" cy="672662"/>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1103586"/>
            <a:ext cx="10018713" cy="5076497"/>
          </a:xfrm>
        </p:spPr>
        <p:txBody>
          <a:bodyPr>
            <a:normAutofit fontScale="25000" lnSpcReduction="20000"/>
          </a:bodyPr>
          <a:lstStyle/>
          <a:p>
            <a:pPr>
              <a:buNone/>
            </a:pPr>
            <a:endParaRPr lang="ro-RO" sz="2800" b="1" dirty="0" smtClean="0"/>
          </a:p>
          <a:p>
            <a:pPr>
              <a:buNone/>
            </a:pPr>
            <a:endParaRPr lang="ro-RO" sz="2800" b="1" dirty="0" smtClean="0"/>
          </a:p>
          <a:p>
            <a:pPr>
              <a:buNone/>
            </a:pPr>
            <a:endParaRPr lang="ro-RO" sz="2800" b="1" dirty="0" smtClean="0"/>
          </a:p>
          <a:p>
            <a:pPr>
              <a:buNone/>
            </a:pPr>
            <a:endParaRPr lang="ro-RO" sz="2800" b="1" dirty="0" smtClean="0"/>
          </a:p>
          <a:p>
            <a:pPr>
              <a:buNone/>
            </a:pPr>
            <a:endParaRPr lang="ro-RO" sz="2800" b="1" dirty="0" smtClean="0"/>
          </a:p>
          <a:p>
            <a:pPr>
              <a:buNone/>
            </a:pPr>
            <a:endParaRPr lang="ro-RO" sz="9600" b="1" dirty="0" smtClean="0"/>
          </a:p>
          <a:p>
            <a:pPr>
              <a:buNone/>
            </a:pPr>
            <a:endParaRPr lang="ro-RO" sz="9600" b="1" dirty="0" smtClean="0"/>
          </a:p>
          <a:p>
            <a:pPr>
              <a:buNone/>
            </a:pPr>
            <a:endParaRPr lang="ro-RO" sz="9600" b="1" dirty="0" smtClean="0"/>
          </a:p>
          <a:p>
            <a:pPr>
              <a:buNone/>
            </a:pPr>
            <a:r>
              <a:rPr lang="ro-RO" sz="9600" b="1" dirty="0" smtClean="0"/>
              <a:t>Oportunități:</a:t>
            </a:r>
          </a:p>
          <a:p>
            <a:pPr algn="just"/>
            <a:r>
              <a:rPr lang="ro-RO" sz="9600" dirty="0" smtClean="0"/>
              <a:t>Modernizarea procesului educațional: formele de activitate, digitalizarea procesului de predare-învățare-evaluare, diversificarea mijloacelor de instruire.</a:t>
            </a:r>
          </a:p>
          <a:p>
            <a:pPr algn="just"/>
            <a:r>
              <a:rPr lang="ro-RO" sz="9600" dirty="0" smtClean="0"/>
              <a:t>Instruirea la distanță oferă o gamă variată de metode de predare, evaluare a  procesului educațional.</a:t>
            </a:r>
          </a:p>
          <a:p>
            <a:pPr algn="just"/>
            <a:r>
              <a:rPr lang="ro-RO" sz="9600" dirty="0" smtClean="0"/>
              <a:t>Deschiderea cadrelor didactice pentru autoinstruire și autoperfecționare în formare profesională, în formarea competențelor digitale pentru procesul de instruire la distanță.</a:t>
            </a:r>
          </a:p>
          <a:p>
            <a:pPr algn="just"/>
            <a:r>
              <a:rPr lang="ro-RO" sz="9600" dirty="0" smtClean="0"/>
              <a:t>Suplimentar, la competențe în matematică, Curriculumul școlar la Matematică vizează formarea și dezvoltarea competenței de a învăța să înveți, competenței de comunicare, antreprenoriale și spirit de inițiativă, interpersonale, civice, morale și a competenței  culturale de conștientizare a valorilor și atitudinilor.</a:t>
            </a:r>
          </a:p>
          <a:p>
            <a:pPr lvl="0" algn="just"/>
            <a:r>
              <a:rPr lang="x-none" sz="9600" dirty="0" smtClean="0"/>
              <a:t>Menţinerea statutului disciplinei Matematica ca disciplină de examen în învățământul gimnazial.</a:t>
            </a:r>
            <a:endParaRPr lang="ro-RO" sz="9600" dirty="0" smtClean="0"/>
          </a:p>
          <a:p>
            <a:endParaRPr lang="ro-RO" sz="6000" dirty="0" smtClean="0"/>
          </a:p>
          <a:p>
            <a:endParaRPr lang="ro-RO" dirty="0" smtClean="0"/>
          </a:p>
          <a:p>
            <a:endParaRPr lang="ro-RO" dirty="0" smtClean="0"/>
          </a:p>
          <a:p>
            <a:endParaRPr lang="ro-RO"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smtClean="0"/>
          </a:p>
          <a:p>
            <a:endParaRPr lang="ro-RO" b="1"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147146"/>
            <a:ext cx="10018713" cy="262757"/>
          </a:xfrm>
        </p:spPr>
        <p:txBody>
          <a:bodyPr>
            <a:normAutofit fontScale="90000"/>
          </a:bodyPr>
          <a:lstStyle/>
          <a:p>
            <a:endParaRPr lang="ro-RO" dirty="0"/>
          </a:p>
        </p:txBody>
      </p:sp>
      <p:pic>
        <p:nvPicPr>
          <p:cNvPr id="4" name="docs-internal-guid-e69d14ad-7fff-4cc4-1a9c-67e8bedcbe36" descr="https://lh5.googleusercontent.com/kZ_SbcYHQdIRRdw5lNHXvAvCus6JM2r1GlA9xdT1A9glAax_3V_NXhzT8p88F_SemJgw9Ss_B-nic5NuZn0eCAiqfkJDNJltA3QTtoee78SMN6Jl8WdgTCdrrN5IPMN_OkYKqAEzuWY"/>
          <p:cNvPicPr>
            <a:picLocks noGrp="1"/>
          </p:cNvPicPr>
          <p:nvPr>
            <p:ph idx="1"/>
          </p:nvPr>
        </p:nvPicPr>
        <p:blipFill>
          <a:blip r:embed="rId2"/>
          <a:srcRect/>
          <a:stretch>
            <a:fillRect/>
          </a:stretch>
        </p:blipFill>
        <p:spPr bwMode="auto">
          <a:xfrm>
            <a:off x="2617076" y="568324"/>
            <a:ext cx="8229600" cy="5885027"/>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1" y="273271"/>
            <a:ext cx="10018713" cy="588578"/>
          </a:xfrm>
        </p:spPr>
        <p:txBody>
          <a:bodyPr>
            <a:normAutofit/>
          </a:bodyPr>
          <a:lstStyle/>
          <a:p>
            <a:r>
              <a:rPr lang="ro-RO" sz="2800" b="1" dirty="0" smtClean="0"/>
              <a:t>Procesul de </a:t>
            </a:r>
            <a:r>
              <a:rPr lang="ro-RO" sz="2800" b="1" dirty="0" err="1" smtClean="0"/>
              <a:t>predare-învățare-evaluare</a:t>
            </a:r>
            <a:r>
              <a:rPr lang="ro-RO" sz="2800" b="1" dirty="0" smtClean="0"/>
              <a:t> la disciplina Matematică</a:t>
            </a:r>
            <a:endParaRPr lang="ro-RO" sz="2800" dirty="0"/>
          </a:p>
        </p:txBody>
      </p:sp>
      <p:sp>
        <p:nvSpPr>
          <p:cNvPr id="3" name="Содержимое 2"/>
          <p:cNvSpPr>
            <a:spLocks noGrp="1"/>
          </p:cNvSpPr>
          <p:nvPr>
            <p:ph idx="1"/>
          </p:nvPr>
        </p:nvSpPr>
        <p:spPr>
          <a:xfrm>
            <a:off x="1484310" y="1124607"/>
            <a:ext cx="10018713" cy="5139559"/>
          </a:xfrm>
        </p:spPr>
        <p:txBody>
          <a:bodyPr>
            <a:normAutofit lnSpcReduction="10000"/>
          </a:bodyPr>
          <a:lstStyle/>
          <a:p>
            <a:r>
              <a:rPr lang="ro-RO" sz="2800" b="1" dirty="0" smtClean="0"/>
              <a:t>Amenințări:</a:t>
            </a:r>
          </a:p>
          <a:p>
            <a:pPr algn="just"/>
            <a:r>
              <a:rPr lang="ro-RO" sz="2800" dirty="0" smtClean="0"/>
              <a:t>Motivaţia scăzută pentru învăţare a elevilor duce la un nivel scăzut de formare a competenţelor matematice.</a:t>
            </a:r>
          </a:p>
          <a:p>
            <a:pPr lvl="0" algn="just"/>
            <a:r>
              <a:rPr lang="ro-RO" sz="2800" dirty="0" smtClean="0"/>
              <a:t>Volum şi calitate redusă la instruire în perioada procesului educațional la distanţă.</a:t>
            </a:r>
          </a:p>
          <a:p>
            <a:pPr lvl="0" algn="just"/>
            <a:r>
              <a:rPr lang="ro-RO" sz="2800" dirty="0" smtClean="0"/>
              <a:t>Evaluare la distanță nu este transparentă, obiectivă și eficientă.</a:t>
            </a:r>
          </a:p>
          <a:p>
            <a:pPr lvl="0"/>
            <a:r>
              <a:rPr lang="ro-RO" sz="2800" dirty="0" smtClean="0"/>
              <a:t>Admiterea în instituțiile de învățământ superior nu se face pe bază de profil, respectiv elevii evită profilul real.</a:t>
            </a:r>
          </a:p>
          <a:p>
            <a:r>
              <a:rPr lang="ro-RO" sz="2800" dirty="0" smtClean="0"/>
              <a:t>Disponibilitate scăzută a părinților  în  soluționarea problemelor de educație al propriilor copii.</a:t>
            </a:r>
            <a:endParaRPr lang="ro-RO" sz="28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6360" y="97971"/>
            <a:ext cx="10018713" cy="1752599"/>
          </a:xfrm>
        </p:spPr>
        <p:txBody>
          <a:bodyPr>
            <a:normAutofit fontScale="90000"/>
          </a:bodyPr>
          <a:lstStyle/>
          <a:p>
            <a:r>
              <a:rPr lang="ro-RO" dirty="0"/>
              <a:t>Rețeaua școlară și </a:t>
            </a:r>
            <a:r>
              <a:rPr lang="ro-RO" dirty="0" smtClean="0"/>
              <a:t>infrastructura</a:t>
            </a:r>
            <a:r>
              <a:rPr lang="en-US" dirty="0" smtClean="0"/>
              <a:t>, </a:t>
            </a:r>
            <a:r>
              <a:rPr lang="en-US" dirty="0" err="1" smtClean="0"/>
              <a:t>anul</a:t>
            </a:r>
            <a:r>
              <a:rPr lang="en-US" dirty="0" smtClean="0"/>
              <a:t> </a:t>
            </a:r>
            <a:r>
              <a:rPr lang="ro-RO" dirty="0" smtClean="0"/>
              <a:t>de studii </a:t>
            </a:r>
            <a:r>
              <a:rPr lang="en-US" dirty="0" smtClean="0"/>
              <a:t>2020-2021</a:t>
            </a:r>
            <a:r>
              <a:rPr lang="ru-RU" dirty="0"/>
              <a:t/>
            </a:r>
            <a:br>
              <a:rPr lang="ru-RU" dirty="0"/>
            </a:br>
            <a:endParaRPr lang="ru-RU" dirty="0"/>
          </a:p>
        </p:txBody>
      </p:sp>
      <p:graphicFrame>
        <p:nvGraphicFramePr>
          <p:cNvPr id="6" name="Таблица 5"/>
          <p:cNvGraphicFramePr>
            <a:graphicFrameLocks noGrp="1"/>
          </p:cNvGraphicFramePr>
          <p:nvPr>
            <p:extLst>
              <p:ext uri="{D42A27DB-BD31-4B8C-83A1-F6EECF244321}">
                <p14:modId xmlns:p14="http://schemas.microsoft.com/office/powerpoint/2010/main" xmlns="" val="4232570813"/>
              </p:ext>
            </p:extLst>
          </p:nvPr>
        </p:nvGraphicFramePr>
        <p:xfrm>
          <a:off x="1646235" y="1408923"/>
          <a:ext cx="9886402" cy="4516813"/>
        </p:xfrm>
        <a:graphic>
          <a:graphicData uri="http://schemas.openxmlformats.org/drawingml/2006/table">
            <a:tbl>
              <a:tblPr firstRow="1" firstCol="1" bandRow="1">
                <a:tableStyleId>{5C22544A-7EE6-4342-B048-85BDC9FD1C3A}</a:tableStyleId>
              </a:tblPr>
              <a:tblGrid>
                <a:gridCol w="4941177"/>
                <a:gridCol w="1651106"/>
                <a:gridCol w="3294119"/>
              </a:tblGrid>
              <a:tr h="313421">
                <a:tc>
                  <a:txBody>
                    <a:bodyPr/>
                    <a:lstStyle/>
                    <a:p>
                      <a:pPr algn="ctr">
                        <a:lnSpc>
                          <a:spcPct val="107000"/>
                        </a:lnSpc>
                        <a:spcAft>
                          <a:spcPts val="0"/>
                        </a:spcAft>
                      </a:pPr>
                      <a:r>
                        <a:rPr lang="ro-RO" sz="1800" noProof="0" dirty="0" smtClean="0">
                          <a:solidFill>
                            <a:schemeClr val="tx1"/>
                          </a:solidFill>
                          <a:effectLst/>
                          <a:latin typeface="Times New Roman" panose="02020603050405020304" pitchFamily="18" charset="0"/>
                          <a:cs typeface="Times New Roman" panose="02020603050405020304" pitchFamily="18" charset="0"/>
                        </a:rPr>
                        <a:t>Tip instituții</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1800" dirty="0" err="1">
                          <a:solidFill>
                            <a:schemeClr val="tx1"/>
                          </a:solidFill>
                          <a:effectLst/>
                          <a:latin typeface="Times New Roman" panose="02020603050405020304" pitchFamily="18" charset="0"/>
                          <a:cs typeface="Times New Roman" panose="02020603050405020304" pitchFamily="18" charset="0"/>
                        </a:rPr>
                        <a:t>Nr</a:t>
                      </a:r>
                      <a:r>
                        <a:rPr lang="ru-RU" sz="1800" dirty="0">
                          <a:solidFill>
                            <a:schemeClr val="tx1"/>
                          </a:solidFill>
                          <a:effectLst/>
                          <a:latin typeface="Times New Roman" panose="02020603050405020304" pitchFamily="18" charset="0"/>
                          <a:cs typeface="Times New Roman" panose="02020603050405020304" pitchFamily="18" charset="0"/>
                        </a:rPr>
                        <a:t>. </a:t>
                      </a:r>
                      <a:r>
                        <a:rPr lang="ro-RO" sz="1800" dirty="0" smtClean="0">
                          <a:solidFill>
                            <a:schemeClr val="tx1"/>
                          </a:solidFill>
                          <a:effectLst/>
                          <a:latin typeface="Times New Roman" panose="02020603050405020304" pitchFamily="18" charset="0"/>
                          <a:cs typeface="Times New Roman" panose="02020603050405020304" pitchFamily="18" charset="0"/>
                        </a:rPr>
                        <a:t>i</a:t>
                      </a:r>
                      <a:r>
                        <a:rPr lang="ru-RU" sz="1800" dirty="0" err="1" smtClean="0">
                          <a:solidFill>
                            <a:schemeClr val="tx1"/>
                          </a:solidFill>
                          <a:effectLst/>
                          <a:latin typeface="Times New Roman" panose="02020603050405020304" pitchFamily="18" charset="0"/>
                          <a:cs typeface="Times New Roman" panose="02020603050405020304" pitchFamily="18" charset="0"/>
                        </a:rPr>
                        <a:t>nstitutii</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800">
                          <a:solidFill>
                            <a:schemeClr val="tx1"/>
                          </a:solidFill>
                          <a:effectLst/>
                          <a:latin typeface="Times New Roman" panose="02020603050405020304" pitchFamily="18" charset="0"/>
                          <a:cs typeface="Times New Roman" panose="02020603050405020304" pitchFamily="18" charset="0"/>
                        </a:rPr>
                        <a:t>Nr. copii/elevi în instituții</a:t>
                      </a:r>
                      <a:endParaRPr lang="ru-RU" sz="1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smtClean="0">
                          <a:solidFill>
                            <a:schemeClr val="tx1"/>
                          </a:solidFill>
                          <a:effectLst/>
                          <a:latin typeface="Times New Roman" panose="02020603050405020304" pitchFamily="18" charset="0"/>
                          <a:cs typeface="Times New Roman" panose="02020603050405020304" pitchFamily="18" charset="0"/>
                        </a:rPr>
                        <a:t>Grădinițe, creșe, centre comunitare</a:t>
                      </a: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cs typeface="Times New Roman" panose="02020603050405020304" pitchFamily="18" charset="0"/>
                        </a:rPr>
                        <a:t>1</a:t>
                      </a:r>
                      <a:r>
                        <a:rPr lang="en-US" sz="2000" b="1" dirty="0" smtClean="0">
                          <a:solidFill>
                            <a:schemeClr val="tx1"/>
                          </a:solidFill>
                          <a:effectLst/>
                          <a:latin typeface="Times New Roman" panose="02020603050405020304" pitchFamily="18" charset="0"/>
                          <a:cs typeface="Times New Roman" panose="02020603050405020304" pitchFamily="18" charset="0"/>
                        </a:rPr>
                        <a:t>485</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2000" b="1" dirty="0" smtClean="0">
                          <a:solidFill>
                            <a:schemeClr val="tx1"/>
                          </a:solidFill>
                          <a:effectLst/>
                          <a:latin typeface="Times New Roman" panose="02020603050405020304" pitchFamily="18" charset="0"/>
                          <a:cs typeface="Times New Roman" panose="02020603050405020304" pitchFamily="18" charset="0"/>
                        </a:rPr>
                        <a:t>1</a:t>
                      </a:r>
                      <a:r>
                        <a:rPr lang="en-US" sz="2000" b="1" dirty="0" smtClean="0">
                          <a:solidFill>
                            <a:schemeClr val="tx1"/>
                          </a:solidFill>
                          <a:effectLst/>
                          <a:latin typeface="Times New Roman" panose="02020603050405020304" pitchFamily="18" charset="0"/>
                          <a:cs typeface="Times New Roman" panose="02020603050405020304" pitchFamily="18" charset="0"/>
                        </a:rPr>
                        <a:t>34158</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smtClean="0">
                          <a:solidFill>
                            <a:schemeClr val="tx1"/>
                          </a:solidFill>
                          <a:effectLst/>
                          <a:latin typeface="Times New Roman" panose="02020603050405020304" pitchFamily="18" charset="0"/>
                          <a:cs typeface="Times New Roman" panose="02020603050405020304" pitchFamily="18" charset="0"/>
                        </a:rPr>
                        <a:t>Școli primare </a:t>
                      </a: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106</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11243</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Gimnazii</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787</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124534</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3590">
                <a:tc>
                  <a:txBody>
                    <a:bodyPr/>
                    <a:lstStyle/>
                    <a:p>
                      <a:pPr marL="0" marR="0" indent="0" algn="l" defTabSz="457200" rtl="0" eaLnBrk="1" fontAlgn="auto" latinLnBrk="0" hangingPunct="1">
                        <a:lnSpc>
                          <a:spcPct val="107000"/>
                        </a:lnSpc>
                        <a:spcBef>
                          <a:spcPts val="0"/>
                        </a:spcBef>
                        <a:spcAft>
                          <a:spcPts val="0"/>
                        </a:spcAft>
                        <a:buClrTx/>
                        <a:buSzTx/>
                        <a:buFontTx/>
                        <a:buNone/>
                        <a:tabLst/>
                        <a:defRPr/>
                      </a:pPr>
                      <a:endParaRPr lang="ro-RO" sz="1800" noProof="0" smtClean="0">
                        <a:solidFill>
                          <a:schemeClr val="tx1"/>
                        </a:solidFill>
                        <a:effectLst/>
                        <a:latin typeface="Times New Roman" panose="02020603050405020304" pitchFamily="18" charset="0"/>
                        <a:cs typeface="Times New Roman" panose="02020603050405020304" pitchFamily="18" charset="0"/>
                      </a:endParaRPr>
                    </a:p>
                    <a:p>
                      <a:pPr marL="0" marR="0" indent="0" algn="l" defTabSz="457200" rtl="0" eaLnBrk="1" fontAlgn="auto" latinLnBrk="0" hangingPunct="1">
                        <a:lnSpc>
                          <a:spcPct val="107000"/>
                        </a:lnSpc>
                        <a:spcBef>
                          <a:spcPts val="0"/>
                        </a:spcBef>
                        <a:spcAft>
                          <a:spcPts val="0"/>
                        </a:spcAft>
                        <a:buClrTx/>
                        <a:buSzTx/>
                        <a:buFontTx/>
                        <a:buNone/>
                        <a:tabLst/>
                        <a:defRPr/>
                      </a:pPr>
                      <a:r>
                        <a:rPr lang="ro-RO" sz="1800" noProof="0" smtClean="0">
                          <a:solidFill>
                            <a:schemeClr val="tx1"/>
                          </a:solidFill>
                          <a:effectLst/>
                          <a:latin typeface="Times New Roman" panose="02020603050405020304" pitchFamily="18" charset="0"/>
                          <a:cs typeface="Times New Roman" panose="02020603050405020304" pitchFamily="18" charset="0"/>
                        </a:rPr>
                        <a:t>Licee  teoretice</a:t>
                      </a:r>
                      <a:endParaRPr lang="ro-RO" sz="1800" noProof="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336</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197038</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smtClean="0">
                          <a:solidFill>
                            <a:schemeClr val="tx1"/>
                          </a:solidFill>
                          <a:effectLst/>
                          <a:latin typeface="Times New Roman" panose="02020603050405020304" pitchFamily="18" charset="0"/>
                          <a:cs typeface="Times New Roman" panose="02020603050405020304" pitchFamily="18" charset="0"/>
                        </a:rPr>
                        <a:t>Școli auxiliare</a:t>
                      </a:r>
                      <a:endParaRPr lang="ro-RO" sz="1800" noProof="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u-RU" sz="2000" b="1" dirty="0">
                          <a:solidFill>
                            <a:schemeClr val="tx1"/>
                          </a:solidFill>
                          <a:effectLst/>
                          <a:latin typeface="Times New Roman" panose="02020603050405020304" pitchFamily="18" charset="0"/>
                          <a:cs typeface="Times New Roman" panose="02020603050405020304" pitchFamily="18" charset="0"/>
                        </a:rPr>
                        <a:t>10</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2000" b="1" dirty="0" smtClean="0">
                          <a:solidFill>
                            <a:schemeClr val="tx1"/>
                          </a:solidFill>
                          <a:effectLst/>
                          <a:latin typeface="Times New Roman" panose="02020603050405020304" pitchFamily="18" charset="0"/>
                          <a:cs typeface="Times New Roman" panose="02020603050405020304" pitchFamily="18" charset="0"/>
                        </a:rPr>
                        <a:t>541</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Licee teoretice (învățământ</a:t>
                      </a:r>
                      <a:r>
                        <a:rPr lang="ro-RO" sz="1800" baseline="0" noProof="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seral)</a:t>
                      </a:r>
                      <a:endParaRPr lang="ro-RO" sz="1800" noProof="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cs typeface="Times New Roman" panose="02020603050405020304" pitchFamily="18" charset="0"/>
                        </a:rPr>
                        <a:t>2</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cs typeface="Times New Roman" panose="02020603050405020304" pitchFamily="18" charset="0"/>
                        </a:rPr>
                        <a:t>1019</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1177">
                <a:tc>
                  <a:txBody>
                    <a:bodyPr/>
                    <a:lstStyle/>
                    <a:p>
                      <a:pPr>
                        <a:lnSpc>
                          <a:spcPct val="107000"/>
                        </a:lnSpc>
                        <a:spcAft>
                          <a:spcPts val="0"/>
                        </a:spcAft>
                      </a:pPr>
                      <a:r>
                        <a:rPr lang="ro-RO" sz="18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TOTAL (învățământ primar</a:t>
                      </a:r>
                      <a:r>
                        <a:rPr lang="ro-RO" sz="1800" baseline="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și secundar)</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1241</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334375</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5460">
                <a:tc>
                  <a:txBody>
                    <a:bodyPr/>
                    <a:lstStyle/>
                    <a:p>
                      <a:pPr>
                        <a:lnSpc>
                          <a:spcPct val="107000"/>
                        </a:lnSpc>
                        <a:spcAft>
                          <a:spcPts val="0"/>
                        </a:spcAft>
                      </a:pPr>
                      <a:r>
                        <a:rPr lang="ro-RO" sz="1800"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TOTAL (învățământ general)</a:t>
                      </a:r>
                      <a:endParaRPr lang="ru-RU" sz="18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2726</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ro-RO" sz="2000" b="1" dirty="0" smtClean="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468533</a:t>
                      </a:r>
                      <a:endParaRPr lang="ru-RU" sz="20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TextBox 6"/>
          <p:cNvSpPr txBox="1"/>
          <p:nvPr/>
        </p:nvSpPr>
        <p:spPr>
          <a:xfrm>
            <a:off x="8511822" y="6242756"/>
            <a:ext cx="3030510" cy="307777"/>
          </a:xfrm>
          <a:prstGeom prst="rect">
            <a:avLst/>
          </a:prstGeom>
          <a:noFill/>
        </p:spPr>
        <p:txBody>
          <a:bodyPr wrap="none" rtlCol="0">
            <a:spAutoFit/>
          </a:bodyPr>
          <a:lstStyle/>
          <a:p>
            <a:r>
              <a:rPr lang="ro-RO" sz="1400" i="1" dirty="0" smtClean="0"/>
              <a:t>Sursa: BSN, situația din octombrie 20</a:t>
            </a:r>
            <a:r>
              <a:rPr lang="en-US" sz="1400" i="1" dirty="0" smtClean="0"/>
              <a:t>2</a:t>
            </a:r>
            <a:r>
              <a:rPr lang="ro-RO" sz="1400" i="1" dirty="0" smtClean="0"/>
              <a:t>0</a:t>
            </a:r>
            <a:endParaRPr lang="ru-RU" sz="1400" i="1" dirty="0"/>
          </a:p>
        </p:txBody>
      </p:sp>
    </p:spTree>
    <p:extLst>
      <p:ext uri="{BB962C8B-B14F-4D97-AF65-F5344CB8AC3E}">
        <p14:creationId xmlns:p14="http://schemas.microsoft.com/office/powerpoint/2010/main" xmlns="" val="11028664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3642" y="107302"/>
            <a:ext cx="10018713" cy="975049"/>
          </a:xfrm>
        </p:spPr>
        <p:txBody>
          <a:bodyPr/>
          <a:lstStyle/>
          <a:p>
            <a:r>
              <a:rPr lang="ro-RO" b="1" dirty="0">
                <a:latin typeface="Times New Roman" panose="02020603050405020304" pitchFamily="18" charset="0"/>
                <a:cs typeface="Times New Roman" panose="02020603050405020304" pitchFamily="18" charset="0"/>
              </a:rPr>
              <a:t>Admiterea în învățământul </a:t>
            </a:r>
            <a:r>
              <a:rPr lang="ro-RO" b="1" dirty="0" smtClean="0">
                <a:latin typeface="Times New Roman" panose="02020603050405020304" pitchFamily="18" charset="0"/>
                <a:cs typeface="Times New Roman" panose="02020603050405020304" pitchFamily="18" charset="0"/>
              </a:rPr>
              <a:t>liceal</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57548" y="1147665"/>
            <a:ext cx="9754807" cy="182371"/>
          </a:xfrm>
        </p:spPr>
        <p:txBody>
          <a:bodyPr>
            <a:normAutofit fontScale="25000" lnSpcReduction="20000"/>
          </a:bodyPr>
          <a:lstStyle/>
          <a:p>
            <a:endParaRPr lang="ru-RU" dirty="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xmlns="" val="2945857147"/>
              </p:ext>
            </p:extLst>
          </p:nvPr>
        </p:nvGraphicFramePr>
        <p:xfrm>
          <a:off x="1493642" y="1579417"/>
          <a:ext cx="10144176" cy="3159398"/>
        </p:xfrm>
        <a:graphic>
          <a:graphicData uri="http://schemas.openxmlformats.org/drawingml/2006/table">
            <a:tbl>
              <a:tblPr firstRow="1" firstCol="1" bandRow="1">
                <a:tableStyleId>{5C22544A-7EE6-4342-B048-85BDC9FD1C3A}</a:tableStyleId>
              </a:tblPr>
              <a:tblGrid>
                <a:gridCol w="1295389"/>
                <a:gridCol w="1523126"/>
                <a:gridCol w="1883380"/>
                <a:gridCol w="1442589"/>
                <a:gridCol w="1482662"/>
                <a:gridCol w="1239886"/>
                <a:gridCol w="1277144"/>
              </a:tblGrid>
              <a:tr h="927555">
                <a:tc>
                  <a:txBody>
                    <a:bodyPr/>
                    <a:lstStyle/>
                    <a:p>
                      <a:pPr algn="ctr">
                        <a:lnSpc>
                          <a:spcPct val="115000"/>
                        </a:lnSpc>
                        <a:spcAft>
                          <a:spcPts val="0"/>
                        </a:spcAft>
                      </a:pPr>
                      <a:r>
                        <a:rPr lang="ro-RO" sz="1600" dirty="0">
                          <a:solidFill>
                            <a:srgbClr val="002060"/>
                          </a:solidFill>
                          <a:effectLst/>
                        </a:rPr>
                        <a:t> Anul de studii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Total absolvenți </a:t>
                      </a:r>
                      <a:r>
                        <a:rPr lang="ro-RO" sz="1600" dirty="0" smtClean="0">
                          <a:solidFill>
                            <a:srgbClr val="002060"/>
                          </a:solidFill>
                          <a:effectLst/>
                        </a:rPr>
                        <a:t>gimnaziu (elevi</a:t>
                      </a:r>
                      <a:r>
                        <a:rPr lang="ro-RO" sz="1600" dirty="0">
                          <a:solidFill>
                            <a:srgbClr val="002060"/>
                          </a:solidFill>
                          <a:effectLst/>
                        </a:rPr>
                        <a:t>)</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Total admiși în învățământul liceal</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real</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umanist</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arte</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1600" dirty="0">
                          <a:solidFill>
                            <a:srgbClr val="002060"/>
                          </a:solidFill>
                          <a:effectLst/>
                        </a:rPr>
                        <a:t>Profil sport</a:t>
                      </a:r>
                      <a:endParaRPr lang="ru-RU" sz="1600" dirty="0">
                        <a:solidFill>
                          <a:srgbClr val="002060"/>
                        </a:solidFill>
                        <a:effectLst/>
                      </a:endParaRPr>
                    </a:p>
                    <a:p>
                      <a:pPr algn="ctr">
                        <a:lnSpc>
                          <a:spcPct val="115000"/>
                        </a:lnSpc>
                        <a:spcAft>
                          <a:spcPts val="0"/>
                        </a:spcAft>
                      </a:pPr>
                      <a:r>
                        <a:rPr lang="ro-RO" sz="1600" dirty="0">
                          <a:solidFill>
                            <a:srgbClr val="002060"/>
                          </a:solidFill>
                          <a:effectLst/>
                        </a:rPr>
                        <a:t>(elevi)</a:t>
                      </a:r>
                      <a:endParaRPr lang="ru-RU" sz="16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95048">
                <a:tc>
                  <a:txBody>
                    <a:bodyPr/>
                    <a:lstStyle/>
                    <a:p>
                      <a:pPr algn="ctr">
                        <a:lnSpc>
                          <a:spcPct val="115000"/>
                        </a:lnSpc>
                        <a:spcAft>
                          <a:spcPts val="0"/>
                        </a:spcAft>
                      </a:pPr>
                      <a:r>
                        <a:rPr lang="ro-RO" sz="2000" dirty="0" smtClean="0">
                          <a:solidFill>
                            <a:srgbClr val="002060"/>
                          </a:solidFill>
                          <a:effectLst/>
                        </a:rPr>
                        <a:t>2018</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29 902</a:t>
                      </a:r>
                      <a:endParaRPr lang="ru-RU" sz="20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a:effectLst/>
                          <a:latin typeface="Times New Roman" panose="02020603050405020304" pitchFamily="18" charset="0"/>
                          <a:cs typeface="Times New Roman" panose="02020603050405020304" pitchFamily="18" charset="0"/>
                        </a:rPr>
                        <a:t>12 </a:t>
                      </a:r>
                      <a:r>
                        <a:rPr lang="ro-RO" sz="2000" dirty="0" smtClean="0">
                          <a:effectLst/>
                          <a:latin typeface="Times New Roman" panose="02020603050405020304" pitchFamily="18" charset="0"/>
                          <a:cs typeface="Times New Roman" panose="02020603050405020304" pitchFamily="18" charset="0"/>
                        </a:rPr>
                        <a:t>483 (40,8%)</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ru-RU" sz="20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ru-RU" sz="20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ru-RU" sz="20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ru-RU" sz="20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95048">
                <a:tc>
                  <a:txBody>
                    <a:bodyPr/>
                    <a:lstStyle/>
                    <a:p>
                      <a:pPr algn="ctr">
                        <a:lnSpc>
                          <a:spcPct val="115000"/>
                        </a:lnSpc>
                        <a:spcAft>
                          <a:spcPts val="0"/>
                        </a:spcAft>
                      </a:pPr>
                      <a:r>
                        <a:rPr lang="ro-RO" sz="2000" dirty="0" smtClean="0">
                          <a:solidFill>
                            <a:srgbClr val="002060"/>
                          </a:solidFill>
                          <a:effectLst/>
                        </a:rPr>
                        <a:t>2019</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29 947</a:t>
                      </a:r>
                      <a:endParaRPr lang="ru-RU" sz="20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a:effectLst/>
                          <a:latin typeface="Times New Roman" panose="02020603050405020304" pitchFamily="18" charset="0"/>
                          <a:cs typeface="Times New Roman" panose="02020603050405020304" pitchFamily="18" charset="0"/>
                        </a:rPr>
                        <a:t>12 </a:t>
                      </a:r>
                      <a:r>
                        <a:rPr lang="ro-RO" sz="2000" dirty="0" smtClean="0">
                          <a:effectLst/>
                          <a:latin typeface="Times New Roman" panose="02020603050405020304" pitchFamily="18" charset="0"/>
                          <a:cs typeface="Times New Roman" panose="02020603050405020304" pitchFamily="18" charset="0"/>
                        </a:rPr>
                        <a:t>621 (42,2%)</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3929</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8253</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224</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215</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41747">
                <a:tc>
                  <a:txBody>
                    <a:bodyPr/>
                    <a:lstStyle/>
                    <a:p>
                      <a:pPr algn="ctr">
                        <a:lnSpc>
                          <a:spcPct val="115000"/>
                        </a:lnSpc>
                        <a:spcAft>
                          <a:spcPts val="0"/>
                        </a:spcAft>
                      </a:pPr>
                      <a:r>
                        <a:rPr lang="ro-RO" sz="2000" dirty="0" smtClean="0">
                          <a:solidFill>
                            <a:srgbClr val="002060"/>
                          </a:solidFill>
                          <a:effectLst/>
                        </a:rPr>
                        <a:t>2020</a:t>
                      </a:r>
                      <a:endParaRPr lang="ru-RU" sz="2000" dirty="0">
                        <a:solidFill>
                          <a:srgbClr val="002060"/>
                        </a:solidFill>
                        <a:effectLst/>
                        <a:latin typeface="Calibri" panose="020F0502020204030204" pitchFamily="34"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30 547</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13 366</a:t>
                      </a:r>
                      <a:r>
                        <a:rPr lang="ro-RO" sz="2000" dirty="0">
                          <a:effectLst/>
                          <a:latin typeface="Times New Roman" panose="02020603050405020304" pitchFamily="18" charset="0"/>
                          <a:cs typeface="Times New Roman" panose="02020603050405020304" pitchFamily="18" charset="0"/>
                        </a:rPr>
                        <a:t> </a:t>
                      </a:r>
                      <a:r>
                        <a:rPr lang="ro-RO" sz="2000" dirty="0" smtClean="0">
                          <a:effectLst/>
                          <a:latin typeface="Times New Roman" panose="02020603050405020304" pitchFamily="18" charset="0"/>
                          <a:cs typeface="Times New Roman" panose="02020603050405020304" pitchFamily="18" charset="0"/>
                        </a:rPr>
                        <a:t> (43,3%)</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4367</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8493</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227</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o-RO" sz="2000" dirty="0" smtClean="0">
                          <a:effectLst/>
                          <a:latin typeface="Times New Roman" panose="02020603050405020304" pitchFamily="18" charset="0"/>
                          <a:cs typeface="Times New Roman" panose="02020603050405020304" pitchFamily="18" charset="0"/>
                        </a:rPr>
                        <a:t>279</a:t>
                      </a:r>
                      <a:r>
                        <a:rPr lang="ro-RO" sz="2000" dirty="0">
                          <a:effectLst/>
                          <a:latin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Прямоугольник 4"/>
          <p:cNvSpPr/>
          <p:nvPr/>
        </p:nvSpPr>
        <p:spPr>
          <a:xfrm>
            <a:off x="2127379" y="4758532"/>
            <a:ext cx="9610531" cy="2180597"/>
          </a:xfrm>
          <a:prstGeom prst="rect">
            <a:avLst/>
          </a:prstGeom>
        </p:spPr>
        <p:txBody>
          <a:bodyPr wrap="square">
            <a:spAutoFit/>
          </a:bodyPr>
          <a:lstStyle/>
          <a:p>
            <a:pPr algn="just">
              <a:lnSpc>
                <a:spcPct val="115000"/>
              </a:lnSpc>
              <a:spcAft>
                <a:spcPts val="0"/>
              </a:spcAft>
            </a:pPr>
            <a:r>
              <a:rPr lang="ro-RO" b="1" dirty="0">
                <a:latin typeface="Times New Roman" panose="02020603050405020304" pitchFamily="18" charset="0"/>
                <a:ea typeface="SimSun" panose="02010600030101010101" pitchFamily="2" charset="-122"/>
                <a:cs typeface="Times New Roman" panose="02020603050405020304" pitchFamily="18" charset="0"/>
              </a:rPr>
              <a:t>Constatări</a:t>
            </a:r>
            <a:r>
              <a:rPr lang="ro-RO" dirty="0">
                <a:latin typeface="Times New Roman" panose="02020603050405020304" pitchFamily="18" charset="0"/>
                <a:ea typeface="SimSun" panose="02010600030101010101" pitchFamily="2" charset="-122"/>
                <a:cs typeface="Times New Roman" panose="02020603050405020304" pitchFamily="18" charset="0"/>
              </a:rPr>
              <a:t>: </a:t>
            </a:r>
            <a:endParaRPr lang="ru-RU" sz="1600" dirty="0">
              <a:latin typeface="Calibri" panose="020F0502020204030204" pitchFamily="34" charset="0"/>
              <a:ea typeface="SimSun" panose="02010600030101010101" pitchFamily="2" charset="-122"/>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x-none" sz="2000" dirty="0">
                <a:latin typeface="Times New Roman" panose="02020603050405020304" pitchFamily="18" charset="0"/>
                <a:ea typeface="Times New Roman" panose="02020603050405020304" pitchFamily="18" charset="0"/>
                <a:cs typeface="Times New Roman" panose="02020603050405020304" pitchFamily="18" charset="0"/>
              </a:rPr>
              <a:t>Rata de încadrare a elevilor în învățământul liceal în ultimii ani de studii se menține ≈ 40%, fiind </a:t>
            </a:r>
            <a:r>
              <a:rPr lang="x-none" sz="2000">
                <a:latin typeface="Times New Roman" panose="02020603050405020304" pitchFamily="18" charset="0"/>
                <a:ea typeface="Times New Roman" panose="02020603050405020304" pitchFamily="18" charset="0"/>
                <a:cs typeface="Times New Roman" panose="02020603050405020304" pitchFamily="18" charset="0"/>
              </a:rPr>
              <a:t>în </a:t>
            </a:r>
            <a:r>
              <a:rPr lang="x-none" sz="2000" smtClean="0">
                <a:latin typeface="Times New Roman" panose="02020603050405020304" pitchFamily="18" charset="0"/>
                <a:ea typeface="Times New Roman" panose="02020603050405020304" pitchFamily="18" charset="0"/>
                <a:cs typeface="Times New Roman" panose="02020603050405020304" pitchFamily="18" charset="0"/>
              </a:rPr>
              <a:t>creștere</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x-none" sz="2000" smtClean="0">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Prevalează numărul elevilor înmatriculați la profilul umanist;</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pPr>
            <a:r>
              <a:rPr lang="ro-RO" sz="2000" dirty="0">
                <a:latin typeface="Times New Roman" panose="02020603050405020304" pitchFamily="18" charset="0"/>
                <a:ea typeface="Times New Roman" panose="02020603050405020304" pitchFamily="18" charset="0"/>
                <a:cs typeface="Times New Roman" panose="02020603050405020304" pitchFamily="18" charset="0"/>
              </a:rPr>
              <a:t>Se menține decalajul mare dintre profilul umanist și profilul real, constatându-se o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descreștere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a </a:t>
            </a:r>
            <a:r>
              <a:rPr lang="ro-RO" sz="2000" dirty="0" smtClean="0">
                <a:latin typeface="Times New Roman" panose="02020603050405020304" pitchFamily="18" charset="0"/>
                <a:ea typeface="Times New Roman" panose="02020603050405020304" pitchFamily="18" charset="0"/>
                <a:cs typeface="Times New Roman" panose="02020603050405020304" pitchFamily="18" charset="0"/>
              </a:rPr>
              <a:t>solicitanților </a:t>
            </a:r>
            <a:r>
              <a:rPr lang="ro-RO" sz="2000" dirty="0">
                <a:latin typeface="Times New Roman" panose="02020603050405020304" pitchFamily="18" charset="0"/>
                <a:ea typeface="Times New Roman" panose="02020603050405020304" pitchFamily="18" charset="0"/>
                <a:cs typeface="Times New Roman" panose="02020603050405020304" pitchFamily="18" charset="0"/>
              </a:rPr>
              <a:t>pentru profilul real.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32930765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9467" y="228600"/>
            <a:ext cx="10323866" cy="1205090"/>
          </a:xfrm>
        </p:spPr>
        <p:txBody>
          <a:bodyPr>
            <a:normAutofit/>
          </a:bodyPr>
          <a:lstStyle/>
          <a:p>
            <a:r>
              <a:rPr lang="ro-RO" sz="2800" b="1" dirty="0" smtClean="0"/>
              <a:t>Ponderea elevilor cu cerințe educaționale speciale și cu </a:t>
            </a:r>
            <a:r>
              <a:rPr lang="ro-RO" sz="2800" b="1" dirty="0" err="1" smtClean="0"/>
              <a:t>dizabilități</a:t>
            </a:r>
            <a:r>
              <a:rPr lang="ro-RO" sz="2800" b="1" dirty="0" smtClean="0"/>
              <a:t> încadrați în instituții de învăţământ general</a:t>
            </a:r>
            <a:endParaRPr lang="ro-RO"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551710857"/>
              </p:ext>
            </p:extLst>
          </p:nvPr>
        </p:nvGraphicFramePr>
        <p:xfrm>
          <a:off x="1529467" y="1537853"/>
          <a:ext cx="10233554" cy="3056311"/>
        </p:xfrm>
        <a:graphic>
          <a:graphicData uri="http://schemas.openxmlformats.org/drawingml/2006/table">
            <a:tbl>
              <a:tblPr/>
              <a:tblGrid>
                <a:gridCol w="3793798"/>
                <a:gridCol w="1256696"/>
                <a:gridCol w="1319207"/>
                <a:gridCol w="1287951"/>
                <a:gridCol w="1287951"/>
                <a:gridCol w="1287951"/>
              </a:tblGrid>
              <a:tr h="425485">
                <a:tc>
                  <a:txBody>
                    <a:bodyPr/>
                    <a:lstStyle/>
                    <a:p>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0" algn="ctr">
                        <a:spcBef>
                          <a:spcPts val="200"/>
                        </a:spcBef>
                        <a:spcAft>
                          <a:spcPts val="200"/>
                        </a:spcAft>
                      </a:pPr>
                      <a:r>
                        <a:rPr lang="ru-RU" sz="2000" b="1" dirty="0">
                          <a:effectLst/>
                          <a:latin typeface="Times New Roman" panose="02020603050405020304" pitchFamily="18" charset="0"/>
                          <a:cs typeface="Times New Roman" panose="02020603050405020304" pitchFamily="18" charset="0"/>
                        </a:rPr>
                        <a:t>2016/17</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0" algn="ctr">
                        <a:spcBef>
                          <a:spcPts val="200"/>
                        </a:spcBef>
                        <a:spcAft>
                          <a:spcPts val="200"/>
                        </a:spcAft>
                      </a:pPr>
                      <a:r>
                        <a:rPr lang="ro-RO" sz="2000" b="1" dirty="0">
                          <a:effectLst/>
                          <a:latin typeface="Times New Roman" panose="02020603050405020304" pitchFamily="18" charset="0"/>
                          <a:cs typeface="Times New Roman" panose="02020603050405020304" pitchFamily="18" charset="0"/>
                        </a:rPr>
                        <a:t>2017/18</a:t>
                      </a: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0" algn="ctr">
                        <a:spcBef>
                          <a:spcPts val="200"/>
                        </a:spcBef>
                        <a:spcAft>
                          <a:spcPts val="200"/>
                        </a:spcAft>
                      </a:pPr>
                      <a:r>
                        <a:rPr lang="ru-RU" sz="2000" b="1" dirty="0" smtClean="0">
                          <a:effectLst/>
                          <a:latin typeface="Times New Roman" panose="02020603050405020304" pitchFamily="18" charset="0"/>
                          <a:cs typeface="Times New Roman" panose="02020603050405020304" pitchFamily="18" charset="0"/>
                        </a:rPr>
                        <a:t>201</a:t>
                      </a:r>
                      <a:r>
                        <a:rPr lang="ro-RO" sz="2000" b="1" dirty="0" smtClean="0">
                          <a:effectLst/>
                          <a:latin typeface="Times New Roman" panose="02020603050405020304" pitchFamily="18" charset="0"/>
                          <a:cs typeface="Times New Roman" panose="02020603050405020304" pitchFamily="18" charset="0"/>
                        </a:rPr>
                        <a:t>8</a:t>
                      </a:r>
                      <a:r>
                        <a:rPr lang="ru-RU" sz="2000" b="1" dirty="0" smtClean="0">
                          <a:effectLst/>
                          <a:latin typeface="Times New Roman" panose="02020603050405020304" pitchFamily="18" charset="0"/>
                          <a:cs typeface="Times New Roman" panose="02020603050405020304" pitchFamily="18" charset="0"/>
                        </a:rPr>
                        <a:t>/1</a:t>
                      </a:r>
                      <a:r>
                        <a:rPr lang="ro-RO" sz="2000" b="1" dirty="0" smtClean="0">
                          <a:effectLst/>
                          <a:latin typeface="Times New Roman" panose="02020603050405020304" pitchFamily="18" charset="0"/>
                          <a:cs typeface="Times New Roman" panose="02020603050405020304" pitchFamily="18" charset="0"/>
                        </a:rPr>
                        <a:t>9</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0" algn="ctr">
                        <a:spcBef>
                          <a:spcPts val="200"/>
                        </a:spcBef>
                        <a:spcAft>
                          <a:spcPts val="200"/>
                        </a:spcAft>
                      </a:pPr>
                      <a:r>
                        <a:rPr lang="ru-RU" sz="2000" b="1" dirty="0" smtClean="0">
                          <a:effectLst/>
                          <a:latin typeface="Times New Roman" panose="02020603050405020304" pitchFamily="18" charset="0"/>
                          <a:cs typeface="Times New Roman" panose="02020603050405020304" pitchFamily="18" charset="0"/>
                        </a:rPr>
                        <a:t>201</a:t>
                      </a:r>
                      <a:r>
                        <a:rPr lang="ro-RO" sz="2000" b="1" dirty="0" smtClean="0">
                          <a:effectLst/>
                          <a:latin typeface="Times New Roman" panose="02020603050405020304" pitchFamily="18" charset="0"/>
                          <a:cs typeface="Times New Roman" panose="02020603050405020304" pitchFamily="18" charset="0"/>
                        </a:rPr>
                        <a:t>9</a:t>
                      </a:r>
                      <a:r>
                        <a:rPr lang="ru-RU" sz="2000" b="1" dirty="0" smtClean="0">
                          <a:effectLst/>
                          <a:latin typeface="Times New Roman" panose="02020603050405020304" pitchFamily="18" charset="0"/>
                          <a:cs typeface="Times New Roman" panose="02020603050405020304" pitchFamily="18" charset="0"/>
                        </a:rPr>
                        <a:t>/</a:t>
                      </a:r>
                      <a:r>
                        <a:rPr lang="ro-RO" sz="2000" b="1" dirty="0" smtClean="0">
                          <a:effectLst/>
                          <a:latin typeface="Times New Roman" panose="02020603050405020304" pitchFamily="18" charset="0"/>
                          <a:cs typeface="Times New Roman" panose="02020603050405020304" pitchFamily="18" charset="0"/>
                        </a:rPr>
                        <a:t>20</a:t>
                      </a:r>
                      <a:endParaRPr lang="ru-RU"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indent="0" algn="ctr">
                        <a:spcBef>
                          <a:spcPts val="200"/>
                        </a:spcBef>
                        <a:spcAft>
                          <a:spcPts val="200"/>
                        </a:spcAft>
                      </a:pPr>
                      <a:r>
                        <a:rPr lang="ro-RO" sz="2000" b="1" dirty="0" smtClean="0">
                          <a:effectLst/>
                          <a:latin typeface="Times New Roman" panose="02020603050405020304" pitchFamily="18" charset="0"/>
                          <a:cs typeface="Times New Roman" panose="02020603050405020304" pitchFamily="18" charset="0"/>
                        </a:rPr>
                        <a:t>2020/21</a:t>
                      </a: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323581">
                <a:tc>
                  <a:txBody>
                    <a:bodyPr/>
                    <a:lstStyle/>
                    <a:p>
                      <a:pPr indent="0"/>
                      <a:r>
                        <a:rPr lang="ro-RO" sz="2000" b="1">
                          <a:effectLst/>
                          <a:latin typeface="Times New Roman" panose="02020603050405020304" pitchFamily="18" charset="0"/>
                          <a:cs typeface="Times New Roman" panose="02020603050405020304" pitchFamily="18" charset="0"/>
                        </a:rPr>
                        <a:t>Elevi - total</a:t>
                      </a:r>
                      <a:endParaRPr lang="ro-RO" sz="2000">
                        <a:effectLst/>
                        <a:latin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u-RU" sz="2400" b="1" dirty="0">
                          <a:effectLst/>
                          <a:latin typeface="Times New Roman" panose="02020603050405020304" pitchFamily="18" charset="0"/>
                          <a:cs typeface="Times New Roman" panose="02020603050405020304" pitchFamily="18" charset="0"/>
                        </a:rPr>
                        <a:t>10 994</a:t>
                      </a:r>
                      <a:endParaRPr lang="ru-RU" sz="24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a:effectLst/>
                          <a:latin typeface="Times New Roman" panose="02020603050405020304" pitchFamily="18" charset="0"/>
                          <a:cs typeface="Times New Roman" panose="02020603050405020304" pitchFamily="18" charset="0"/>
                        </a:rPr>
                        <a:t>10 589</a:t>
                      </a:r>
                      <a:endParaRPr lang="ro-RO" sz="24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10269</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9784</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9787</a:t>
                      </a:r>
                      <a:endParaRPr lang="ro-RO"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64716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sz="2000" dirty="0">
                          <a:effectLst/>
                          <a:latin typeface="Times New Roman" panose="02020603050405020304" pitchFamily="18" charset="0"/>
                          <a:cs typeface="Times New Roman" panose="02020603050405020304" pitchFamily="18" charset="0"/>
                        </a:rPr>
                        <a:t>În instituții de </a:t>
                      </a:r>
                      <a:r>
                        <a:rPr lang="ro-RO" sz="2000" dirty="0" err="1">
                          <a:effectLst/>
                          <a:latin typeface="Times New Roman" panose="02020603050405020304" pitchFamily="18" charset="0"/>
                          <a:cs typeface="Times New Roman" panose="02020603050405020304" pitchFamily="18" charset="0"/>
                        </a:rPr>
                        <a:t>învăţământ</a:t>
                      </a:r>
                      <a:r>
                        <a:rPr lang="ro-RO" sz="2000" dirty="0">
                          <a:effectLst/>
                          <a:latin typeface="Times New Roman" panose="02020603050405020304" pitchFamily="18" charset="0"/>
                          <a:cs typeface="Times New Roman" panose="02020603050405020304" pitchFamily="18" charset="0"/>
                        </a:rPr>
                        <a:t> primar și secundar </a:t>
                      </a:r>
                      <a:r>
                        <a:rPr lang="ro-RO" sz="2000" dirty="0" smtClean="0">
                          <a:effectLst/>
                          <a:latin typeface="Times New Roman" panose="02020603050405020304" pitchFamily="18" charset="0"/>
                          <a:cs typeface="Times New Roman" panose="02020603050405020304" pitchFamily="18" charset="0"/>
                        </a:rPr>
                        <a:t>general, inclusiv:</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indent="114300" algn="ctr"/>
                      <a:r>
                        <a:rPr lang="ru-RU" sz="2400" b="1" dirty="0">
                          <a:effectLst/>
                          <a:latin typeface="Times New Roman" panose="02020603050405020304" pitchFamily="18" charset="0"/>
                          <a:cs typeface="Times New Roman" panose="02020603050405020304" pitchFamily="18" charset="0"/>
                        </a:rPr>
                        <a:t>10 134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400" b="1" dirty="0">
                          <a:effectLst/>
                          <a:latin typeface="Times New Roman" panose="02020603050405020304" pitchFamily="18" charset="0"/>
                          <a:cs typeface="Times New Roman" panose="02020603050405020304" pitchFamily="18" charset="0"/>
                        </a:rPr>
                        <a:t>9 840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400" b="1" dirty="0" smtClean="0">
                          <a:effectLst/>
                          <a:latin typeface="Times New Roman" panose="02020603050405020304" pitchFamily="18" charset="0"/>
                          <a:cs typeface="Times New Roman" panose="02020603050405020304" pitchFamily="18" charset="0"/>
                        </a:rPr>
                        <a:t>9560</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400" b="1" dirty="0" smtClean="0">
                          <a:effectLst/>
                          <a:latin typeface="Times New Roman" panose="02020603050405020304" pitchFamily="18" charset="0"/>
                          <a:cs typeface="Times New Roman" panose="02020603050405020304" pitchFamily="18" charset="0"/>
                        </a:rPr>
                        <a:t>9157</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400" b="1" dirty="0" smtClean="0">
                          <a:effectLst/>
                          <a:latin typeface="Times New Roman" panose="02020603050405020304" pitchFamily="18" charset="0"/>
                          <a:cs typeface="Times New Roman" panose="02020603050405020304" pitchFamily="18" charset="0"/>
                        </a:rPr>
                        <a:t>9246</a:t>
                      </a:r>
                      <a:endParaRPr lang="ro-RO"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23581">
                <a:tc>
                  <a:txBody>
                    <a:bodyPr/>
                    <a:lstStyle/>
                    <a:p>
                      <a:pPr indent="331470"/>
                      <a:r>
                        <a:rPr lang="ro-RO" sz="2000" dirty="0" smtClean="0">
                          <a:effectLst/>
                          <a:latin typeface="Times New Roman" panose="02020603050405020304" pitchFamily="18" charset="0"/>
                          <a:cs typeface="Times New Roman" panose="02020603050405020304" pitchFamily="18" charset="0"/>
                        </a:rPr>
                        <a:t>                       cu </a:t>
                      </a:r>
                      <a:r>
                        <a:rPr lang="ro-RO" sz="2000" dirty="0">
                          <a:effectLst/>
                          <a:latin typeface="Times New Roman" panose="02020603050405020304" pitchFamily="18" charset="0"/>
                          <a:cs typeface="Times New Roman" panose="02020603050405020304" pitchFamily="18" charset="0"/>
                        </a:rPr>
                        <a:t>CES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indent="114300" algn="ctr"/>
                      <a:r>
                        <a:rPr lang="ro-RO" sz="2000">
                          <a:effectLst/>
                          <a:latin typeface="Times New Roman" panose="02020603050405020304" pitchFamily="18" charset="0"/>
                          <a:cs typeface="Times New Roman" panose="02020603050405020304" pitchFamily="18" charset="0"/>
                        </a:rPr>
                        <a:t>8 675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000" dirty="0">
                          <a:effectLst/>
                          <a:latin typeface="Times New Roman" panose="02020603050405020304" pitchFamily="18" charset="0"/>
                          <a:cs typeface="Times New Roman" panose="02020603050405020304" pitchFamily="18" charset="0"/>
                        </a:rPr>
                        <a:t>8 415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323581">
                <a:tc>
                  <a:txBody>
                    <a:bodyPr/>
                    <a:lstStyle/>
                    <a:p>
                      <a:pPr indent="331470"/>
                      <a:r>
                        <a:rPr lang="ro-RO" sz="2000" dirty="0" smtClean="0">
                          <a:effectLst/>
                          <a:latin typeface="Times New Roman" panose="02020603050405020304" pitchFamily="18" charset="0"/>
                          <a:cs typeface="Times New Roman" panose="02020603050405020304" pitchFamily="18" charset="0"/>
                        </a:rPr>
                        <a:t>                       cu </a:t>
                      </a:r>
                      <a:r>
                        <a:rPr lang="ro-RO" sz="2000" dirty="0">
                          <a:effectLst/>
                          <a:latin typeface="Times New Roman" panose="02020603050405020304" pitchFamily="18" charset="0"/>
                          <a:cs typeface="Times New Roman" panose="02020603050405020304" pitchFamily="18" charset="0"/>
                        </a:rPr>
                        <a:t>dizabilități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000">
                          <a:effectLst/>
                          <a:latin typeface="Times New Roman" panose="02020603050405020304" pitchFamily="18" charset="0"/>
                          <a:cs typeface="Times New Roman" panose="02020603050405020304" pitchFamily="18" charset="0"/>
                        </a:rPr>
                        <a:t>1 459</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r>
                        <a:rPr lang="ro-RO" sz="2000" dirty="0">
                          <a:effectLst/>
                          <a:latin typeface="Times New Roman" panose="02020603050405020304" pitchFamily="18" charset="0"/>
                          <a:cs typeface="Times New Roman" panose="02020603050405020304" pitchFamily="18" charset="0"/>
                        </a:rPr>
                        <a:t>1 425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300" algn="ct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r h="970742">
                <a:tc>
                  <a:txBody>
                    <a:bodyPr/>
                    <a:lstStyle/>
                    <a:p>
                      <a:pPr indent="0"/>
                      <a:r>
                        <a:rPr lang="ro-RO" sz="2000" b="1" dirty="0">
                          <a:effectLst/>
                          <a:latin typeface="Times New Roman" panose="02020603050405020304" pitchFamily="18" charset="0"/>
                          <a:cs typeface="Times New Roman" panose="02020603050405020304" pitchFamily="18" charset="0"/>
                        </a:rPr>
                        <a:t>Ponderea elevilor cu </a:t>
                      </a:r>
                      <a:r>
                        <a:rPr lang="en-US" sz="2000" b="1" dirty="0" smtClean="0">
                          <a:effectLst/>
                          <a:latin typeface="Times New Roman" panose="02020603050405020304" pitchFamily="18" charset="0"/>
                          <a:cs typeface="Times New Roman" panose="02020603050405020304" pitchFamily="18" charset="0"/>
                        </a:rPr>
                        <a:t>CES</a:t>
                      </a:r>
                      <a:r>
                        <a:rPr lang="ro-RO" sz="2000" b="1" dirty="0" smtClean="0">
                          <a:effectLst/>
                          <a:latin typeface="Times New Roman" panose="02020603050405020304" pitchFamily="18" charset="0"/>
                          <a:cs typeface="Times New Roman" panose="02020603050405020304" pitchFamily="18" charset="0"/>
                        </a:rPr>
                        <a:t> </a:t>
                      </a:r>
                      <a:r>
                        <a:rPr lang="ro-RO" sz="2000" b="1" dirty="0">
                          <a:effectLst/>
                          <a:latin typeface="Times New Roman" panose="02020603050405020304" pitchFamily="18" charset="0"/>
                          <a:cs typeface="Times New Roman" panose="02020603050405020304" pitchFamily="18" charset="0"/>
                        </a:rPr>
                        <a:t>și cu dizabilități încadrați în instituții de învăţământ obișnuite</a:t>
                      </a:r>
                      <a:endParaRPr lang="ro-RO" sz="20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u-RU" sz="2400" b="1" dirty="0">
                          <a:effectLst/>
                          <a:latin typeface="Times New Roman" panose="02020603050405020304" pitchFamily="18" charset="0"/>
                          <a:cs typeface="Times New Roman" panose="02020603050405020304" pitchFamily="18" charset="0"/>
                        </a:rPr>
                        <a:t>92,2</a:t>
                      </a:r>
                      <a:endParaRPr lang="ru-RU" sz="24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u-RU" sz="2400" b="1" dirty="0">
                          <a:effectLst/>
                          <a:latin typeface="Times New Roman" panose="02020603050405020304" pitchFamily="18" charset="0"/>
                          <a:cs typeface="Times New Roman" panose="02020603050405020304" pitchFamily="18" charset="0"/>
                        </a:rPr>
                        <a:t>92,9</a:t>
                      </a:r>
                      <a:endParaRPr lang="ru-RU" sz="2400"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93,1</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93,6</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indent="114935" algn="ctr"/>
                      <a:r>
                        <a:rPr lang="ro-RO" sz="2400" b="1" dirty="0" smtClean="0">
                          <a:effectLst/>
                          <a:latin typeface="Times New Roman" panose="02020603050405020304" pitchFamily="18" charset="0"/>
                          <a:cs typeface="Times New Roman" panose="02020603050405020304" pitchFamily="18" charset="0"/>
                        </a:rPr>
                        <a:t>94,4</a:t>
                      </a:r>
                      <a:endParaRPr lang="ru-RU" sz="2400" b="1" dirty="0">
                        <a:effectLst/>
                        <a:latin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r>
            </a:tbl>
          </a:graphicData>
        </a:graphic>
      </p:graphicFrame>
      <p:sp>
        <p:nvSpPr>
          <p:cNvPr id="6" name="TextBox 5"/>
          <p:cNvSpPr txBox="1"/>
          <p:nvPr/>
        </p:nvSpPr>
        <p:spPr>
          <a:xfrm>
            <a:off x="10419175" y="6293977"/>
            <a:ext cx="1004827" cy="307777"/>
          </a:xfrm>
          <a:prstGeom prst="rect">
            <a:avLst/>
          </a:prstGeom>
          <a:noFill/>
        </p:spPr>
        <p:txBody>
          <a:bodyPr wrap="none" rtlCol="0">
            <a:spAutoFit/>
          </a:bodyPr>
          <a:lstStyle/>
          <a:p>
            <a:r>
              <a:rPr lang="ro-RO" sz="1400" i="1" dirty="0" smtClean="0"/>
              <a:t>Sursa: BNS</a:t>
            </a:r>
            <a:endParaRPr lang="ru-RU" sz="1400" i="1" dirty="0"/>
          </a:p>
        </p:txBody>
      </p:sp>
      <p:sp>
        <p:nvSpPr>
          <p:cNvPr id="7" name="Прямоугольник 6"/>
          <p:cNvSpPr/>
          <p:nvPr/>
        </p:nvSpPr>
        <p:spPr>
          <a:xfrm>
            <a:off x="1620571" y="5093648"/>
            <a:ext cx="10119874" cy="830997"/>
          </a:xfrm>
          <a:prstGeom prst="rect">
            <a:avLst/>
          </a:prstGeom>
        </p:spPr>
        <p:txBody>
          <a:bodyPr wrap="square">
            <a:spAutoFit/>
          </a:bodyPr>
          <a:lstStyle/>
          <a:p>
            <a:r>
              <a:rPr lang="ro-RO" sz="2400" dirty="0" smtClean="0">
                <a:latin typeface="Times New Roman" panose="02020603050405020304" pitchFamily="18" charset="0"/>
                <a:cs typeface="Times New Roman" panose="02020603050405020304" pitchFamily="18" charset="0"/>
              </a:rPr>
              <a:t>Ponderea copiilor care frecventează instituțiile de învățământ general s-a majorat pe parcursul ultimilor 5 ani și constituie 94,4% în anul 2020-2021.</a:t>
            </a:r>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9895486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1687510" y="694061"/>
            <a:ext cx="10018713" cy="5715411"/>
          </a:xfrm>
          <a:prstGeom prst="rect">
            <a:avLst/>
          </a:prstGeom>
        </p:spPr>
        <p:txBody>
          <a:bodyPr wrap="square">
            <a:spAutoFit/>
          </a:bodyPr>
          <a:lstStyle/>
          <a:p>
            <a:pPr marL="285750" indent="-285750">
              <a:buFont typeface="Arial" panose="020B0604020202020204" pitchFamily="34" charset="0"/>
              <a:buChar char="•"/>
            </a:pPr>
            <a:r>
              <a:rPr lang="ro-RO" dirty="0" smtClean="0">
                <a:latin typeface="Times New Roman" pitchFamily="18" charset="0"/>
                <a:cs typeface="Times New Roman" pitchFamily="18" charset="0"/>
              </a:rPr>
              <a:t>În anul de studii 20</a:t>
            </a:r>
            <a:r>
              <a:rPr lang="en-US" dirty="0" smtClean="0">
                <a:latin typeface="Times New Roman" pitchFamily="18" charset="0"/>
                <a:cs typeface="Times New Roman" pitchFamily="18" charset="0"/>
              </a:rPr>
              <a:t>20</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2</a:t>
            </a:r>
            <a:r>
              <a:rPr lang="ro-RO" dirty="0" smtClean="0">
                <a:latin typeface="Times New Roman" pitchFamily="18" charset="0"/>
                <a:cs typeface="Times New Roman" pitchFamily="18" charset="0"/>
              </a:rPr>
              <a:t>1, în învățământul primar și secundar au fost cuprinși 33</a:t>
            </a:r>
            <a:r>
              <a:rPr lang="en-US" dirty="0" smtClean="0">
                <a:latin typeface="Times New Roman" pitchFamily="18" charset="0"/>
                <a:cs typeface="Times New Roman" pitchFamily="18" charset="0"/>
              </a:rPr>
              <a:t>4</a:t>
            </a:r>
            <a:r>
              <a:rPr lang="ro-RO"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4</a:t>
            </a:r>
            <a:r>
              <a:rPr lang="ro-RO" dirty="0" smtClean="0">
                <a:latin typeface="Times New Roman" pitchFamily="18" charset="0"/>
                <a:cs typeface="Times New Roman" pitchFamily="18" charset="0"/>
              </a:rPr>
              <a:t> mii elevi,</a:t>
            </a: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sau cu 1,</a:t>
            </a:r>
            <a:r>
              <a:rPr lang="en-US" dirty="0" smtClean="0">
                <a:latin typeface="Times New Roman" pitchFamily="18" charset="0"/>
                <a:cs typeface="Times New Roman" pitchFamily="18" charset="0"/>
              </a:rPr>
              <a:t>2</a:t>
            </a:r>
            <a:r>
              <a:rPr lang="ro-RO" dirty="0" smtClean="0">
                <a:latin typeface="Times New Roman" pitchFamily="18" charset="0"/>
                <a:cs typeface="Times New Roman" pitchFamily="18" charset="0"/>
              </a:rPr>
              <a:t> mii</a:t>
            </a:r>
            <a:r>
              <a:rPr lang="en-US" dirty="0" smtClean="0">
                <a:latin typeface="Times New Roman" pitchFamily="18" charset="0"/>
                <a:cs typeface="Times New Roman" pitchFamily="18" charset="0"/>
              </a:rPr>
              <a:t> (0,4%)</a:t>
            </a:r>
            <a:r>
              <a:rPr lang="ro-RO" dirty="0" smtClean="0">
                <a:latin typeface="Times New Roman" pitchFamily="18" charset="0"/>
                <a:cs typeface="Times New Roman" pitchFamily="18" charset="0"/>
              </a:rPr>
              <a:t> mai mult comparativ cu anul de studii precedent. </a:t>
            </a:r>
          </a:p>
          <a:p>
            <a:pPr marL="285750" indent="-285750">
              <a:buFont typeface="Arial" panose="020B0604020202020204" pitchFamily="34" charset="0"/>
              <a:buChar char="•"/>
            </a:pPr>
            <a:r>
              <a:rPr lang="ro-RO" dirty="0" smtClean="0">
                <a:latin typeface="Times New Roman" pitchFamily="18" charset="0"/>
                <a:cs typeface="Times New Roman" pitchFamily="18" charset="0"/>
              </a:rPr>
              <a:t>Conform distribuției pe sexe și pe medii de reședință, 5</a:t>
            </a:r>
            <a:r>
              <a:rPr lang="en-US" dirty="0" smtClean="0">
                <a:latin typeface="Times New Roman" pitchFamily="18" charset="0"/>
                <a:cs typeface="Times New Roman" pitchFamily="18" charset="0"/>
              </a:rPr>
              <a:t>1</a:t>
            </a:r>
            <a:r>
              <a:rPr lang="ro-RO" dirty="0" smtClean="0">
                <a:latin typeface="Times New Roman" pitchFamily="18" charset="0"/>
                <a:cs typeface="Times New Roman" pitchFamily="18" charset="0"/>
              </a:rPr>
              <a:t>% din elevi au fost băieți, iar 49% fete, </a:t>
            </a:r>
            <a:r>
              <a:rPr lang="en-US" dirty="0" smtClean="0">
                <a:latin typeface="Times New Roman" pitchFamily="18" charset="0"/>
                <a:cs typeface="Times New Roman" pitchFamily="18" charset="0"/>
              </a:rPr>
              <a:t>53</a:t>
            </a:r>
            <a:r>
              <a:rPr lang="ro-RO" dirty="0" smtClean="0">
                <a:latin typeface="Times New Roman" pitchFamily="18" charset="0"/>
                <a:cs typeface="Times New Roman" pitchFamily="18" charset="0"/>
              </a:rPr>
              <a:t>% au studiat în mediul urban, iar </a:t>
            </a:r>
            <a:r>
              <a:rPr lang="en-US" dirty="0" smtClean="0">
                <a:latin typeface="Times New Roman" pitchFamily="18" charset="0"/>
                <a:cs typeface="Times New Roman" pitchFamily="18" charset="0"/>
              </a:rPr>
              <a:t>47</a:t>
            </a:r>
            <a:r>
              <a:rPr lang="ro-RO" dirty="0" smtClean="0">
                <a:latin typeface="Times New Roman" pitchFamily="18" charset="0"/>
                <a:cs typeface="Times New Roman" pitchFamily="18" charset="0"/>
              </a:rPr>
              <a:t> % în mediul rural.</a:t>
            </a:r>
          </a:p>
          <a:p>
            <a:pPr marL="285750" indent="-285750">
              <a:buFont typeface="Arial" panose="020B0604020202020204" pitchFamily="34" charset="0"/>
              <a:buChar char="•"/>
            </a:pPr>
            <a:r>
              <a:rPr lang="ro-RO" dirty="0" smtClean="0">
                <a:latin typeface="Times New Roman" pitchFamily="18" charset="0"/>
                <a:cs typeface="Times New Roman" pitchFamily="18" charset="0"/>
              </a:rPr>
              <a:t>Limba română este limba de predare oficială în sistemul național de educație, </a:t>
            </a:r>
            <a:r>
              <a:rPr lang="en-US" dirty="0" smtClean="0">
                <a:latin typeface="Times New Roman" pitchFamily="18" charset="0"/>
                <a:cs typeface="Times New Roman" pitchFamily="18" charset="0"/>
              </a:rPr>
              <a:t>80,6</a:t>
            </a:r>
            <a:r>
              <a:rPr lang="ro-RO" dirty="0" smtClean="0">
                <a:latin typeface="Times New Roman" pitchFamily="18" charset="0"/>
                <a:cs typeface="Times New Roman" pitchFamily="18" charset="0"/>
              </a:rPr>
              <a:t>% dintre elevii înscriși în învățământul primar și secundar studiind în această limbă.</a:t>
            </a:r>
          </a:p>
          <a:p>
            <a:pPr>
              <a:buFont typeface="Arial" panose="020B0604020202020204" pitchFamily="34" charset="0"/>
              <a:buChar char="•"/>
            </a:pPr>
            <a:r>
              <a:rPr lang="vi-VN" dirty="0" smtClean="0">
                <a:latin typeface="Times New Roman" pitchFamily="18" charset="0"/>
                <a:cs typeface="Times New Roman" pitchFamily="18" charset="0"/>
              </a:rPr>
              <a:t>În anul de studii 2020/21, procesul educațional în instituțiile de învățământ primar și secundar este asigurat de 26,9 mii cadre didactice, cu 1,8% mai puțin decât în anul de studii precedent. Personalul de conducere constituie 3,5 mii persoane (13,0% din total), iar cel didactic  ̶  23,4 mii persoane (87,0%). Ponderea cadrelor didactice, care predau în clasele 5-12, a constituit 71,0%, iar cele ce predau în clasele primare – 29,0%.</a:t>
            </a:r>
            <a:endParaRPr lang="ro-RO" dirty="0">
              <a:latin typeface="Times New Roman" pitchFamily="18" charset="0"/>
              <a:cs typeface="Times New Roman" pitchFamily="18" charset="0"/>
            </a:endParaRPr>
          </a:p>
        </p:txBody>
      </p:sp>
    </p:spTree>
    <p:extLst>
      <p:ext uri="{BB962C8B-B14F-4D97-AF65-F5344CB8AC3E}">
        <p14:creationId xmlns:p14="http://schemas.microsoft.com/office/powerpoint/2010/main" xmlns="" val="283011440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10" y="688063"/>
            <a:ext cx="10018713" cy="5103137"/>
          </a:xfrm>
        </p:spPr>
        <p:txBody>
          <a:bodyPr>
            <a:normAutofit/>
          </a:bodyPr>
          <a:lstStyle/>
          <a:p>
            <a:pPr algn="ctr">
              <a:buNone/>
            </a:pPr>
            <a:r>
              <a:rPr lang="ro-RO" sz="4000" b="1" dirty="0" smtClean="0">
                <a:latin typeface="Times New Roman" pitchFamily="18" charset="0"/>
                <a:cs typeface="Times New Roman" pitchFamily="18" charset="0"/>
              </a:rPr>
              <a:t>EFICIENTIZAREA PROCESULUI EDUCAȚIONAL ÎN ÎNVĂȚĂMÂNTUL GENERAL </a:t>
            </a:r>
            <a:endParaRPr lang="en-US" sz="4000"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439529768"/>
              </p:ext>
            </p:extLst>
          </p:nvPr>
        </p:nvGraphicFramePr>
        <p:xfrm>
          <a:off x="1258433" y="199177"/>
          <a:ext cx="10933566" cy="6644640"/>
        </p:xfrm>
        <a:graphic>
          <a:graphicData uri="http://schemas.openxmlformats.org/drawingml/2006/table">
            <a:tbl>
              <a:tblPr firstRow="1" bandRow="1">
                <a:tableStyleId>{5C22544A-7EE6-4342-B048-85BDC9FD1C3A}</a:tableStyleId>
              </a:tblPr>
              <a:tblGrid>
                <a:gridCol w="2791053"/>
                <a:gridCol w="5230316"/>
                <a:gridCol w="2912197"/>
              </a:tblGrid>
              <a:tr h="648342">
                <a:tc>
                  <a:txBody>
                    <a:bodyPr/>
                    <a:lstStyle/>
                    <a:p>
                      <a:pPr algn="ctr"/>
                      <a:r>
                        <a:rPr lang="ro-RO" sz="2000" dirty="0" smtClean="0">
                          <a:solidFill>
                            <a:schemeClr val="bg2">
                              <a:lumMod val="25000"/>
                            </a:schemeClr>
                          </a:solidFill>
                        </a:rPr>
                        <a:t>PROBLEME:</a:t>
                      </a:r>
                      <a:endParaRPr lang="en-US" sz="2000" dirty="0">
                        <a:solidFill>
                          <a:schemeClr val="bg2">
                            <a:lumMod val="25000"/>
                          </a:schemeClr>
                        </a:solidFill>
                      </a:endParaRPr>
                    </a:p>
                  </a:txBody>
                  <a:tcPr/>
                </a:tc>
                <a:tc>
                  <a:txBody>
                    <a:bodyPr/>
                    <a:lstStyle/>
                    <a:p>
                      <a:pPr algn="ctr"/>
                      <a:r>
                        <a:rPr lang="ro-RO" sz="2000" dirty="0" smtClean="0">
                          <a:solidFill>
                            <a:schemeClr val="bg2">
                              <a:lumMod val="25000"/>
                            </a:schemeClr>
                          </a:solidFill>
                        </a:rPr>
                        <a:t>REALIZĂRI</a:t>
                      </a:r>
                      <a:endParaRPr lang="en-US" sz="2000" dirty="0">
                        <a:solidFill>
                          <a:schemeClr val="bg2">
                            <a:lumMod val="25000"/>
                          </a:schemeClr>
                        </a:solidFill>
                      </a:endParaRPr>
                    </a:p>
                  </a:txBody>
                  <a:tcPr/>
                </a:tc>
                <a:tc>
                  <a:txBody>
                    <a:bodyPr/>
                    <a:lstStyle/>
                    <a:p>
                      <a:pPr algn="ctr"/>
                      <a:r>
                        <a:rPr lang="ro-RO" sz="2000" dirty="0" smtClean="0">
                          <a:solidFill>
                            <a:schemeClr val="bg2">
                              <a:lumMod val="25000"/>
                            </a:schemeClr>
                          </a:solidFill>
                        </a:rPr>
                        <a:t>ACȚIUNI DE PERSPECTIVĂ</a:t>
                      </a:r>
                      <a:endParaRPr lang="en-US" sz="2000" dirty="0">
                        <a:solidFill>
                          <a:schemeClr val="bg2">
                            <a:lumMod val="25000"/>
                          </a:schemeClr>
                        </a:solidFill>
                      </a:endParaRPr>
                    </a:p>
                  </a:txBody>
                  <a:tcPr/>
                </a:tc>
              </a:tr>
              <a:tr h="1008755">
                <a:tc>
                  <a:txBody>
                    <a:bodyPr/>
                    <a:lstStyle/>
                    <a:p>
                      <a:r>
                        <a:rPr lang="ro-RO" sz="3200" dirty="0" smtClean="0">
                          <a:latin typeface="Times New Roman" pitchFamily="18" charset="0"/>
                          <a:cs typeface="Times New Roman" pitchFamily="18" charset="0"/>
                        </a:rPr>
                        <a:t>Infrastructură neconformă standardelor și regulamentelor în vigoare</a:t>
                      </a:r>
                      <a:endParaRPr lang="en-US" sz="3200" dirty="0">
                        <a:latin typeface="Times New Roman" pitchFamily="18" charset="0"/>
                        <a:cs typeface="Times New Roman" pitchFamily="18" charset="0"/>
                      </a:endParaRPr>
                    </a:p>
                  </a:txBody>
                  <a:tcPr/>
                </a:tc>
                <a:tc>
                  <a:txBody>
                    <a:bodyPr/>
                    <a:lstStyle/>
                    <a:p>
                      <a:pPr>
                        <a:buFontTx/>
                        <a:buChar char="-"/>
                      </a:pPr>
                      <a:r>
                        <a:rPr lang="ro-RO" sz="3200" dirty="0" smtClean="0">
                          <a:latin typeface="Times New Roman" pitchFamily="18" charset="0"/>
                          <a:cs typeface="Times New Roman" pitchFamily="18" charset="0"/>
                        </a:rPr>
                        <a:t>reparații capitale în 6 instituții de învățământ (proiectul PRIM/MECC);</a:t>
                      </a:r>
                    </a:p>
                    <a:p>
                      <a:pPr marL="0" marR="0" indent="0" algn="l" defTabSz="457200" rtl="0" eaLnBrk="1" fontAlgn="auto" latinLnBrk="0" hangingPunct="1">
                        <a:lnSpc>
                          <a:spcPct val="100000"/>
                        </a:lnSpc>
                        <a:spcBef>
                          <a:spcPts val="0"/>
                        </a:spcBef>
                        <a:spcAft>
                          <a:spcPts val="0"/>
                        </a:spcAft>
                        <a:buClrTx/>
                        <a:buSzTx/>
                        <a:buFontTx/>
                        <a:buChar char="-"/>
                        <a:tabLst/>
                        <a:defRPr/>
                      </a:pPr>
                      <a:r>
                        <a:rPr lang="ro-RO" sz="3200" dirty="0" smtClean="0">
                          <a:latin typeface="Times New Roman" pitchFamily="18" charset="0"/>
                          <a:cs typeface="Times New Roman" pitchFamily="18" charset="0"/>
                        </a:rPr>
                        <a:t> Renovarea a 17 instituții de învățământ general (proiectul PRIM/FISM);</a:t>
                      </a:r>
                    </a:p>
                    <a:p>
                      <a:pPr marL="0" marR="0" indent="0" algn="l" defTabSz="457200" rtl="0" eaLnBrk="1" fontAlgn="auto" latinLnBrk="0" hangingPunct="1">
                        <a:lnSpc>
                          <a:spcPct val="100000"/>
                        </a:lnSpc>
                        <a:spcBef>
                          <a:spcPts val="0"/>
                        </a:spcBef>
                        <a:spcAft>
                          <a:spcPts val="0"/>
                        </a:spcAft>
                        <a:buClrTx/>
                        <a:buSzTx/>
                        <a:buFontTx/>
                        <a:buChar char="-"/>
                        <a:tabLst/>
                        <a:defRPr/>
                      </a:pPr>
                      <a:r>
                        <a:rPr lang="ro-RO" sz="3200" dirty="0" smtClean="0">
                          <a:latin typeface="Times New Roman" pitchFamily="18" charset="0"/>
                          <a:cs typeface="Times New Roman" pitchFamily="18" charset="0"/>
                        </a:rPr>
                        <a:t> </a:t>
                      </a:r>
                      <a:r>
                        <a:rPr lang="ro-RO" sz="3200" b="0" dirty="0" smtClean="0">
                          <a:latin typeface="Times New Roman" pitchFamily="18" charset="0"/>
                          <a:cs typeface="Times New Roman" pitchFamily="18" charset="0"/>
                        </a:rPr>
                        <a:t>elaborarea </a:t>
                      </a:r>
                      <a:r>
                        <a:rPr lang="ro-RO" sz="3200" b="0" kern="1200" dirty="0" smtClean="0">
                          <a:solidFill>
                            <a:schemeClr val="dk1"/>
                          </a:solidFill>
                          <a:latin typeface="Times New Roman" pitchFamily="18" charset="0"/>
                          <a:ea typeface="+mn-ea"/>
                          <a:cs typeface="Times New Roman" pitchFamily="18" charset="0"/>
                        </a:rPr>
                        <a:t>Standardelor de dotare minimă a cabinetelor de studiu la disciplinele școlare în instituţiile de învăţământ general.</a:t>
                      </a:r>
                      <a:endParaRPr lang="ro-RO" sz="3200" dirty="0" smtClean="0">
                        <a:latin typeface="Times New Roman" pitchFamily="18" charset="0"/>
                        <a:cs typeface="Times New Roman" pitchFamily="18" charset="0"/>
                      </a:endParaRPr>
                    </a:p>
                    <a:p>
                      <a:pPr>
                        <a:buFontTx/>
                        <a:buChar char="-"/>
                      </a:pPr>
                      <a:endParaRPr lang="ro-RO" sz="3200" dirty="0" smtClean="0">
                        <a:latin typeface="Times New Roman" pitchFamily="18" charset="0"/>
                        <a:cs typeface="Times New Roman" pitchFamily="18" charset="0"/>
                      </a:endParaRPr>
                    </a:p>
                  </a:txBody>
                  <a:tcPr/>
                </a:tc>
                <a:tc>
                  <a:txBody>
                    <a:bodyPr/>
                    <a:lstStyle/>
                    <a:p>
                      <a:r>
                        <a:rPr lang="ro-RO" sz="3200" dirty="0" smtClean="0">
                          <a:latin typeface="Times New Roman" pitchFamily="18" charset="0"/>
                          <a:cs typeface="Times New Roman" pitchFamily="18" charset="0"/>
                        </a:rPr>
                        <a:t>- dotarea a 160 de laboratoare școlare la biologie, fizică, chimie în 160 de instituții  de învățământ gimnazial și liceal.</a:t>
                      </a:r>
                    </a:p>
                    <a:p>
                      <a:endParaRPr lang="en-US" sz="3200" dirty="0">
                        <a:latin typeface="Times New Roman" pitchFamily="18" charset="0"/>
                        <a:cs typeface="Times New Roman" pitchFamily="18"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509284616"/>
              </p:ext>
            </p:extLst>
          </p:nvPr>
        </p:nvGraphicFramePr>
        <p:xfrm>
          <a:off x="1484313" y="199177"/>
          <a:ext cx="10565849" cy="6439542"/>
        </p:xfrm>
        <a:graphic>
          <a:graphicData uri="http://schemas.openxmlformats.org/drawingml/2006/table">
            <a:tbl>
              <a:tblPr firstRow="1" bandRow="1">
                <a:tableStyleId>{5C22544A-7EE6-4342-B048-85BDC9FD1C3A}</a:tableStyleId>
              </a:tblPr>
              <a:tblGrid>
                <a:gridCol w="1774935"/>
                <a:gridCol w="3992578"/>
                <a:gridCol w="4798336"/>
              </a:tblGrid>
              <a:tr h="648342">
                <a:tc>
                  <a:txBody>
                    <a:bodyPr/>
                    <a:lstStyle/>
                    <a:p>
                      <a:pPr algn="ctr"/>
                      <a:r>
                        <a:rPr lang="ro-RO" dirty="0" smtClean="0">
                          <a:solidFill>
                            <a:schemeClr val="bg2">
                              <a:lumMod val="25000"/>
                            </a:schemeClr>
                          </a:solidFill>
                        </a:rPr>
                        <a:t>PROBLEME:</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REALIZĂRI</a:t>
                      </a:r>
                      <a:endParaRPr lang="en-US" dirty="0">
                        <a:solidFill>
                          <a:schemeClr val="bg2">
                            <a:lumMod val="25000"/>
                          </a:schemeClr>
                        </a:solidFill>
                      </a:endParaRPr>
                    </a:p>
                  </a:txBody>
                  <a:tcPr/>
                </a:tc>
                <a:tc>
                  <a:txBody>
                    <a:bodyPr/>
                    <a:lstStyle/>
                    <a:p>
                      <a:pPr algn="ctr"/>
                      <a:r>
                        <a:rPr lang="ro-RO" dirty="0" smtClean="0">
                          <a:solidFill>
                            <a:schemeClr val="bg2">
                              <a:lumMod val="25000"/>
                            </a:schemeClr>
                          </a:solidFill>
                        </a:rPr>
                        <a:t>ACȚIUNI DE PERSPECTIVĂ</a:t>
                      </a:r>
                      <a:endParaRPr lang="en-US" dirty="0">
                        <a:solidFill>
                          <a:schemeClr val="bg2">
                            <a:lumMod val="25000"/>
                          </a:schemeClr>
                        </a:solidFill>
                      </a:endParaRPr>
                    </a:p>
                  </a:txBody>
                  <a:tcPr/>
                </a:tc>
              </a:tr>
              <a:tr h="2022430">
                <a:tc>
                  <a:txBody>
                    <a:bodyPr/>
                    <a:lstStyle/>
                    <a:p>
                      <a:r>
                        <a:rPr lang="ro-RO" sz="2200" dirty="0" smtClean="0">
                          <a:latin typeface="Times New Roman" pitchFamily="18" charset="0"/>
                          <a:cs typeface="Times New Roman" pitchFamily="18" charset="0"/>
                        </a:rPr>
                        <a:t>Insuficiența cadrelor didactice în învățământ/</a:t>
                      </a:r>
                      <a:r>
                        <a:rPr lang="en-US" sz="2200" dirty="0" smtClean="0">
                          <a:latin typeface="Times New Roman" pitchFamily="18" charset="0"/>
                          <a:cs typeface="Times New Roman" pitchFamily="18" charset="0"/>
                        </a:rPr>
                        <a:t> </a:t>
                      </a:r>
                      <a:r>
                        <a:rPr lang="ro-RO" sz="2200" dirty="0" smtClean="0">
                          <a:latin typeface="Times New Roman" pitchFamily="18" charset="0"/>
                          <a:cs typeface="Times New Roman" pitchFamily="18" charset="0"/>
                        </a:rPr>
                        <a:t>lipsa motivației</a:t>
                      </a:r>
                      <a:endParaRPr lang="en-US" sz="2200" dirty="0">
                        <a:latin typeface="Times New Roman" pitchFamily="18" charset="0"/>
                        <a:cs typeface="Times New Roman" pitchFamily="18" charset="0"/>
                      </a:endParaRPr>
                    </a:p>
                  </a:txBody>
                  <a:tcPr/>
                </a:tc>
                <a:tc>
                  <a:txBody>
                    <a:bodyPr/>
                    <a:lstStyle/>
                    <a:p>
                      <a:pPr algn="just">
                        <a:buFontTx/>
                        <a:buChar char="-"/>
                      </a:pPr>
                      <a:r>
                        <a:rPr lang="en-US" sz="2200" dirty="0" smtClean="0">
                          <a:latin typeface="Times New Roman" pitchFamily="18" charset="0"/>
                          <a:cs typeface="Times New Roman" pitchFamily="18" charset="0"/>
                        </a:rPr>
                        <a:t> </a:t>
                      </a:r>
                      <a:r>
                        <a:rPr lang="ro-RO" sz="2200" dirty="0" smtClean="0">
                          <a:latin typeface="Times New Roman" pitchFamily="18" charset="0"/>
                          <a:cs typeface="Times New Roman" pitchFamily="18" charset="0"/>
                        </a:rPr>
                        <a:t>Majorarea cu 50 la sută a indemnizației pentru tinerii specialiști;</a:t>
                      </a:r>
                    </a:p>
                    <a:p>
                      <a:pPr algn="just">
                        <a:buFontTx/>
                        <a:buChar char="-"/>
                      </a:pPr>
                      <a:r>
                        <a:rPr lang="ro-RO" sz="2200" dirty="0" smtClean="0">
                          <a:latin typeface="Times New Roman" pitchFamily="18" charset="0"/>
                          <a:cs typeface="Times New Roman" pitchFamily="18" charset="0"/>
                        </a:rPr>
                        <a:t> Micșorarea normei didactice pentru tinerii specialiști (75 %);</a:t>
                      </a:r>
                    </a:p>
                    <a:p>
                      <a:pPr marL="0" marR="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Asigurarea formării profesionale continue de către stat;</a:t>
                      </a:r>
                    </a:p>
                    <a:p>
                      <a:pPr marL="0" marR="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Oferirea </a:t>
                      </a:r>
                      <a:r>
                        <a:rPr lang="ro-RO" sz="2200" baseline="0" dirty="0" smtClean="0">
                          <a:latin typeface="Times New Roman" pitchFamily="18" charset="0"/>
                          <a:cs typeface="Times New Roman" pitchFamily="18" charset="0"/>
                        </a:rPr>
                        <a:t>suportului financiar, în mărime de 2000 lei cadrelor</a:t>
                      </a:r>
                    </a:p>
                    <a:p>
                      <a:pPr marL="0" marR="0" indent="0" algn="just" defTabSz="457200" rtl="0" eaLnBrk="1" fontAlgn="auto" latinLnBrk="0" hangingPunct="1">
                        <a:lnSpc>
                          <a:spcPct val="100000"/>
                        </a:lnSpc>
                        <a:spcBef>
                          <a:spcPts val="0"/>
                        </a:spcBef>
                        <a:spcAft>
                          <a:spcPts val="0"/>
                        </a:spcAft>
                        <a:buClrTx/>
                        <a:buSzTx/>
                        <a:buFontTx/>
                        <a:buNone/>
                        <a:tabLst/>
                        <a:defRPr/>
                      </a:pPr>
                      <a:r>
                        <a:rPr lang="ro-RO" sz="2200" baseline="0" dirty="0" smtClean="0">
                          <a:latin typeface="Times New Roman" pitchFamily="18" charset="0"/>
                          <a:cs typeface="Times New Roman" pitchFamily="18" charset="0"/>
                        </a:rPr>
                        <a:t>didactice, cu norma didactică deplină pentru procurarea suportului didactic (punerea în aplicare a art. 134, </a:t>
                      </a:r>
                      <a:r>
                        <a:rPr lang="ro-RO" sz="2200" baseline="0" dirty="0" err="1" smtClean="0">
                          <a:latin typeface="Times New Roman" pitchFamily="18" charset="0"/>
                          <a:cs typeface="Times New Roman" pitchFamily="18" charset="0"/>
                        </a:rPr>
                        <a:t>pct</a:t>
                      </a:r>
                      <a:r>
                        <a:rPr lang="en-US" sz="2200" baseline="0" dirty="0" smtClean="0">
                          <a:latin typeface="Times New Roman" pitchFamily="18" charset="0"/>
                          <a:cs typeface="Times New Roman" pitchFamily="18" charset="0"/>
                        </a:rPr>
                        <a:t>. </a:t>
                      </a:r>
                      <a:r>
                        <a:rPr lang="ro-RO" sz="2200" baseline="0" dirty="0" smtClean="0">
                          <a:latin typeface="Times New Roman" pitchFamily="18" charset="0"/>
                          <a:cs typeface="Times New Roman" pitchFamily="18" charset="0"/>
                        </a:rPr>
                        <a:t>4, alin. c) al Codului educației).</a:t>
                      </a:r>
                      <a:endParaRPr lang="ro-RO" sz="2200" dirty="0" smtClean="0">
                        <a:latin typeface="Times New Roman" pitchFamily="18" charset="0"/>
                        <a:cs typeface="Times New Roman"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ro-RO" sz="2200" dirty="0" smtClean="0">
                        <a:latin typeface="Times New Roman" pitchFamily="18" charset="0"/>
                        <a:cs typeface="Times New Roman" pitchFamily="18" charset="0"/>
                      </a:endParaRPr>
                    </a:p>
                    <a:p>
                      <a:pPr lvl="0">
                        <a:buNone/>
                      </a:pPr>
                      <a:endParaRPr lang="en-US" sz="2200" dirty="0">
                        <a:latin typeface="Times New Roman" pitchFamily="18" charset="0"/>
                        <a:cs typeface="Times New Roman" pitchFamily="18" charset="0"/>
                      </a:endParaRPr>
                    </a:p>
                  </a:txBody>
                  <a:tcPr/>
                </a:tc>
                <a:tc>
                  <a:txBody>
                    <a:bodyPr/>
                    <a:lstStyle/>
                    <a:p>
                      <a:pPr algn="just">
                        <a:buFontTx/>
                        <a:buChar char="-"/>
                      </a:pPr>
                      <a:r>
                        <a:rPr lang="ro-RO" sz="2200" dirty="0" smtClean="0">
                          <a:latin typeface="Times New Roman" pitchFamily="18" charset="0"/>
                          <a:cs typeface="Times New Roman" pitchFamily="18" charset="0"/>
                        </a:rPr>
                        <a:t> </a:t>
                      </a:r>
                      <a:r>
                        <a:rPr lang="ro-RO" sz="2200" baseline="0" dirty="0" smtClean="0">
                          <a:latin typeface="Times New Roman" pitchFamily="18" charset="0"/>
                          <a:cs typeface="Times New Roman" pitchFamily="18" charset="0"/>
                        </a:rPr>
                        <a:t>Diversificarea și oferirea posibilităților de recalificare a cadrelor didactice;</a:t>
                      </a:r>
                    </a:p>
                    <a:p>
                      <a:pPr marL="0" marR="0" lvl="0" indent="0" algn="just" defTabSz="457200" rtl="0" eaLnBrk="1" fontAlgn="auto" latinLnBrk="0" hangingPunct="1">
                        <a:lnSpc>
                          <a:spcPct val="100000"/>
                        </a:lnSpc>
                        <a:spcBef>
                          <a:spcPts val="0"/>
                        </a:spcBef>
                        <a:spcAft>
                          <a:spcPts val="0"/>
                        </a:spcAft>
                        <a:buClrTx/>
                        <a:buSzTx/>
                        <a:buFontTx/>
                        <a:buChar char="-"/>
                        <a:tabLst/>
                        <a:defRPr/>
                      </a:pPr>
                      <a:r>
                        <a:rPr lang="ro-RO" sz="2200" dirty="0" smtClean="0">
                          <a:latin typeface="Times New Roman" pitchFamily="18" charset="0"/>
                          <a:cs typeface="Times New Roman" pitchFamily="18" charset="0"/>
                        </a:rPr>
                        <a:t> Compensarea cheltuielilor de transport ale cadrelor didactice</a:t>
                      </a:r>
                      <a:r>
                        <a:rPr lang="ro-RO" sz="2200" i="1" dirty="0" smtClean="0">
                          <a:latin typeface="Times New Roman" panose="02020603050405020304" pitchFamily="18" charset="0"/>
                          <a:cs typeface="Times New Roman" panose="02020603050405020304" pitchFamily="18" charset="0"/>
                        </a:rPr>
                        <a:t> </a:t>
                      </a:r>
                      <a:r>
                        <a:rPr lang="x-none" sz="2200" dirty="0" smtClean="0">
                          <a:latin typeface="Times New Roman" panose="02020603050405020304" pitchFamily="18" charset="0"/>
                          <a:cs typeface="Times New Roman" panose="02020603050405020304" pitchFamily="18" charset="0"/>
                        </a:rPr>
                        <a:t>pentru deplasarea în instituțiile de învățământ din altă localitate decât cea de reședință, pe distanţe ce depăşesc </a:t>
                      </a:r>
                      <a:r>
                        <a:rPr lang="x-none" sz="2200" smtClean="0">
                          <a:latin typeface="Times New Roman" panose="02020603050405020304" pitchFamily="18" charset="0"/>
                          <a:cs typeface="Times New Roman" panose="02020603050405020304" pitchFamily="18" charset="0"/>
                        </a:rPr>
                        <a:t>2 km</a:t>
                      </a:r>
                      <a:r>
                        <a:rPr lang="ro-RO" sz="2200" dirty="0" smtClean="0">
                          <a:latin typeface="Times New Roman" panose="02020603050405020304" pitchFamily="18" charset="0"/>
                          <a:cs typeface="Times New Roman" panose="02020603050405020304" pitchFamily="18" charset="0"/>
                        </a:rPr>
                        <a:t>;</a:t>
                      </a:r>
                    </a:p>
                    <a:p>
                      <a:pPr marL="0" marR="0" lvl="0" indent="0" algn="just" defTabSz="457200" rtl="0" eaLnBrk="1" fontAlgn="auto" latinLnBrk="0" hangingPunct="1">
                        <a:lnSpc>
                          <a:spcPct val="100000"/>
                        </a:lnSpc>
                        <a:spcBef>
                          <a:spcPts val="0"/>
                        </a:spcBef>
                        <a:spcAft>
                          <a:spcPts val="0"/>
                        </a:spcAft>
                        <a:buClrTx/>
                        <a:buSzTx/>
                        <a:buFontTx/>
                        <a:buChar char="-"/>
                        <a:tabLst/>
                        <a:defRPr/>
                      </a:pPr>
                      <a:r>
                        <a:rPr lang="ro-RO" sz="2200" baseline="0" dirty="0" smtClean="0">
                          <a:latin typeface="Times New Roman" panose="02020603050405020304" pitchFamily="18" charset="0"/>
                          <a:cs typeface="Times New Roman" panose="02020603050405020304" pitchFamily="18" charset="0"/>
                        </a:rPr>
                        <a:t> Elaborarea cadrului normativ privind instituționalizarea mentoratului în sistem (art. 55, alin 3 al Codului educației).</a:t>
                      </a:r>
                      <a:endParaRPr lang="en-US" sz="2200" dirty="0">
                        <a:latin typeface="Times New Roman" pitchFamily="18" charset="0"/>
                        <a:cs typeface="Times New Roman" pitchFamily="18" charset="0"/>
                      </a:endParaRPr>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Параллакс">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TM03457496[[fn=Параллакс]]</Template>
  <TotalTime>2060</TotalTime>
  <Words>1891</Words>
  <Application>Microsoft Office PowerPoint</Application>
  <PresentationFormat>Произвольный</PresentationFormat>
  <Paragraphs>242</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Параллакс</vt:lpstr>
      <vt:lpstr>Realizări, acțiuni de perspectivă în învățământul general din Republica Moldova</vt:lpstr>
      <vt:lpstr>Situația demografică</vt:lpstr>
      <vt:lpstr>Rețeaua școlară și infrastructura, anul de studii 2020-2021 </vt:lpstr>
      <vt:lpstr>Admiterea în învățământul liceal</vt:lpstr>
      <vt:lpstr>Ponderea elevilor cu cerințe educaționale speciale și cu dizabilități încadrați în instituții de învăţământ general</vt:lpstr>
      <vt:lpstr>Слайд 6</vt:lpstr>
      <vt:lpstr>Слайд 7</vt:lpstr>
      <vt:lpstr>Слайд 8</vt:lpstr>
      <vt:lpstr>Слайд 9</vt:lpstr>
      <vt:lpstr>Слайд 10</vt:lpstr>
      <vt:lpstr>REALIZĂRI pe dimensiunea formării continue </vt:lpstr>
      <vt:lpstr>Слайд 12</vt:lpstr>
      <vt:lpstr>Cadre didactice</vt:lpstr>
      <vt:lpstr>Cadre didactice, puncte tari</vt:lpstr>
      <vt:lpstr>Cadre didactice, puncte slabe</vt:lpstr>
      <vt:lpstr>Cadre didactice, oportunități</vt:lpstr>
      <vt:lpstr> Cadre didactice, amenințări </vt:lpstr>
      <vt:lpstr>Procesul de predare-învățare-evaluare la disciplina Matematică</vt:lpstr>
      <vt:lpstr>Procesul de predare-învățare-evaluare la disciplina Matematică</vt:lpstr>
      <vt:lpstr>Procesul de predare-învățare-evaluare la disciplina Matematică</vt:lpstr>
      <vt:lpstr>Слайд 21</vt:lpstr>
      <vt:lpstr>Procesul de predare-învățare-evaluare la disciplina Matematică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Învățământul general din Republica Moldova</dc:title>
  <dc:creator>Prisacaru</dc:creator>
  <cp:lastModifiedBy>Ceapa V</cp:lastModifiedBy>
  <cp:revision>437</cp:revision>
  <cp:lastPrinted>2018-08-07T15:49:00Z</cp:lastPrinted>
  <dcterms:created xsi:type="dcterms:W3CDTF">2018-07-13T10:14:00Z</dcterms:created>
  <dcterms:modified xsi:type="dcterms:W3CDTF">2021-08-10T11:19:58Z</dcterms:modified>
</cp:coreProperties>
</file>