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18" r:id="rId3"/>
    <p:sldId id="276" r:id="rId4"/>
    <p:sldId id="309" r:id="rId5"/>
    <p:sldId id="298" r:id="rId6"/>
    <p:sldId id="310" r:id="rId7"/>
    <p:sldId id="300" r:id="rId8"/>
    <p:sldId id="311" r:id="rId9"/>
    <p:sldId id="302" r:id="rId10"/>
    <p:sldId id="312" r:id="rId11"/>
    <p:sldId id="304" r:id="rId12"/>
    <p:sldId id="313" r:id="rId13"/>
    <p:sldId id="306" r:id="rId14"/>
    <p:sldId id="314" r:id="rId15"/>
    <p:sldId id="308" r:id="rId16"/>
    <p:sldId id="315" r:id="rId17"/>
    <p:sldId id="316" r:id="rId18"/>
    <p:sldId id="317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53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95493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998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73254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9745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9653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3761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50800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3292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367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093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69305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483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0970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9550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599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884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bin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45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en-US" sz="9600" b="1" dirty="0" smtClean="0">
                <a:latin typeface="Corbel" panose="020B0503020204020204" pitchFamily="34" charset="0"/>
              </a:rPr>
              <a:t>V.X</a:t>
            </a:r>
            <a:endParaRPr lang="en-US" sz="9600" dirty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Такое </a:t>
            </a:r>
            <a:r>
              <a:rPr lang="ru-RU" sz="6600" dirty="0">
                <a:latin typeface="Corbel" panose="020B0503020204020204" pitchFamily="34" charset="0"/>
              </a:rPr>
              <a:t>обозначение можно использовать, </a:t>
            </a:r>
            <a:r>
              <a:rPr lang="ru-RU" sz="6600" dirty="0" smtClean="0">
                <a:latin typeface="Corbel" panose="020B0503020204020204" pitchFamily="34" charset="0"/>
              </a:rPr>
              <a:t>чтоб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запомнить</a:t>
            </a:r>
            <a:r>
              <a:rPr lang="ru-RU" sz="6600" dirty="0">
                <a:latin typeface="Corbel" panose="020B0503020204020204" pitchFamily="34" charset="0"/>
              </a:rPr>
              <a:t>, когда отмечают… </a:t>
            </a:r>
            <a:r>
              <a:rPr lang="ru-RU" sz="6600" b="1" dirty="0">
                <a:latin typeface="Corbel" panose="020B0503020204020204" pitchFamily="34" charset="0"/>
              </a:rPr>
              <a:t>Что?</a:t>
            </a:r>
            <a:r>
              <a:rPr lang="ru-RU" sz="6600" dirty="0">
                <a:latin typeface="Corbel" panose="020B0503020204020204" pitchFamily="34" charset="0"/>
              </a:rPr>
              <a:t> </a:t>
            </a:r>
            <a:r>
              <a:rPr lang="ru-RU" sz="6600" b="1" dirty="0">
                <a:latin typeface="Corbel" panose="020B0503020204020204" pitchFamily="34" charset="0"/>
              </a:rPr>
              <a:t>За второй </a:t>
            </a:r>
            <a:r>
              <a:rPr lang="ru-RU" sz="6600" b="1" dirty="0" smtClean="0">
                <a:latin typeface="Corbel" panose="020B0503020204020204" pitchFamily="34" charset="0"/>
              </a:rPr>
              <a:t>балл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точную дату.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Această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notare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poate</a:t>
            </a:r>
            <a:r>
              <a:rPr lang="en-US" sz="6600" dirty="0">
                <a:latin typeface="Corbel" panose="020B0503020204020204" pitchFamily="34" charset="0"/>
              </a:rPr>
              <a:t> fi </a:t>
            </a:r>
            <a:r>
              <a:rPr lang="en-US" sz="6600" dirty="0" err="1">
                <a:latin typeface="Corbel" panose="020B0503020204020204" pitchFamily="34" charset="0"/>
              </a:rPr>
              <a:t>folosită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pentru</a:t>
            </a:r>
            <a:r>
              <a:rPr lang="en-US" sz="6600" dirty="0">
                <a:latin typeface="Corbel" panose="020B0503020204020204" pitchFamily="34" charset="0"/>
              </a:rPr>
              <a:t> a </a:t>
            </a:r>
            <a:r>
              <a:rPr lang="en-US" sz="6600" dirty="0" err="1">
                <a:latin typeface="Corbel" panose="020B0503020204020204" pitchFamily="34" charset="0"/>
              </a:rPr>
              <a:t>ține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minte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când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>
                <a:latin typeface="Corbel" panose="020B0503020204020204" pitchFamily="34" charset="0"/>
              </a:rPr>
              <a:t>se </a:t>
            </a:r>
            <a:r>
              <a:rPr lang="en-US" sz="6600" dirty="0" err="1">
                <a:latin typeface="Corbel" panose="020B0503020204020204" pitchFamily="34" charset="0"/>
              </a:rPr>
              <a:t>sărbătorește</a:t>
            </a:r>
            <a:r>
              <a:rPr lang="en-US" sz="6600" dirty="0">
                <a:latin typeface="Corbel" panose="020B0503020204020204" pitchFamily="34" charset="0"/>
              </a:rPr>
              <a:t>… </a:t>
            </a:r>
            <a:r>
              <a:rPr lang="en-US" sz="6600" b="1" dirty="0">
                <a:latin typeface="Corbel" panose="020B0503020204020204" pitchFamily="34" charset="0"/>
              </a:rPr>
              <a:t>Ce </a:t>
            </a:r>
            <a:r>
              <a:rPr lang="en-US" sz="6600" b="1" dirty="0" err="1">
                <a:latin typeface="Corbel" panose="020B0503020204020204" pitchFamily="34" charset="0"/>
              </a:rPr>
              <a:t>sărbătoare</a:t>
            </a:r>
            <a:r>
              <a:rPr lang="en-US" sz="6600" b="1" dirty="0">
                <a:latin typeface="Corbel" panose="020B0503020204020204" pitchFamily="34" charset="0"/>
              </a:rPr>
              <a:t>? </a:t>
            </a:r>
            <a:r>
              <a:rPr lang="en-US" sz="6600" b="1" dirty="0" err="1">
                <a:latin typeface="Corbel" panose="020B0503020204020204" pitchFamily="34" charset="0"/>
              </a:rPr>
              <a:t>Pentru</a:t>
            </a:r>
            <a:r>
              <a:rPr lang="en-US" sz="6600" b="1" dirty="0">
                <a:latin typeface="Corbel" panose="020B0503020204020204" pitchFamily="34" charset="0"/>
              </a:rPr>
              <a:t> a </a:t>
            </a:r>
            <a:r>
              <a:rPr lang="en-US" sz="6600" b="1" dirty="0" err="1" smtClean="0">
                <a:latin typeface="Corbel" panose="020B0503020204020204" pitchFamily="34" charset="0"/>
              </a:rPr>
              <a:t>mai</a:t>
            </a:r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 err="1" smtClean="0">
                <a:latin typeface="Corbel" panose="020B0503020204020204" pitchFamily="34" charset="0"/>
              </a:rPr>
              <a:t>obține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en-US" sz="6600" b="1" dirty="0">
                <a:latin typeface="Corbel" panose="020B0503020204020204" pitchFamily="34" charset="0"/>
              </a:rPr>
              <a:t>un </a:t>
            </a:r>
            <a:r>
              <a:rPr lang="en-US" sz="6600" b="1" dirty="0" err="1">
                <a:latin typeface="Corbel" panose="020B0503020204020204" pitchFamily="34" charset="0"/>
              </a:rPr>
              <a:t>punct</a:t>
            </a:r>
            <a:r>
              <a:rPr lang="en-US" sz="6600" b="1" dirty="0">
                <a:latin typeface="Corbel" panose="020B0503020204020204" pitchFamily="34" charset="0"/>
              </a:rPr>
              <a:t>, </a:t>
            </a:r>
            <a:r>
              <a:rPr lang="en-US" sz="6600" b="1" dirty="0" err="1">
                <a:latin typeface="Corbel" panose="020B0503020204020204" pitchFamily="34" charset="0"/>
              </a:rPr>
              <a:t>scrieți</a:t>
            </a:r>
            <a:r>
              <a:rPr lang="en-US" sz="6600" b="1" dirty="0">
                <a:latin typeface="Corbel" panose="020B0503020204020204" pitchFamily="34" charset="0"/>
              </a:rPr>
              <a:t> data </a:t>
            </a:r>
            <a:r>
              <a:rPr lang="en-US" sz="6600" b="1" dirty="0" err="1">
                <a:latin typeface="Corbel" panose="020B0503020204020204" pitchFamily="34" charset="0"/>
              </a:rPr>
              <a:t>exactă</a:t>
            </a:r>
            <a:r>
              <a:rPr lang="en-US" sz="66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106645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1162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Может быть, учёные Дэвид Леви и Генри </a:t>
            </a:r>
            <a:r>
              <a:rPr lang="ru-RU" sz="5700" dirty="0" err="1">
                <a:latin typeface="Corbel" panose="020B0503020204020204" pitchFamily="34" charset="0"/>
              </a:rPr>
              <a:t>Хольт</a:t>
            </a:r>
            <a:r>
              <a:rPr lang="ru-RU" sz="5700" dirty="0">
                <a:latin typeface="Corbel" panose="020B0503020204020204" pitchFamily="34" charset="0"/>
              </a:rPr>
              <a:t> не знают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греческого языка, да и вряд ли принимали ванну во время 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открытия астероида, но их радость была настолько велика,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что они решили назвать его… </a:t>
            </a:r>
            <a:r>
              <a:rPr lang="ru-RU" sz="5700" b="1" dirty="0">
                <a:latin typeface="Corbel" panose="020B0503020204020204" pitchFamily="34" charset="0"/>
              </a:rPr>
              <a:t>Как? 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Probabil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savanții</a:t>
            </a:r>
            <a:r>
              <a:rPr lang="en-US" sz="5700" dirty="0">
                <a:latin typeface="Corbel" panose="020B0503020204020204" pitchFamily="34" charset="0"/>
              </a:rPr>
              <a:t> David Levy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Henry Holt nu </a:t>
            </a:r>
            <a:r>
              <a:rPr lang="en-US" sz="5700" dirty="0" err="1">
                <a:latin typeface="Corbel" panose="020B0503020204020204" pitchFamily="34" charset="0"/>
              </a:rPr>
              <a:t>cunosc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limba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greacă</a:t>
            </a:r>
            <a:r>
              <a:rPr lang="en-US" sz="5700" dirty="0">
                <a:latin typeface="Corbel" panose="020B0503020204020204" pitchFamily="34" charset="0"/>
              </a:rPr>
              <a:t>. E </a:t>
            </a:r>
            <a:r>
              <a:rPr lang="en-US" sz="5700" dirty="0" err="1">
                <a:latin typeface="Corbel" panose="020B0503020204020204" pitchFamily="34" charset="0"/>
              </a:rPr>
              <a:t>puțin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probabil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făceau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baie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timp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ce</a:t>
            </a:r>
            <a:r>
              <a:rPr lang="en-US" sz="5700" dirty="0">
                <a:latin typeface="Corbel" panose="020B0503020204020204" pitchFamily="34" charset="0"/>
              </a:rPr>
              <a:t> au</a:t>
            </a:r>
            <a:r>
              <a:rPr lang="ro-MD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descoperit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asteroidul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Însă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bucuria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i</a:t>
            </a:r>
            <a:r>
              <a:rPr lang="en-US" sz="5700" dirty="0">
                <a:latin typeface="Corbel" panose="020B0503020204020204" pitchFamily="34" charset="0"/>
              </a:rPr>
              <a:t>-a </a:t>
            </a:r>
            <a:r>
              <a:rPr lang="en-US" sz="5700" dirty="0" err="1">
                <a:latin typeface="Corbel" panose="020B0503020204020204" pitchFamily="34" charset="0"/>
              </a:rPr>
              <a:t>fost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într-atât</a:t>
            </a:r>
            <a:r>
              <a:rPr lang="en-US" sz="5700" dirty="0">
                <a:latin typeface="Corbel" panose="020B0503020204020204" pitchFamily="34" charset="0"/>
              </a:rPr>
              <a:t> de mare, </a:t>
            </a:r>
            <a:r>
              <a:rPr lang="en-US" sz="5700" dirty="0" err="1">
                <a:latin typeface="Corbel" panose="020B0503020204020204" pitchFamily="34" charset="0"/>
              </a:rPr>
              <a:t>încât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ei</a:t>
            </a:r>
            <a:r>
              <a:rPr lang="en-US" sz="5700" dirty="0">
                <a:latin typeface="Corbel" panose="020B0503020204020204" pitchFamily="34" charset="0"/>
              </a:rPr>
              <a:t> au </a:t>
            </a:r>
            <a:r>
              <a:rPr lang="en-US" sz="5700" dirty="0" err="1">
                <a:latin typeface="Corbel" panose="020B0503020204020204" pitchFamily="34" charset="0"/>
              </a:rPr>
              <a:t>decis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-l </a:t>
            </a:r>
            <a:r>
              <a:rPr lang="en-US" sz="5700" dirty="0" err="1">
                <a:latin typeface="Corbel" panose="020B0503020204020204" pitchFamily="34" charset="0"/>
              </a:rPr>
              <a:t>numească</a:t>
            </a:r>
            <a:r>
              <a:rPr lang="en-US" sz="5700" dirty="0">
                <a:latin typeface="Corbel" panose="020B0503020204020204" pitchFamily="34" charset="0"/>
              </a:rPr>
              <a:t>… </a:t>
            </a:r>
            <a:r>
              <a:rPr lang="en-US" sz="5700" b="1" dirty="0">
                <a:latin typeface="Corbel" panose="020B0503020204020204" pitchFamily="34" charset="0"/>
              </a:rPr>
              <a:t>Cum? </a:t>
            </a:r>
            <a:endParaRPr lang="ru-RU" sz="57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5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2964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Может быть, учёные Дэвид Леви и Генри </a:t>
            </a:r>
            <a:r>
              <a:rPr lang="ru-RU" sz="5700" dirty="0" err="1">
                <a:latin typeface="Corbel" panose="020B0503020204020204" pitchFamily="34" charset="0"/>
              </a:rPr>
              <a:t>Хольт</a:t>
            </a:r>
            <a:r>
              <a:rPr lang="ru-RU" sz="5700" dirty="0">
                <a:latin typeface="Corbel" panose="020B0503020204020204" pitchFamily="34" charset="0"/>
              </a:rPr>
              <a:t> не знают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греческого языка, да и вряд ли принимали ванну во время 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открытия астероида, но их радость была настолько велика,</a:t>
            </a:r>
            <a:endParaRPr lang="en-US" sz="5700" dirty="0">
              <a:latin typeface="Corbel" panose="020B0503020204020204" pitchFamily="34" charset="0"/>
            </a:endParaRPr>
          </a:p>
          <a:p>
            <a:pPr fontAlgn="base"/>
            <a:r>
              <a:rPr lang="ru-RU" sz="5700" dirty="0">
                <a:latin typeface="Corbel" panose="020B0503020204020204" pitchFamily="34" charset="0"/>
              </a:rPr>
              <a:t>что они решили назвать его… </a:t>
            </a:r>
            <a:r>
              <a:rPr lang="ru-RU" sz="5700" b="1" dirty="0">
                <a:latin typeface="Corbel" panose="020B0503020204020204" pitchFamily="34" charset="0"/>
              </a:rPr>
              <a:t>Как? </a:t>
            </a:r>
            <a:endParaRPr lang="en-US" sz="5700" b="1" dirty="0">
              <a:latin typeface="Corbel" panose="020B0503020204020204" pitchFamily="34" charset="0"/>
            </a:endParaRPr>
          </a:p>
          <a:p>
            <a:pPr fontAlgn="base"/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Probabil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savanții</a:t>
            </a:r>
            <a:r>
              <a:rPr lang="en-US" sz="5700" dirty="0">
                <a:latin typeface="Corbel" panose="020B0503020204020204" pitchFamily="34" charset="0"/>
              </a:rPr>
              <a:t> David Levy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Henry Holt nu </a:t>
            </a:r>
            <a:r>
              <a:rPr lang="en-US" sz="5700" dirty="0" err="1">
                <a:latin typeface="Corbel" panose="020B0503020204020204" pitchFamily="34" charset="0"/>
              </a:rPr>
              <a:t>cunosc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limba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greacă</a:t>
            </a:r>
            <a:r>
              <a:rPr lang="en-US" sz="5700" dirty="0">
                <a:latin typeface="Corbel" panose="020B0503020204020204" pitchFamily="34" charset="0"/>
              </a:rPr>
              <a:t>. E </a:t>
            </a:r>
            <a:r>
              <a:rPr lang="en-US" sz="5700" dirty="0" err="1">
                <a:latin typeface="Corbel" panose="020B0503020204020204" pitchFamily="34" charset="0"/>
              </a:rPr>
              <a:t>puțin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probabil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făceau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baie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timp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ce</a:t>
            </a:r>
            <a:r>
              <a:rPr lang="en-US" sz="5700" dirty="0">
                <a:latin typeface="Corbel" panose="020B0503020204020204" pitchFamily="34" charset="0"/>
              </a:rPr>
              <a:t> au</a:t>
            </a:r>
            <a:r>
              <a:rPr lang="ro-MD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descoperit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asteroidul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dirty="0" err="1">
                <a:latin typeface="Corbel" panose="020B0503020204020204" pitchFamily="34" charset="0"/>
              </a:rPr>
              <a:t>Însă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bucuria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i</a:t>
            </a:r>
            <a:r>
              <a:rPr lang="en-US" sz="5700" dirty="0">
                <a:latin typeface="Corbel" panose="020B0503020204020204" pitchFamily="34" charset="0"/>
              </a:rPr>
              <a:t>-a </a:t>
            </a:r>
            <a:r>
              <a:rPr lang="en-US" sz="5700" dirty="0" err="1">
                <a:latin typeface="Corbel" panose="020B0503020204020204" pitchFamily="34" charset="0"/>
              </a:rPr>
              <a:t>fost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într-atât</a:t>
            </a:r>
            <a:r>
              <a:rPr lang="en-US" sz="5700" dirty="0">
                <a:latin typeface="Corbel" panose="020B0503020204020204" pitchFamily="34" charset="0"/>
              </a:rPr>
              <a:t> de mare, </a:t>
            </a:r>
            <a:r>
              <a:rPr lang="en-US" sz="5700" dirty="0" err="1">
                <a:latin typeface="Corbel" panose="020B0503020204020204" pitchFamily="34" charset="0"/>
              </a:rPr>
              <a:t>încât</a:t>
            </a:r>
            <a:r>
              <a:rPr lang="x-none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ei</a:t>
            </a:r>
            <a:r>
              <a:rPr lang="en-US" sz="5700" dirty="0">
                <a:latin typeface="Corbel" panose="020B0503020204020204" pitchFamily="34" charset="0"/>
              </a:rPr>
              <a:t> au </a:t>
            </a:r>
            <a:r>
              <a:rPr lang="en-US" sz="5700" dirty="0" err="1">
                <a:latin typeface="Corbel" panose="020B0503020204020204" pitchFamily="34" charset="0"/>
              </a:rPr>
              <a:t>decis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ro-MD" sz="5700" dirty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-l </a:t>
            </a:r>
            <a:r>
              <a:rPr lang="en-US" sz="5700" dirty="0" err="1">
                <a:latin typeface="Corbel" panose="020B0503020204020204" pitchFamily="34" charset="0"/>
              </a:rPr>
              <a:t>numească</a:t>
            </a:r>
            <a:r>
              <a:rPr lang="en-US" sz="5700" dirty="0">
                <a:latin typeface="Corbel" panose="020B0503020204020204" pitchFamily="34" charset="0"/>
              </a:rPr>
              <a:t>… </a:t>
            </a:r>
            <a:r>
              <a:rPr lang="en-US" sz="5700" b="1" dirty="0">
                <a:latin typeface="Corbel" panose="020B0503020204020204" pitchFamily="34" charset="0"/>
              </a:rPr>
              <a:t>Cum? </a:t>
            </a:r>
            <a:endParaRPr lang="ru-RU" sz="5700" b="1" dirty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5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1794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Все участники образовательного процесса: </a:t>
            </a:r>
            <a:r>
              <a:rPr lang="ru-RU" sz="5700" dirty="0" smtClean="0">
                <a:latin typeface="Corbel" panose="020B0503020204020204" pitchFamily="34" charset="0"/>
              </a:rPr>
              <a:t>учителя,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школьники </a:t>
            </a:r>
            <a:r>
              <a:rPr lang="ru-RU" sz="5700" dirty="0">
                <a:latin typeface="Corbel" panose="020B0503020204020204" pitchFamily="34" charset="0"/>
              </a:rPr>
              <a:t>и родители – должны работать сообща, </a:t>
            </a:r>
            <a:r>
              <a:rPr lang="ru-RU" sz="5700" dirty="0" smtClean="0">
                <a:latin typeface="Corbel" panose="020B0503020204020204" pitchFamily="34" charset="0"/>
              </a:rPr>
              <a:t>словно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отлаженный </a:t>
            </a:r>
            <a:r>
              <a:rPr lang="ru-RU" sz="5700" dirty="0">
                <a:latin typeface="Corbel" panose="020B0503020204020204" pitchFamily="34" charset="0"/>
              </a:rPr>
              <a:t>механизм. </a:t>
            </a:r>
            <a:r>
              <a:rPr lang="ru-RU" sz="5700" b="1" dirty="0">
                <a:latin typeface="Corbel" panose="020B0503020204020204" pitchFamily="34" charset="0"/>
              </a:rPr>
              <a:t>В форме чего на одном </a:t>
            </a:r>
            <a:r>
              <a:rPr lang="ru-RU" sz="5700" b="1" dirty="0" smtClean="0">
                <a:latin typeface="Corbel" panose="020B0503020204020204" pitchFamily="34" charset="0"/>
              </a:rPr>
              <a:t>постере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изобразили </a:t>
            </a:r>
            <a:r>
              <a:rPr lang="ru-RU" sz="5700" b="1" dirty="0">
                <a:latin typeface="Corbel" panose="020B0503020204020204" pitchFamily="34" charset="0"/>
              </a:rPr>
              <a:t>каждую из этих групп? 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Toți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participanții</a:t>
            </a:r>
            <a:r>
              <a:rPr lang="en-US" sz="5700" dirty="0">
                <a:latin typeface="Corbel" panose="020B0503020204020204" pitchFamily="34" charset="0"/>
              </a:rPr>
              <a:t> la </a:t>
            </a:r>
            <a:r>
              <a:rPr lang="en-US" sz="5700" dirty="0" err="1">
                <a:latin typeface="Corbel" panose="020B0503020204020204" pitchFamily="34" charset="0"/>
              </a:rPr>
              <a:t>procesul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educațional</a:t>
            </a:r>
            <a:r>
              <a:rPr lang="en-US" sz="5700" dirty="0">
                <a:latin typeface="Corbel" panose="020B0503020204020204" pitchFamily="34" charset="0"/>
              </a:rPr>
              <a:t>: </a:t>
            </a:r>
            <a:r>
              <a:rPr lang="en-US" sz="5700" dirty="0" err="1">
                <a:latin typeface="Corbel" panose="020B0503020204020204" pitchFamily="34" charset="0"/>
              </a:rPr>
              <a:t>profesorii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elevii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părinții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- </a:t>
            </a:r>
            <a:r>
              <a:rPr lang="en-US" sz="5700" dirty="0" err="1">
                <a:latin typeface="Corbel" panose="020B0503020204020204" pitchFamily="34" charset="0"/>
              </a:rPr>
              <a:t>trebuie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lucreze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împreună</a:t>
            </a:r>
            <a:r>
              <a:rPr lang="en-US" sz="5700" dirty="0">
                <a:latin typeface="Corbel" panose="020B0503020204020204" pitchFamily="34" charset="0"/>
              </a:rPr>
              <a:t>, ca un </a:t>
            </a:r>
            <a:r>
              <a:rPr lang="en-US" sz="5700" dirty="0" err="1">
                <a:latin typeface="Corbel" panose="020B0503020204020204" pitchFamily="34" charset="0"/>
              </a:rPr>
              <a:t>mecanism</a:t>
            </a:r>
            <a:r>
              <a:rPr lang="en-US" sz="5700" dirty="0">
                <a:latin typeface="Corbel" panose="020B0503020204020204" pitchFamily="34" charset="0"/>
              </a:rPr>
              <a:t> bine pus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la </a:t>
            </a:r>
            <a:r>
              <a:rPr lang="en-US" sz="5700" dirty="0" err="1" smtClean="0">
                <a:latin typeface="Corbel" panose="020B0503020204020204" pitchFamily="34" charset="0"/>
              </a:rPr>
              <a:t>punct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 err="1">
                <a:latin typeface="Corbel" panose="020B0503020204020204" pitchFamily="34" charset="0"/>
              </a:rPr>
              <a:t>În</a:t>
            </a:r>
            <a:r>
              <a:rPr lang="en-US" sz="5700" b="1" dirty="0">
                <a:latin typeface="Corbel" panose="020B0503020204020204" pitchFamily="34" charset="0"/>
              </a:rPr>
              <a:t> forma </a:t>
            </a:r>
            <a:r>
              <a:rPr lang="en-US" sz="5700" b="1" dirty="0" err="1">
                <a:latin typeface="Corbel" panose="020B0503020204020204" pitchFamily="34" charset="0"/>
              </a:rPr>
              <a:t>cărui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obiect</a:t>
            </a:r>
            <a:r>
              <a:rPr lang="en-US" sz="5700" b="1" dirty="0">
                <a:latin typeface="Corbel" panose="020B0503020204020204" pitchFamily="34" charset="0"/>
              </a:rPr>
              <a:t> a </a:t>
            </a:r>
            <a:r>
              <a:rPr lang="en-US" sz="5700" b="1" dirty="0" err="1">
                <a:latin typeface="Corbel" panose="020B0503020204020204" pitchFamily="34" charset="0"/>
              </a:rPr>
              <a:t>fost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reprezentat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fiecare</a:t>
            </a:r>
            <a:r>
              <a:rPr lang="en-US" sz="5700" b="1" dirty="0">
                <a:latin typeface="Corbel" panose="020B0503020204020204" pitchFamily="34" charset="0"/>
              </a:rPr>
              <a:t> din 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err="1" smtClean="0">
                <a:latin typeface="Corbel" panose="020B0503020204020204" pitchFamily="34" charset="0"/>
              </a:rPr>
              <a:t>grupurile</a:t>
            </a:r>
            <a:r>
              <a:rPr lang="en-US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menționate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într</a:t>
            </a:r>
            <a:r>
              <a:rPr lang="en-US" sz="5700" b="1" dirty="0">
                <a:latin typeface="Corbel" panose="020B0503020204020204" pitchFamily="34" charset="0"/>
              </a:rPr>
              <a:t>-un </a:t>
            </a:r>
            <a:r>
              <a:rPr lang="en-US" sz="5700" b="1" dirty="0" err="1">
                <a:latin typeface="Corbel" panose="020B0503020204020204" pitchFamily="34" charset="0"/>
              </a:rPr>
              <a:t>afiș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despre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educație</a:t>
            </a:r>
            <a:r>
              <a:rPr lang="en-US" sz="5700" b="1" dirty="0">
                <a:latin typeface="Corbel" panose="020B0503020204020204" pitchFamily="34" charset="0"/>
              </a:rPr>
              <a:t>?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0854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700" dirty="0">
                <a:latin typeface="Corbel" panose="020B0503020204020204" pitchFamily="34" charset="0"/>
              </a:rPr>
              <a:t>Все участники образовательного процесса: </a:t>
            </a:r>
            <a:r>
              <a:rPr lang="ru-RU" sz="5700" dirty="0" smtClean="0">
                <a:latin typeface="Corbel" panose="020B0503020204020204" pitchFamily="34" charset="0"/>
              </a:rPr>
              <a:t>учителя,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школьники </a:t>
            </a:r>
            <a:r>
              <a:rPr lang="ru-RU" sz="5700" dirty="0">
                <a:latin typeface="Corbel" panose="020B0503020204020204" pitchFamily="34" charset="0"/>
              </a:rPr>
              <a:t>и родители – должны работать сообща, </a:t>
            </a:r>
            <a:r>
              <a:rPr lang="ru-RU" sz="5700" dirty="0" smtClean="0">
                <a:latin typeface="Corbel" panose="020B0503020204020204" pitchFamily="34" charset="0"/>
              </a:rPr>
              <a:t>словно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dirty="0" smtClean="0">
                <a:latin typeface="Corbel" panose="020B0503020204020204" pitchFamily="34" charset="0"/>
              </a:rPr>
              <a:t>отлаженный </a:t>
            </a:r>
            <a:r>
              <a:rPr lang="ru-RU" sz="5700" dirty="0">
                <a:latin typeface="Corbel" panose="020B0503020204020204" pitchFamily="34" charset="0"/>
              </a:rPr>
              <a:t>механизм. </a:t>
            </a:r>
            <a:r>
              <a:rPr lang="ru-RU" sz="5700" b="1" dirty="0">
                <a:latin typeface="Corbel" panose="020B0503020204020204" pitchFamily="34" charset="0"/>
              </a:rPr>
              <a:t>В форме чего на одном </a:t>
            </a:r>
            <a:r>
              <a:rPr lang="ru-RU" sz="5700" b="1" dirty="0" smtClean="0">
                <a:latin typeface="Corbel" panose="020B0503020204020204" pitchFamily="34" charset="0"/>
              </a:rPr>
              <a:t>постере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700" b="1" dirty="0" smtClean="0">
                <a:latin typeface="Corbel" panose="020B0503020204020204" pitchFamily="34" charset="0"/>
              </a:rPr>
              <a:t>изобразили </a:t>
            </a:r>
            <a:r>
              <a:rPr lang="ru-RU" sz="5700" b="1" dirty="0">
                <a:latin typeface="Corbel" panose="020B0503020204020204" pitchFamily="34" charset="0"/>
              </a:rPr>
              <a:t>каждую из этих групп? 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Toți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participanții</a:t>
            </a:r>
            <a:r>
              <a:rPr lang="en-US" sz="5700" dirty="0">
                <a:latin typeface="Corbel" panose="020B0503020204020204" pitchFamily="34" charset="0"/>
              </a:rPr>
              <a:t> la </a:t>
            </a:r>
            <a:r>
              <a:rPr lang="en-US" sz="5700" dirty="0" err="1">
                <a:latin typeface="Corbel" panose="020B0503020204020204" pitchFamily="34" charset="0"/>
              </a:rPr>
              <a:t>procesul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educațional</a:t>
            </a:r>
            <a:r>
              <a:rPr lang="en-US" sz="5700" dirty="0">
                <a:latin typeface="Corbel" panose="020B0503020204020204" pitchFamily="34" charset="0"/>
              </a:rPr>
              <a:t>: </a:t>
            </a:r>
            <a:r>
              <a:rPr lang="en-US" sz="5700" dirty="0" err="1">
                <a:latin typeface="Corbel" panose="020B0503020204020204" pitchFamily="34" charset="0"/>
              </a:rPr>
              <a:t>profesorii</a:t>
            </a:r>
            <a:r>
              <a:rPr lang="en-US" sz="5700" dirty="0">
                <a:latin typeface="Corbel" panose="020B0503020204020204" pitchFamily="34" charset="0"/>
              </a:rPr>
              <a:t>, </a:t>
            </a:r>
            <a:r>
              <a:rPr lang="en-US" sz="5700" dirty="0" err="1">
                <a:latin typeface="Corbel" panose="020B0503020204020204" pitchFamily="34" charset="0"/>
              </a:rPr>
              <a:t>elevii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și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endParaRPr lang="en-US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err="1" smtClean="0">
                <a:latin typeface="Corbel" panose="020B0503020204020204" pitchFamily="34" charset="0"/>
              </a:rPr>
              <a:t>părinții</a:t>
            </a:r>
            <a:r>
              <a:rPr lang="en-US" sz="5700" dirty="0" smtClean="0">
                <a:latin typeface="Corbel" panose="020B0503020204020204" pitchFamily="34" charset="0"/>
              </a:rPr>
              <a:t> </a:t>
            </a:r>
            <a:r>
              <a:rPr lang="en-US" sz="5700" dirty="0">
                <a:latin typeface="Corbel" panose="020B0503020204020204" pitchFamily="34" charset="0"/>
              </a:rPr>
              <a:t>- </a:t>
            </a:r>
            <a:r>
              <a:rPr lang="en-US" sz="5700" dirty="0" err="1">
                <a:latin typeface="Corbel" panose="020B0503020204020204" pitchFamily="34" charset="0"/>
              </a:rPr>
              <a:t>trebuie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să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lucreze</a:t>
            </a:r>
            <a:r>
              <a:rPr lang="en-US" sz="5700" dirty="0">
                <a:latin typeface="Corbel" panose="020B0503020204020204" pitchFamily="34" charset="0"/>
              </a:rPr>
              <a:t> </a:t>
            </a:r>
            <a:r>
              <a:rPr lang="en-US" sz="5700" dirty="0" err="1">
                <a:latin typeface="Corbel" panose="020B0503020204020204" pitchFamily="34" charset="0"/>
              </a:rPr>
              <a:t>împreună</a:t>
            </a:r>
            <a:r>
              <a:rPr lang="en-US" sz="5700" dirty="0">
                <a:latin typeface="Corbel" panose="020B0503020204020204" pitchFamily="34" charset="0"/>
              </a:rPr>
              <a:t>, ca un </a:t>
            </a:r>
            <a:r>
              <a:rPr lang="en-US" sz="5700" dirty="0" err="1">
                <a:latin typeface="Corbel" panose="020B0503020204020204" pitchFamily="34" charset="0"/>
              </a:rPr>
              <a:t>mecanism</a:t>
            </a:r>
            <a:r>
              <a:rPr lang="en-US" sz="5700" dirty="0">
                <a:latin typeface="Corbel" panose="020B0503020204020204" pitchFamily="34" charset="0"/>
              </a:rPr>
              <a:t> bine pus </a:t>
            </a:r>
            <a:endParaRPr lang="ro-MD" sz="57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dirty="0" smtClean="0">
                <a:latin typeface="Corbel" panose="020B0503020204020204" pitchFamily="34" charset="0"/>
              </a:rPr>
              <a:t>la </a:t>
            </a:r>
            <a:r>
              <a:rPr lang="en-US" sz="5700" dirty="0" err="1" smtClean="0">
                <a:latin typeface="Corbel" panose="020B0503020204020204" pitchFamily="34" charset="0"/>
              </a:rPr>
              <a:t>punct</a:t>
            </a:r>
            <a:r>
              <a:rPr lang="en-US" sz="5700" dirty="0">
                <a:latin typeface="Corbel" panose="020B0503020204020204" pitchFamily="34" charset="0"/>
              </a:rPr>
              <a:t>. </a:t>
            </a:r>
            <a:r>
              <a:rPr lang="en-US" sz="5700" b="1" dirty="0" err="1">
                <a:latin typeface="Corbel" panose="020B0503020204020204" pitchFamily="34" charset="0"/>
              </a:rPr>
              <a:t>În</a:t>
            </a:r>
            <a:r>
              <a:rPr lang="en-US" sz="5700" b="1" dirty="0">
                <a:latin typeface="Corbel" panose="020B0503020204020204" pitchFamily="34" charset="0"/>
              </a:rPr>
              <a:t> forma </a:t>
            </a:r>
            <a:r>
              <a:rPr lang="en-US" sz="5700" b="1" dirty="0" err="1">
                <a:latin typeface="Corbel" panose="020B0503020204020204" pitchFamily="34" charset="0"/>
              </a:rPr>
              <a:t>cărui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obiect</a:t>
            </a:r>
            <a:r>
              <a:rPr lang="en-US" sz="5700" b="1" dirty="0">
                <a:latin typeface="Corbel" panose="020B0503020204020204" pitchFamily="34" charset="0"/>
              </a:rPr>
              <a:t> a </a:t>
            </a:r>
            <a:r>
              <a:rPr lang="en-US" sz="5700" b="1" dirty="0" err="1">
                <a:latin typeface="Corbel" panose="020B0503020204020204" pitchFamily="34" charset="0"/>
              </a:rPr>
              <a:t>fost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reprezentat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fiecare</a:t>
            </a:r>
            <a:r>
              <a:rPr lang="en-US" sz="5700" b="1" dirty="0">
                <a:latin typeface="Corbel" panose="020B0503020204020204" pitchFamily="34" charset="0"/>
              </a:rPr>
              <a:t> din </a:t>
            </a:r>
            <a:endParaRPr lang="en-US" sz="57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700" b="1" dirty="0" err="1" smtClean="0">
                <a:latin typeface="Corbel" panose="020B0503020204020204" pitchFamily="34" charset="0"/>
              </a:rPr>
              <a:t>grupurile</a:t>
            </a:r>
            <a:r>
              <a:rPr lang="en-US" sz="5700" b="1" dirty="0" smtClean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menționate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într</a:t>
            </a:r>
            <a:r>
              <a:rPr lang="en-US" sz="5700" b="1" dirty="0">
                <a:latin typeface="Corbel" panose="020B0503020204020204" pitchFamily="34" charset="0"/>
              </a:rPr>
              <a:t>-un </a:t>
            </a:r>
            <a:r>
              <a:rPr lang="en-US" sz="5700" b="1" dirty="0" err="1">
                <a:latin typeface="Corbel" panose="020B0503020204020204" pitchFamily="34" charset="0"/>
              </a:rPr>
              <a:t>afiș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despre</a:t>
            </a:r>
            <a:r>
              <a:rPr lang="en-US" sz="5700" b="1" dirty="0">
                <a:latin typeface="Corbel" panose="020B0503020204020204" pitchFamily="34" charset="0"/>
              </a:rPr>
              <a:t> </a:t>
            </a:r>
            <a:r>
              <a:rPr lang="en-US" sz="5700" b="1" dirty="0" err="1">
                <a:latin typeface="Corbel" panose="020B0503020204020204" pitchFamily="34" charset="0"/>
              </a:rPr>
              <a:t>educație</a:t>
            </a:r>
            <a:r>
              <a:rPr lang="en-US" sz="5700" b="1" dirty="0">
                <a:latin typeface="Corbel" panose="020B0503020204020204" pitchFamily="34" charset="0"/>
              </a:rPr>
              <a:t>?</a:t>
            </a:r>
            <a:endParaRPr lang="ru-RU" sz="57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062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Отец писателя Умберто Эко очень любил ДЕЛАТЬ_ЭТО, </a:t>
            </a:r>
            <a:r>
              <a:rPr lang="ru-RU" sz="5400" dirty="0" smtClean="0">
                <a:latin typeface="Corbel" panose="020B0503020204020204" pitchFamily="34" charset="0"/>
              </a:rPr>
              <a:t>но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был </a:t>
            </a:r>
            <a:r>
              <a:rPr lang="ru-RU" sz="5400" dirty="0">
                <a:latin typeface="Corbel" panose="020B0503020204020204" pitchFamily="34" charset="0"/>
              </a:rPr>
              <a:t>из бедной семьи. Поэтому он часто подходил к </a:t>
            </a:r>
            <a:r>
              <a:rPr lang="ru-RU" sz="5400" dirty="0" smtClean="0">
                <a:latin typeface="Corbel" panose="020B0503020204020204" pitchFamily="34" charset="0"/>
              </a:rPr>
              <a:t>уличным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киоскам</a:t>
            </a:r>
            <a:r>
              <a:rPr lang="ru-RU" sz="5400" dirty="0">
                <a:latin typeface="Corbel" panose="020B0503020204020204" pitchFamily="34" charset="0"/>
              </a:rPr>
              <a:t>. Когда его прогоняли, шёл к другому киоску. И, когда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находил </a:t>
            </a:r>
            <a:r>
              <a:rPr lang="ru-RU" sz="5400" dirty="0">
                <a:latin typeface="Corbel" panose="020B0503020204020204" pitchFamily="34" charset="0"/>
              </a:rPr>
              <a:t>то, что ему нужно, продолжал ДЕЛАТЬ_ЭТО. Вы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сейчас </a:t>
            </a:r>
            <a:r>
              <a:rPr lang="ru-RU" sz="5400" dirty="0">
                <a:latin typeface="Corbel" panose="020B0503020204020204" pitchFamily="34" charset="0"/>
              </a:rPr>
              <a:t>тоже ДЕЛАЕТЕ_ЭТО. </a:t>
            </a:r>
            <a:r>
              <a:rPr lang="ru-RU" sz="5400" b="1" dirty="0">
                <a:latin typeface="Corbel" panose="020B0503020204020204" pitchFamily="34" charset="0"/>
              </a:rPr>
              <a:t>Что?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Tatăl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scriitorului</a:t>
            </a:r>
            <a:r>
              <a:rPr lang="en-US" sz="5400" dirty="0">
                <a:latin typeface="Corbel" panose="020B0503020204020204" pitchFamily="34" charset="0"/>
              </a:rPr>
              <a:t> Umberto Eco </a:t>
            </a:r>
            <a:r>
              <a:rPr lang="en-US" sz="5400" dirty="0" err="1">
                <a:latin typeface="Corbel" panose="020B0503020204020204" pitchFamily="34" charset="0"/>
              </a:rPr>
              <a:t>iubea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FACĂ ACEASTA, </a:t>
            </a:r>
            <a:r>
              <a:rPr lang="en-US" sz="5400" dirty="0" err="1">
                <a:latin typeface="Corbel" panose="020B0503020204020204" pitchFamily="34" charset="0"/>
              </a:rPr>
              <a:t>însă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era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dintr</a:t>
            </a:r>
            <a:r>
              <a:rPr lang="en-US" sz="5400" dirty="0" smtClean="0">
                <a:latin typeface="Corbel" panose="020B0503020204020204" pitchFamily="34" charset="0"/>
              </a:rPr>
              <a:t>-o </a:t>
            </a:r>
            <a:r>
              <a:rPr lang="en-US" sz="5400" dirty="0" err="1">
                <a:latin typeface="Corbel" panose="020B0503020204020204" pitchFamily="34" charset="0"/>
              </a:rPr>
              <a:t>familie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săracă</a:t>
            </a:r>
            <a:r>
              <a:rPr lang="en-US" sz="5400" dirty="0">
                <a:latin typeface="Corbel" panose="020B0503020204020204" pitchFamily="34" charset="0"/>
              </a:rPr>
              <a:t>. De </a:t>
            </a:r>
            <a:r>
              <a:rPr lang="en-US" sz="5400" dirty="0" err="1">
                <a:latin typeface="Corbel" panose="020B0503020204020204" pitchFamily="34" charset="0"/>
              </a:rPr>
              <a:t>aceea</a:t>
            </a:r>
            <a:r>
              <a:rPr lang="en-US" sz="5400" dirty="0">
                <a:latin typeface="Corbel" panose="020B0503020204020204" pitchFamily="34" charset="0"/>
              </a:rPr>
              <a:t> el </a:t>
            </a:r>
            <a:r>
              <a:rPr lang="en-US" sz="5400" dirty="0" err="1">
                <a:latin typeface="Corbel" panose="020B0503020204020204" pitchFamily="34" charset="0"/>
              </a:rPr>
              <a:t>deseori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stătea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lîngă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chioșcuri</a:t>
            </a:r>
            <a:r>
              <a:rPr lang="en-US" sz="54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Când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vânzătorii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alungau</a:t>
            </a:r>
            <a:r>
              <a:rPr lang="en-US" sz="5400" dirty="0">
                <a:latin typeface="Corbel" panose="020B0503020204020204" pitchFamily="34" charset="0"/>
              </a:rPr>
              <a:t>, el se </a:t>
            </a:r>
            <a:r>
              <a:rPr lang="en-US" sz="5400" dirty="0" err="1">
                <a:latin typeface="Corbel" panose="020B0503020204020204" pitchFamily="34" charset="0"/>
              </a:rPr>
              <a:t>ducea</a:t>
            </a:r>
            <a:r>
              <a:rPr lang="en-US" sz="5400" dirty="0">
                <a:latin typeface="Corbel" panose="020B0503020204020204" pitchFamily="34" charset="0"/>
              </a:rPr>
              <a:t> la un alt </a:t>
            </a:r>
            <a:r>
              <a:rPr lang="en-US" sz="5400" dirty="0" err="1">
                <a:latin typeface="Corbel" panose="020B0503020204020204" pitchFamily="34" charset="0"/>
              </a:rPr>
              <a:t>chioșc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continua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să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FACĂ ACEASTA.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voi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acum</a:t>
            </a:r>
            <a:r>
              <a:rPr lang="en-US" sz="5400" dirty="0">
                <a:latin typeface="Corbel" panose="020B0503020204020204" pitchFamily="34" charset="0"/>
              </a:rPr>
              <a:t> o </a:t>
            </a:r>
            <a:r>
              <a:rPr lang="en-US" sz="5400" dirty="0" err="1">
                <a:latin typeface="Corbel" panose="020B0503020204020204" pitchFamily="34" charset="0"/>
              </a:rPr>
              <a:t>faceți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anume</a:t>
            </a:r>
            <a:r>
              <a:rPr lang="en-US" sz="54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6150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Отец писателя Умберто Эко очень любил ДЕЛАТЬ_ЭТО, </a:t>
            </a:r>
            <a:r>
              <a:rPr lang="ru-RU" sz="5400" dirty="0" smtClean="0">
                <a:latin typeface="Corbel" panose="020B0503020204020204" pitchFamily="34" charset="0"/>
              </a:rPr>
              <a:t>но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был </a:t>
            </a:r>
            <a:r>
              <a:rPr lang="ru-RU" sz="5400" dirty="0">
                <a:latin typeface="Corbel" panose="020B0503020204020204" pitchFamily="34" charset="0"/>
              </a:rPr>
              <a:t>из бедной семьи. Поэтому он часто подходил к </a:t>
            </a:r>
            <a:r>
              <a:rPr lang="ru-RU" sz="5400" dirty="0" smtClean="0">
                <a:latin typeface="Corbel" panose="020B0503020204020204" pitchFamily="34" charset="0"/>
              </a:rPr>
              <a:t>уличным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киоскам</a:t>
            </a:r>
            <a:r>
              <a:rPr lang="ru-RU" sz="5400" dirty="0">
                <a:latin typeface="Corbel" panose="020B0503020204020204" pitchFamily="34" charset="0"/>
              </a:rPr>
              <a:t>. Когда его прогоняли, шёл к другому киоску. И, когда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находил </a:t>
            </a:r>
            <a:r>
              <a:rPr lang="ru-RU" sz="5400" dirty="0">
                <a:latin typeface="Corbel" panose="020B0503020204020204" pitchFamily="34" charset="0"/>
              </a:rPr>
              <a:t>то, что ему нужно, продолжал ДЕЛАТЬ_ЭТО. Вы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сейчас </a:t>
            </a:r>
            <a:r>
              <a:rPr lang="ru-RU" sz="5400" dirty="0">
                <a:latin typeface="Corbel" panose="020B0503020204020204" pitchFamily="34" charset="0"/>
              </a:rPr>
              <a:t>тоже ДЕЛАЕТЕ_ЭТО. </a:t>
            </a:r>
            <a:r>
              <a:rPr lang="ru-RU" sz="5400" b="1" dirty="0">
                <a:latin typeface="Corbel" panose="020B0503020204020204" pitchFamily="34" charset="0"/>
              </a:rPr>
              <a:t>Что?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Tatăl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scriitorului</a:t>
            </a:r>
            <a:r>
              <a:rPr lang="en-US" sz="5400" dirty="0">
                <a:latin typeface="Corbel" panose="020B0503020204020204" pitchFamily="34" charset="0"/>
              </a:rPr>
              <a:t> Umberto Eco </a:t>
            </a:r>
            <a:r>
              <a:rPr lang="en-US" sz="5400" dirty="0" err="1">
                <a:latin typeface="Corbel" panose="020B0503020204020204" pitchFamily="34" charset="0"/>
              </a:rPr>
              <a:t>iubea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FACĂ ACEASTA, </a:t>
            </a:r>
            <a:r>
              <a:rPr lang="en-US" sz="5400" dirty="0" err="1">
                <a:latin typeface="Corbel" panose="020B0503020204020204" pitchFamily="34" charset="0"/>
              </a:rPr>
              <a:t>însă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era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dintr</a:t>
            </a:r>
            <a:r>
              <a:rPr lang="en-US" sz="5400" dirty="0" smtClean="0">
                <a:latin typeface="Corbel" panose="020B0503020204020204" pitchFamily="34" charset="0"/>
              </a:rPr>
              <a:t>-o </a:t>
            </a:r>
            <a:r>
              <a:rPr lang="en-US" sz="5400" dirty="0" err="1">
                <a:latin typeface="Corbel" panose="020B0503020204020204" pitchFamily="34" charset="0"/>
              </a:rPr>
              <a:t>familie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săracă</a:t>
            </a:r>
            <a:r>
              <a:rPr lang="en-US" sz="5400" dirty="0">
                <a:latin typeface="Corbel" panose="020B0503020204020204" pitchFamily="34" charset="0"/>
              </a:rPr>
              <a:t>. De </a:t>
            </a:r>
            <a:r>
              <a:rPr lang="en-US" sz="5400" dirty="0" err="1">
                <a:latin typeface="Corbel" panose="020B0503020204020204" pitchFamily="34" charset="0"/>
              </a:rPr>
              <a:t>aceea</a:t>
            </a:r>
            <a:r>
              <a:rPr lang="en-US" sz="5400" dirty="0">
                <a:latin typeface="Corbel" panose="020B0503020204020204" pitchFamily="34" charset="0"/>
              </a:rPr>
              <a:t> el </a:t>
            </a:r>
            <a:r>
              <a:rPr lang="en-US" sz="5400" dirty="0" err="1">
                <a:latin typeface="Corbel" panose="020B0503020204020204" pitchFamily="34" charset="0"/>
              </a:rPr>
              <a:t>deseori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stătea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lîngă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chioșcuri</a:t>
            </a:r>
            <a:r>
              <a:rPr lang="en-US" sz="54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Când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vânzătorii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alungau</a:t>
            </a:r>
            <a:r>
              <a:rPr lang="en-US" sz="5400" dirty="0">
                <a:latin typeface="Corbel" panose="020B0503020204020204" pitchFamily="34" charset="0"/>
              </a:rPr>
              <a:t>, el se </a:t>
            </a:r>
            <a:r>
              <a:rPr lang="en-US" sz="5400" dirty="0" err="1">
                <a:latin typeface="Corbel" panose="020B0503020204020204" pitchFamily="34" charset="0"/>
              </a:rPr>
              <a:t>ducea</a:t>
            </a:r>
            <a:r>
              <a:rPr lang="en-US" sz="5400" dirty="0">
                <a:latin typeface="Corbel" panose="020B0503020204020204" pitchFamily="34" charset="0"/>
              </a:rPr>
              <a:t> la un alt </a:t>
            </a:r>
            <a:r>
              <a:rPr lang="en-US" sz="5400" dirty="0" err="1">
                <a:latin typeface="Corbel" panose="020B0503020204020204" pitchFamily="34" charset="0"/>
              </a:rPr>
              <a:t>chioșc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continua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să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FACĂ ACEASTA.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voi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acum</a:t>
            </a:r>
            <a:r>
              <a:rPr lang="en-US" sz="5400" dirty="0">
                <a:latin typeface="Corbel" panose="020B0503020204020204" pitchFamily="34" charset="0"/>
              </a:rPr>
              <a:t> o </a:t>
            </a:r>
            <a:r>
              <a:rPr lang="en-US" sz="5400" dirty="0" err="1">
                <a:latin typeface="Corbel" panose="020B0503020204020204" pitchFamily="34" charset="0"/>
              </a:rPr>
              <a:t>faceți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anume</a:t>
            </a:r>
            <a:r>
              <a:rPr lang="en-US" sz="54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0114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Отец писателя Умберто Эко очень любил ДЕЛАТЬ_ЭТО, </a:t>
            </a:r>
            <a:r>
              <a:rPr lang="ru-RU" sz="5400" dirty="0" smtClean="0">
                <a:latin typeface="Corbel" panose="020B0503020204020204" pitchFamily="34" charset="0"/>
              </a:rPr>
              <a:t>но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был </a:t>
            </a:r>
            <a:r>
              <a:rPr lang="ru-RU" sz="5400" dirty="0">
                <a:latin typeface="Corbel" panose="020B0503020204020204" pitchFamily="34" charset="0"/>
              </a:rPr>
              <a:t>из бедной семьи. Поэтому он часто подходил к </a:t>
            </a:r>
            <a:r>
              <a:rPr lang="ru-RU" sz="5400" dirty="0" smtClean="0">
                <a:latin typeface="Corbel" panose="020B0503020204020204" pitchFamily="34" charset="0"/>
              </a:rPr>
              <a:t>уличным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киоскам</a:t>
            </a:r>
            <a:r>
              <a:rPr lang="ru-RU" sz="5400" dirty="0">
                <a:latin typeface="Corbel" panose="020B0503020204020204" pitchFamily="34" charset="0"/>
              </a:rPr>
              <a:t>. Когда его прогоняли, шёл к другому киоску. И, когда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находил </a:t>
            </a:r>
            <a:r>
              <a:rPr lang="ru-RU" sz="5400" dirty="0">
                <a:latin typeface="Corbel" panose="020B0503020204020204" pitchFamily="34" charset="0"/>
              </a:rPr>
              <a:t>то, что ему нужно, продолжал ДЕЛАТЬ_ЭТО. Вы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сейчас </a:t>
            </a:r>
            <a:r>
              <a:rPr lang="ru-RU" sz="5400" dirty="0">
                <a:latin typeface="Corbel" panose="020B0503020204020204" pitchFamily="34" charset="0"/>
              </a:rPr>
              <a:t>тоже ДЕЛАЕТЕ_ЭТО. </a:t>
            </a:r>
            <a:r>
              <a:rPr lang="ru-RU" sz="5400" b="1" dirty="0">
                <a:latin typeface="Corbel" panose="020B0503020204020204" pitchFamily="34" charset="0"/>
              </a:rPr>
              <a:t>Что? 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Tatăl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scriitorului</a:t>
            </a:r>
            <a:r>
              <a:rPr lang="en-US" sz="5400" dirty="0">
                <a:latin typeface="Corbel" panose="020B0503020204020204" pitchFamily="34" charset="0"/>
              </a:rPr>
              <a:t> Umberto Eco </a:t>
            </a:r>
            <a:r>
              <a:rPr lang="en-US" sz="5400" dirty="0" err="1">
                <a:latin typeface="Corbel" panose="020B0503020204020204" pitchFamily="34" charset="0"/>
              </a:rPr>
              <a:t>iubea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</a:t>
            </a:r>
            <a:r>
              <a:rPr lang="en-US" sz="5400" dirty="0">
                <a:latin typeface="Corbel" panose="020B0503020204020204" pitchFamily="34" charset="0"/>
              </a:rPr>
              <a:t> FACĂ ACEASTA, </a:t>
            </a:r>
            <a:r>
              <a:rPr lang="en-US" sz="5400" dirty="0" err="1">
                <a:latin typeface="Corbel" panose="020B0503020204020204" pitchFamily="34" charset="0"/>
              </a:rPr>
              <a:t>însă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era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dintr</a:t>
            </a:r>
            <a:r>
              <a:rPr lang="en-US" sz="5400" dirty="0" smtClean="0">
                <a:latin typeface="Corbel" panose="020B0503020204020204" pitchFamily="34" charset="0"/>
              </a:rPr>
              <a:t>-o </a:t>
            </a:r>
            <a:r>
              <a:rPr lang="en-US" sz="5400" dirty="0" err="1">
                <a:latin typeface="Corbel" panose="020B0503020204020204" pitchFamily="34" charset="0"/>
              </a:rPr>
              <a:t>familie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săracă</a:t>
            </a:r>
            <a:r>
              <a:rPr lang="en-US" sz="5400" dirty="0">
                <a:latin typeface="Corbel" panose="020B0503020204020204" pitchFamily="34" charset="0"/>
              </a:rPr>
              <a:t>. De </a:t>
            </a:r>
            <a:r>
              <a:rPr lang="en-US" sz="5400" dirty="0" err="1">
                <a:latin typeface="Corbel" panose="020B0503020204020204" pitchFamily="34" charset="0"/>
              </a:rPr>
              <a:t>aceea</a:t>
            </a:r>
            <a:r>
              <a:rPr lang="en-US" sz="5400" dirty="0">
                <a:latin typeface="Corbel" panose="020B0503020204020204" pitchFamily="34" charset="0"/>
              </a:rPr>
              <a:t> el </a:t>
            </a:r>
            <a:r>
              <a:rPr lang="en-US" sz="5400" dirty="0" err="1">
                <a:latin typeface="Corbel" panose="020B0503020204020204" pitchFamily="34" charset="0"/>
              </a:rPr>
              <a:t>deseori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stătea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lîngă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chioșcuri</a:t>
            </a:r>
            <a:r>
              <a:rPr lang="en-US" sz="54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Când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vânzătorii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îl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alungau</a:t>
            </a:r>
            <a:r>
              <a:rPr lang="en-US" sz="5400" dirty="0">
                <a:latin typeface="Corbel" panose="020B0503020204020204" pitchFamily="34" charset="0"/>
              </a:rPr>
              <a:t>, el se </a:t>
            </a:r>
            <a:r>
              <a:rPr lang="en-US" sz="5400" dirty="0" err="1">
                <a:latin typeface="Corbel" panose="020B0503020204020204" pitchFamily="34" charset="0"/>
              </a:rPr>
              <a:t>ducea</a:t>
            </a:r>
            <a:r>
              <a:rPr lang="en-US" sz="5400" dirty="0">
                <a:latin typeface="Corbel" panose="020B0503020204020204" pitchFamily="34" charset="0"/>
              </a:rPr>
              <a:t> la un alt </a:t>
            </a:r>
            <a:r>
              <a:rPr lang="en-US" sz="5400" dirty="0" err="1">
                <a:latin typeface="Corbel" panose="020B0503020204020204" pitchFamily="34" charset="0"/>
              </a:rPr>
              <a:t>chioșc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smtClean="0">
                <a:latin typeface="Corbel" panose="020B0503020204020204" pitchFamily="34" charset="0"/>
              </a:rPr>
              <a:t>continua</a:t>
            </a:r>
          </a:p>
          <a:p>
            <a:pPr fontAlgn="base"/>
            <a:r>
              <a:rPr lang="en-US" sz="5400" dirty="0" err="1" smtClean="0">
                <a:latin typeface="Corbel" panose="020B0503020204020204" pitchFamily="34" charset="0"/>
              </a:rPr>
              <a:t>să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FACĂ ACEASTA. </a:t>
            </a:r>
            <a:r>
              <a:rPr lang="en-US" sz="5400" dirty="0" err="1">
                <a:latin typeface="Corbel" panose="020B0503020204020204" pitchFamily="34" charset="0"/>
              </a:rPr>
              <a:t>Și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voi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r>
              <a:rPr lang="en-US" sz="5400" dirty="0" err="1">
                <a:latin typeface="Corbel" panose="020B0503020204020204" pitchFamily="34" charset="0"/>
              </a:rPr>
              <a:t>acum</a:t>
            </a:r>
            <a:r>
              <a:rPr lang="en-US" sz="5400" dirty="0">
                <a:latin typeface="Corbel" panose="020B0503020204020204" pitchFamily="34" charset="0"/>
              </a:rPr>
              <a:t> o </a:t>
            </a:r>
            <a:r>
              <a:rPr lang="en-US" sz="5400" dirty="0" err="1">
                <a:latin typeface="Corbel" panose="020B0503020204020204" pitchFamily="34" charset="0"/>
              </a:rPr>
              <a:t>faceți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en-US" sz="5400" b="1" dirty="0">
                <a:latin typeface="Corbel" panose="020B0503020204020204" pitchFamily="34" charset="0"/>
              </a:rPr>
              <a:t>Ce </a:t>
            </a:r>
            <a:r>
              <a:rPr lang="en-US" sz="5400" b="1" dirty="0" err="1">
                <a:latin typeface="Corbel" panose="020B0503020204020204" pitchFamily="34" charset="0"/>
              </a:rPr>
              <a:t>anume</a:t>
            </a:r>
            <a:r>
              <a:rPr lang="en-US" sz="5400" b="1" dirty="0">
                <a:latin typeface="Corbel" panose="020B0503020204020204" pitchFamily="34" charset="0"/>
              </a:rPr>
              <a:t>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0512"/>
            <a:ext cx="20104100" cy="34719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4200"/>
            <a:ext cx="20104101" cy="5372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7" name="Google Shape;305;p24"/>
          <p:cNvSpPr txBox="1"/>
          <p:nvPr/>
        </p:nvSpPr>
        <p:spPr>
          <a:xfrm>
            <a:off x="0" y="3121744"/>
            <a:ext cx="20110500" cy="5374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371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75396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7229020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7229020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Сложный раунд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/Nivel complicat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0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Что на картинке об опасности </a:t>
            </a:r>
            <a:r>
              <a:rPr lang="ru-RU" sz="7200" b="1" dirty="0" err="1" smtClean="0">
                <a:latin typeface="Corbel" panose="020B0503020204020204" pitchFamily="34" charset="0"/>
              </a:rPr>
              <a:t>кибербуллинга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изобразили </a:t>
            </a:r>
            <a:r>
              <a:rPr lang="ru-RU" sz="7200" b="1" dirty="0">
                <a:latin typeface="Corbel" panose="020B0503020204020204" pitchFamily="34" charset="0"/>
              </a:rPr>
              <a:t>в виде наконечника </a:t>
            </a:r>
            <a:r>
              <a:rPr lang="ru-RU" sz="7200" b="1" dirty="0" smtClean="0">
                <a:latin typeface="Corbel" panose="020B0503020204020204" pitchFamily="34" charset="0"/>
              </a:rPr>
              <a:t>стрелы?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fost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stilizat</a:t>
            </a:r>
            <a:r>
              <a:rPr lang="en-US" sz="7200" b="1" dirty="0">
                <a:latin typeface="Corbel" panose="020B0503020204020204" pitchFamily="34" charset="0"/>
              </a:rPr>
              <a:t> sub </a:t>
            </a:r>
            <a:r>
              <a:rPr lang="en-US" sz="7200" b="1" dirty="0" err="1">
                <a:latin typeface="Corbel" panose="020B0503020204020204" pitchFamily="34" charset="0"/>
              </a:rPr>
              <a:t>vârful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unei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săgeți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într</a:t>
            </a:r>
            <a:r>
              <a:rPr lang="en-US" sz="7200" b="1" dirty="0">
                <a:latin typeface="Corbel" panose="020B0503020204020204" pitchFamily="34" charset="0"/>
              </a:rPr>
              <a:t>-un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desen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despre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pericolul</a:t>
            </a:r>
            <a:r>
              <a:rPr lang="en-US" sz="7200" b="1" dirty="0">
                <a:latin typeface="Corbel" panose="020B0503020204020204" pitchFamily="34" charset="0"/>
              </a:rPr>
              <a:t> cyberbullying-</a:t>
            </a:r>
            <a:r>
              <a:rPr lang="en-US" sz="7200" b="1" dirty="0" err="1">
                <a:latin typeface="Corbel" panose="020B0503020204020204" pitchFamily="34" charset="0"/>
              </a:rPr>
              <a:t>ului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Что на картинке об опасности </a:t>
            </a:r>
            <a:r>
              <a:rPr lang="ru-RU" sz="7200" b="1" dirty="0" err="1" smtClean="0">
                <a:latin typeface="Corbel" panose="020B0503020204020204" pitchFamily="34" charset="0"/>
              </a:rPr>
              <a:t>кибербуллинга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изобразили </a:t>
            </a:r>
            <a:r>
              <a:rPr lang="ru-RU" sz="7200" b="1" dirty="0">
                <a:latin typeface="Corbel" panose="020B0503020204020204" pitchFamily="34" charset="0"/>
              </a:rPr>
              <a:t>в виде наконечника </a:t>
            </a:r>
            <a:r>
              <a:rPr lang="ru-RU" sz="7200" b="1" dirty="0" smtClean="0">
                <a:latin typeface="Corbel" panose="020B0503020204020204" pitchFamily="34" charset="0"/>
              </a:rPr>
              <a:t>стрелы?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u-RU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fost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stilizat</a:t>
            </a:r>
            <a:r>
              <a:rPr lang="en-US" sz="7200" b="1" dirty="0">
                <a:latin typeface="Corbel" panose="020B0503020204020204" pitchFamily="34" charset="0"/>
              </a:rPr>
              <a:t> sub </a:t>
            </a:r>
            <a:r>
              <a:rPr lang="en-US" sz="7200" b="1" dirty="0" err="1">
                <a:latin typeface="Corbel" panose="020B0503020204020204" pitchFamily="34" charset="0"/>
              </a:rPr>
              <a:t>vârful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unei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săgeți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într</a:t>
            </a:r>
            <a:r>
              <a:rPr lang="en-US" sz="7200" b="1" dirty="0">
                <a:latin typeface="Corbel" panose="020B0503020204020204" pitchFamily="34" charset="0"/>
              </a:rPr>
              <a:t>-un 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desen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despre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pericolul</a:t>
            </a:r>
            <a:r>
              <a:rPr lang="en-US" sz="7200" b="1" dirty="0">
                <a:latin typeface="Corbel" panose="020B0503020204020204" pitchFamily="34" charset="0"/>
              </a:rPr>
              <a:t> cyberbullying-</a:t>
            </a:r>
            <a:r>
              <a:rPr lang="en-US" sz="7200" b="1" dirty="0" err="1">
                <a:latin typeface="Corbel" panose="020B0503020204020204" pitchFamily="34" charset="0"/>
              </a:rPr>
              <a:t>ului</a:t>
            </a:r>
            <a:r>
              <a:rPr lang="en-US" sz="7200" b="1" dirty="0">
                <a:latin typeface="Corbel" panose="020B0503020204020204" pitchFamily="34" charset="0"/>
              </a:rPr>
              <a:t>? 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50205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9" y="2348067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Алексис Мартин – самая юная </a:t>
            </a:r>
            <a:r>
              <a:rPr lang="ru-RU" sz="6000" dirty="0" smtClean="0">
                <a:latin typeface="Corbel" panose="020B0503020204020204" pitchFamily="34" charset="0"/>
              </a:rPr>
              <a:t>участница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международной </a:t>
            </a:r>
            <a:r>
              <a:rPr lang="ru-RU" sz="6000" dirty="0">
                <a:latin typeface="Corbel" panose="020B0503020204020204" pitchFamily="34" charset="0"/>
              </a:rPr>
              <a:t>организации </a:t>
            </a:r>
            <a:r>
              <a:rPr lang="en-US" sz="6000" dirty="0">
                <a:latin typeface="Corbel" panose="020B0503020204020204" pitchFamily="34" charset="0"/>
              </a:rPr>
              <a:t>Mensa. </a:t>
            </a:r>
            <a:r>
              <a:rPr lang="ru-RU" sz="6000" b="1" dirty="0">
                <a:latin typeface="Corbel" panose="020B0503020204020204" pitchFamily="34" charset="0"/>
              </a:rPr>
              <a:t>Какой </a:t>
            </a:r>
            <a:r>
              <a:rPr lang="ru-RU" sz="6000" b="1" dirty="0" smtClean="0">
                <a:latin typeface="Corbel" panose="020B0503020204020204" pitchFamily="34" charset="0"/>
              </a:rPr>
              <a:t>показатель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Алексис </a:t>
            </a:r>
            <a:r>
              <a:rPr lang="ru-RU" sz="6000" b="1" dirty="0">
                <a:latin typeface="Corbel" panose="020B0503020204020204" pitchFamily="34" charset="0"/>
              </a:rPr>
              <a:t>превышает 160 единиц, что делает </a:t>
            </a:r>
            <a:r>
              <a:rPr lang="ru-RU" sz="6000" b="1" dirty="0" smtClean="0">
                <a:latin typeface="Corbel" panose="020B0503020204020204" pitchFamily="34" charset="0"/>
              </a:rPr>
              <a:t>её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похожей на </a:t>
            </a:r>
            <a:r>
              <a:rPr lang="ru-RU" sz="6000" b="1" dirty="0">
                <a:latin typeface="Corbel" panose="020B0503020204020204" pitchFamily="34" charset="0"/>
              </a:rPr>
              <a:t>самого Альберта </a:t>
            </a:r>
            <a:r>
              <a:rPr lang="ru-RU" sz="6000" b="1" dirty="0" smtClean="0">
                <a:latin typeface="Corbel" panose="020B0503020204020204" pitchFamily="34" charset="0"/>
              </a:rPr>
              <a:t>Эйнштейна</a:t>
            </a:r>
            <a:r>
              <a:rPr lang="ru-RU" sz="6000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Alexis </a:t>
            </a:r>
            <a:r>
              <a:rPr lang="en-US" sz="6000" dirty="0">
                <a:latin typeface="Corbel" panose="020B0503020204020204" pitchFamily="34" charset="0"/>
              </a:rPr>
              <a:t>Martin </a:t>
            </a:r>
            <a:r>
              <a:rPr lang="en-US" sz="6000" dirty="0" err="1">
                <a:latin typeface="Corbel" panose="020B0503020204020204" pitchFamily="34" charset="0"/>
              </a:rPr>
              <a:t>este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mai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tânără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membră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organizației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internaționale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Mensa. </a:t>
            </a:r>
            <a:r>
              <a:rPr lang="en-US" sz="6000" b="1" dirty="0">
                <a:latin typeface="Corbel" panose="020B0503020204020204" pitchFamily="34" charset="0"/>
              </a:rPr>
              <a:t>Ce indicator al </a:t>
            </a:r>
            <a:r>
              <a:rPr lang="en-US" sz="6000" b="1" dirty="0" err="1">
                <a:latin typeface="Corbel" panose="020B0503020204020204" pitchFamily="34" charset="0"/>
              </a:rPr>
              <a:t>fetei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depășește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cifra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de </a:t>
            </a:r>
            <a:r>
              <a:rPr lang="en-US" sz="6000" b="1" dirty="0">
                <a:latin typeface="Corbel" panose="020B0503020204020204" pitchFamily="34" charset="0"/>
              </a:rPr>
              <a:t>160, </a:t>
            </a:r>
            <a:r>
              <a:rPr lang="en-US" sz="6000" b="1" dirty="0" err="1">
                <a:latin typeface="Corbel" panose="020B0503020204020204" pitchFamily="34" charset="0"/>
              </a:rPr>
              <a:t>ce</a:t>
            </a:r>
            <a:r>
              <a:rPr lang="en-US" sz="6000" b="1" dirty="0">
                <a:latin typeface="Corbel" panose="020B0503020204020204" pitchFamily="34" charset="0"/>
              </a:rPr>
              <a:t> o face </a:t>
            </a:r>
            <a:r>
              <a:rPr lang="en-US" sz="6000" b="1" dirty="0" err="1">
                <a:latin typeface="Corbel" panose="020B0503020204020204" pitchFamily="34" charset="0"/>
              </a:rPr>
              <a:t>să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semene</a:t>
            </a:r>
            <a:r>
              <a:rPr lang="en-US" sz="6000" b="1" dirty="0">
                <a:latin typeface="Corbel" panose="020B0503020204020204" pitchFamily="34" charset="0"/>
              </a:rPr>
              <a:t> cu Albert Einstein?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7337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614579" y="2348067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000" dirty="0">
                <a:latin typeface="Corbel" panose="020B0503020204020204" pitchFamily="34" charset="0"/>
              </a:rPr>
              <a:t>Алексис Мартин – самая юная </a:t>
            </a:r>
            <a:r>
              <a:rPr lang="ru-RU" sz="6000" dirty="0" smtClean="0">
                <a:latin typeface="Corbel" panose="020B0503020204020204" pitchFamily="34" charset="0"/>
              </a:rPr>
              <a:t>участница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dirty="0" smtClean="0">
                <a:latin typeface="Corbel" panose="020B0503020204020204" pitchFamily="34" charset="0"/>
              </a:rPr>
              <a:t>международной </a:t>
            </a:r>
            <a:r>
              <a:rPr lang="ru-RU" sz="6000" dirty="0">
                <a:latin typeface="Corbel" panose="020B0503020204020204" pitchFamily="34" charset="0"/>
              </a:rPr>
              <a:t>организации </a:t>
            </a:r>
            <a:r>
              <a:rPr lang="en-US" sz="6000" dirty="0">
                <a:latin typeface="Corbel" panose="020B0503020204020204" pitchFamily="34" charset="0"/>
              </a:rPr>
              <a:t>Mensa. </a:t>
            </a:r>
            <a:r>
              <a:rPr lang="ru-RU" sz="6000" b="1" dirty="0">
                <a:latin typeface="Corbel" panose="020B0503020204020204" pitchFamily="34" charset="0"/>
              </a:rPr>
              <a:t>Какой </a:t>
            </a:r>
            <a:r>
              <a:rPr lang="ru-RU" sz="6000" b="1" dirty="0" smtClean="0">
                <a:latin typeface="Corbel" panose="020B0503020204020204" pitchFamily="34" charset="0"/>
              </a:rPr>
              <a:t>показатель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Алексис </a:t>
            </a:r>
            <a:r>
              <a:rPr lang="ru-RU" sz="6000" b="1" dirty="0">
                <a:latin typeface="Corbel" panose="020B0503020204020204" pitchFamily="34" charset="0"/>
              </a:rPr>
              <a:t>превышает 160 единиц, что делает </a:t>
            </a:r>
            <a:r>
              <a:rPr lang="ru-RU" sz="6000" b="1" dirty="0" smtClean="0">
                <a:latin typeface="Corbel" panose="020B0503020204020204" pitchFamily="34" charset="0"/>
              </a:rPr>
              <a:t>её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000" b="1" dirty="0" smtClean="0">
                <a:latin typeface="Corbel" panose="020B0503020204020204" pitchFamily="34" charset="0"/>
              </a:rPr>
              <a:t>похожей на </a:t>
            </a:r>
            <a:r>
              <a:rPr lang="ru-RU" sz="6000" b="1" dirty="0">
                <a:latin typeface="Corbel" panose="020B0503020204020204" pitchFamily="34" charset="0"/>
              </a:rPr>
              <a:t>самого Альберта </a:t>
            </a:r>
            <a:r>
              <a:rPr lang="ru-RU" sz="6000" b="1" dirty="0" smtClean="0">
                <a:latin typeface="Corbel" panose="020B0503020204020204" pitchFamily="34" charset="0"/>
              </a:rPr>
              <a:t>Эйнштейна</a:t>
            </a:r>
            <a:r>
              <a:rPr lang="ru-RU" sz="6000" dirty="0" smtClean="0">
                <a:latin typeface="Corbel" panose="020B0503020204020204" pitchFamily="34" charset="0"/>
              </a:rPr>
              <a:t>?</a:t>
            </a:r>
          </a:p>
          <a:p>
            <a:pPr fontAlgn="base"/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smtClean="0">
                <a:latin typeface="Corbel" panose="020B0503020204020204" pitchFamily="34" charset="0"/>
              </a:rPr>
              <a:t>Alexis </a:t>
            </a:r>
            <a:r>
              <a:rPr lang="en-US" sz="6000" dirty="0">
                <a:latin typeface="Corbel" panose="020B0503020204020204" pitchFamily="34" charset="0"/>
              </a:rPr>
              <a:t>Martin </a:t>
            </a:r>
            <a:r>
              <a:rPr lang="en-US" sz="6000" dirty="0" err="1">
                <a:latin typeface="Corbel" panose="020B0503020204020204" pitchFamily="34" charset="0"/>
              </a:rPr>
              <a:t>este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cea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mai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tânără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r>
              <a:rPr lang="en-US" sz="6000" dirty="0" err="1">
                <a:latin typeface="Corbel" panose="020B0503020204020204" pitchFamily="34" charset="0"/>
              </a:rPr>
              <a:t>membră</a:t>
            </a:r>
            <a:r>
              <a:rPr lang="en-US" sz="6000" dirty="0">
                <a:latin typeface="Corbel" panose="020B0503020204020204" pitchFamily="34" charset="0"/>
              </a:rPr>
              <a:t> a </a:t>
            </a:r>
            <a:r>
              <a:rPr lang="en-US" sz="6000" dirty="0" err="1">
                <a:latin typeface="Corbel" panose="020B0503020204020204" pitchFamily="34" charset="0"/>
              </a:rPr>
              <a:t>organizației</a:t>
            </a:r>
            <a:r>
              <a:rPr lang="en-US" sz="6000" dirty="0">
                <a:latin typeface="Corbel" panose="020B0503020204020204" pitchFamily="34" charset="0"/>
              </a:rPr>
              <a:t> </a:t>
            </a:r>
            <a:endParaRPr lang="en-US" sz="60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dirty="0" err="1" smtClean="0">
                <a:latin typeface="Corbel" panose="020B0503020204020204" pitchFamily="34" charset="0"/>
              </a:rPr>
              <a:t>internaționale</a:t>
            </a:r>
            <a:r>
              <a:rPr lang="en-US" sz="6000" dirty="0" smtClean="0">
                <a:latin typeface="Corbel" panose="020B0503020204020204" pitchFamily="34" charset="0"/>
              </a:rPr>
              <a:t> </a:t>
            </a:r>
            <a:r>
              <a:rPr lang="en-US" sz="6000" dirty="0">
                <a:latin typeface="Corbel" panose="020B0503020204020204" pitchFamily="34" charset="0"/>
              </a:rPr>
              <a:t>Mensa. </a:t>
            </a:r>
            <a:r>
              <a:rPr lang="en-US" sz="6000" b="1" dirty="0">
                <a:latin typeface="Corbel" panose="020B0503020204020204" pitchFamily="34" charset="0"/>
              </a:rPr>
              <a:t>Ce indicator al </a:t>
            </a:r>
            <a:r>
              <a:rPr lang="en-US" sz="6000" b="1" dirty="0" err="1">
                <a:latin typeface="Corbel" panose="020B0503020204020204" pitchFamily="34" charset="0"/>
              </a:rPr>
              <a:t>fetei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depășește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cifra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endParaRPr lang="en-US" sz="60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000" b="1" dirty="0" smtClean="0">
                <a:latin typeface="Corbel" panose="020B0503020204020204" pitchFamily="34" charset="0"/>
              </a:rPr>
              <a:t>de </a:t>
            </a:r>
            <a:r>
              <a:rPr lang="en-US" sz="6000" b="1" dirty="0">
                <a:latin typeface="Corbel" panose="020B0503020204020204" pitchFamily="34" charset="0"/>
              </a:rPr>
              <a:t>160, </a:t>
            </a:r>
            <a:r>
              <a:rPr lang="en-US" sz="6000" b="1" dirty="0" err="1">
                <a:latin typeface="Corbel" panose="020B0503020204020204" pitchFamily="34" charset="0"/>
              </a:rPr>
              <a:t>ce</a:t>
            </a:r>
            <a:r>
              <a:rPr lang="en-US" sz="6000" b="1" dirty="0">
                <a:latin typeface="Corbel" panose="020B0503020204020204" pitchFamily="34" charset="0"/>
              </a:rPr>
              <a:t> o face </a:t>
            </a:r>
            <a:r>
              <a:rPr lang="en-US" sz="6000" b="1" dirty="0" err="1">
                <a:latin typeface="Corbel" panose="020B0503020204020204" pitchFamily="34" charset="0"/>
              </a:rPr>
              <a:t>să</a:t>
            </a:r>
            <a:r>
              <a:rPr lang="en-US" sz="6000" b="1" dirty="0">
                <a:latin typeface="Corbel" panose="020B0503020204020204" pitchFamily="34" charset="0"/>
              </a:rPr>
              <a:t> </a:t>
            </a:r>
            <a:r>
              <a:rPr lang="en-US" sz="6000" b="1" dirty="0" err="1">
                <a:latin typeface="Corbel" panose="020B0503020204020204" pitchFamily="34" charset="0"/>
              </a:rPr>
              <a:t>semene</a:t>
            </a:r>
            <a:r>
              <a:rPr lang="en-US" sz="6000" b="1" dirty="0">
                <a:latin typeface="Corbel" panose="020B0503020204020204" pitchFamily="34" charset="0"/>
              </a:rPr>
              <a:t> cu Albert Einstein?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1046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800" b="1" dirty="0">
                <a:latin typeface="Corbel" panose="020B0503020204020204" pitchFamily="34" charset="0"/>
              </a:rPr>
              <a:t>Один пользователь </a:t>
            </a:r>
            <a:endParaRPr lang="en-US" sz="6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 smtClean="0">
                <a:latin typeface="Corbel" panose="020B0503020204020204" pitchFamily="34" charset="0"/>
              </a:rPr>
              <a:t>рассказывает</a:t>
            </a:r>
            <a:r>
              <a:rPr lang="ru-RU" sz="6800" b="1" dirty="0">
                <a:latin typeface="Corbel" panose="020B0503020204020204" pitchFamily="34" charset="0"/>
              </a:rPr>
              <a:t>, что в </a:t>
            </a:r>
            <a:endParaRPr lang="ru-RU" sz="6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 smtClean="0">
                <a:latin typeface="Corbel" panose="020B0503020204020204" pitchFamily="34" charset="0"/>
              </a:rPr>
              <a:t>Англии именно </a:t>
            </a:r>
            <a:r>
              <a:rPr lang="ru-RU" sz="6800" b="1" dirty="0">
                <a:latin typeface="Corbel" panose="020B0503020204020204" pitchFamily="34" charset="0"/>
              </a:rPr>
              <a:t>так учат </a:t>
            </a:r>
            <a:endParaRPr lang="ru-RU" sz="6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 smtClean="0">
                <a:latin typeface="Corbel" panose="020B0503020204020204" pitchFamily="34" charset="0"/>
              </a:rPr>
              <a:t>детей</a:t>
            </a:r>
            <a:r>
              <a:rPr lang="ru-RU" sz="6800" b="1" dirty="0">
                <a:latin typeface="Corbel" panose="020B0503020204020204" pitchFamily="34" charset="0"/>
              </a:rPr>
              <a:t>… </a:t>
            </a:r>
            <a:r>
              <a:rPr lang="ru-RU" sz="6800" b="1" dirty="0" smtClean="0">
                <a:latin typeface="Corbel" panose="020B0503020204020204" pitchFamily="34" charset="0"/>
              </a:rPr>
              <a:t>Чему[7]?</a:t>
            </a:r>
            <a:endParaRPr lang="en-US" sz="6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800" dirty="0" smtClean="0">
                <a:latin typeface="Corbel" panose="020B0503020204020204" pitchFamily="34" charset="0"/>
              </a:rPr>
              <a:t>Un </a:t>
            </a:r>
            <a:r>
              <a:rPr lang="en-US" sz="6800" dirty="0">
                <a:latin typeface="Corbel" panose="020B0503020204020204" pitchFamily="34" charset="0"/>
              </a:rPr>
              <a:t>blogger </a:t>
            </a:r>
            <a:r>
              <a:rPr lang="en-US" sz="6800" dirty="0" err="1">
                <a:latin typeface="Corbel" panose="020B0503020204020204" pitchFamily="34" charset="0"/>
              </a:rPr>
              <a:t>scrie</a:t>
            </a:r>
            <a:r>
              <a:rPr lang="en-US" sz="6800" dirty="0">
                <a:latin typeface="Corbel" panose="020B0503020204020204" pitchFamily="34" charset="0"/>
              </a:rPr>
              <a:t>, </a:t>
            </a:r>
            <a:r>
              <a:rPr lang="en-US" sz="6800" dirty="0" err="1">
                <a:latin typeface="Corbel" panose="020B0503020204020204" pitchFamily="34" charset="0"/>
              </a:rPr>
              <a:t>că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anume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astfel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sunt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învățați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copii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en-US" sz="6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800" dirty="0" smtClean="0">
                <a:latin typeface="Corbel" panose="020B0503020204020204" pitchFamily="34" charset="0"/>
              </a:rPr>
              <a:t>din </a:t>
            </a:r>
            <a:r>
              <a:rPr lang="en-US" sz="6800" dirty="0" err="1">
                <a:latin typeface="Corbel" panose="020B0503020204020204" pitchFamily="34" charset="0"/>
              </a:rPr>
              <a:t>Marea</a:t>
            </a:r>
            <a:r>
              <a:rPr lang="en-US" sz="6800" dirty="0">
                <a:latin typeface="Corbel" panose="020B0503020204020204" pitchFamily="34" charset="0"/>
              </a:rPr>
              <a:t> Britanie </a:t>
            </a:r>
            <a:r>
              <a:rPr lang="en-US" sz="6800" dirty="0" err="1">
                <a:latin typeface="Corbel" panose="020B0503020204020204" pitchFamily="34" charset="0"/>
              </a:rPr>
              <a:t>să</a:t>
            </a:r>
            <a:r>
              <a:rPr lang="en-US" sz="6800" dirty="0">
                <a:latin typeface="Corbel" panose="020B0503020204020204" pitchFamily="34" charset="0"/>
              </a:rPr>
              <a:t>… </a:t>
            </a:r>
            <a:r>
              <a:rPr lang="en-US" sz="6800" b="1" dirty="0" err="1">
                <a:latin typeface="Corbel" panose="020B0503020204020204" pitchFamily="34" charset="0"/>
              </a:rPr>
              <a:t>Terminați</a:t>
            </a:r>
            <a:r>
              <a:rPr lang="en-US" sz="6800" b="1" dirty="0">
                <a:latin typeface="Corbel" panose="020B0503020204020204" pitchFamily="34" charset="0"/>
              </a:rPr>
              <a:t> </a:t>
            </a:r>
            <a:r>
              <a:rPr lang="en-US" sz="6800" b="1" dirty="0" err="1">
                <a:latin typeface="Corbel" panose="020B0503020204020204" pitchFamily="34" charset="0"/>
              </a:rPr>
              <a:t>propoziția</a:t>
            </a:r>
            <a:r>
              <a:rPr lang="en-US" sz="6800" b="1" dirty="0">
                <a:latin typeface="Corbel" panose="020B0503020204020204" pitchFamily="34" charset="0"/>
              </a:rPr>
              <a:t> cu </a:t>
            </a:r>
            <a:r>
              <a:rPr lang="en-US" sz="6800" b="1" dirty="0" smtClean="0">
                <a:latin typeface="Corbel" panose="020B0503020204020204" pitchFamily="34" charset="0"/>
              </a:rPr>
              <a:t>un</a:t>
            </a:r>
          </a:p>
          <a:p>
            <a:pPr fontAlgn="base"/>
            <a:r>
              <a:rPr lang="en-US" sz="6800" b="1" dirty="0" err="1" smtClean="0">
                <a:latin typeface="Corbel" panose="020B0503020204020204" pitchFamily="34" charset="0"/>
              </a:rPr>
              <a:t>cuvânt</a:t>
            </a:r>
            <a:r>
              <a:rPr lang="en-US" sz="6800" b="1" dirty="0" smtClean="0">
                <a:latin typeface="Corbel" panose="020B0503020204020204" pitchFamily="34" charset="0"/>
              </a:rPr>
              <a:t> </a:t>
            </a:r>
            <a:r>
              <a:rPr lang="en-US" sz="6800" b="1" dirty="0">
                <a:latin typeface="Corbel" panose="020B0503020204020204" pitchFamily="34" charset="0"/>
              </a:rPr>
              <a:t>din 7 </a:t>
            </a:r>
            <a:r>
              <a:rPr lang="en-US" sz="6800" b="1" dirty="0" err="1">
                <a:latin typeface="Corbel" panose="020B0503020204020204" pitchFamily="34" charset="0"/>
              </a:rPr>
              <a:t>litere</a:t>
            </a:r>
            <a:r>
              <a:rPr lang="en-US" sz="6800" b="1" dirty="0">
                <a:latin typeface="Corbel" panose="020B0503020204020204" pitchFamily="34" charset="0"/>
              </a:rPr>
              <a:t>. </a:t>
            </a:r>
            <a:endParaRPr lang="ru-RU" sz="6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1243705"/>
            <a:ext cx="9157301" cy="522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800" b="1" dirty="0">
                <a:latin typeface="Corbel" panose="020B0503020204020204" pitchFamily="34" charset="0"/>
              </a:rPr>
              <a:t>Один пользователь </a:t>
            </a:r>
            <a:endParaRPr lang="en-US" sz="6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 smtClean="0">
                <a:latin typeface="Corbel" panose="020B0503020204020204" pitchFamily="34" charset="0"/>
              </a:rPr>
              <a:t>рассказывает</a:t>
            </a:r>
            <a:r>
              <a:rPr lang="ru-RU" sz="6800" b="1" dirty="0">
                <a:latin typeface="Corbel" panose="020B0503020204020204" pitchFamily="34" charset="0"/>
              </a:rPr>
              <a:t>, что в </a:t>
            </a:r>
            <a:endParaRPr lang="ru-RU" sz="6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 smtClean="0">
                <a:latin typeface="Corbel" panose="020B0503020204020204" pitchFamily="34" charset="0"/>
              </a:rPr>
              <a:t>Англии именно </a:t>
            </a:r>
            <a:r>
              <a:rPr lang="ru-RU" sz="6800" b="1" dirty="0">
                <a:latin typeface="Corbel" panose="020B0503020204020204" pitchFamily="34" charset="0"/>
              </a:rPr>
              <a:t>так учат </a:t>
            </a:r>
            <a:endParaRPr lang="ru-RU" sz="6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800" b="1" dirty="0" smtClean="0">
                <a:latin typeface="Corbel" panose="020B0503020204020204" pitchFamily="34" charset="0"/>
              </a:rPr>
              <a:t>детей</a:t>
            </a:r>
            <a:r>
              <a:rPr lang="ru-RU" sz="6800" b="1" dirty="0">
                <a:latin typeface="Corbel" panose="020B0503020204020204" pitchFamily="34" charset="0"/>
              </a:rPr>
              <a:t>… </a:t>
            </a:r>
            <a:r>
              <a:rPr lang="ru-RU" sz="6800" b="1" dirty="0" smtClean="0">
                <a:latin typeface="Corbel" panose="020B0503020204020204" pitchFamily="34" charset="0"/>
              </a:rPr>
              <a:t>Чему[7]?</a:t>
            </a:r>
            <a:endParaRPr lang="en-US" sz="6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800" dirty="0" smtClean="0">
                <a:latin typeface="Corbel" panose="020B0503020204020204" pitchFamily="34" charset="0"/>
              </a:rPr>
              <a:t>Un </a:t>
            </a:r>
            <a:r>
              <a:rPr lang="en-US" sz="6800" dirty="0">
                <a:latin typeface="Corbel" panose="020B0503020204020204" pitchFamily="34" charset="0"/>
              </a:rPr>
              <a:t>blogger </a:t>
            </a:r>
            <a:r>
              <a:rPr lang="en-US" sz="6800" dirty="0" err="1">
                <a:latin typeface="Corbel" panose="020B0503020204020204" pitchFamily="34" charset="0"/>
              </a:rPr>
              <a:t>scrie</a:t>
            </a:r>
            <a:r>
              <a:rPr lang="en-US" sz="6800" dirty="0">
                <a:latin typeface="Corbel" panose="020B0503020204020204" pitchFamily="34" charset="0"/>
              </a:rPr>
              <a:t>, </a:t>
            </a:r>
            <a:r>
              <a:rPr lang="en-US" sz="6800" dirty="0" err="1">
                <a:latin typeface="Corbel" panose="020B0503020204020204" pitchFamily="34" charset="0"/>
              </a:rPr>
              <a:t>că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anume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astfel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sunt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învățați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r>
              <a:rPr lang="en-US" sz="6800" dirty="0" err="1">
                <a:latin typeface="Corbel" panose="020B0503020204020204" pitchFamily="34" charset="0"/>
              </a:rPr>
              <a:t>copii</a:t>
            </a:r>
            <a:r>
              <a:rPr lang="en-US" sz="6800" dirty="0">
                <a:latin typeface="Corbel" panose="020B0503020204020204" pitchFamily="34" charset="0"/>
              </a:rPr>
              <a:t> </a:t>
            </a:r>
            <a:endParaRPr lang="en-US" sz="6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800" dirty="0" smtClean="0">
                <a:latin typeface="Corbel" panose="020B0503020204020204" pitchFamily="34" charset="0"/>
              </a:rPr>
              <a:t>din </a:t>
            </a:r>
            <a:r>
              <a:rPr lang="en-US" sz="6800" dirty="0" err="1">
                <a:latin typeface="Corbel" panose="020B0503020204020204" pitchFamily="34" charset="0"/>
              </a:rPr>
              <a:t>Marea</a:t>
            </a:r>
            <a:r>
              <a:rPr lang="en-US" sz="6800" dirty="0">
                <a:latin typeface="Corbel" panose="020B0503020204020204" pitchFamily="34" charset="0"/>
              </a:rPr>
              <a:t> Britanie </a:t>
            </a:r>
            <a:r>
              <a:rPr lang="en-US" sz="6800" dirty="0" err="1">
                <a:latin typeface="Corbel" panose="020B0503020204020204" pitchFamily="34" charset="0"/>
              </a:rPr>
              <a:t>să</a:t>
            </a:r>
            <a:r>
              <a:rPr lang="en-US" sz="6800" dirty="0">
                <a:latin typeface="Corbel" panose="020B0503020204020204" pitchFamily="34" charset="0"/>
              </a:rPr>
              <a:t>… </a:t>
            </a:r>
            <a:r>
              <a:rPr lang="en-US" sz="6800" b="1" dirty="0" err="1">
                <a:latin typeface="Corbel" panose="020B0503020204020204" pitchFamily="34" charset="0"/>
              </a:rPr>
              <a:t>Terminați</a:t>
            </a:r>
            <a:r>
              <a:rPr lang="en-US" sz="6800" b="1" dirty="0">
                <a:latin typeface="Corbel" panose="020B0503020204020204" pitchFamily="34" charset="0"/>
              </a:rPr>
              <a:t> </a:t>
            </a:r>
            <a:r>
              <a:rPr lang="en-US" sz="6800" b="1" dirty="0" err="1">
                <a:latin typeface="Corbel" panose="020B0503020204020204" pitchFamily="34" charset="0"/>
              </a:rPr>
              <a:t>propoziția</a:t>
            </a:r>
            <a:r>
              <a:rPr lang="en-US" sz="6800" b="1" dirty="0">
                <a:latin typeface="Corbel" panose="020B0503020204020204" pitchFamily="34" charset="0"/>
              </a:rPr>
              <a:t> cu </a:t>
            </a:r>
            <a:r>
              <a:rPr lang="en-US" sz="6800" b="1" dirty="0" smtClean="0">
                <a:latin typeface="Corbel" panose="020B0503020204020204" pitchFamily="34" charset="0"/>
              </a:rPr>
              <a:t>un</a:t>
            </a:r>
          </a:p>
          <a:p>
            <a:pPr fontAlgn="base"/>
            <a:r>
              <a:rPr lang="en-US" sz="6800" b="1" dirty="0" err="1" smtClean="0">
                <a:latin typeface="Corbel" panose="020B0503020204020204" pitchFamily="34" charset="0"/>
              </a:rPr>
              <a:t>cuvânt</a:t>
            </a:r>
            <a:r>
              <a:rPr lang="en-US" sz="6800" b="1" dirty="0" smtClean="0">
                <a:latin typeface="Corbel" panose="020B0503020204020204" pitchFamily="34" charset="0"/>
              </a:rPr>
              <a:t> </a:t>
            </a:r>
            <a:r>
              <a:rPr lang="en-US" sz="6800" b="1" dirty="0">
                <a:latin typeface="Corbel" panose="020B0503020204020204" pitchFamily="34" charset="0"/>
              </a:rPr>
              <a:t>din 7 </a:t>
            </a:r>
            <a:r>
              <a:rPr lang="en-US" sz="6800" b="1" dirty="0" err="1">
                <a:latin typeface="Corbel" panose="020B0503020204020204" pitchFamily="34" charset="0"/>
              </a:rPr>
              <a:t>litere</a:t>
            </a:r>
            <a:r>
              <a:rPr lang="en-US" sz="6800" b="1" dirty="0">
                <a:latin typeface="Corbel" panose="020B0503020204020204" pitchFamily="34" charset="0"/>
              </a:rPr>
              <a:t>. </a:t>
            </a:r>
            <a:endParaRPr lang="ru-RU" sz="6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1243705"/>
            <a:ext cx="9157301" cy="522957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76797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6" y="423862"/>
            <a:ext cx="1518130" cy="1844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41" y="1101338"/>
            <a:ext cx="11098559" cy="840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189027"/>
            <a:ext cx="20104100" cy="1120322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algn="ctr" fontAlgn="base"/>
            <a:r>
              <a:rPr lang="en-US" sz="9600" b="1" dirty="0" smtClean="0">
                <a:latin typeface="Corbel" panose="020B0503020204020204" pitchFamily="34" charset="0"/>
              </a:rPr>
              <a:t>V.X</a:t>
            </a:r>
            <a:endParaRPr lang="en-US" sz="9600" dirty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Такое </a:t>
            </a:r>
            <a:r>
              <a:rPr lang="ru-RU" sz="6600" dirty="0">
                <a:latin typeface="Corbel" panose="020B0503020204020204" pitchFamily="34" charset="0"/>
              </a:rPr>
              <a:t>обозначение можно использовать, </a:t>
            </a:r>
            <a:r>
              <a:rPr lang="ru-RU" sz="6600" dirty="0" smtClean="0">
                <a:latin typeface="Corbel" panose="020B0503020204020204" pitchFamily="34" charset="0"/>
              </a:rPr>
              <a:t>чтоб</a:t>
            </a:r>
            <a:endParaRPr lang="en-US" sz="66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dirty="0" smtClean="0">
                <a:latin typeface="Corbel" panose="020B0503020204020204" pitchFamily="34" charset="0"/>
              </a:rPr>
              <a:t>запомнить</a:t>
            </a:r>
            <a:r>
              <a:rPr lang="ru-RU" sz="6600" dirty="0">
                <a:latin typeface="Corbel" panose="020B0503020204020204" pitchFamily="34" charset="0"/>
              </a:rPr>
              <a:t>, когда отмечают… </a:t>
            </a:r>
            <a:r>
              <a:rPr lang="ru-RU" sz="6600" b="1" dirty="0">
                <a:latin typeface="Corbel" panose="020B0503020204020204" pitchFamily="34" charset="0"/>
              </a:rPr>
              <a:t>Что?</a:t>
            </a:r>
            <a:r>
              <a:rPr lang="ru-RU" sz="6600" dirty="0">
                <a:latin typeface="Corbel" panose="020B0503020204020204" pitchFamily="34" charset="0"/>
              </a:rPr>
              <a:t> </a:t>
            </a:r>
            <a:r>
              <a:rPr lang="ru-RU" sz="6600" b="1" dirty="0">
                <a:latin typeface="Corbel" panose="020B0503020204020204" pitchFamily="34" charset="0"/>
              </a:rPr>
              <a:t>За второй </a:t>
            </a:r>
            <a:r>
              <a:rPr lang="ru-RU" sz="6600" b="1" dirty="0" smtClean="0">
                <a:latin typeface="Corbel" panose="020B0503020204020204" pitchFamily="34" charset="0"/>
              </a:rPr>
              <a:t>балл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600" b="1" dirty="0" smtClean="0">
                <a:latin typeface="Corbel" panose="020B0503020204020204" pitchFamily="34" charset="0"/>
              </a:rPr>
              <a:t>назовите </a:t>
            </a:r>
            <a:r>
              <a:rPr lang="ru-RU" sz="6600" b="1" dirty="0">
                <a:latin typeface="Corbel" panose="020B0503020204020204" pitchFamily="34" charset="0"/>
              </a:rPr>
              <a:t>точную дату. </a:t>
            </a:r>
            <a:endParaRPr lang="en-US" sz="66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Această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notare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poate</a:t>
            </a:r>
            <a:r>
              <a:rPr lang="en-US" sz="6600" dirty="0">
                <a:latin typeface="Corbel" panose="020B0503020204020204" pitchFamily="34" charset="0"/>
              </a:rPr>
              <a:t> fi </a:t>
            </a:r>
            <a:r>
              <a:rPr lang="en-US" sz="6600" dirty="0" err="1">
                <a:latin typeface="Corbel" panose="020B0503020204020204" pitchFamily="34" charset="0"/>
              </a:rPr>
              <a:t>folosită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>
                <a:latin typeface="Corbel" panose="020B0503020204020204" pitchFamily="34" charset="0"/>
              </a:rPr>
              <a:t>pentru</a:t>
            </a:r>
            <a:r>
              <a:rPr lang="en-US" sz="6600" dirty="0">
                <a:latin typeface="Corbel" panose="020B0503020204020204" pitchFamily="34" charset="0"/>
              </a:rPr>
              <a:t> a </a:t>
            </a:r>
            <a:r>
              <a:rPr lang="en-US" sz="6600" dirty="0" err="1">
                <a:latin typeface="Corbel" panose="020B0503020204020204" pitchFamily="34" charset="0"/>
              </a:rPr>
              <a:t>ține</a:t>
            </a:r>
            <a:r>
              <a:rPr lang="en-US" sz="6600" dirty="0">
                <a:latin typeface="Corbel" panose="020B0503020204020204" pitchFamily="34" charset="0"/>
              </a:rPr>
              <a:t> </a:t>
            </a:r>
            <a:r>
              <a:rPr lang="en-US" sz="6600" dirty="0" err="1" smtClean="0">
                <a:latin typeface="Corbel" panose="020B0503020204020204" pitchFamily="34" charset="0"/>
              </a:rPr>
              <a:t>minte</a:t>
            </a:r>
            <a:endParaRPr lang="en-US" sz="6600" dirty="0">
              <a:latin typeface="Corbel" panose="020B0503020204020204" pitchFamily="34" charset="0"/>
            </a:endParaRPr>
          </a:p>
          <a:p>
            <a:pPr fontAlgn="base"/>
            <a:r>
              <a:rPr lang="en-US" sz="6600" dirty="0" err="1" smtClean="0">
                <a:latin typeface="Corbel" panose="020B0503020204020204" pitchFamily="34" charset="0"/>
              </a:rPr>
              <a:t>când</a:t>
            </a:r>
            <a:r>
              <a:rPr lang="en-US" sz="6600" dirty="0" smtClean="0">
                <a:latin typeface="Corbel" panose="020B0503020204020204" pitchFamily="34" charset="0"/>
              </a:rPr>
              <a:t> </a:t>
            </a:r>
            <a:r>
              <a:rPr lang="en-US" sz="6600" dirty="0">
                <a:latin typeface="Corbel" panose="020B0503020204020204" pitchFamily="34" charset="0"/>
              </a:rPr>
              <a:t>se </a:t>
            </a:r>
            <a:r>
              <a:rPr lang="en-US" sz="6600" dirty="0" err="1">
                <a:latin typeface="Corbel" panose="020B0503020204020204" pitchFamily="34" charset="0"/>
              </a:rPr>
              <a:t>sărbătorește</a:t>
            </a:r>
            <a:r>
              <a:rPr lang="en-US" sz="6600" dirty="0">
                <a:latin typeface="Corbel" panose="020B0503020204020204" pitchFamily="34" charset="0"/>
              </a:rPr>
              <a:t>… </a:t>
            </a:r>
            <a:r>
              <a:rPr lang="en-US" sz="6600" b="1" dirty="0">
                <a:latin typeface="Corbel" panose="020B0503020204020204" pitchFamily="34" charset="0"/>
              </a:rPr>
              <a:t>Ce </a:t>
            </a:r>
            <a:r>
              <a:rPr lang="en-US" sz="6600" b="1" dirty="0" err="1">
                <a:latin typeface="Corbel" panose="020B0503020204020204" pitchFamily="34" charset="0"/>
              </a:rPr>
              <a:t>sărbătoare</a:t>
            </a:r>
            <a:r>
              <a:rPr lang="en-US" sz="6600" b="1" dirty="0">
                <a:latin typeface="Corbel" panose="020B0503020204020204" pitchFamily="34" charset="0"/>
              </a:rPr>
              <a:t>? </a:t>
            </a:r>
            <a:r>
              <a:rPr lang="en-US" sz="6600" b="1" dirty="0" err="1">
                <a:latin typeface="Corbel" panose="020B0503020204020204" pitchFamily="34" charset="0"/>
              </a:rPr>
              <a:t>Pentru</a:t>
            </a:r>
            <a:r>
              <a:rPr lang="en-US" sz="6600" b="1" dirty="0">
                <a:latin typeface="Corbel" panose="020B0503020204020204" pitchFamily="34" charset="0"/>
              </a:rPr>
              <a:t> a </a:t>
            </a:r>
            <a:r>
              <a:rPr lang="en-US" sz="6600" b="1" dirty="0" err="1" smtClean="0">
                <a:latin typeface="Corbel" panose="020B0503020204020204" pitchFamily="34" charset="0"/>
              </a:rPr>
              <a:t>mai</a:t>
            </a:r>
            <a:endParaRPr lang="en-US" sz="6600" b="1" dirty="0">
              <a:latin typeface="Corbel" panose="020B0503020204020204" pitchFamily="34" charset="0"/>
            </a:endParaRPr>
          </a:p>
          <a:p>
            <a:pPr fontAlgn="base"/>
            <a:r>
              <a:rPr lang="en-US" sz="6600" b="1" dirty="0" err="1" smtClean="0">
                <a:latin typeface="Corbel" panose="020B0503020204020204" pitchFamily="34" charset="0"/>
              </a:rPr>
              <a:t>obține</a:t>
            </a:r>
            <a:r>
              <a:rPr lang="en-US" sz="6600" b="1" dirty="0" smtClean="0">
                <a:latin typeface="Corbel" panose="020B0503020204020204" pitchFamily="34" charset="0"/>
              </a:rPr>
              <a:t> </a:t>
            </a:r>
            <a:r>
              <a:rPr lang="en-US" sz="6600" b="1" dirty="0">
                <a:latin typeface="Corbel" panose="020B0503020204020204" pitchFamily="34" charset="0"/>
              </a:rPr>
              <a:t>un </a:t>
            </a:r>
            <a:r>
              <a:rPr lang="en-US" sz="6600" b="1" dirty="0" err="1">
                <a:latin typeface="Corbel" panose="020B0503020204020204" pitchFamily="34" charset="0"/>
              </a:rPr>
              <a:t>punct</a:t>
            </a:r>
            <a:r>
              <a:rPr lang="en-US" sz="6600" b="1" dirty="0">
                <a:latin typeface="Corbel" panose="020B0503020204020204" pitchFamily="34" charset="0"/>
              </a:rPr>
              <a:t>, </a:t>
            </a:r>
            <a:r>
              <a:rPr lang="en-US" sz="6600" b="1" dirty="0" err="1">
                <a:latin typeface="Corbel" panose="020B0503020204020204" pitchFamily="34" charset="0"/>
              </a:rPr>
              <a:t>scrieți</a:t>
            </a:r>
            <a:r>
              <a:rPr lang="en-US" sz="6600" b="1" dirty="0">
                <a:latin typeface="Corbel" panose="020B0503020204020204" pitchFamily="34" charset="0"/>
              </a:rPr>
              <a:t> data </a:t>
            </a:r>
            <a:r>
              <a:rPr lang="en-US" sz="6600" b="1" dirty="0" err="1">
                <a:latin typeface="Corbel" panose="020B0503020204020204" pitchFamily="34" charset="0"/>
              </a:rPr>
              <a:t>exactă</a:t>
            </a:r>
            <a:r>
              <a:rPr lang="en-US" sz="6600" b="1" dirty="0">
                <a:latin typeface="Corbel" panose="020B0503020204020204" pitchFamily="34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0146" y="10268353"/>
            <a:ext cx="2353954" cy="860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7926" y="10189027"/>
            <a:ext cx="1480251" cy="1117866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5" name="Google Shape;253;p20"/>
          <p:cNvSpPr txBox="1"/>
          <p:nvPr/>
        </p:nvSpPr>
        <p:spPr>
          <a:xfrm>
            <a:off x="212989" y="10511686"/>
            <a:ext cx="106645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89823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2854</TotalTime>
  <Words>1112</Words>
  <Application>Microsoft Office PowerPoint</Application>
  <PresentationFormat>Произвольный</PresentationFormat>
  <Paragraphs>148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407</cp:revision>
  <dcterms:modified xsi:type="dcterms:W3CDTF">2021-01-06T13:20:02Z</dcterms:modified>
</cp:coreProperties>
</file>