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8" r:id="rId4"/>
    <p:sldId id="278" r:id="rId5"/>
    <p:sldId id="279" r:id="rId6"/>
    <p:sldId id="282" r:id="rId7"/>
    <p:sldId id="280" r:id="rId8"/>
    <p:sldId id="281" r:id="rId9"/>
    <p:sldId id="283" r:id="rId10"/>
    <p:sldId id="284" r:id="rId11"/>
    <p:sldId id="285" r:id="rId12"/>
    <p:sldId id="286" r:id="rId13"/>
    <p:sldId id="287" r:id="rId14"/>
    <p:sldId id="289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E285"/>
    <a:srgbClr val="34411B"/>
    <a:srgbClr val="663300"/>
    <a:srgbClr val="D2E1B5"/>
    <a:srgbClr val="EBF6F9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399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endParaRPr lang="ru-RU" sz="5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Рамка 17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tx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1844826"/>
            <a:ext cx="4248472" cy="48161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52392" y="1844825"/>
            <a:ext cx="4248472" cy="41037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539052" y="6093296"/>
            <a:ext cx="2361812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752" y="188640"/>
            <a:ext cx="9036496" cy="158417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9845" y="5874905"/>
            <a:ext cx="4036045" cy="7230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мка 16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tx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306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 userDrawn="1"/>
        </p:nvSpPr>
        <p:spPr>
          <a:xfrm>
            <a:off x="5004048" y="188640"/>
            <a:ext cx="3888431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908720"/>
            <a:ext cx="4248472" cy="57606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24057" y="908720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75703" y="3861048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4139952" y="2996952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23828" y="3769323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Рамка 16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tx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258056" y="4693382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46843" y="1957078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213" y="3212976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мка 4"/>
          <p:cNvSpPr/>
          <p:nvPr userDrawn="1"/>
        </p:nvSpPr>
        <p:spPr>
          <a:xfrm>
            <a:off x="-17957" y="0"/>
            <a:ext cx="9179914" cy="6893597"/>
          </a:xfrm>
          <a:prstGeom prst="frame">
            <a:avLst>
              <a:gd name="adj1" fmla="val 1694"/>
            </a:avLst>
          </a:prstGeom>
          <a:solidFill>
            <a:schemeClr val="tx2">
              <a:lumMod val="75000"/>
            </a:schemeClr>
          </a:solidFill>
          <a:ln w="225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43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40.jpeg"/><Relationship Id="rId10" Type="http://schemas.openxmlformats.org/officeDocument/2006/relationships/vmlDrawing" Target="../drawings/vmlDrawing9.vml"/><Relationship Id="rId1" Type="http://schemas.openxmlformats.org/officeDocument/2006/relationships/image" Target="../media/image39.jpe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0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47.wmf"/><Relationship Id="rId6" Type="http://schemas.openxmlformats.org/officeDocument/2006/relationships/oleObject" Target="../embeddings/oleObject30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29.bin"/><Relationship Id="rId3" Type="http://schemas.openxmlformats.org/officeDocument/2006/relationships/image" Target="../media/image45.wmf"/><Relationship Id="rId2" Type="http://schemas.openxmlformats.org/officeDocument/2006/relationships/oleObject" Target="../embeddings/oleObject28.bin"/><Relationship Id="rId1" Type="http://schemas.openxmlformats.org/officeDocument/2006/relationships/image" Target="../media/image44.jpe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1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1.wmf"/><Relationship Id="rId6" Type="http://schemas.openxmlformats.org/officeDocument/2006/relationships/oleObject" Target="../embeddings/oleObject33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32.bin"/><Relationship Id="rId3" Type="http://schemas.openxmlformats.org/officeDocument/2006/relationships/image" Target="../media/image49.wmf"/><Relationship Id="rId2" Type="http://schemas.openxmlformats.org/officeDocument/2006/relationships/oleObject" Target="../embeddings/oleObject31.bin"/><Relationship Id="rId1" Type="http://schemas.openxmlformats.org/officeDocument/2006/relationships/image" Target="../media/image48.jpe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2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5.wmf"/><Relationship Id="rId6" Type="http://schemas.openxmlformats.org/officeDocument/2006/relationships/oleObject" Target="../embeddings/oleObject36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35.bin"/><Relationship Id="rId3" Type="http://schemas.openxmlformats.org/officeDocument/2006/relationships/image" Target="../media/image53.wmf"/><Relationship Id="rId2" Type="http://schemas.openxmlformats.org/officeDocument/2006/relationships/oleObject" Target="../embeddings/oleObject34.bin"/><Relationship Id="rId1" Type="http://schemas.openxmlformats.org/officeDocument/2006/relationships/image" Target="../media/image52.jpe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hyperlink" Target="https://blog-wagner-consulting.eu/wp-content/uploads/2017/05/transition.png" TargetMode="External"/><Relationship Id="rId8" Type="http://schemas.openxmlformats.org/officeDocument/2006/relationships/hyperlink" Target="https://sun9-55.userapi.com/CnboDWezek5s_dn6TteR7SZgO8VoFAGWDavT3g/dQET0v-CdsA.jpg" TargetMode="External"/><Relationship Id="rId7" Type="http://schemas.openxmlformats.org/officeDocument/2006/relationships/hyperlink" Target="http://g02.a.alicdn.com/kf/HTB1quHpGFXXXXXyXXXXq6xXFXXXl/117545299/HTB1quHpGFXXXXXyXXXXq6xXFXXXl.jpg?size=118356&amp;amp;height=561&amp;amp;width=785&amp;amp;hash=531027483ac23145ef559f276f3f5fee" TargetMode="External"/><Relationship Id="rId6" Type="http://schemas.openxmlformats.org/officeDocument/2006/relationships/hyperlink" Target="https://wallbox.ru/wallpapers/main/201208/nastroeniya-de051cf05ae6.jpg" TargetMode="External"/><Relationship Id="rId5" Type="http://schemas.openxmlformats.org/officeDocument/2006/relationships/hyperlink" Target="https://shop.tetis.ru/images/cms/data/catalog/tusa/fins/2019/uf-1202.jpg" TargetMode="External"/><Relationship Id="rId4" Type="http://schemas.openxmlformats.org/officeDocument/2006/relationships/hyperlink" Target="https://ykl-res.azureedge.net/16fb7551-4c6d-45a4-b02b-0f93b7331a2b/40013.png" TargetMode="External"/><Relationship Id="rId3" Type="http://schemas.openxmlformats.org/officeDocument/2006/relationships/hyperlink" Target="https://images.fineartamerica.com/images/artworkimages/mediumlarge/1/tower-of-london-ice-rink-andrew-macara.jpg" TargetMode="External"/><Relationship Id="rId2" Type="http://schemas.openxmlformats.org/officeDocument/2006/relationships/hyperlink" Target="https://prooge.ru/" TargetMode="External"/><Relationship Id="rId16" Type="http://schemas.openxmlformats.org/officeDocument/2006/relationships/slideLayout" Target="../slideLayouts/slideLayout3.xml"/><Relationship Id="rId15" Type="http://schemas.openxmlformats.org/officeDocument/2006/relationships/hyperlink" Target="https://sun9-5.userapi.com/impf/c849124/v849124106/105299/NNxO4OOS_-U.jpg?size=604x599&amp;quality=96&amp;sign=c5c64881ab1083bec52a64f07d1d89fb&amp;type=album" TargetMode="External"/><Relationship Id="rId14" Type="http://schemas.openxmlformats.org/officeDocument/2006/relationships/hyperlink" Target="https://rusresh.ru/wp-content/uploads/2021/04/primer.jpg" TargetMode="External"/><Relationship Id="rId13" Type="http://schemas.openxmlformats.org/officeDocument/2006/relationships/hyperlink" Target="https://ae04.alicdn.com/kf/H745b4d0c8ced4117b81b31083372965bM/E27.jpg" TargetMode="External"/><Relationship Id="rId12" Type="http://schemas.openxmlformats.org/officeDocument/2006/relationships/hyperlink" Target="https://polkilo.kz/image/cache/1500-945/data/5-Foto%20tovara/Ovoschi%20frukty%20griby%20iagody%20orekhi/Frukty/Yabloki%20Aidared%201.jpg" TargetMode="External"/><Relationship Id="rId11" Type="http://schemas.openxmlformats.org/officeDocument/2006/relationships/hyperlink" Target="https://yocity12.com/upload/iblock/3f1/3f11ded55c7a1405f017341c3bf62e66.jpg" TargetMode="External"/><Relationship Id="rId10" Type="http://schemas.openxmlformats.org/officeDocument/2006/relationships/hyperlink" Target="https://questschoolbh.com/wp-content/uploads/2020/03/Back_to_school_Classroom_illustation-scaled.jpg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0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6" Type="http://schemas.openxmlformats.org/officeDocument/2006/relationships/oleObject" Target="../embeddings/oleObject6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Relationship Id="rId3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8.wmf"/><Relationship Id="rId6" Type="http://schemas.openxmlformats.org/officeDocument/2006/relationships/oleObject" Target="../embeddings/oleObject9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7.bin"/><Relationship Id="rId1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2.wmf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1.bin"/><Relationship Id="rId3" Type="http://schemas.openxmlformats.org/officeDocument/2006/relationships/image" Target="../media/image20.wmf"/><Relationship Id="rId2" Type="http://schemas.openxmlformats.org/officeDocument/2006/relationships/oleObject" Target="../embeddings/oleObject10.bin"/><Relationship Id="rId1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5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6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13.bin"/><Relationship Id="rId1" Type="http://schemas.openxmlformats.org/officeDocument/2006/relationships/image" Target="../media/image23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30.wmf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7.bin"/><Relationship Id="rId3" Type="http://schemas.openxmlformats.org/officeDocument/2006/relationships/image" Target="../media/image28.wmf"/><Relationship Id="rId2" Type="http://schemas.openxmlformats.org/officeDocument/2006/relationships/oleObject" Target="../embeddings/oleObject16.bin"/><Relationship Id="rId1" Type="http://schemas.openxmlformats.org/officeDocument/2006/relationships/image" Target="../media/image27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7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34.wmf"/><Relationship Id="rId6" Type="http://schemas.openxmlformats.org/officeDocument/2006/relationships/oleObject" Target="../embeddings/oleObject21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0.bin"/><Relationship Id="rId3" Type="http://schemas.openxmlformats.org/officeDocument/2006/relationships/image" Target="../media/image32.wmf"/><Relationship Id="rId2" Type="http://schemas.openxmlformats.org/officeDocument/2006/relationships/oleObject" Target="../embeddings/oleObject19.bin"/><Relationship Id="rId1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8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38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36.wmf"/><Relationship Id="rId2" Type="http://schemas.openxmlformats.org/officeDocument/2006/relationships/oleObject" Target="../embeddings/oleObject22.bin"/><Relationship Id="rId1" Type="http://schemas.openxmlformats.org/officeDocument/2006/relationships/image" Target="../media/image3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2095" y="6309360"/>
            <a:ext cx="8695690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12" name="Picture 56" descr="https://polkilo.kz/image/cache/1500-945/data/5-Foto%20tovara/Ovoschi%20frukty%20griby%20iagody%20orekhi/Frukty/Yabloki%20Aidared%201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53910" y="3284984"/>
            <a:ext cx="2394675" cy="256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332656"/>
            <a:ext cx="850558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килограмм яблок стоит 90 рублей, а один килограмм мандаринов — на 30% больше.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рублей стоит один килограмм мандаринов?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508" name="Picture 52" descr="https://yocity12.com/upload/iblock/3f1/3f11ded55c7a1405f017341c3bf62e66.jpg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5F4F9"/>
              </a:clrFrom>
              <a:clrTo>
                <a:srgbClr val="F5F4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1837943"/>
            <a:ext cx="2305457" cy="2322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4878388" y="4581525"/>
          <a:ext cx="38862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Формула" r:id="rId3" imgW="24384000" imgH="4267200" progId="Equation.3">
                  <p:embed/>
                </p:oleObj>
              </mc:Choice>
              <mc:Fallback>
                <p:oleObj name="Формула" r:id="rId3" imgW="24384000" imgH="4267200" progId="Equation.3">
                  <p:embed/>
                  <p:pic>
                    <p:nvPicPr>
                      <p:cNvPr id="0" name="Изображение 195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388" y="4581525"/>
                        <a:ext cx="38862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027613" y="2809875"/>
          <a:ext cx="3497262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Формула" r:id="rId5" imgW="21945600" imgH="4876800" progId="Equation.3">
                  <p:embed/>
                </p:oleObj>
              </mc:Choice>
              <mc:Fallback>
                <p:oleObj name="Формула" r:id="rId5" imgW="21945600" imgH="4876800" progId="Equation.3">
                  <p:embed/>
                  <p:pic>
                    <p:nvPicPr>
                      <p:cNvPr id="0" name="Изображение 19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2809875"/>
                        <a:ext cx="3497262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292080" y="3422236"/>
          <a:ext cx="3254375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Формула" r:id="rId7" imgW="20421600" imgH="4876800" progId="Equation.3">
                  <p:embed/>
                </p:oleObj>
              </mc:Choice>
              <mc:Fallback>
                <p:oleObj name="Формула" r:id="rId7" imgW="20421600" imgH="4876800" progId="Equation.3">
                  <p:embed/>
                  <p:pic>
                    <p:nvPicPr>
                      <p:cNvPr id="0" name="Изображение 19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422236"/>
                        <a:ext cx="3254375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5194860" y="3429000"/>
            <a:ext cx="516662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15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0294" y="332656"/>
            <a:ext cx="84969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июне за электроэнергию заплатили 1400 руб., а в июле — на 30% меньше. На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рублей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заплатили в июле, чем в июне?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53" name="Picture 49" descr="https://ae04.alicdn.com/kf/H745b4d0c8ced4117b81b31083372965bM/E27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444310" y="1924656"/>
            <a:ext cx="3870642" cy="387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настраиваемая 15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732362" y="4581128"/>
          <a:ext cx="41783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0" name="Формула" r:id="rId2" imgW="26212800" imgH="4267200" progId="Equation.3">
                  <p:embed/>
                </p:oleObj>
              </mc:Choice>
              <mc:Fallback>
                <p:oleObj name="Формула" r:id="rId2" imgW="26212800" imgH="4267200" progId="Equation.3">
                  <p:embed/>
                  <p:pic>
                    <p:nvPicPr>
                      <p:cNvPr id="0" name="Изображение 21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62" y="4581128"/>
                        <a:ext cx="41783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760913" y="2809875"/>
          <a:ext cx="40322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1" name="Формула" r:id="rId4" imgW="25298400" imgH="4876800" progId="Equation.3">
                  <p:embed/>
                </p:oleObj>
              </mc:Choice>
              <mc:Fallback>
                <p:oleObj name="Формула" r:id="rId4" imgW="25298400" imgH="4876800" progId="Equation.3">
                  <p:embed/>
                  <p:pic>
                    <p:nvPicPr>
                      <p:cNvPr id="0" name="Изображение 21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913" y="2809875"/>
                        <a:ext cx="4032250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580112" y="3401830"/>
          <a:ext cx="3011487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Формула" r:id="rId6" imgW="18897600" imgH="4876800" progId="Equation.3">
                  <p:embed/>
                </p:oleObj>
              </mc:Choice>
              <mc:Fallback>
                <p:oleObj name="Формула" r:id="rId6" imgW="18897600" imgH="4876800" progId="Equation.3">
                  <p:embed/>
                  <p:pic>
                    <p:nvPicPr>
                      <p:cNvPr id="0" name="Изображение 21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401830"/>
                        <a:ext cx="3011487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5449225" y="3401830"/>
            <a:ext cx="576064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5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510" y="332656"/>
            <a:ext cx="892557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премьеру спектакля пришло 1800 зрителей, а на второй спектакль — на 20% больше.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сколько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человек пришло на второй спектакль, чем на премьеру?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6" name="Picture 46" descr="https://rusresh.ru/wp-content/uploads/2021/04/primer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23528" y="2132856"/>
            <a:ext cx="4131740" cy="337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732362" y="4581128"/>
          <a:ext cx="41783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0" name="Формула" r:id="rId2" imgW="26212800" imgH="4267200" progId="Equation.3">
                  <p:embed/>
                </p:oleObj>
              </mc:Choice>
              <mc:Fallback>
                <p:oleObj name="Формула" r:id="rId2" imgW="26212800" imgH="4267200" progId="Equation.3">
                  <p:embed/>
                  <p:pic>
                    <p:nvPicPr>
                      <p:cNvPr id="0" name="Изображение 20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62" y="4581128"/>
                        <a:ext cx="41783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930775" y="2809875"/>
          <a:ext cx="36925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Формула" r:id="rId4" imgW="23164800" imgH="4876800" progId="Equation.3">
                  <p:embed/>
                </p:oleObj>
              </mc:Choice>
              <mc:Fallback>
                <p:oleObj name="Формула" r:id="rId4" imgW="23164800" imgH="4876800" progId="Equation.3">
                  <p:embed/>
                  <p:pic>
                    <p:nvPicPr>
                      <p:cNvPr id="0" name="Изображение 20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2809875"/>
                        <a:ext cx="36925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649496" y="3401830"/>
          <a:ext cx="2624137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Формула" r:id="rId6" imgW="16459200" imgH="4876800" progId="Equation.3">
                  <p:embed/>
                </p:oleObj>
              </mc:Choice>
              <mc:Fallback>
                <p:oleObj name="Формула" r:id="rId6" imgW="16459200" imgH="4876800" progId="Equation.3">
                  <p:embed/>
                  <p:pic>
                    <p:nvPicPr>
                      <p:cNvPr id="0" name="Изображение 20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496" y="3401830"/>
                        <a:ext cx="2624137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5449225" y="3401830"/>
            <a:ext cx="576064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14000"/>
            <a:ext cx="878497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конькобежец пробежал во время тренировки 4500 м, а второй — на 40% больше.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сколько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метров второй конькобежец пробежал больше, чем первый?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74" name="Picture 46" descr="https://sun9-5.userapi.com/impf/c849124/v849124106/105299/NNxO4OOS_-U.jpg?size=604x599&amp;quality=96&amp;sign=c5c64881ab1083bec52a64f07d1d89fb&amp;type=album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412626" y="1921100"/>
            <a:ext cx="3888431" cy="3856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708525" y="4581525"/>
          <a:ext cx="42259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Формула" r:id="rId2" imgW="26517600" imgH="4267200" progId="Equation.3">
                  <p:embed/>
                </p:oleObj>
              </mc:Choice>
              <mc:Fallback>
                <p:oleObj name="Формула" r:id="rId2" imgW="26517600" imgH="4267200" progId="Equation.3">
                  <p:embed/>
                  <p:pic>
                    <p:nvPicPr>
                      <p:cNvPr id="0" name="Изображение 22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525" y="4581525"/>
                        <a:ext cx="42259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978400" y="2854325"/>
          <a:ext cx="359568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Формула" r:id="rId4" imgW="22555200" imgH="4267200" progId="Equation.3">
                  <p:embed/>
                </p:oleObj>
              </mc:Choice>
              <mc:Fallback>
                <p:oleObj name="Формула" r:id="rId4" imgW="22555200" imgH="4267200" progId="Equation.3">
                  <p:embed/>
                  <p:pic>
                    <p:nvPicPr>
                      <p:cNvPr id="0" name="Изображение 22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2854325"/>
                        <a:ext cx="3595688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796136" y="3401829"/>
          <a:ext cx="2478087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Формула" r:id="rId6" imgW="15544800" imgH="4267200" progId="Equation.3">
                  <p:embed/>
                </p:oleObj>
              </mc:Choice>
              <mc:Fallback>
                <p:oleObj name="Формула" r:id="rId6" imgW="15544800" imgH="4267200" progId="Equation.3">
                  <p:embed/>
                  <p:pic>
                    <p:nvPicPr>
                      <p:cNvPr id="0" name="Изображение 22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401829"/>
                        <a:ext cx="2478087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5645164" y="3401829"/>
            <a:ext cx="576064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6" grpId="0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039" y="1182153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4069" y="5591958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24039" y="1524801"/>
            <a:ext cx="1776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Городской каток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34069" y="1871598"/>
            <a:ext cx="1943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Мальчик с книгой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24039" y="2240930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/>
              </a:rPr>
              <a:t>Ласты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372059" y="2240930"/>
            <a:ext cx="1856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/>
              </a:rPr>
              <a:t>Весёлый оркестр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24039" y="2597569"/>
            <a:ext cx="1858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7"/>
              </a:rPr>
              <a:t>Зимние ботинки 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38914" y="2966901"/>
            <a:ext cx="1761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8"/>
              </a:rPr>
              <a:t>Водоснабжение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6123" y="3307442"/>
            <a:ext cx="975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9"/>
              </a:rPr>
              <a:t>Туристы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46123" y="3676774"/>
            <a:ext cx="217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0"/>
              </a:rPr>
              <a:t>Школьники в классе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68560" y="4028067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1"/>
              </a:rPr>
              <a:t>Мандарины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056665" y="4028067"/>
            <a:ext cx="9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2"/>
              </a:rPr>
              <a:t>Яблоки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68560" y="4373546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3"/>
              </a:rPr>
              <a:t>Лампочки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86325" y="4715852"/>
            <a:ext cx="981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4"/>
              </a:rPr>
              <a:t>Зрители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568560" y="5085184"/>
            <a:ext cx="2287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5"/>
              </a:rPr>
              <a:t>Конькобежный спорт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67544" y="332656"/>
            <a:ext cx="857269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субботу на каток пришло 1000 посетителей, а в воскресенье — на 30% больше. На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человек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пришло на каток в воскресенье, чем в субботу?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732362" y="4581128"/>
          <a:ext cx="41783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Формула" r:id="rId1" imgW="26212800" imgH="4267200" progId="Equation.3">
                  <p:embed/>
                </p:oleObj>
              </mc:Choice>
              <mc:Fallback>
                <p:oleObj name="Формула" r:id="rId1" imgW="26212800" imgH="4267200" progId="Equation.3">
                  <p:embed/>
                  <p:pic>
                    <p:nvPicPr>
                      <p:cNvPr id="0" name="Изображение 1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62" y="4581128"/>
                        <a:ext cx="41783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02" name="Picture 78" descr="https://images.fineartamerica.com/images/artworkimages/mediumlarge/1/tower-of-london-ice-rink-andrew-macar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9" y="2040307"/>
            <a:ext cx="4102434" cy="356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076056" y="2852936"/>
          <a:ext cx="34004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Формула" r:id="rId4" imgW="21336000" imgH="4267200" progId="Equation.3">
                  <p:embed/>
                </p:oleObj>
              </mc:Choice>
              <mc:Fallback>
                <p:oleObj name="Формула" r:id="rId4" imgW="21336000" imgH="4267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852936"/>
                        <a:ext cx="34004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848780" y="3429000"/>
          <a:ext cx="23796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Формула" r:id="rId6" imgW="14935200" imgH="4267200" progId="Equation.3">
                  <p:embed/>
                </p:oleObj>
              </mc:Choice>
              <mc:Fallback>
                <p:oleObj name="Формула" r:id="rId6" imgW="149352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780" y="3429000"/>
                        <a:ext cx="237966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654148" y="3401832"/>
            <a:ext cx="576064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32656"/>
            <a:ext cx="90160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книге 350 страниц. В первый день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Сергей прочитал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страницы. Сколько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процентов от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всей книги составляет прочитанная часть?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346" name="Picture 58" descr="https://ykl-res.azureedge.net/16fb7551-4c6d-45a4-b02b-0f93b7331a2b/40013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23528" y="2060848"/>
            <a:ext cx="4171055" cy="350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4852988" y="4581525"/>
          <a:ext cx="393541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Формула" r:id="rId2" imgW="24688800" imgH="4267200" progId="Equation.3">
                  <p:embed/>
                </p:oleObj>
              </mc:Choice>
              <mc:Fallback>
                <p:oleObj name="Формула" r:id="rId2" imgW="24688800" imgH="4267200" progId="Equation.3">
                  <p:embed/>
                  <p:pic>
                    <p:nvPicPr>
                      <p:cNvPr id="0" name="Изображение 12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988" y="4581525"/>
                        <a:ext cx="393541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003800" y="2852738"/>
          <a:ext cx="35464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Формула" r:id="rId4" imgW="22250400" imgH="4267200" progId="Equation.3">
                  <p:embed/>
                </p:oleObj>
              </mc:Choice>
              <mc:Fallback>
                <p:oleObj name="Формула" r:id="rId4" imgW="22250400" imgH="4267200" progId="Equation.3">
                  <p:embed/>
                  <p:pic>
                    <p:nvPicPr>
                      <p:cNvPr id="0" name="Изображение 12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852738"/>
                        <a:ext cx="354647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292080" y="3401832"/>
          <a:ext cx="27209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Формула" r:id="rId6" imgW="17068800" imgH="4267200" progId="Equation.3">
                  <p:embed/>
                </p:oleObj>
              </mc:Choice>
              <mc:Fallback>
                <p:oleObj name="Формула" r:id="rId6" imgW="17068800" imgH="4267200" progId="Equation.3">
                  <p:embed/>
                  <p:pic>
                    <p:nvPicPr>
                      <p:cNvPr id="0" name="Изображение 12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401832"/>
                        <a:ext cx="272097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6980076" y="3356992"/>
            <a:ext cx="463860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5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013" y="332656"/>
            <a:ext cx="8529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декабре ласты стоили 560 рублей, что на 20% дешевле, чем в мае. Сколько рублей стоили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ласты в мае?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80" name="Picture 68" descr="https://shop.tetis.ru/images/cms/data/catalog/tusa/fins/2019/uf-1202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415277" y="2280254"/>
            <a:ext cx="3926843" cy="320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4878388" y="4581525"/>
          <a:ext cx="38862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3" name="Формула" r:id="rId2" imgW="24384000" imgH="4267200" progId="Equation.3">
                  <p:embed/>
                </p:oleObj>
              </mc:Choice>
              <mc:Fallback>
                <p:oleObj name="Формула" r:id="rId2" imgW="24384000" imgH="4267200" progId="Equation.3">
                  <p:embed/>
                  <p:pic>
                    <p:nvPicPr>
                      <p:cNvPr id="0" name="Изображение 13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388" y="4581525"/>
                        <a:ext cx="38862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5422081" y="2797466"/>
          <a:ext cx="32543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4" name="Формула" r:id="rId4" imgW="20421600" imgH="4876800" progId="Equation.3">
                  <p:embed/>
                </p:oleObj>
              </mc:Choice>
              <mc:Fallback>
                <p:oleObj name="Формула" r:id="rId4" imgW="20421600" imgH="4876800" progId="Equation.3">
                  <p:embed/>
                  <p:pic>
                    <p:nvPicPr>
                      <p:cNvPr id="0" name="Изображение 13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081" y="2797466"/>
                        <a:ext cx="325437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4860032" y="3448237"/>
          <a:ext cx="35464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5" name="Формула" r:id="rId6" imgW="22250400" imgH="4876800" progId="Equation.3">
                  <p:embed/>
                </p:oleObj>
              </mc:Choice>
              <mc:Fallback>
                <p:oleObj name="Формула" r:id="rId6" imgW="22250400" imgH="4876800" progId="Equation.3">
                  <p:embed/>
                  <p:pic>
                    <p:nvPicPr>
                      <p:cNvPr id="0" name="Изображение 13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448237"/>
                        <a:ext cx="354647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5220072" y="2823801"/>
            <a:ext cx="576064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8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7876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первый день на фестивале выступили 36 артистов, это 18% всех артистов,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фестивале. Сколько артистов участвует в фестивале?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402" name="Picture 66" descr="https://wallbox.ru/wallpapers/main/201208/nastroeniya-de051cf05ae6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38713" y="2336230"/>
            <a:ext cx="4089272" cy="2975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048250" y="4581525"/>
          <a:ext cx="35464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5" name="Формула" r:id="rId2" imgW="22250400" imgH="4267200" progId="Equation.3">
                  <p:embed/>
                </p:oleObj>
              </mc:Choice>
              <mc:Fallback>
                <p:oleObj name="Формула" r:id="rId2" imgW="22250400" imgH="4267200" progId="Equation.3">
                  <p:embed/>
                  <p:pic>
                    <p:nvPicPr>
                      <p:cNvPr id="0" name="Изображение 14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4581525"/>
                        <a:ext cx="354647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5228834" y="2794384"/>
          <a:ext cx="3303588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6" name="Формула" r:id="rId4" imgW="20726400" imgH="4876800" progId="Equation.3">
                  <p:embed/>
                </p:oleObj>
              </mc:Choice>
              <mc:Fallback>
                <p:oleObj name="Формула" r:id="rId4" imgW="20726400" imgH="4876800" progId="Equation.3">
                  <p:embed/>
                  <p:pic>
                    <p:nvPicPr>
                      <p:cNvPr id="0" name="Изображение 14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834" y="2794384"/>
                        <a:ext cx="3303588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4979988" y="3448050"/>
          <a:ext cx="3303587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7" name="Формула" r:id="rId6" imgW="20726400" imgH="4876800" progId="Equation.3">
                  <p:embed/>
                </p:oleObj>
              </mc:Choice>
              <mc:Fallback>
                <p:oleObj name="Формула" r:id="rId6" imgW="20726400" imgH="4876800" progId="Equation.3">
                  <p:embed/>
                  <p:pic>
                    <p:nvPicPr>
                      <p:cNvPr id="0" name="Изображение 14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88" y="3448050"/>
                        <a:ext cx="3303587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5029666" y="2791535"/>
            <a:ext cx="576064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5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7948" y="305389"/>
            <a:ext cx="84304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апреля магазин снизил цены на зимние ботинки на 40%, и они стали стоить 2460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 Сколько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 стоили зимние ботинки до снижения цены?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407" name="Picture 47" descr="http://g02.a.alicdn.com/kf/HTB1quHpGFXXXXXyXXXXq6xXFXXXl/117545299/HTB1quHpGFXXXXXyXXXXq6xXFXXXl.jpg?size=118356&amp;amp;height=561&amp;amp;width=785&amp;amp;hash=531027483ac23145ef559f276f3f5fee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23529" y="2204864"/>
            <a:ext cx="4131154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708525" y="4581525"/>
          <a:ext cx="42259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Формула" r:id="rId2" imgW="26517600" imgH="4267200" progId="Equation.3">
                  <p:embed/>
                </p:oleObj>
              </mc:Choice>
              <mc:Fallback>
                <p:oleObj name="Формула" r:id="rId2" imgW="26517600" imgH="4267200" progId="Equation.3">
                  <p:embed/>
                  <p:pic>
                    <p:nvPicPr>
                      <p:cNvPr id="0" name="Изображение 15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8525" y="4581525"/>
                        <a:ext cx="42259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580449" y="2789070"/>
          <a:ext cx="32543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Формула" r:id="rId4" imgW="20421600" imgH="4876800" progId="Equation.3">
                  <p:embed/>
                </p:oleObj>
              </mc:Choice>
              <mc:Fallback>
                <p:oleObj name="Формула" r:id="rId4" imgW="20421600" imgH="4876800" progId="Equation.3">
                  <p:embed/>
                  <p:pic>
                    <p:nvPicPr>
                      <p:cNvPr id="0" name="Изображение 15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449" y="2789070"/>
                        <a:ext cx="325437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4845608" y="3435426"/>
          <a:ext cx="388620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Формула" r:id="rId6" imgW="24384000" imgH="4876800" progId="Equation.3">
                  <p:embed/>
                </p:oleObj>
              </mc:Choice>
              <mc:Fallback>
                <p:oleObj name="Формула" r:id="rId6" imgW="24384000" imgH="4876800" progId="Equation.3">
                  <p:embed/>
                  <p:pic>
                    <p:nvPicPr>
                      <p:cNvPr id="0" name="Изображение 15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608" y="3435426"/>
                        <a:ext cx="3886200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5357077" y="2786605"/>
            <a:ext cx="576064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6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864712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июне за водоснабжение заплатили 1500 руб., а в июле – на 40% меньше. На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рублей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заплатили в июле, чем в июне?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444" name="Picture 60" descr="https://sun9-55.userapi.com/CnboDWezek5s_dn6TteR7SZgO8VoFAGWDavT3g/dQET0v-CdsA.jp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23528" y="2248339"/>
            <a:ext cx="4117479" cy="3340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4732362" y="4581128"/>
          <a:ext cx="41783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7" name="Формула" r:id="rId2" imgW="26212800" imgH="4267200" progId="Equation.3">
                  <p:embed/>
                </p:oleObj>
              </mc:Choice>
              <mc:Fallback>
                <p:oleObj name="Формула" r:id="rId2" imgW="26212800" imgH="4267200" progId="Equation.3">
                  <p:embed/>
                  <p:pic>
                    <p:nvPicPr>
                      <p:cNvPr id="0" name="Изображение 164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62" y="4581128"/>
                        <a:ext cx="41783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4760913" y="2809875"/>
          <a:ext cx="40322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8" name="Формула" r:id="rId4" imgW="25298400" imgH="4876800" progId="Equation.3">
                  <p:embed/>
                </p:oleObj>
              </mc:Choice>
              <mc:Fallback>
                <p:oleObj name="Формула" r:id="rId4" imgW="25298400" imgH="4876800" progId="Equation.3">
                  <p:embed/>
                  <p:pic>
                    <p:nvPicPr>
                      <p:cNvPr id="0" name="Изображение 164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913" y="2809875"/>
                        <a:ext cx="4032250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5532438" y="3386138"/>
          <a:ext cx="3011487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9" name="Формула" r:id="rId6" imgW="18897600" imgH="4876800" progId="Equation.3">
                  <p:embed/>
                </p:oleObj>
              </mc:Choice>
              <mc:Fallback>
                <p:oleObj name="Формула" r:id="rId6" imgW="18897600" imgH="4876800" progId="Equation.3">
                  <p:embed/>
                  <p:pic>
                    <p:nvPicPr>
                      <p:cNvPr id="0" name="Изображение 16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8" y="3386138"/>
                        <a:ext cx="3011487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5423490" y="3401832"/>
            <a:ext cx="516662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9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51520" y="324844"/>
            <a:ext cx="87876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первый день туристы прошли 12 километров, что составляет 10% всего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маршрута. Найдите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длину всего маршрута. Ответ дайте в километрах.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47" name="Picture 39" descr="https://blog-wagner-consulting.eu/wp-content/uploads/2017/05/transition.pn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21013" y="1934507"/>
            <a:ext cx="4112336" cy="3678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046663" y="4581525"/>
          <a:ext cx="35480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Формула" r:id="rId2" imgW="22250400" imgH="4267200" progId="Equation.3">
                  <p:embed/>
                </p:oleObj>
              </mc:Choice>
              <mc:Fallback>
                <p:oleObj name="Формула" r:id="rId2" imgW="22250400" imgH="4267200" progId="Equation.3">
                  <p:embed/>
                  <p:pic>
                    <p:nvPicPr>
                      <p:cNvPr id="0" name="Изображение 174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4581525"/>
                        <a:ext cx="354806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343525" y="2854325"/>
          <a:ext cx="286543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5" name="Формула" r:id="rId4" imgW="17983200" imgH="4267200" progId="Equation.3">
                  <p:embed/>
                </p:oleObj>
              </mc:Choice>
              <mc:Fallback>
                <p:oleObj name="Формула" r:id="rId4" imgW="17983200" imgH="4267200" progId="Equation.3">
                  <p:embed/>
                  <p:pic>
                    <p:nvPicPr>
                      <p:cNvPr id="0" name="Изображение 174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3525" y="2854325"/>
                        <a:ext cx="2865438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556250" y="3429000"/>
          <a:ext cx="29622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Формула" r:id="rId6" imgW="18592800" imgH="4267200" progId="Equation.3">
                  <p:embed/>
                </p:oleObj>
              </mc:Choice>
              <mc:Fallback>
                <p:oleObj name="Формула" r:id="rId6" imgW="18592800" imgH="4267200" progId="Equation.3">
                  <p:embed/>
                  <p:pic>
                    <p:nvPicPr>
                      <p:cNvPr id="0" name="Изображение 17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3429000"/>
                        <a:ext cx="296227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423490" y="3401832"/>
            <a:ext cx="516662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8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9738" y="260648"/>
            <a:ext cx="88569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городской олимпиаде по литературе участвовало 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 школы, это 5% 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учеников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этой школы. Сколько всего учеников в школе?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78" name="Picture 46" descr="https://questschoolbh.com/wp-content/uploads/2020/03/Back_to_school_Classroom_illustation-scaled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23529" y="2342466"/>
            <a:ext cx="4104456" cy="294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страиваемая 14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6804248" y="1929825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143500" y="4581525"/>
          <a:ext cx="33528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2" name="Формула" r:id="rId2" imgW="21031200" imgH="4267200" progId="Equation.3">
                  <p:embed/>
                </p:oleObj>
              </mc:Choice>
              <mc:Fallback>
                <p:oleObj name="Формула" r:id="rId2" imgW="21031200" imgH="4267200" progId="Equation.3">
                  <p:embed/>
                  <p:pic>
                    <p:nvPicPr>
                      <p:cNvPr id="0" name="Изображение 18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581525"/>
                        <a:ext cx="33528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4659023" y="1940202"/>
            <a:ext cx="2104998" cy="616274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5117802" y="2852936"/>
          <a:ext cx="26225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3" name="Формула" r:id="rId4" imgW="16459200" imgH="4876800" progId="Equation.3">
                  <p:embed/>
                </p:oleObj>
              </mc:Choice>
              <mc:Fallback>
                <p:oleObj name="Формула" r:id="rId4" imgW="16459200" imgH="4876800" progId="Equation.3">
                  <p:embed/>
                  <p:pic>
                    <p:nvPicPr>
                      <p:cNvPr id="0" name="Изображение 18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7802" y="2852936"/>
                        <a:ext cx="26225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407968" y="3427611"/>
          <a:ext cx="2913062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4" name="Формула" r:id="rId6" imgW="18288000" imgH="4876800" progId="Equation.3">
                  <p:embed/>
                </p:oleObj>
              </mc:Choice>
              <mc:Fallback>
                <p:oleObj name="Формула" r:id="rId6" imgW="18288000" imgH="4876800" progId="Equation.3">
                  <p:embed/>
                  <p:pic>
                    <p:nvPicPr>
                      <p:cNvPr id="0" name="Изображение 184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968" y="3427611"/>
                        <a:ext cx="2913062" cy="70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5251395" y="3443305"/>
            <a:ext cx="516662" cy="609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6" grpId="0" animBg="1"/>
      <p:bldP spid="2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2108</Words>
  <Application>WPS Presentation</Application>
  <PresentationFormat>Экран (4:3)</PresentationFormat>
  <Paragraphs>201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36</vt:i4>
      </vt:variant>
      <vt:variant>
        <vt:lpstr>幻灯片标题</vt:lpstr>
      </vt:variant>
      <vt:variant>
        <vt:i4>14</vt:i4>
      </vt:variant>
    </vt:vector>
  </HeadingPairs>
  <TitlesOfParts>
    <vt:vector size="5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95</cp:revision>
  <dcterms:created xsi:type="dcterms:W3CDTF">2022-09-14T01:12:00Z</dcterms:created>
  <dcterms:modified xsi:type="dcterms:W3CDTF">2024-11-16T13:16:48Z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F8A6D8B0D397483BB5051DF71BC71869_12</vt:lpwstr>
  </property>
  <property fmtid="{D5CDD505-2E9C-101B-9397-08002B2CF9AE}" pid="3" name="KSOProductBuildVer">
    <vt:lpwstr>1049-12.2.0.18911</vt:lpwstr>
  </property>
</Properties>
</file>