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BB9A80B-87E5-4520-8178-0BCC9B29FF9F}" type="datetimeFigureOut">
              <a:rPr lang="ru-RU" smtClean="0"/>
              <a:t>27.03.2021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496F837A-3D47-4265-9644-1EBA0803F6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0356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A80B-87E5-4520-8178-0BCC9B29FF9F}" type="datetimeFigureOut">
              <a:rPr lang="ru-RU" smtClean="0"/>
              <a:t>27.03.2021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F837A-3D47-4265-9644-1EBA0803F6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511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A80B-87E5-4520-8178-0BCC9B29FF9F}" type="datetimeFigureOut">
              <a:rPr lang="ru-RU" smtClean="0"/>
              <a:t>27.03.2021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F837A-3D47-4265-9644-1EBA0803F6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204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A80B-87E5-4520-8178-0BCC9B29FF9F}" type="datetimeFigureOut">
              <a:rPr lang="ru-RU" smtClean="0"/>
              <a:t>27.03.2021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F837A-3D47-4265-9644-1EBA0803F6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315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A80B-87E5-4520-8178-0BCC9B29FF9F}" type="datetimeFigureOut">
              <a:rPr lang="ru-RU" smtClean="0"/>
              <a:t>27.03.2021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F837A-3D47-4265-9644-1EBA0803F6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017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A80B-87E5-4520-8178-0BCC9B29FF9F}" type="datetimeFigureOut">
              <a:rPr lang="ru-RU" smtClean="0"/>
              <a:t>27.03.2021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F837A-3D47-4265-9644-1EBA0803F6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397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A80B-87E5-4520-8178-0BCC9B29FF9F}" type="datetimeFigureOut">
              <a:rPr lang="ru-RU" smtClean="0"/>
              <a:t>27.03.2021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F837A-3D47-4265-9644-1EBA0803F6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596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A80B-87E5-4520-8178-0BCC9B29FF9F}" type="datetimeFigureOut">
              <a:rPr lang="ru-RU" smtClean="0"/>
              <a:t>27.03.2021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F837A-3D47-4265-9644-1EBA0803F68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3888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A80B-87E5-4520-8178-0BCC9B29FF9F}" type="datetimeFigureOut">
              <a:rPr lang="ru-RU" smtClean="0"/>
              <a:t>27.03.2021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F837A-3D47-4265-9644-1EBA0803F6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240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A80B-87E5-4520-8178-0BCC9B29FF9F}" type="datetimeFigureOut">
              <a:rPr lang="ru-RU" smtClean="0"/>
              <a:t>27.03.2021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F837A-3D47-4265-9644-1EBA0803F6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683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A80B-87E5-4520-8178-0BCC9B29FF9F}" type="datetimeFigureOut">
              <a:rPr lang="ru-RU" smtClean="0"/>
              <a:t>27.03.2021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F837A-3D47-4265-9644-1EBA0803F6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856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A80B-87E5-4520-8178-0BCC9B29FF9F}" type="datetimeFigureOut">
              <a:rPr lang="ru-RU" smtClean="0"/>
              <a:t>27.03.2021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F837A-3D47-4265-9644-1EBA0803F6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72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A80B-87E5-4520-8178-0BCC9B29FF9F}" type="datetimeFigureOut">
              <a:rPr lang="ru-RU" smtClean="0"/>
              <a:t>27.03.2021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F837A-3D47-4265-9644-1EBA0803F6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23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A80B-87E5-4520-8178-0BCC9B29FF9F}" type="datetimeFigureOut">
              <a:rPr lang="ru-RU" smtClean="0"/>
              <a:t>27.03.2021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F837A-3D47-4265-9644-1EBA0803F6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403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A80B-87E5-4520-8178-0BCC9B29FF9F}" type="datetimeFigureOut">
              <a:rPr lang="ru-RU" smtClean="0"/>
              <a:t>27.03.2021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F837A-3D47-4265-9644-1EBA0803F6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222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A80B-87E5-4520-8178-0BCC9B29FF9F}" type="datetimeFigureOut">
              <a:rPr lang="ru-RU" smtClean="0"/>
              <a:t>27.03.2021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F837A-3D47-4265-9644-1EBA0803F6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184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A80B-87E5-4520-8178-0BCC9B29FF9F}" type="datetimeFigureOut">
              <a:rPr lang="ru-RU" smtClean="0"/>
              <a:t>27.03.2021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F837A-3D47-4265-9644-1EBA0803F6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45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B9A80B-87E5-4520-8178-0BCC9B29FF9F}" type="datetimeFigureOut">
              <a:rPr lang="ru-RU" smtClean="0"/>
              <a:t>27.03.2021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96F837A-3D47-4265-9644-1EBA0803F6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2063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teza10uman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1766485"/>
          </a:xfrm>
        </p:spPr>
        <p:txBody>
          <a:bodyPr/>
          <a:lstStyle/>
          <a:p>
            <a:pPr algn="ctr"/>
            <a:r>
              <a:rPr lang="ro-RO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Teza semestrială la matematică</a:t>
            </a:r>
            <a:endParaRPr lang="ru-RU" i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3200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Clasa X-a  profilul umanist</a:t>
            </a:r>
            <a:endParaRPr lang="ru-RU" sz="3200" i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59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85801" y="1668545"/>
                <a:ext cx="10131425" cy="4122656"/>
              </a:xfrm>
            </p:spPr>
            <p:txBody>
              <a:bodyPr/>
              <a:lstStyle/>
              <a:p>
                <a:pPr marL="536575" indent="0">
                  <a:buNone/>
                </a:pPr>
                <a:r>
                  <a:rPr lang="ro-RO" sz="2000" dirty="0" smtClean="0"/>
                  <a:t>3. Fie </a:t>
                </a:r>
                <a:r>
                  <a:rPr lang="ro-RO" sz="2000" dirty="0"/>
                  <a:t>funcțiile </a:t>
                </a:r>
                <a14:m>
                  <m:oMath xmlns:m="http://schemas.openxmlformats.org/officeDocument/2006/math">
                    <m:r>
                      <a:rPr lang="ro-RO" sz="2000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ro-RO" sz="2000" i="1">
                        <a:latin typeface="Cambria Math" panose="02040503050406030204" pitchFamily="18" charset="0"/>
                      </a:rPr>
                      <m:t>:</m:t>
                    </m:r>
                    <m:r>
                      <a:rPr lang="ro-RO" sz="2000" i="1">
                        <a:latin typeface="Cambria Math" panose="02040503050406030204" pitchFamily="18" charset="0"/>
                      </a:rPr>
                      <m:t>𝑅</m:t>
                    </m:r>
                    <m:r>
                      <a:rPr lang="ro-RO" sz="2000" i="1">
                        <a:latin typeface="Cambria Math" panose="02040503050406030204" pitchFamily="18" charset="0"/>
                      </a:rPr>
                      <m:t>→</m:t>
                    </m:r>
                    <m:sSubSup>
                      <m:sSubSup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ro-RO" sz="20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ro-RO" sz="2000" i="1">
                            <a:latin typeface="Cambria Math" panose="02040503050406030204" pitchFamily="18" charset="0"/>
                          </a:rPr>
                          <m:t>+,</m:t>
                        </m:r>
                      </m:sub>
                      <m:sup>
                        <m:r>
                          <a:rPr lang="ro-RO" sz="2000" i="1">
                            <a:latin typeface="Cambria Math" panose="02040503050406030204" pitchFamily="18" charset="0"/>
                          </a:rPr>
                          <m:t>, ∗</m:t>
                        </m:r>
                      </m:sup>
                    </m:sSubSup>
                    <m:r>
                      <a:rPr lang="ro-RO" sz="20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o-RO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ro-RO" sz="20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o-RO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ro-RO" sz="20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ro-RO" sz="20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ro-RO" sz="2000" dirty="0"/>
                  <a:t> și </a:t>
                </a:r>
                <a14:m>
                  <m:oMath xmlns:m="http://schemas.openxmlformats.org/officeDocument/2006/math">
                    <m:r>
                      <a:rPr lang="ro-RO" sz="2000" i="1">
                        <a:latin typeface="Cambria Math" panose="02040503050406030204" pitchFamily="18" charset="0"/>
                      </a:rPr>
                      <m:t>𝑔</m:t>
                    </m:r>
                    <m:r>
                      <a:rPr lang="ro-RO" sz="2000" i="1">
                        <a:latin typeface="Cambria Math" panose="02040503050406030204" pitchFamily="18" charset="0"/>
                      </a:rPr>
                      <m:t>:</m:t>
                    </m:r>
                    <m:sSubSup>
                      <m:sSubSup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ro-RO" sz="20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ro-RO" sz="2000" i="1">
                            <a:latin typeface="Cambria Math" panose="02040503050406030204" pitchFamily="18" charset="0"/>
                          </a:rPr>
                          <m:t>+</m:t>
                        </m:r>
                      </m:sub>
                      <m:sup>
                        <m:r>
                          <a:rPr lang="ro-RO" sz="20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ro-RO" sz="2000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ro-RO" sz="2000" i="1">
                        <a:latin typeface="Cambria Math" panose="02040503050406030204" pitchFamily="18" charset="0"/>
                      </a:rPr>
                      <m:t>𝑅</m:t>
                    </m:r>
                    <m:r>
                      <a:rPr lang="ro-RO" sz="2000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ro-RO" sz="2000" i="1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o-RO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ro-RO" sz="2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sz="2000" i="1">
                            <a:latin typeface="Cambria Math" panose="02040503050406030204" pitchFamily="18" charset="0"/>
                          </a:rPr>
                          <m:t>𝑙𝑜𝑔</m:t>
                        </m:r>
                      </m:e>
                      <m:sub>
                        <m:r>
                          <a:rPr lang="ro-RO" sz="20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ro-RO" sz="20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ro-RO" sz="2000" dirty="0"/>
                  <a:t>. Aflați valoarea de adevăr a propozițiilor</a:t>
                </a:r>
                <a:r>
                  <a:rPr lang="ro-RO" sz="2000" dirty="0" smtClean="0"/>
                  <a:t>:</a:t>
                </a:r>
              </a:p>
              <a:p>
                <a:pPr marL="0" indent="0">
                  <a:buNone/>
                </a:pPr>
                <a:endParaRPr lang="ro-RO" sz="2000" dirty="0"/>
              </a:p>
              <a:p>
                <a:pPr marL="0" indent="0">
                  <a:buNone/>
                </a:pPr>
                <a:endParaRPr lang="ro-RO" sz="2000" dirty="0" smtClean="0"/>
              </a:p>
              <a:p>
                <a:pPr marL="0" indent="0">
                  <a:buNone/>
                </a:pPr>
                <a:endParaRPr lang="ro-RO" sz="2000" dirty="0"/>
              </a:p>
              <a:p>
                <a:pPr marL="0" indent="0">
                  <a:buNone/>
                </a:pPr>
                <a:endParaRPr lang="ro-RO" sz="2000" dirty="0" smtClean="0"/>
              </a:p>
              <a:p>
                <a:pPr marL="0" indent="0">
                  <a:buNone/>
                </a:pPr>
                <a:endParaRPr lang="ro-RO" sz="2000" dirty="0"/>
              </a:p>
              <a:p>
                <a:pPr marL="0" indent="0">
                  <a:buNone/>
                </a:pPr>
                <a:endParaRPr lang="ro-RO" sz="2000" dirty="0" smtClean="0"/>
              </a:p>
              <a:p>
                <a:pPr marL="0" indent="0">
                  <a:buNone/>
                </a:pPr>
                <a:endParaRPr lang="ro-RO" sz="2000" dirty="0"/>
              </a:p>
              <a:p>
                <a:pPr marL="0" indent="0">
                  <a:buNone/>
                </a:pPr>
                <a:endParaRPr lang="ru-RU" sz="2000" dirty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1" y="1668545"/>
                <a:ext cx="10131425" cy="4122656"/>
              </a:xfrm>
              <a:blipFill>
                <a:blip r:embed="rId2"/>
                <a:stretch>
                  <a:fillRect t="-59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886842"/>
              </p:ext>
            </p:extLst>
          </p:nvPr>
        </p:nvGraphicFramePr>
        <p:xfrm>
          <a:off x="1538925" y="2518303"/>
          <a:ext cx="9200561" cy="2103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0184">
                  <a:extLst>
                    <a:ext uri="{9D8B030D-6E8A-4147-A177-3AD203B41FA5}">
                      <a16:colId xmlns:a16="http://schemas.microsoft.com/office/drawing/2014/main" val="4256100949"/>
                    </a:ext>
                  </a:extLst>
                </a:gridCol>
                <a:gridCol w="6691983">
                  <a:extLst>
                    <a:ext uri="{9D8B030D-6E8A-4147-A177-3AD203B41FA5}">
                      <a16:colId xmlns:a16="http://schemas.microsoft.com/office/drawing/2014/main" val="781148278"/>
                    </a:ext>
                  </a:extLst>
                </a:gridCol>
                <a:gridCol w="719763">
                  <a:extLst>
                    <a:ext uri="{9D8B030D-6E8A-4147-A177-3AD203B41FA5}">
                      <a16:colId xmlns:a16="http://schemas.microsoft.com/office/drawing/2014/main" val="2873034587"/>
                    </a:ext>
                  </a:extLst>
                </a:gridCol>
                <a:gridCol w="858631">
                  <a:extLst>
                    <a:ext uri="{9D8B030D-6E8A-4147-A177-3AD203B41FA5}">
                      <a16:colId xmlns:a16="http://schemas.microsoft.com/office/drawing/2014/main" val="1870482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o-RO" sz="2000" dirty="0">
                          <a:effectLst/>
                        </a:rPr>
                        <a:t> </a:t>
                      </a:r>
                      <a:r>
                        <a:rPr lang="ro-RO" sz="2000" dirty="0" smtClean="0">
                          <a:effectLst/>
                        </a:rPr>
                        <a:t>a)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000" b="0" dirty="0">
                          <a:effectLst/>
                        </a:rPr>
                        <a:t>Funcția</a:t>
                      </a:r>
                      <a:r>
                        <a:rPr lang="ro-RO" sz="2000" b="0" i="1" dirty="0">
                          <a:effectLst/>
                        </a:rPr>
                        <a:t> </a:t>
                      </a:r>
                      <a:r>
                        <a:rPr lang="ro-RO" sz="2000" b="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ro-RO" sz="2000" b="0" i="1" dirty="0">
                          <a:effectLst/>
                        </a:rPr>
                        <a:t> </a:t>
                      </a:r>
                      <a:r>
                        <a:rPr lang="ro-RO" sz="2000" b="0" dirty="0">
                          <a:effectLst/>
                        </a:rPr>
                        <a:t>are extreme</a:t>
                      </a:r>
                      <a:endParaRPr lang="ru-RU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A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F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940566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o-RO" sz="2000" dirty="0">
                          <a:effectLst/>
                        </a:rPr>
                        <a:t> </a:t>
                      </a:r>
                      <a:r>
                        <a:rPr lang="ro-RO" sz="2000" dirty="0" smtClean="0">
                          <a:effectLst/>
                        </a:rPr>
                        <a:t>b)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Funcția </a:t>
                      </a:r>
                      <a:r>
                        <a:rPr lang="ro-RO" sz="2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ro-RO" sz="2000" dirty="0">
                          <a:effectLst/>
                        </a:rPr>
                        <a:t> ia valoarea maximă într-un punct oarecare x</a:t>
                      </a:r>
                      <a:r>
                        <a:rPr lang="ro-RO" sz="2000" baseline="-25000" dirty="0">
                          <a:effectLst/>
                        </a:rPr>
                        <a:t>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A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F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50790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o-RO" sz="2000" dirty="0">
                          <a:effectLst/>
                        </a:rPr>
                        <a:t> </a:t>
                      </a:r>
                      <a:r>
                        <a:rPr lang="ro-RO" sz="2000" dirty="0" smtClean="0">
                          <a:effectLst/>
                        </a:rPr>
                        <a:t>c)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Funcția </a:t>
                      </a:r>
                      <a:r>
                        <a:rPr lang="ro-RO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ro-RO" sz="2000" dirty="0">
                          <a:effectLst/>
                        </a:rPr>
                        <a:t> ia într-un punct oarecare, valoarea egală cu zero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A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F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419225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o-RO" sz="2000" dirty="0">
                          <a:effectLst/>
                        </a:rPr>
                        <a:t> </a:t>
                      </a:r>
                      <a:r>
                        <a:rPr lang="ro-RO" sz="2000" dirty="0" smtClean="0">
                          <a:effectLst/>
                        </a:rPr>
                        <a:t>d)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Funcția </a:t>
                      </a:r>
                      <a:r>
                        <a:rPr lang="ro-RO" sz="2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 </a:t>
                      </a:r>
                      <a:r>
                        <a:rPr lang="ro-RO" sz="2000" dirty="0">
                          <a:effectLst/>
                        </a:rPr>
                        <a:t>ia într-un punct oarecare, valoarea egală cu 10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A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F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00317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o-RO" sz="2000" dirty="0">
                          <a:effectLst/>
                        </a:rPr>
                        <a:t> </a:t>
                      </a:r>
                      <a:r>
                        <a:rPr lang="ro-RO" sz="2000" dirty="0" smtClean="0">
                          <a:effectLst/>
                        </a:rPr>
                        <a:t>e)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Funcția </a:t>
                      </a:r>
                      <a:r>
                        <a:rPr lang="ro-RO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ro-RO" sz="2000" dirty="0">
                          <a:effectLst/>
                        </a:rPr>
                        <a:t> este  strict crescătoare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A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F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28106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o-RO" sz="2000" dirty="0">
                          <a:effectLst/>
                        </a:rPr>
                        <a:t> </a:t>
                      </a:r>
                      <a:r>
                        <a:rPr lang="ro-RO" sz="2000" dirty="0" smtClean="0">
                          <a:effectLst/>
                        </a:rPr>
                        <a:t>g)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f(3)&lt;f(10)</a:t>
                      </a:r>
                      <a:endParaRPr lang="ru-RU" sz="20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A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F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4985730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736513"/>
              </p:ext>
            </p:extLst>
          </p:nvPr>
        </p:nvGraphicFramePr>
        <p:xfrm>
          <a:off x="895545" y="5087675"/>
          <a:ext cx="10706492" cy="1304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5332">
                  <a:extLst>
                    <a:ext uri="{9D8B030D-6E8A-4147-A177-3AD203B41FA5}">
                      <a16:colId xmlns:a16="http://schemas.microsoft.com/office/drawing/2014/main" val="1323326080"/>
                    </a:ext>
                  </a:extLst>
                </a:gridCol>
                <a:gridCol w="1343735">
                  <a:extLst>
                    <a:ext uri="{9D8B030D-6E8A-4147-A177-3AD203B41FA5}">
                      <a16:colId xmlns:a16="http://schemas.microsoft.com/office/drawing/2014/main" val="2723909267"/>
                    </a:ext>
                  </a:extLst>
                </a:gridCol>
                <a:gridCol w="2020506">
                  <a:extLst>
                    <a:ext uri="{9D8B030D-6E8A-4147-A177-3AD203B41FA5}">
                      <a16:colId xmlns:a16="http://schemas.microsoft.com/office/drawing/2014/main" val="4048304553"/>
                    </a:ext>
                  </a:extLst>
                </a:gridCol>
                <a:gridCol w="4666082">
                  <a:extLst>
                    <a:ext uri="{9D8B030D-6E8A-4147-A177-3AD203B41FA5}">
                      <a16:colId xmlns:a16="http://schemas.microsoft.com/office/drawing/2014/main" val="70345443"/>
                    </a:ext>
                  </a:extLst>
                </a:gridCol>
                <a:gridCol w="1630837">
                  <a:extLst>
                    <a:ext uri="{9D8B030D-6E8A-4147-A177-3AD203B41FA5}">
                      <a16:colId xmlns:a16="http://schemas.microsoft.com/office/drawing/2014/main" val="409647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Item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Scor maxim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Răspuns corect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Etapele re</a:t>
                      </a:r>
                      <a:r>
                        <a:rPr lang="ro-RO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zolvării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Punctaj acordat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0233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/>
                        <a:t>3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puncte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F, F, A, A, A, F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Câte un punct pentru determinarea corectă a valoarei de adevăr a fiecărei  propoziții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6x1=6puncte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93522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134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95528" y="2132923"/>
                <a:ext cx="10021698" cy="364913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o-RO" sz="2000" dirty="0" smtClean="0"/>
                  <a:t>4. În </a:t>
                </a:r>
                <a:r>
                  <a:rPr lang="ro-RO" sz="2000" dirty="0"/>
                  <a:t>triunghiul ASE, </a:t>
                </a:r>
                <a14:m>
                  <m:oMath xmlns:m="http://schemas.openxmlformats.org/officeDocument/2006/math">
                    <m:r>
                      <a:rPr lang="ro-RO" sz="2000" i="1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o-RO" sz="2000" i="1"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ro-RO" sz="20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ro-RO" sz="20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o-RO" sz="2000" i="1"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ro-RO" sz="2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ro-RO" sz="2000" dirty="0"/>
                  <a:t>,  SA=6 cm, AE=10 </a:t>
                </a:r>
                <a:r>
                  <a:rPr lang="ro-RO" sz="2000" dirty="0" smtClean="0"/>
                  <a:t>cm. </a:t>
                </a:r>
              </a:p>
              <a:p>
                <a:pPr marL="0" indent="0">
                  <a:buNone/>
                </a:pPr>
                <a:r>
                  <a:rPr lang="ro-RO" sz="2000" dirty="0" smtClean="0"/>
                  <a:t>Completați </a:t>
                </a:r>
                <a:r>
                  <a:rPr lang="ro-RO" sz="2000" dirty="0"/>
                  <a:t>caseta cu un număr, astfel încât </a:t>
                </a:r>
                <a:endParaRPr lang="ro-RO" sz="2000" dirty="0" smtClean="0"/>
              </a:p>
              <a:p>
                <a:pPr marL="0" indent="0">
                  <a:buNone/>
                </a:pPr>
                <a:r>
                  <a:rPr lang="ro-RO" sz="2000" dirty="0" smtClean="0"/>
                  <a:t>propoziția </a:t>
                </a:r>
                <a:r>
                  <a:rPr lang="ro-RO" sz="2000" dirty="0"/>
                  <a:t>obținută sa fie adevărată</a:t>
                </a:r>
                <a:r>
                  <a:rPr lang="ro-RO" sz="2000" dirty="0" smtClean="0"/>
                  <a:t>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4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r>
                            <a:rPr lang="ro-RO" sz="2400" b="0" i="0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                   </m:t>
                          </m:r>
                          <m:r>
                            <m:rPr>
                              <m:sty m:val="p"/>
                            </m:rPr>
                            <a:rPr lang="ro-RO" sz="240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ro-RO" sz="24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&lt;</m:t>
                              </m:r>
                              <m:r>
                                <a:rPr lang="ro-RO" sz="24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𝐴</m:t>
                              </m:r>
                            </m:e>
                          </m:d>
                        </m:e>
                      </m:func>
                      <m:r>
                        <a:rPr lang="ro-RO" sz="24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</m:oMath>
                  </m:oMathPara>
                </a14:m>
                <a:endParaRPr lang="ro-RO" sz="2400" dirty="0"/>
              </a:p>
              <a:p>
                <a:pPr marL="0" indent="0">
                  <a:buNone/>
                </a:pPr>
                <a:endParaRPr lang="ro-RO" dirty="0" smtClean="0"/>
              </a:p>
              <a:p>
                <a:pPr marL="0" indent="0">
                  <a:buNone/>
                </a:pPr>
                <a:endParaRPr lang="ro-RO" dirty="0"/>
              </a:p>
              <a:p>
                <a:pPr marL="0" indent="0">
                  <a:buNone/>
                </a:pPr>
                <a:endParaRPr lang="ro-RO" dirty="0" smtClean="0"/>
              </a:p>
              <a:p>
                <a:pPr marL="0" indent="0">
                  <a:buNone/>
                </a:pPr>
                <a:endParaRPr lang="ro-RO" dirty="0" smtClean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95528" y="2132923"/>
                <a:ext cx="10021698" cy="3649133"/>
              </a:xfrm>
              <a:blipFill>
                <a:blip r:embed="rId2"/>
                <a:stretch>
                  <a:fillRect l="-6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3709924" y="3593592"/>
            <a:ext cx="767080" cy="4572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4096" y="2295144"/>
            <a:ext cx="4102712" cy="227002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Таблица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02027366"/>
                  </p:ext>
                </p:extLst>
              </p:nvPr>
            </p:nvGraphicFramePr>
            <p:xfrm>
              <a:off x="1184718" y="4970701"/>
              <a:ext cx="10025826" cy="126377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88252">
                      <a:extLst>
                        <a:ext uri="{9D8B030D-6E8A-4147-A177-3AD203B41FA5}">
                          <a16:colId xmlns:a16="http://schemas.microsoft.com/office/drawing/2014/main" val="505902163"/>
                        </a:ext>
                      </a:extLst>
                    </a:gridCol>
                    <a:gridCol w="1979780">
                      <a:extLst>
                        <a:ext uri="{9D8B030D-6E8A-4147-A177-3AD203B41FA5}">
                          <a16:colId xmlns:a16="http://schemas.microsoft.com/office/drawing/2014/main" val="2591545491"/>
                        </a:ext>
                      </a:extLst>
                    </a:gridCol>
                    <a:gridCol w="2066338">
                      <a:extLst>
                        <a:ext uri="{9D8B030D-6E8A-4147-A177-3AD203B41FA5}">
                          <a16:colId xmlns:a16="http://schemas.microsoft.com/office/drawing/2014/main" val="2267499008"/>
                        </a:ext>
                      </a:extLst>
                    </a:gridCol>
                    <a:gridCol w="3401568">
                      <a:extLst>
                        <a:ext uri="{9D8B030D-6E8A-4147-A177-3AD203B41FA5}">
                          <a16:colId xmlns:a16="http://schemas.microsoft.com/office/drawing/2014/main" val="1430079561"/>
                        </a:ext>
                      </a:extLst>
                    </a:gridCol>
                    <a:gridCol w="1389888">
                      <a:extLst>
                        <a:ext uri="{9D8B030D-6E8A-4147-A177-3AD203B41FA5}">
                          <a16:colId xmlns:a16="http://schemas.microsoft.com/office/drawing/2014/main" val="372091463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Item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Scor maxim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Răspuns corect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Etapele re</a:t>
                          </a: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zolvării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Punctaj acordat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114284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dirty="0" smtClean="0"/>
                            <a:t>4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0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o-RO" sz="2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ro-RO" sz="20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Completarea corectă a spaţiului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844871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Таблица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02027366"/>
                  </p:ext>
                </p:extLst>
              </p:nvPr>
            </p:nvGraphicFramePr>
            <p:xfrm>
              <a:off x="1184718" y="4970701"/>
              <a:ext cx="10025826" cy="126377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88252">
                      <a:extLst>
                        <a:ext uri="{9D8B030D-6E8A-4147-A177-3AD203B41FA5}">
                          <a16:colId xmlns:a16="http://schemas.microsoft.com/office/drawing/2014/main" val="505902163"/>
                        </a:ext>
                      </a:extLst>
                    </a:gridCol>
                    <a:gridCol w="1979780">
                      <a:extLst>
                        <a:ext uri="{9D8B030D-6E8A-4147-A177-3AD203B41FA5}">
                          <a16:colId xmlns:a16="http://schemas.microsoft.com/office/drawing/2014/main" val="2591545491"/>
                        </a:ext>
                      </a:extLst>
                    </a:gridCol>
                    <a:gridCol w="2066338">
                      <a:extLst>
                        <a:ext uri="{9D8B030D-6E8A-4147-A177-3AD203B41FA5}">
                          <a16:colId xmlns:a16="http://schemas.microsoft.com/office/drawing/2014/main" val="2267499008"/>
                        </a:ext>
                      </a:extLst>
                    </a:gridCol>
                    <a:gridCol w="3401568">
                      <a:extLst>
                        <a:ext uri="{9D8B030D-6E8A-4147-A177-3AD203B41FA5}">
                          <a16:colId xmlns:a16="http://schemas.microsoft.com/office/drawing/2014/main" val="1430079561"/>
                        </a:ext>
                      </a:extLst>
                    </a:gridCol>
                    <a:gridCol w="1389888">
                      <a:extLst>
                        <a:ext uri="{9D8B030D-6E8A-4147-A177-3AD203B41FA5}">
                          <a16:colId xmlns:a16="http://schemas.microsoft.com/office/drawing/2014/main" val="3720914638"/>
                        </a:ext>
                      </a:extLst>
                    </a:gridCol>
                  </a:tblGrid>
                  <a:tr h="65227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Item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Scor maxim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Răspuns corect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Etapele re</a:t>
                          </a: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zolvării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Punctaj acordat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11428434"/>
                      </a:ext>
                    </a:extLst>
                  </a:tr>
                  <a:tr h="61150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dirty="0" smtClean="0"/>
                            <a:t>4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l="-153687" t="-118812" r="-233333" b="-1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Completarea corectă a spaţiului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8448710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2538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o-RO" sz="2800" dirty="0" smtClean="0"/>
              <a:t>5. Determinați </a:t>
            </a:r>
            <a:r>
              <a:rPr lang="ro-RO" sz="2800" dirty="0"/>
              <a:t>soluțiile întregi ale inecuației </a:t>
            </a:r>
            <a:r>
              <a:rPr lang="ro-RO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RO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x-1)</a:t>
            </a:r>
            <a:r>
              <a:rPr lang="ro-RO" sz="28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o-RO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+x-7&lt;0</a:t>
            </a:r>
          </a:p>
          <a:p>
            <a:pPr marL="0" indent="0" algn="ctr">
              <a:buNone/>
            </a:pPr>
            <a:endParaRPr lang="ro-RO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o-RO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o-RO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82749878"/>
                  </p:ext>
                </p:extLst>
              </p:nvPr>
            </p:nvGraphicFramePr>
            <p:xfrm>
              <a:off x="848412" y="3671010"/>
              <a:ext cx="10746555" cy="195681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00900">
                      <a:extLst>
                        <a:ext uri="{9D8B030D-6E8A-4147-A177-3AD203B41FA5}">
                          <a16:colId xmlns:a16="http://schemas.microsoft.com/office/drawing/2014/main" val="199031314"/>
                        </a:ext>
                      </a:extLst>
                    </a:gridCol>
                    <a:gridCol w="1404594">
                      <a:extLst>
                        <a:ext uri="{9D8B030D-6E8A-4147-A177-3AD203B41FA5}">
                          <a16:colId xmlns:a16="http://schemas.microsoft.com/office/drawing/2014/main" val="3439083085"/>
                        </a:ext>
                      </a:extLst>
                    </a:gridCol>
                    <a:gridCol w="2177592">
                      <a:extLst>
                        <a:ext uri="{9D8B030D-6E8A-4147-A177-3AD203B41FA5}">
                          <a16:colId xmlns:a16="http://schemas.microsoft.com/office/drawing/2014/main" val="2111878788"/>
                        </a:ext>
                      </a:extLst>
                    </a:gridCol>
                    <a:gridCol w="4100659">
                      <a:extLst>
                        <a:ext uri="{9D8B030D-6E8A-4147-A177-3AD203B41FA5}">
                          <a16:colId xmlns:a16="http://schemas.microsoft.com/office/drawing/2014/main" val="478356227"/>
                        </a:ext>
                      </a:extLst>
                    </a:gridCol>
                    <a:gridCol w="1762810">
                      <a:extLst>
                        <a:ext uri="{9D8B030D-6E8A-4147-A177-3AD203B41FA5}">
                          <a16:colId xmlns:a16="http://schemas.microsoft.com/office/drawing/2014/main" val="117289756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Item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Scor maxim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Răspuns corect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Etapele re</a:t>
                          </a: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zolvării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Punctaj acordat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9778381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2000" dirty="0" smtClean="0"/>
                            <a:t>5</a:t>
                          </a:r>
                          <a:endParaRPr lang="ru-RU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200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</a:t>
                          </a:r>
                          <a:r>
                            <a:rPr lang="pt-BR" sz="200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BR" sz="20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𝑆</m:t>
                                </m:r>
                                <m:r>
                                  <a:rPr lang="pt-BR" sz="20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pt-BR" sz="20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−1;0;1;2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Aplicarea formulei </a:t>
                          </a:r>
                          <a:r>
                            <a:rPr lang="pt-BR" sz="2000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(a-b)</a:t>
                          </a:r>
                          <a:r>
                            <a:rPr lang="pt-BR" sz="2000" i="1" baseline="30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pt-BR" sz="2000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=a</a:t>
                          </a:r>
                          <a:r>
                            <a:rPr lang="pt-BR" sz="2000" i="1" baseline="30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pt-BR" sz="2000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-2ab+b</a:t>
                          </a:r>
                          <a:r>
                            <a:rPr lang="pt-BR" sz="2000" i="1" baseline="30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Obținerea inecuației </a:t>
                          </a:r>
                          <a:r>
                            <a:rPr lang="pt-BR" sz="2000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x</a:t>
                          </a:r>
                          <a:r>
                            <a:rPr lang="pt-BR" sz="2000" i="1" baseline="30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pt-BR" sz="2000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-x-6&lt;0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Rezolvarea inecuației obținute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Răspuns corect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200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pt-BR" sz="200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punct</a:t>
                          </a:r>
                          <a:r>
                            <a:rPr lang="ro-RO" sz="200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52534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82749878"/>
                  </p:ext>
                </p:extLst>
              </p:nvPr>
            </p:nvGraphicFramePr>
            <p:xfrm>
              <a:off x="848412" y="3671010"/>
              <a:ext cx="10746555" cy="195681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00900">
                      <a:extLst>
                        <a:ext uri="{9D8B030D-6E8A-4147-A177-3AD203B41FA5}">
                          <a16:colId xmlns:a16="http://schemas.microsoft.com/office/drawing/2014/main" val="199031314"/>
                        </a:ext>
                      </a:extLst>
                    </a:gridCol>
                    <a:gridCol w="1404594">
                      <a:extLst>
                        <a:ext uri="{9D8B030D-6E8A-4147-A177-3AD203B41FA5}">
                          <a16:colId xmlns:a16="http://schemas.microsoft.com/office/drawing/2014/main" val="3439083085"/>
                        </a:ext>
                      </a:extLst>
                    </a:gridCol>
                    <a:gridCol w="2177592">
                      <a:extLst>
                        <a:ext uri="{9D8B030D-6E8A-4147-A177-3AD203B41FA5}">
                          <a16:colId xmlns:a16="http://schemas.microsoft.com/office/drawing/2014/main" val="2111878788"/>
                        </a:ext>
                      </a:extLst>
                    </a:gridCol>
                    <a:gridCol w="4100659">
                      <a:extLst>
                        <a:ext uri="{9D8B030D-6E8A-4147-A177-3AD203B41FA5}">
                          <a16:colId xmlns:a16="http://schemas.microsoft.com/office/drawing/2014/main" val="478356227"/>
                        </a:ext>
                      </a:extLst>
                    </a:gridCol>
                    <a:gridCol w="1762810">
                      <a:extLst>
                        <a:ext uri="{9D8B030D-6E8A-4147-A177-3AD203B41FA5}">
                          <a16:colId xmlns:a16="http://schemas.microsoft.com/office/drawing/2014/main" val="1172897567"/>
                        </a:ext>
                      </a:extLst>
                    </a:gridCol>
                  </a:tblGrid>
                  <a:tr h="65227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Item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Scor maxim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Răspuns corect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Etapele re</a:t>
                          </a: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zolvării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Punctaj acordat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97783811"/>
                      </a:ext>
                    </a:extLst>
                  </a:tr>
                  <a:tr h="13045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2000" dirty="0" smtClean="0"/>
                            <a:t>5</a:t>
                          </a:r>
                          <a:endParaRPr lang="ru-RU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200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5</a:t>
                          </a:r>
                          <a:r>
                            <a:rPr lang="pt-BR" sz="200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24302" t="-55814" r="-269832" b="-102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Aplicarea formulei </a:t>
                          </a:r>
                          <a:r>
                            <a:rPr lang="pt-BR" sz="2000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(a-b)</a:t>
                          </a:r>
                          <a:r>
                            <a:rPr lang="pt-BR" sz="2000" i="1" baseline="30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pt-BR" sz="2000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=a</a:t>
                          </a:r>
                          <a:r>
                            <a:rPr lang="pt-BR" sz="2000" i="1" baseline="30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pt-BR" sz="2000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-2ab+b</a:t>
                          </a:r>
                          <a:r>
                            <a:rPr lang="pt-BR" sz="2000" i="1" baseline="30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Obținerea inecuației </a:t>
                          </a:r>
                          <a:r>
                            <a:rPr lang="pt-BR" sz="2000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x</a:t>
                          </a:r>
                          <a:r>
                            <a:rPr lang="pt-BR" sz="2000" i="1" baseline="30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pt-BR" sz="2000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-x-6&lt;0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Rezolvarea inecuației obținute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Răspuns corect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200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pt-BR" sz="200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punct</a:t>
                          </a:r>
                          <a:r>
                            <a:rPr lang="ro-RO" sz="200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525340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9676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ctr">
                  <a:buNone/>
                </a:pPr>
                <a:r>
                  <a:rPr lang="ro-RO" sz="2400" dirty="0" smtClean="0"/>
                  <a:t>6. C</a:t>
                </a:r>
                <a:r>
                  <a:rPr lang="en-US" sz="2400" dirty="0" err="1" smtClean="0"/>
                  <a:t>ompara</a:t>
                </a:r>
                <a:r>
                  <a:rPr lang="ro-RO" sz="2400" dirty="0" smtClean="0"/>
                  <a:t>ți :</a:t>
                </a: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o-RO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ro-RO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ro-RO" i="1">
                            <a:latin typeface="Cambria Math" panose="02040503050406030204" pitchFamily="18" charset="0"/>
                          </a:rPr>
                          <m:t>1−2</m:t>
                        </m:r>
                        <m:rad>
                          <m:radPr>
                            <m:degHide m:val="on"/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o-RO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sup>
                    </m:sSup>
                    <m:r>
                      <a:rPr lang="ro-RO" i="1">
                        <a:latin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o-RO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ro-RO" i="1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ro-RO" i="1">
                            <a:latin typeface="Cambria Math" panose="02040503050406030204" pitchFamily="18" charset="0"/>
                          </a:rPr>
                          <m:t>1+</m:t>
                        </m:r>
                        <m:rad>
                          <m:radPr>
                            <m:degHide m:val="on"/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o-RO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sup>
                    </m:sSup>
                  </m:oMath>
                </a14:m>
                <a:r>
                  <a:rPr lang="en-US" sz="2400" dirty="0" smtClean="0"/>
                  <a:t> si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b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sSub>
                          <m:sSub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o-RO" i="1">
                                <a:latin typeface="Cambria Math" panose="02040503050406030204" pitchFamily="18" charset="0"/>
                              </a:rPr>
                              <m:t>𝑙𝑜𝑔</m:t>
                            </m:r>
                          </m:e>
                          <m:sub>
                            <m:r>
                              <a:rPr lang="ro-RO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sSup>
                          <m:sSup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ru-RU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o-RO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ro-RO" i="1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ad>
                              <m:radPr>
                                <m:degHide m:val="on"/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ro-RO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sup>
                        </m:sSup>
                      </m:sup>
                    </m:sSup>
                  </m:oMath>
                </a14:m>
                <a:endParaRPr lang="ro-RO" sz="2400" dirty="0" smtClean="0"/>
              </a:p>
              <a:p>
                <a:pPr marL="0" indent="0">
                  <a:buNone/>
                </a:pPr>
                <a:endParaRPr lang="ro-RO" dirty="0"/>
              </a:p>
              <a:p>
                <a:pPr marL="0" indent="0">
                  <a:buNone/>
                </a:pPr>
                <a:endParaRPr lang="ro-RO" dirty="0" smtClean="0"/>
              </a:p>
              <a:p>
                <a:pPr marL="0" indent="0">
                  <a:buNone/>
                </a:pPr>
                <a:endParaRPr lang="ro-RO" dirty="0"/>
              </a:p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34018908"/>
                  </p:ext>
                </p:extLst>
              </p:nvPr>
            </p:nvGraphicFramePr>
            <p:xfrm>
              <a:off x="1065230" y="3746330"/>
              <a:ext cx="10284640" cy="1630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50069">
                      <a:extLst>
                        <a:ext uri="{9D8B030D-6E8A-4147-A177-3AD203B41FA5}">
                          <a16:colId xmlns:a16="http://schemas.microsoft.com/office/drawing/2014/main" val="3297638970"/>
                        </a:ext>
                      </a:extLst>
                    </a:gridCol>
                    <a:gridCol w="1451728">
                      <a:extLst>
                        <a:ext uri="{9D8B030D-6E8A-4147-A177-3AD203B41FA5}">
                          <a16:colId xmlns:a16="http://schemas.microsoft.com/office/drawing/2014/main" val="1276294209"/>
                        </a:ext>
                      </a:extLst>
                    </a:gridCol>
                    <a:gridCol w="1866507">
                      <a:extLst>
                        <a:ext uri="{9D8B030D-6E8A-4147-A177-3AD203B41FA5}">
                          <a16:colId xmlns:a16="http://schemas.microsoft.com/office/drawing/2014/main" val="118306004"/>
                        </a:ext>
                      </a:extLst>
                    </a:gridCol>
                    <a:gridCol w="3978111">
                      <a:extLst>
                        <a:ext uri="{9D8B030D-6E8A-4147-A177-3AD203B41FA5}">
                          <a16:colId xmlns:a16="http://schemas.microsoft.com/office/drawing/2014/main" val="547937865"/>
                        </a:ext>
                      </a:extLst>
                    </a:gridCol>
                    <a:gridCol w="1838225">
                      <a:extLst>
                        <a:ext uri="{9D8B030D-6E8A-4147-A177-3AD203B41FA5}">
                          <a16:colId xmlns:a16="http://schemas.microsoft.com/office/drawing/2014/main" val="155681461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Item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Scor maxim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Răspuns corect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Etapele re</a:t>
                          </a: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zolvării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Punctaj acordat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7061396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dirty="0" smtClean="0"/>
                            <a:t>6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 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pt-BR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&lt;</m:t>
                              </m:r>
                            </m:oMath>
                          </a14:m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Calcularea </a:t>
                          </a:r>
                          <a:r>
                            <a:rPr lang="pt-BR" sz="200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numărului </a:t>
                          </a:r>
                          <a:r>
                            <a:rPr lang="pt-BR" sz="2000" i="1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Calcularea </a:t>
                          </a:r>
                          <a:r>
                            <a:rPr lang="pt-BR" sz="2000" smtClean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num</a:t>
                          </a:r>
                          <a:r>
                            <a:rPr lang="pt-BR" sz="200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ă</a:t>
                          </a:r>
                          <a:r>
                            <a:rPr lang="pt-BR" sz="2000" smtClean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rului </a:t>
                          </a:r>
                          <a:r>
                            <a:rPr lang="pt-BR" sz="2000" i="1" smtClean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Compararea numerelor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3730368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34018908"/>
                  </p:ext>
                </p:extLst>
              </p:nvPr>
            </p:nvGraphicFramePr>
            <p:xfrm>
              <a:off x="1065230" y="3746330"/>
              <a:ext cx="10284640" cy="161455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50069">
                      <a:extLst>
                        <a:ext uri="{9D8B030D-6E8A-4147-A177-3AD203B41FA5}">
                          <a16:colId xmlns:a16="http://schemas.microsoft.com/office/drawing/2014/main" val="3297638970"/>
                        </a:ext>
                      </a:extLst>
                    </a:gridCol>
                    <a:gridCol w="1451728">
                      <a:extLst>
                        <a:ext uri="{9D8B030D-6E8A-4147-A177-3AD203B41FA5}">
                          <a16:colId xmlns:a16="http://schemas.microsoft.com/office/drawing/2014/main" val="1276294209"/>
                        </a:ext>
                      </a:extLst>
                    </a:gridCol>
                    <a:gridCol w="1866507">
                      <a:extLst>
                        <a:ext uri="{9D8B030D-6E8A-4147-A177-3AD203B41FA5}">
                          <a16:colId xmlns:a16="http://schemas.microsoft.com/office/drawing/2014/main" val="118306004"/>
                        </a:ext>
                      </a:extLst>
                    </a:gridCol>
                    <a:gridCol w="3978111">
                      <a:extLst>
                        <a:ext uri="{9D8B030D-6E8A-4147-A177-3AD203B41FA5}">
                          <a16:colId xmlns:a16="http://schemas.microsoft.com/office/drawing/2014/main" val="547937865"/>
                        </a:ext>
                      </a:extLst>
                    </a:gridCol>
                    <a:gridCol w="1838225">
                      <a:extLst>
                        <a:ext uri="{9D8B030D-6E8A-4147-A177-3AD203B41FA5}">
                          <a16:colId xmlns:a16="http://schemas.microsoft.com/office/drawing/2014/main" val="1556814613"/>
                        </a:ext>
                      </a:extLst>
                    </a:gridCol>
                  </a:tblGrid>
                  <a:tr h="65227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Item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Scor maxim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Răspuns corect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Etapele re</a:t>
                          </a: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zolvării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Punctaj acordat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70613963"/>
                      </a:ext>
                    </a:extLst>
                  </a:tr>
                  <a:tr h="96227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dirty="0" smtClean="0"/>
                            <a:t>6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 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39869" t="-74843" r="-313725" b="-150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Calcularea </a:t>
                          </a:r>
                          <a:r>
                            <a:rPr lang="pt-BR" sz="200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num</a:t>
                          </a:r>
                          <a:r>
                            <a:rPr lang="pt-BR" sz="200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ă</a:t>
                          </a:r>
                          <a:r>
                            <a:rPr lang="pt-BR" sz="200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rului </a:t>
                          </a:r>
                          <a:r>
                            <a:rPr lang="pt-BR" sz="2000" i="1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Calcularea </a:t>
                          </a:r>
                          <a:r>
                            <a:rPr lang="pt-BR" sz="2000" smtClean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num</a:t>
                          </a:r>
                          <a:r>
                            <a:rPr lang="pt-BR" sz="200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ă</a:t>
                          </a:r>
                          <a:r>
                            <a:rPr lang="pt-BR" sz="2000" smtClean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rului </a:t>
                          </a:r>
                          <a:r>
                            <a:rPr lang="pt-BR" sz="2000" i="1" smtClean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Compararea numerelor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3730368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2592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110947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1" y="1470581"/>
            <a:ext cx="10131425" cy="4320619"/>
          </a:xfrm>
        </p:spPr>
        <p:txBody>
          <a:bodyPr/>
          <a:lstStyle/>
          <a:p>
            <a:pPr marL="631825" indent="0">
              <a:buNone/>
            </a:pPr>
            <a:r>
              <a:rPr lang="ro-RO" sz="2400" dirty="0" smtClean="0"/>
              <a:t>7. Fie </a:t>
            </a:r>
            <a:r>
              <a:rPr lang="ro-RO" sz="2400" dirty="0"/>
              <a:t>funcția </a:t>
            </a:r>
            <a:r>
              <a:rPr lang="ro-RO" sz="2400" i="1" dirty="0"/>
              <a:t>f:R→R, f(x)=x</a:t>
            </a:r>
            <a:r>
              <a:rPr lang="ro-RO" sz="2400" i="1" baseline="30000" dirty="0"/>
              <a:t>3</a:t>
            </a:r>
            <a:r>
              <a:rPr lang="ro-RO" sz="2400" i="1" dirty="0"/>
              <a:t>-1</a:t>
            </a:r>
            <a:r>
              <a:rPr lang="ro-RO" sz="2400" i="1" dirty="0" smtClean="0"/>
              <a:t>.</a:t>
            </a:r>
          </a:p>
          <a:p>
            <a:pPr marL="631825" indent="0">
              <a:buAutoNum type="alphaLcParenR"/>
            </a:pPr>
            <a:r>
              <a:rPr lang="ro-RO" sz="2400" dirty="0" smtClean="0"/>
              <a:t>Construiți </a:t>
            </a:r>
            <a:r>
              <a:rPr lang="ro-RO" sz="2400" dirty="0"/>
              <a:t>graficul funcției </a:t>
            </a:r>
            <a:endParaRPr lang="ro-RO" sz="2400" dirty="0" smtClean="0"/>
          </a:p>
          <a:p>
            <a:pPr marL="631825" indent="0">
              <a:buNone/>
            </a:pPr>
            <a:endParaRPr lang="ro-RO" sz="2400" dirty="0" smtClean="0"/>
          </a:p>
          <a:p>
            <a:pPr marL="631825" indent="0">
              <a:buNone/>
            </a:pPr>
            <a:endParaRPr lang="ro-RO" sz="2400" dirty="0" smtClean="0"/>
          </a:p>
          <a:p>
            <a:pPr marL="0" indent="0">
              <a:buNone/>
            </a:pPr>
            <a:endParaRPr lang="ro-RO" sz="2400" dirty="0" smtClean="0"/>
          </a:p>
          <a:p>
            <a:pPr marL="715963" indent="0">
              <a:buNone/>
            </a:pPr>
            <a:r>
              <a:rPr lang="ro-RO" sz="2400" dirty="0" smtClean="0"/>
              <a:t>b) Aflați </a:t>
            </a:r>
            <a:r>
              <a:rPr lang="ro-RO" sz="2400" i="1" dirty="0"/>
              <a:t>x</a:t>
            </a:r>
            <a:r>
              <a:rPr lang="ro-RO" sz="2400" dirty="0"/>
              <a:t> dacă </a:t>
            </a:r>
            <a:r>
              <a:rPr lang="ro-RO" sz="2400" i="1" dirty="0"/>
              <a:t>f(x)&lt;26</a:t>
            </a:r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967068"/>
              </p:ext>
            </p:extLst>
          </p:nvPr>
        </p:nvGraphicFramePr>
        <p:xfrm>
          <a:off x="1187776" y="3036950"/>
          <a:ext cx="10510885" cy="1023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0897">
                  <a:extLst>
                    <a:ext uri="{9D8B030D-6E8A-4147-A177-3AD203B41FA5}">
                      <a16:colId xmlns:a16="http://schemas.microsoft.com/office/drawing/2014/main" val="4194872477"/>
                    </a:ext>
                  </a:extLst>
                </a:gridCol>
                <a:gridCol w="1611983">
                  <a:extLst>
                    <a:ext uri="{9D8B030D-6E8A-4147-A177-3AD203B41FA5}">
                      <a16:colId xmlns:a16="http://schemas.microsoft.com/office/drawing/2014/main" val="2158162320"/>
                    </a:ext>
                  </a:extLst>
                </a:gridCol>
                <a:gridCol w="2771481">
                  <a:extLst>
                    <a:ext uri="{9D8B030D-6E8A-4147-A177-3AD203B41FA5}">
                      <a16:colId xmlns:a16="http://schemas.microsoft.com/office/drawing/2014/main" val="860680876"/>
                    </a:ext>
                  </a:extLst>
                </a:gridCol>
                <a:gridCol w="2875175">
                  <a:extLst>
                    <a:ext uri="{9D8B030D-6E8A-4147-A177-3AD203B41FA5}">
                      <a16:colId xmlns:a16="http://schemas.microsoft.com/office/drawing/2014/main" val="4064856708"/>
                    </a:ext>
                  </a:extLst>
                </a:gridCol>
                <a:gridCol w="1951349">
                  <a:extLst>
                    <a:ext uri="{9D8B030D-6E8A-4147-A177-3AD203B41FA5}">
                      <a16:colId xmlns:a16="http://schemas.microsoft.com/office/drawing/2014/main" val="29138594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Item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Scor maxim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Răspuns corect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Etapele re</a:t>
                      </a:r>
                      <a:r>
                        <a:rPr lang="ro-RO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zolvării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Punctaj acordat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906660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7. a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puncte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Depunerea punctelor 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Trasarea graficului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puncte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punct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708134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95826728"/>
                  </p:ext>
                </p:extLst>
              </p:nvPr>
            </p:nvGraphicFramePr>
            <p:xfrm>
              <a:off x="1187775" y="5019702"/>
              <a:ext cx="10510885" cy="134924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34912">
                      <a:extLst>
                        <a:ext uri="{9D8B030D-6E8A-4147-A177-3AD203B41FA5}">
                          <a16:colId xmlns:a16="http://schemas.microsoft.com/office/drawing/2014/main" val="1067134869"/>
                        </a:ext>
                      </a:extLst>
                    </a:gridCol>
                    <a:gridCol w="1715678">
                      <a:extLst>
                        <a:ext uri="{9D8B030D-6E8A-4147-A177-3AD203B41FA5}">
                          <a16:colId xmlns:a16="http://schemas.microsoft.com/office/drawing/2014/main" val="338839941"/>
                        </a:ext>
                      </a:extLst>
                    </a:gridCol>
                    <a:gridCol w="2347274">
                      <a:extLst>
                        <a:ext uri="{9D8B030D-6E8A-4147-A177-3AD203B41FA5}">
                          <a16:colId xmlns:a16="http://schemas.microsoft.com/office/drawing/2014/main" val="641640376"/>
                        </a:ext>
                      </a:extLst>
                    </a:gridCol>
                    <a:gridCol w="3110844">
                      <a:extLst>
                        <a:ext uri="{9D8B030D-6E8A-4147-A177-3AD203B41FA5}">
                          <a16:colId xmlns:a16="http://schemas.microsoft.com/office/drawing/2014/main" val="2631047576"/>
                        </a:ext>
                      </a:extLst>
                    </a:gridCol>
                    <a:gridCol w="2102177">
                      <a:extLst>
                        <a:ext uri="{9D8B030D-6E8A-4147-A177-3AD203B41FA5}">
                          <a16:colId xmlns:a16="http://schemas.microsoft.com/office/drawing/2014/main" val="168521202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Item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Scor maxim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Răspuns corect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Etapele re</a:t>
                          </a: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zolvării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Punctaj acordat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198923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dirty="0" smtClean="0"/>
                            <a:t>7.b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 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BR" sz="20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pt-BR" sz="20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∈</m:t>
                                </m:r>
                                <m:d>
                                  <m:dPr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pt-BR" sz="20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−∞,3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Obținerea inecuației </a:t>
                          </a:r>
                          <a:r>
                            <a:rPr lang="ro-RO" sz="2000" i="1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x</a:t>
                          </a:r>
                          <a:r>
                            <a:rPr lang="ro-RO" sz="2000" i="1" baseline="30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r>
                            <a:rPr lang="ro-RO" sz="2000" i="1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&lt;27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Rezolvarea inecuației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Raspuns corect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76163732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95826728"/>
                  </p:ext>
                </p:extLst>
              </p:nvPr>
            </p:nvGraphicFramePr>
            <p:xfrm>
              <a:off x="1187775" y="5019702"/>
              <a:ext cx="10510885" cy="134924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34912">
                      <a:extLst>
                        <a:ext uri="{9D8B030D-6E8A-4147-A177-3AD203B41FA5}">
                          <a16:colId xmlns:a16="http://schemas.microsoft.com/office/drawing/2014/main" val="1067134869"/>
                        </a:ext>
                      </a:extLst>
                    </a:gridCol>
                    <a:gridCol w="1715678">
                      <a:extLst>
                        <a:ext uri="{9D8B030D-6E8A-4147-A177-3AD203B41FA5}">
                          <a16:colId xmlns:a16="http://schemas.microsoft.com/office/drawing/2014/main" val="338839941"/>
                        </a:ext>
                      </a:extLst>
                    </a:gridCol>
                    <a:gridCol w="2347274">
                      <a:extLst>
                        <a:ext uri="{9D8B030D-6E8A-4147-A177-3AD203B41FA5}">
                          <a16:colId xmlns:a16="http://schemas.microsoft.com/office/drawing/2014/main" val="641640376"/>
                        </a:ext>
                      </a:extLst>
                    </a:gridCol>
                    <a:gridCol w="3110844">
                      <a:extLst>
                        <a:ext uri="{9D8B030D-6E8A-4147-A177-3AD203B41FA5}">
                          <a16:colId xmlns:a16="http://schemas.microsoft.com/office/drawing/2014/main" val="2631047576"/>
                        </a:ext>
                      </a:extLst>
                    </a:gridCol>
                    <a:gridCol w="2102177">
                      <a:extLst>
                        <a:ext uri="{9D8B030D-6E8A-4147-A177-3AD203B41FA5}">
                          <a16:colId xmlns:a16="http://schemas.microsoft.com/office/drawing/2014/main" val="168521202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Item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Scor maxim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Răspuns corect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Etapele re</a:t>
                          </a: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zolvării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Punctaj acordat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19892304"/>
                      </a:ext>
                    </a:extLst>
                  </a:tr>
                  <a:tr h="9784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dirty="0" smtClean="0"/>
                            <a:t>7.b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 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26234" t="-45963" r="-223377" b="-136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Obținerea inecuației </a:t>
                          </a:r>
                          <a:r>
                            <a:rPr lang="ro-RO" sz="2000" i="1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x</a:t>
                          </a:r>
                          <a:r>
                            <a:rPr lang="ro-RO" sz="2000" i="1" baseline="30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r>
                            <a:rPr lang="ro-RO" sz="2000" i="1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&lt;27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Rezolvarea inecuației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Raspuns corect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76163732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8480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9388" indent="0">
              <a:buNone/>
            </a:pPr>
            <a:r>
              <a:rPr lang="ro-RO" dirty="0" smtClean="0"/>
              <a:t>8</a:t>
            </a:r>
            <a:r>
              <a:rPr lang="ro-RO" sz="2000" dirty="0" smtClean="0"/>
              <a:t>. Un </a:t>
            </a:r>
            <a:r>
              <a:rPr lang="ro-RO" sz="2000" dirty="0"/>
              <a:t>meșter popular poate confecționa pe zi între </a:t>
            </a:r>
            <a:r>
              <a:rPr lang="ro-RO" sz="2000" i="1" dirty="0"/>
              <a:t>0</a:t>
            </a:r>
            <a:r>
              <a:rPr lang="ro-RO" sz="2000" dirty="0"/>
              <a:t> și </a:t>
            </a:r>
            <a:r>
              <a:rPr lang="ro-RO" sz="2000" i="1" dirty="0"/>
              <a:t>60</a:t>
            </a:r>
            <a:r>
              <a:rPr lang="ro-RO" sz="2000" dirty="0"/>
              <a:t> de vase de lut. Beneficiul zilnic (în lei) pe care îl obține în urma vânzării a 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ro-RO" sz="2000" dirty="0"/>
              <a:t>vase este reprezentat prin funcția B, unde </a:t>
            </a:r>
            <a:r>
              <a:rPr lang="ro-RO" sz="2000" dirty="0" smtClean="0"/>
              <a:t>           </a:t>
            </a:r>
            <a:r>
              <a:rPr lang="ro-RO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B(x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)=-x</a:t>
            </a:r>
            <a:r>
              <a:rPr lang="ro-RO" sz="20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+50x</a:t>
            </a:r>
            <a:r>
              <a:rPr lang="ro-RO" sz="2000" dirty="0"/>
              <a:t>. Determinați:</a:t>
            </a:r>
            <a:endParaRPr lang="ru-RU" sz="2000" dirty="0"/>
          </a:p>
          <a:p>
            <a:pPr marL="179388" lvl="0" indent="0">
              <a:buAutoNum type="alphaLcParenR"/>
            </a:pPr>
            <a:r>
              <a:rPr lang="ro-RO" sz="2000" dirty="0" smtClean="0"/>
              <a:t> Pentru </a:t>
            </a:r>
            <a:r>
              <a:rPr lang="ro-RO" sz="2000" dirty="0"/>
              <a:t>câte vase beneficiul este nul</a:t>
            </a:r>
            <a:r>
              <a:rPr lang="ro-RO" sz="2000" dirty="0" smtClean="0"/>
              <a:t>?</a:t>
            </a:r>
          </a:p>
          <a:p>
            <a:pPr marL="0" lvl="0" indent="0">
              <a:buNone/>
            </a:pPr>
            <a:endParaRPr lang="ro-RO" sz="2000" dirty="0" smtClean="0"/>
          </a:p>
          <a:p>
            <a:pPr marL="179388" lvl="0" indent="0">
              <a:buNone/>
            </a:pPr>
            <a:endParaRPr lang="ro-RO" sz="2000" dirty="0"/>
          </a:p>
          <a:p>
            <a:pPr marL="457200" lvl="0" indent="-457200">
              <a:buAutoNum type="alphaLcParenR"/>
            </a:pPr>
            <a:endParaRPr lang="ru-RU" sz="20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924523"/>
              </p:ext>
            </p:extLst>
          </p:nvPr>
        </p:nvGraphicFramePr>
        <p:xfrm>
          <a:off x="1102933" y="4070235"/>
          <a:ext cx="9888720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463">
                  <a:extLst>
                    <a:ext uri="{9D8B030D-6E8A-4147-A177-3AD203B41FA5}">
                      <a16:colId xmlns:a16="http://schemas.microsoft.com/office/drawing/2014/main" val="2464868497"/>
                    </a:ext>
                  </a:extLst>
                </a:gridCol>
                <a:gridCol w="1480008">
                  <a:extLst>
                    <a:ext uri="{9D8B030D-6E8A-4147-A177-3AD203B41FA5}">
                      <a16:colId xmlns:a16="http://schemas.microsoft.com/office/drawing/2014/main" val="255105306"/>
                    </a:ext>
                  </a:extLst>
                </a:gridCol>
                <a:gridCol w="2026763">
                  <a:extLst>
                    <a:ext uri="{9D8B030D-6E8A-4147-A177-3AD203B41FA5}">
                      <a16:colId xmlns:a16="http://schemas.microsoft.com/office/drawing/2014/main" val="3954713987"/>
                    </a:ext>
                  </a:extLst>
                </a:gridCol>
                <a:gridCol w="3412503">
                  <a:extLst>
                    <a:ext uri="{9D8B030D-6E8A-4147-A177-3AD203B41FA5}">
                      <a16:colId xmlns:a16="http://schemas.microsoft.com/office/drawing/2014/main" val="71218977"/>
                    </a:ext>
                  </a:extLst>
                </a:gridCol>
                <a:gridCol w="1611983">
                  <a:extLst>
                    <a:ext uri="{9D8B030D-6E8A-4147-A177-3AD203B41FA5}">
                      <a16:colId xmlns:a16="http://schemas.microsoft.com/office/drawing/2014/main" val="33212994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Item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Scor maxim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Răspuns corect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Etapele re</a:t>
                      </a:r>
                      <a:r>
                        <a:rPr lang="ro-RO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zolvării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Punctaj acordat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63171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/>
                        <a:t>8.a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puncte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0; 50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Obținerea ecuației </a:t>
                      </a:r>
                      <a:r>
                        <a:rPr lang="ro-RO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–x</a:t>
                      </a:r>
                      <a:r>
                        <a:rPr lang="ro-RO" sz="2000" i="1" baseline="30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o-RO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+50x=0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Rezolvarea ecuației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Raspuns corect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punct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puncte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punct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147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466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o-RO" sz="2400" dirty="0" smtClean="0"/>
              <a:t>b) Câte </a:t>
            </a:r>
            <a:r>
              <a:rPr lang="ro-RO" sz="2400" dirty="0"/>
              <a:t>vase trebuie să vândă meșterul pentru a avea un beneficiu maxim? Calculați beneciul maxim</a:t>
            </a:r>
            <a:r>
              <a:rPr lang="ro-RO" sz="2400" dirty="0" smtClean="0"/>
              <a:t>.</a:t>
            </a:r>
          </a:p>
          <a:p>
            <a:pPr marL="0" indent="0">
              <a:buNone/>
            </a:pPr>
            <a:endParaRPr lang="ro-RO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49088502"/>
                  </p:ext>
                </p:extLst>
              </p:nvPr>
            </p:nvGraphicFramePr>
            <p:xfrm>
              <a:off x="1140641" y="4132452"/>
              <a:ext cx="10246940" cy="22829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21792">
                      <a:extLst>
                        <a:ext uri="{9D8B030D-6E8A-4147-A177-3AD203B41FA5}">
                          <a16:colId xmlns:a16="http://schemas.microsoft.com/office/drawing/2014/main" val="1828339439"/>
                        </a:ext>
                      </a:extLst>
                    </a:gridCol>
                    <a:gridCol w="1602557">
                      <a:extLst>
                        <a:ext uri="{9D8B030D-6E8A-4147-A177-3AD203B41FA5}">
                          <a16:colId xmlns:a16="http://schemas.microsoft.com/office/drawing/2014/main" val="387790510"/>
                        </a:ext>
                      </a:extLst>
                    </a:gridCol>
                    <a:gridCol w="2017336">
                      <a:extLst>
                        <a:ext uri="{9D8B030D-6E8A-4147-A177-3AD203B41FA5}">
                          <a16:colId xmlns:a16="http://schemas.microsoft.com/office/drawing/2014/main" val="1238881298"/>
                        </a:ext>
                      </a:extLst>
                    </a:gridCol>
                    <a:gridCol w="3714161">
                      <a:extLst>
                        <a:ext uri="{9D8B030D-6E8A-4147-A177-3AD203B41FA5}">
                          <a16:colId xmlns:a16="http://schemas.microsoft.com/office/drawing/2014/main" val="1930325894"/>
                        </a:ext>
                      </a:extLst>
                    </a:gridCol>
                    <a:gridCol w="1791094">
                      <a:extLst>
                        <a:ext uri="{9D8B030D-6E8A-4147-A177-3AD203B41FA5}">
                          <a16:colId xmlns:a16="http://schemas.microsoft.com/office/drawing/2014/main" val="85187813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Item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Scor maxim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Răspuns corect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Etapele re</a:t>
                          </a: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zolvării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Punctaj acordat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5682772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2000" dirty="0" smtClean="0"/>
                            <a:t>8.b</a:t>
                          </a:r>
                          <a:endParaRPr lang="ru-RU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 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25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i="1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625</a:t>
                          </a:r>
                          <a:r>
                            <a:rPr lang="ro-RO" sz="2000" i="1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lei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Determinarea punctului de maxim 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BR" sz="20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sz="20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𝑏</m:t>
                                    </m:r>
                                  </m:num>
                                  <m:den>
                                    <m:r>
                                      <a:rPr lang="pt-BR" sz="20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  <m:r>
                                      <a:rPr lang="pt-BR" sz="20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𝑎</m:t>
                                    </m:r>
                                  </m:den>
                                </m:f>
                                <m:r>
                                  <a:rPr lang="pt-BR" sz="20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=25</m:t>
                                </m:r>
                              </m:oMath>
                            </m:oMathPara>
                          </a14:m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Calcularea </a:t>
                          </a:r>
                          <a:r>
                            <a:rPr lang="pt-BR" sz="2000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f(25)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Răspuns corect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407391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49088502"/>
                  </p:ext>
                </p:extLst>
              </p:nvPr>
            </p:nvGraphicFramePr>
            <p:xfrm>
              <a:off x="1140641" y="4132452"/>
              <a:ext cx="10246940" cy="22829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21792">
                      <a:extLst>
                        <a:ext uri="{9D8B030D-6E8A-4147-A177-3AD203B41FA5}">
                          <a16:colId xmlns:a16="http://schemas.microsoft.com/office/drawing/2014/main" val="1828339439"/>
                        </a:ext>
                      </a:extLst>
                    </a:gridCol>
                    <a:gridCol w="1602557">
                      <a:extLst>
                        <a:ext uri="{9D8B030D-6E8A-4147-A177-3AD203B41FA5}">
                          <a16:colId xmlns:a16="http://schemas.microsoft.com/office/drawing/2014/main" val="387790510"/>
                        </a:ext>
                      </a:extLst>
                    </a:gridCol>
                    <a:gridCol w="2017336">
                      <a:extLst>
                        <a:ext uri="{9D8B030D-6E8A-4147-A177-3AD203B41FA5}">
                          <a16:colId xmlns:a16="http://schemas.microsoft.com/office/drawing/2014/main" val="1238881298"/>
                        </a:ext>
                      </a:extLst>
                    </a:gridCol>
                    <a:gridCol w="3714161">
                      <a:extLst>
                        <a:ext uri="{9D8B030D-6E8A-4147-A177-3AD203B41FA5}">
                          <a16:colId xmlns:a16="http://schemas.microsoft.com/office/drawing/2014/main" val="1930325894"/>
                        </a:ext>
                      </a:extLst>
                    </a:gridCol>
                    <a:gridCol w="1791094">
                      <a:extLst>
                        <a:ext uri="{9D8B030D-6E8A-4147-A177-3AD203B41FA5}">
                          <a16:colId xmlns:a16="http://schemas.microsoft.com/office/drawing/2014/main" val="851878137"/>
                        </a:ext>
                      </a:extLst>
                    </a:gridCol>
                  </a:tblGrid>
                  <a:tr h="65227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Item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Scor maxim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Răspuns corect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Etapele re</a:t>
                          </a: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zolvării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Punctaj acordat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56827722"/>
                      </a:ext>
                    </a:extLst>
                  </a:tr>
                  <a:tr h="16306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2000" dirty="0" smtClean="0"/>
                            <a:t>8.b</a:t>
                          </a:r>
                          <a:endParaRPr lang="ru-RU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 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25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i="1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625</a:t>
                          </a:r>
                          <a:r>
                            <a:rPr lang="ro-RO" sz="2000" i="1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lei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27705" t="-44238" r="-48852" b="-780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4073915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09593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1" y="1709929"/>
            <a:ext cx="10131425" cy="4081272"/>
          </a:xfrm>
        </p:spPr>
        <p:txBody>
          <a:bodyPr/>
          <a:lstStyle/>
          <a:p>
            <a:pPr marL="263525" indent="0">
              <a:buNone/>
            </a:pPr>
            <a:r>
              <a:rPr lang="ro-RO" sz="2000" dirty="0" smtClean="0"/>
              <a:t>9. În </a:t>
            </a:r>
            <a:r>
              <a:rPr lang="ro-RO" sz="2000" dirty="0"/>
              <a:t>figura alăturată, 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ABCD</a:t>
            </a:r>
            <a:r>
              <a:rPr lang="ro-RO" sz="2000" dirty="0"/>
              <a:t> este un dreptunghi cu </a:t>
            </a:r>
            <a:endParaRPr lang="ro-RO" sz="2000" dirty="0" smtClean="0"/>
          </a:p>
          <a:p>
            <a:pPr marL="263525" indent="0">
              <a:buNone/>
            </a:pPr>
            <a:r>
              <a:rPr lang="ro-RO" sz="2000" dirty="0" smtClean="0"/>
              <a:t>aria 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 cm</a:t>
            </a:r>
            <a:r>
              <a:rPr lang="ro-RO" sz="20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o-RO" sz="2000" dirty="0"/>
              <a:t>. Cercurile 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o-RO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</a:t>
            </a:r>
            <a:r>
              <a:rPr lang="ro-RO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</a:t>
            </a:r>
            <a:r>
              <a:rPr lang="ro-RO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000" dirty="0"/>
              <a:t>și  </a:t>
            </a:r>
            <a:r>
              <a:rPr lang="ro-RO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o-RO" sz="20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o-RO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</a:t>
            </a:r>
            <a:r>
              <a:rPr lang="ro-RO" sz="20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</a:t>
            </a:r>
            <a:r>
              <a:rPr lang="ro-RO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000" dirty="0" smtClean="0"/>
              <a:t>sunt</a:t>
            </a:r>
          </a:p>
          <a:p>
            <a:pPr marL="263525" indent="0">
              <a:buNone/>
            </a:pPr>
            <a:r>
              <a:rPr lang="ro-RO" sz="2000" dirty="0" smtClean="0"/>
              <a:t> </a:t>
            </a:r>
            <a:r>
              <a:rPr lang="ro-RO" sz="2000" dirty="0"/>
              <a:t>tangente exterior în T, </a:t>
            </a:r>
            <a:r>
              <a:rPr lang="ro-RO" sz="2000" dirty="0" smtClean="0"/>
              <a:t> </a:t>
            </a:r>
            <a:r>
              <a:rPr lang="ro-RO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o-RO" sz="20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o-RO" sz="2000" dirty="0" smtClean="0"/>
              <a:t> </a:t>
            </a:r>
            <a:r>
              <a:rPr lang="ro-RO" sz="2000" dirty="0"/>
              <a:t>este tangent în 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o-RO" sz="2000" dirty="0"/>
              <a:t> la 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ro-RO" sz="2000" dirty="0" smtClean="0"/>
              <a:t>,</a:t>
            </a:r>
          </a:p>
          <a:p>
            <a:pPr marL="263525" indent="0">
              <a:buNone/>
            </a:pPr>
            <a:r>
              <a:rPr lang="ro-RO" sz="2000" dirty="0" smtClean="0"/>
              <a:t> </a:t>
            </a:r>
            <a:r>
              <a:rPr lang="ro-RO" sz="2000" dirty="0"/>
              <a:t>iar 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o-RO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o-RO" sz="2000" dirty="0"/>
              <a:t> este tangent în 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o-RO" sz="2000" i="1" dirty="0"/>
              <a:t> </a:t>
            </a:r>
            <a:r>
              <a:rPr lang="ro-RO" sz="2000" dirty="0"/>
              <a:t>la 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ro-RO" sz="2000" dirty="0"/>
              <a:t> și în 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o-RO" sz="2000" dirty="0"/>
              <a:t> la 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ro-RO" sz="2000" dirty="0"/>
              <a:t>. Se știe că </a:t>
            </a:r>
            <a:endParaRPr lang="ro-RO" sz="2000" dirty="0" smtClean="0"/>
          </a:p>
          <a:p>
            <a:pPr marL="263525" indent="0">
              <a:buNone/>
            </a:pPr>
            <a:r>
              <a:rPr lang="ro-RO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AB=3BC</a:t>
            </a:r>
            <a:r>
              <a:rPr lang="ro-RO" sz="2000" dirty="0"/>
              <a:t>. Determinați aria sectorului colorat</a:t>
            </a:r>
            <a:r>
              <a:rPr lang="ro-RO" sz="2000" dirty="0" smtClean="0"/>
              <a:t>. </a:t>
            </a:r>
          </a:p>
          <a:p>
            <a:pPr marL="0" indent="0">
              <a:buNone/>
            </a:pPr>
            <a:endParaRPr lang="ro-RO" sz="2000" dirty="0" smtClean="0"/>
          </a:p>
          <a:p>
            <a:pPr marL="0" indent="0">
              <a:buNone/>
            </a:pPr>
            <a:endParaRPr lang="ro-RO" sz="2000" dirty="0"/>
          </a:p>
          <a:p>
            <a:pPr marL="0" indent="0">
              <a:buNone/>
            </a:pPr>
            <a:endParaRPr lang="ro-RO" sz="2000" dirty="0" smtClean="0"/>
          </a:p>
          <a:p>
            <a:pPr marL="0" indent="0">
              <a:buNone/>
            </a:pPr>
            <a:endParaRPr lang="ro-RO" sz="2000" dirty="0"/>
          </a:p>
          <a:p>
            <a:pPr marL="0" indent="0">
              <a:buNone/>
            </a:pPr>
            <a:endParaRPr lang="ro-RO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9168" y="1235796"/>
            <a:ext cx="3390138" cy="251476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52982983"/>
                  </p:ext>
                </p:extLst>
              </p:nvPr>
            </p:nvGraphicFramePr>
            <p:xfrm>
              <a:off x="1206628" y="4109214"/>
              <a:ext cx="10048975" cy="195681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76316">
                      <a:extLst>
                        <a:ext uri="{9D8B030D-6E8A-4147-A177-3AD203B41FA5}">
                          <a16:colId xmlns:a16="http://schemas.microsoft.com/office/drawing/2014/main" val="3989727195"/>
                        </a:ext>
                      </a:extLst>
                    </a:gridCol>
                    <a:gridCol w="1706252">
                      <a:extLst>
                        <a:ext uri="{9D8B030D-6E8A-4147-A177-3AD203B41FA5}">
                          <a16:colId xmlns:a16="http://schemas.microsoft.com/office/drawing/2014/main" val="1067698172"/>
                        </a:ext>
                      </a:extLst>
                    </a:gridCol>
                    <a:gridCol w="1819373">
                      <a:extLst>
                        <a:ext uri="{9D8B030D-6E8A-4147-A177-3AD203B41FA5}">
                          <a16:colId xmlns:a16="http://schemas.microsoft.com/office/drawing/2014/main" val="1062225736"/>
                        </a:ext>
                      </a:extLst>
                    </a:gridCol>
                    <a:gridCol w="3450210">
                      <a:extLst>
                        <a:ext uri="{9D8B030D-6E8A-4147-A177-3AD203B41FA5}">
                          <a16:colId xmlns:a16="http://schemas.microsoft.com/office/drawing/2014/main" val="2147129251"/>
                        </a:ext>
                      </a:extLst>
                    </a:gridCol>
                    <a:gridCol w="1696824">
                      <a:extLst>
                        <a:ext uri="{9D8B030D-6E8A-4147-A177-3AD203B41FA5}">
                          <a16:colId xmlns:a16="http://schemas.microsoft.com/office/drawing/2014/main" val="324857116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Item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Scor maxim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Răspuns corect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Etapele re</a:t>
                          </a: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zolvării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Punctaj acordat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65347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2000" dirty="0" smtClean="0"/>
                            <a:t>9.</a:t>
                          </a:r>
                          <a:endParaRPr lang="ru-RU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 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20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  <m:r>
                                  <a:rPr lang="ro-RO" sz="20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𝜋</m:t>
                                </m:r>
                                <m:sSup>
                                  <m:sSupPr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20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𝑐𝑚</m:t>
                                    </m:r>
                                  </m:e>
                                  <m:sup>
                                    <m:r>
                                      <a:rPr lang="ro-RO" sz="20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Obținerea ecuației 3BC</a:t>
                          </a:r>
                          <a:r>
                            <a:rPr lang="ro-RO" sz="2000" baseline="30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=48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200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Rezolvarea</a:t>
                          </a:r>
                          <a:r>
                            <a:rPr lang="ro-RO" sz="2000" baseline="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ecuației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Calcularea lungimii r</a:t>
                          </a:r>
                          <a:r>
                            <a:rPr lang="ro-RO" sz="2000" baseline="-25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Calcularea ariei sectorului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95984512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52982983"/>
                  </p:ext>
                </p:extLst>
              </p:nvPr>
            </p:nvGraphicFramePr>
            <p:xfrm>
              <a:off x="1206628" y="4109214"/>
              <a:ext cx="10048975" cy="195681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76316">
                      <a:extLst>
                        <a:ext uri="{9D8B030D-6E8A-4147-A177-3AD203B41FA5}">
                          <a16:colId xmlns:a16="http://schemas.microsoft.com/office/drawing/2014/main" val="3989727195"/>
                        </a:ext>
                      </a:extLst>
                    </a:gridCol>
                    <a:gridCol w="1706252">
                      <a:extLst>
                        <a:ext uri="{9D8B030D-6E8A-4147-A177-3AD203B41FA5}">
                          <a16:colId xmlns:a16="http://schemas.microsoft.com/office/drawing/2014/main" val="1067698172"/>
                        </a:ext>
                      </a:extLst>
                    </a:gridCol>
                    <a:gridCol w="1819373">
                      <a:extLst>
                        <a:ext uri="{9D8B030D-6E8A-4147-A177-3AD203B41FA5}">
                          <a16:colId xmlns:a16="http://schemas.microsoft.com/office/drawing/2014/main" val="1062225736"/>
                        </a:ext>
                      </a:extLst>
                    </a:gridCol>
                    <a:gridCol w="3450210">
                      <a:extLst>
                        <a:ext uri="{9D8B030D-6E8A-4147-A177-3AD203B41FA5}">
                          <a16:colId xmlns:a16="http://schemas.microsoft.com/office/drawing/2014/main" val="2147129251"/>
                        </a:ext>
                      </a:extLst>
                    </a:gridCol>
                    <a:gridCol w="1696824">
                      <a:extLst>
                        <a:ext uri="{9D8B030D-6E8A-4147-A177-3AD203B41FA5}">
                          <a16:colId xmlns:a16="http://schemas.microsoft.com/office/drawing/2014/main" val="3248571162"/>
                        </a:ext>
                      </a:extLst>
                    </a:gridCol>
                  </a:tblGrid>
                  <a:tr h="65227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Item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Scor maxim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Răspuns corect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Etapele re</a:t>
                          </a: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zolvării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Punctaj acordat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6534705"/>
                      </a:ext>
                    </a:extLst>
                  </a:tr>
                  <a:tr h="13045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2000" dirty="0" smtClean="0"/>
                            <a:t>9.</a:t>
                          </a:r>
                          <a:endParaRPr lang="ru-RU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 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69565" t="-55814" r="-283946" b="-102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Obținerea ecuației 3BC</a:t>
                          </a:r>
                          <a:r>
                            <a:rPr lang="ro-RO" sz="2000" baseline="30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=48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200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Rezolvarea</a:t>
                          </a:r>
                          <a:r>
                            <a:rPr lang="ro-RO" sz="2000" baseline="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ecuației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Calcularea lungimii r</a:t>
                          </a:r>
                          <a:r>
                            <a:rPr lang="ro-RO" sz="2000" baseline="-25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Calcularea ariei sectorului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95984512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41153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ctr">
                  <a:buNone/>
                </a:pPr>
                <a:r>
                  <a:rPr lang="ro-RO" sz="2400" dirty="0" smtClean="0"/>
                  <a:t>10. Arătați </a:t>
                </a:r>
                <a:r>
                  <a:rPr lang="ro-RO" sz="2400" dirty="0"/>
                  <a:t>ca ecuația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o-RO" sz="2400" i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num>
                              <m:den>
                                <m:r>
                                  <a:rPr lang="ro-RO" sz="2400" i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m:rPr>
                            <m:sty m:val="p"/>
                          </m:rPr>
                          <a:rPr lang="ro-RO" sz="2400" i="0">
                            <a:latin typeface="Cambria Math" panose="02040503050406030204" pitchFamily="18" charset="0"/>
                          </a:rPr>
                          <m:t>x</m:t>
                        </m:r>
                      </m:sup>
                    </m:sSup>
                    <m:r>
                      <a:rPr lang="ro-RO" sz="2400" i="0">
                        <a:latin typeface="Cambria Math" panose="02040503050406030204" pitchFamily="18" charset="0"/>
                      </a:rPr>
                      <m:t>=−2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ro-RO" sz="2400" i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lang="ro-RO" sz="24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o-RO" sz="2400" i="0">
                        <a:latin typeface="Cambria Math" panose="02040503050406030204" pitchFamily="18" charset="0"/>
                      </a:rPr>
                      <m:t>+6</m:t>
                    </m:r>
                    <m:r>
                      <m:rPr>
                        <m:sty m:val="p"/>
                      </m:rPr>
                      <a:rPr lang="ro-RO" sz="2400" i="0">
                        <a:latin typeface="Cambria Math" panose="02040503050406030204" pitchFamily="18" charset="0"/>
                      </a:rPr>
                      <m:t>x</m:t>
                    </m:r>
                    <m:r>
                      <a:rPr lang="ro-RO" sz="2400" i="0">
                        <a:latin typeface="Cambria Math" panose="02040503050406030204" pitchFamily="18" charset="0"/>
                      </a:rPr>
                      <m:t>−9</m:t>
                    </m:r>
                  </m:oMath>
                </a14:m>
                <a:r>
                  <a:rPr lang="ro-RO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o-RO" sz="2400" dirty="0"/>
                  <a:t>nu are soluții în R</a:t>
                </a:r>
                <a:r>
                  <a:rPr lang="ro-RO" sz="2400" dirty="0" smtClean="0"/>
                  <a:t>.</a:t>
                </a:r>
              </a:p>
              <a:p>
                <a:pPr marL="0" indent="0" algn="ctr">
                  <a:buNone/>
                </a:pPr>
                <a:endParaRPr lang="ro-RO" sz="2400" dirty="0"/>
              </a:p>
              <a:p>
                <a:pPr marL="0" indent="0" algn="ctr">
                  <a:buNone/>
                </a:pPr>
                <a:endParaRPr lang="ro-RO" sz="2400" dirty="0" smtClean="0"/>
              </a:p>
              <a:p>
                <a:pPr marL="0" indent="0" algn="ctr">
                  <a:buNone/>
                </a:pPr>
                <a:endParaRPr lang="ro-RO" sz="2400" dirty="0"/>
              </a:p>
              <a:p>
                <a:pPr marL="0" indent="0" algn="ctr">
                  <a:buNone/>
                </a:pPr>
                <a:endParaRPr lang="ro-RO" sz="2400" dirty="0" smtClean="0"/>
              </a:p>
              <a:p>
                <a:pPr marL="0" indent="0" algn="ctr">
                  <a:buNone/>
                </a:pPr>
                <a:endParaRPr lang="ru-RU" sz="2400" dirty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05442023"/>
                  </p:ext>
                </p:extLst>
              </p:nvPr>
            </p:nvGraphicFramePr>
            <p:xfrm>
              <a:off x="1046377" y="3425160"/>
              <a:ext cx="10614580" cy="22829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9378">
                      <a:extLst>
                        <a:ext uri="{9D8B030D-6E8A-4147-A177-3AD203B41FA5}">
                          <a16:colId xmlns:a16="http://schemas.microsoft.com/office/drawing/2014/main" val="2315670227"/>
                        </a:ext>
                      </a:extLst>
                    </a:gridCol>
                    <a:gridCol w="1539215">
                      <a:extLst>
                        <a:ext uri="{9D8B030D-6E8A-4147-A177-3AD203B41FA5}">
                          <a16:colId xmlns:a16="http://schemas.microsoft.com/office/drawing/2014/main" val="2814814789"/>
                        </a:ext>
                      </a:extLst>
                    </a:gridCol>
                    <a:gridCol w="1469250">
                      <a:extLst>
                        <a:ext uri="{9D8B030D-6E8A-4147-A177-3AD203B41FA5}">
                          <a16:colId xmlns:a16="http://schemas.microsoft.com/office/drawing/2014/main" val="353469179"/>
                        </a:ext>
                      </a:extLst>
                    </a:gridCol>
                    <a:gridCol w="5161252">
                      <a:extLst>
                        <a:ext uri="{9D8B030D-6E8A-4147-A177-3AD203B41FA5}">
                          <a16:colId xmlns:a16="http://schemas.microsoft.com/office/drawing/2014/main" val="2024692170"/>
                        </a:ext>
                      </a:extLst>
                    </a:gridCol>
                    <a:gridCol w="1225485">
                      <a:extLst>
                        <a:ext uri="{9D8B030D-6E8A-4147-A177-3AD203B41FA5}">
                          <a16:colId xmlns:a16="http://schemas.microsoft.com/office/drawing/2014/main" val="229947427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Item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Scor maxim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Răspuns corect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Etapele re</a:t>
                          </a: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zolvării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Punctaj acordat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2686278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2000" dirty="0" smtClean="0"/>
                            <a:t>10</a:t>
                          </a:r>
                          <a:endParaRPr lang="ru-RU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 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ru-RU" sz="2000" dirty="0"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Concluzia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ru-RU" sz="20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ru-RU" sz="20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ru-RU" sz="20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pt-BR" sz="20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4</m:t>
                                          </m:r>
                                        </m:num>
                                        <m:den>
                                          <m:r>
                                            <a:rPr lang="pt-BR" sz="20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pt-BR" sz="20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sup>
                              </m:sSup>
                              <m:r>
                                <a:rPr lang="pt-BR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&gt;0, ∀</m:t>
                              </m:r>
                              <m:r>
                                <a:rPr lang="pt-BR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pt-BR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∈</m:t>
                              </m:r>
                              <m:r>
                                <a:rPr lang="pt-BR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oMath>
                          </a14:m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Calcularea determinantului </a:t>
                          </a:r>
                          <a:r>
                            <a:rPr lang="pt-BR" sz="2000" dirty="0" smtClean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ecuație</a:t>
                          </a:r>
                          <a:r>
                            <a:rPr lang="ro-RO" sz="2000" dirty="0" smtClean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i</a:t>
                          </a:r>
                          <a:r>
                            <a:rPr lang="pt-BR" sz="2000" dirty="0" smtClean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pt-BR" sz="2000" i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-2x</a:t>
                          </a:r>
                          <a:r>
                            <a:rPr lang="pt-BR" sz="2000" i="1" baseline="300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pt-BR" sz="2000" i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+6x-9=0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Concluzia </a:t>
                          </a:r>
                          <a14:m>
                            <m:oMath xmlns:m="http://schemas.openxmlformats.org/officeDocument/2006/math">
                              <m:r>
                                <a:rPr lang="pt-BR" sz="20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ru-RU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BR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  <m:r>
                                    <a:rPr lang="pt-BR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pt-BR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pt-BR" sz="20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+6</m:t>
                              </m:r>
                              <m:r>
                                <a:rPr lang="pt-BR" sz="20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pt-BR" sz="20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−9&lt;0, ∀</m:t>
                              </m:r>
                              <m:r>
                                <a:rPr lang="pt-BR" sz="20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pt-BR" sz="20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∈</m:t>
                              </m:r>
                              <m:r>
                                <a:rPr lang="pt-BR" sz="20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oMath>
                          </a14:m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Concluzia finală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</a:t>
                          </a:r>
                          <a:r>
                            <a:rPr lang="pt-BR" sz="200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7168336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05442023"/>
                  </p:ext>
                </p:extLst>
              </p:nvPr>
            </p:nvGraphicFramePr>
            <p:xfrm>
              <a:off x="1046377" y="3425160"/>
              <a:ext cx="10614580" cy="226682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9378">
                      <a:extLst>
                        <a:ext uri="{9D8B030D-6E8A-4147-A177-3AD203B41FA5}">
                          <a16:colId xmlns:a16="http://schemas.microsoft.com/office/drawing/2014/main" val="2315670227"/>
                        </a:ext>
                      </a:extLst>
                    </a:gridCol>
                    <a:gridCol w="1539215">
                      <a:extLst>
                        <a:ext uri="{9D8B030D-6E8A-4147-A177-3AD203B41FA5}">
                          <a16:colId xmlns:a16="http://schemas.microsoft.com/office/drawing/2014/main" val="2814814789"/>
                        </a:ext>
                      </a:extLst>
                    </a:gridCol>
                    <a:gridCol w="1469250">
                      <a:extLst>
                        <a:ext uri="{9D8B030D-6E8A-4147-A177-3AD203B41FA5}">
                          <a16:colId xmlns:a16="http://schemas.microsoft.com/office/drawing/2014/main" val="353469179"/>
                        </a:ext>
                      </a:extLst>
                    </a:gridCol>
                    <a:gridCol w="5161252">
                      <a:extLst>
                        <a:ext uri="{9D8B030D-6E8A-4147-A177-3AD203B41FA5}">
                          <a16:colId xmlns:a16="http://schemas.microsoft.com/office/drawing/2014/main" val="2024692170"/>
                        </a:ext>
                      </a:extLst>
                    </a:gridCol>
                    <a:gridCol w="1225485">
                      <a:extLst>
                        <a:ext uri="{9D8B030D-6E8A-4147-A177-3AD203B41FA5}">
                          <a16:colId xmlns:a16="http://schemas.microsoft.com/office/drawing/2014/main" val="2299474273"/>
                        </a:ext>
                      </a:extLst>
                    </a:gridCol>
                  </a:tblGrid>
                  <a:tr h="65227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Item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Scor maxim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Răspuns corect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Etapele re</a:t>
                          </a: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zolvării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Punctaj acordat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26862781"/>
                      </a:ext>
                    </a:extLst>
                  </a:tr>
                  <a:tr h="161455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2000" dirty="0" smtClean="0"/>
                            <a:t>10</a:t>
                          </a:r>
                          <a:endParaRPr lang="ru-RU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 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</a:pPr>
                          <a:endParaRPr lang="ru-RU" sz="2000" dirty="0"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82054" t="-44737" r="-24321" b="-90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</a:t>
                          </a:r>
                          <a:r>
                            <a:rPr lang="pt-BR" sz="200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punct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7168336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84496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Barem de notare/Schema de convertire</a:t>
            </a:r>
            <a:endParaRPr lang="ru-RU" i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6056004"/>
              </p:ext>
            </p:extLst>
          </p:nvPr>
        </p:nvGraphicFramePr>
        <p:xfrm>
          <a:off x="685797" y="3225621"/>
          <a:ext cx="10852611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461">
                  <a:extLst>
                    <a:ext uri="{9D8B030D-6E8A-4147-A177-3AD203B41FA5}">
                      <a16:colId xmlns:a16="http://schemas.microsoft.com/office/drawing/2014/main" val="687312581"/>
                    </a:ext>
                  </a:extLst>
                </a:gridCol>
                <a:gridCol w="1211741">
                  <a:extLst>
                    <a:ext uri="{9D8B030D-6E8A-4147-A177-3AD203B41FA5}">
                      <a16:colId xmlns:a16="http://schemas.microsoft.com/office/drawing/2014/main" val="233107394"/>
                    </a:ext>
                  </a:extLst>
                </a:gridCol>
                <a:gridCol w="986601">
                  <a:extLst>
                    <a:ext uri="{9D8B030D-6E8A-4147-A177-3AD203B41FA5}">
                      <a16:colId xmlns:a16="http://schemas.microsoft.com/office/drawing/2014/main" val="4043833723"/>
                    </a:ext>
                  </a:extLst>
                </a:gridCol>
                <a:gridCol w="986601">
                  <a:extLst>
                    <a:ext uri="{9D8B030D-6E8A-4147-A177-3AD203B41FA5}">
                      <a16:colId xmlns:a16="http://schemas.microsoft.com/office/drawing/2014/main" val="2486712190"/>
                    </a:ext>
                  </a:extLst>
                </a:gridCol>
                <a:gridCol w="986601">
                  <a:extLst>
                    <a:ext uri="{9D8B030D-6E8A-4147-A177-3AD203B41FA5}">
                      <a16:colId xmlns:a16="http://schemas.microsoft.com/office/drawing/2014/main" val="4247734391"/>
                    </a:ext>
                  </a:extLst>
                </a:gridCol>
                <a:gridCol w="986601">
                  <a:extLst>
                    <a:ext uri="{9D8B030D-6E8A-4147-A177-3AD203B41FA5}">
                      <a16:colId xmlns:a16="http://schemas.microsoft.com/office/drawing/2014/main" val="3205522708"/>
                    </a:ext>
                  </a:extLst>
                </a:gridCol>
                <a:gridCol w="986601">
                  <a:extLst>
                    <a:ext uri="{9D8B030D-6E8A-4147-A177-3AD203B41FA5}">
                      <a16:colId xmlns:a16="http://schemas.microsoft.com/office/drawing/2014/main" val="1734101178"/>
                    </a:ext>
                  </a:extLst>
                </a:gridCol>
                <a:gridCol w="986601">
                  <a:extLst>
                    <a:ext uri="{9D8B030D-6E8A-4147-A177-3AD203B41FA5}">
                      <a16:colId xmlns:a16="http://schemas.microsoft.com/office/drawing/2014/main" val="390563487"/>
                    </a:ext>
                  </a:extLst>
                </a:gridCol>
                <a:gridCol w="986601">
                  <a:extLst>
                    <a:ext uri="{9D8B030D-6E8A-4147-A177-3AD203B41FA5}">
                      <a16:colId xmlns:a16="http://schemas.microsoft.com/office/drawing/2014/main" val="2341728508"/>
                    </a:ext>
                  </a:extLst>
                </a:gridCol>
                <a:gridCol w="986601">
                  <a:extLst>
                    <a:ext uri="{9D8B030D-6E8A-4147-A177-3AD203B41FA5}">
                      <a16:colId xmlns:a16="http://schemas.microsoft.com/office/drawing/2014/main" val="4017821628"/>
                    </a:ext>
                  </a:extLst>
                </a:gridCol>
                <a:gridCol w="986601">
                  <a:extLst>
                    <a:ext uri="{9D8B030D-6E8A-4147-A177-3AD203B41FA5}">
                      <a16:colId xmlns:a16="http://schemas.microsoft.com/office/drawing/2014/main" val="21969884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/>
                        <a:t>Nota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/>
                        <a:t>10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/>
                        <a:t>9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/>
                        <a:t>8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/>
                        <a:t>7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/>
                        <a:t>6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/>
                        <a:t>5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/>
                        <a:t>4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/>
                        <a:t>3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/>
                        <a:t>2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/>
                        <a:t>1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1244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/>
                        <a:t>%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dirty="0" smtClean="0"/>
                        <a:t>95-100%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dirty="0" smtClean="0"/>
                        <a:t>87-94%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dirty="0" smtClean="0"/>
                        <a:t>76-86%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dirty="0" smtClean="0"/>
                        <a:t>61-75%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dirty="0" smtClean="0"/>
                        <a:t>45-60%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dirty="0" smtClean="0"/>
                        <a:t>31-44%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dirty="0" smtClean="0"/>
                        <a:t>20-30%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dirty="0" smtClean="0"/>
                        <a:t>11-19%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dirty="0" smtClean="0"/>
                        <a:t>5-10%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dirty="0" smtClean="0"/>
                        <a:t>0-4%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3064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495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853440"/>
          </a:xfrm>
        </p:spPr>
        <p:txBody>
          <a:bodyPr/>
          <a:lstStyle/>
          <a:p>
            <a:pPr algn="ctr"/>
            <a:r>
              <a:rPr lang="ro-RO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Algoritmul de elaborare:</a:t>
            </a:r>
            <a:endParaRPr lang="ru-RU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76856" y="1634144"/>
            <a:ext cx="4379976" cy="4716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Unitățile de competență (supuse evaluării)</a:t>
            </a:r>
            <a:endParaRPr lang="ru-RU" dirty="0"/>
          </a:p>
        </p:txBody>
      </p:sp>
      <p:pic>
        <p:nvPicPr>
          <p:cNvPr id="24" name="Объект 2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66844" y="2986451"/>
            <a:ext cx="170759" cy="317019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2276856" y="2358000"/>
            <a:ext cx="4379976" cy="6217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Obiectivele de evaluare (corelate cu unitățile de comptență selectate)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276856" y="3243043"/>
            <a:ext cx="4379976" cy="649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Itemi/Sarcinile (corelați/corelate cu obiectivele de evaluare formulate)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267719" y="4117466"/>
            <a:ext cx="4379976" cy="512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Testul/Proba de evaluare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276856" y="4880213"/>
            <a:ext cx="4389120" cy="4389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Baremul de corectare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276856" y="5569808"/>
            <a:ext cx="4389120" cy="621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Baremul de notare/Schema de convertire</a:t>
            </a:r>
            <a:endParaRPr lang="ru-RU" dirty="0"/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4537710" y="2124322"/>
            <a:ext cx="3810" cy="228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Рисунок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7710" y="3914005"/>
            <a:ext cx="158510" cy="317019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9813" y="4629530"/>
            <a:ext cx="158510" cy="317019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5923" y="5336262"/>
            <a:ext cx="158510" cy="317019"/>
          </a:xfrm>
          <a:prstGeom prst="rect">
            <a:avLst/>
          </a:prstGeom>
        </p:spPr>
      </p:pic>
      <p:sp>
        <p:nvSpPr>
          <p:cNvPr id="28" name="Прямоугольник 27"/>
          <p:cNvSpPr/>
          <p:nvPr/>
        </p:nvSpPr>
        <p:spPr>
          <a:xfrm>
            <a:off x="8599170" y="3791711"/>
            <a:ext cx="1802130" cy="6781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Matricea de specificații</a:t>
            </a:r>
            <a:endParaRPr lang="ru-RU" dirty="0"/>
          </a:p>
        </p:txBody>
      </p:sp>
      <p:cxnSp>
        <p:nvCxnSpPr>
          <p:cNvPr id="30" name="Прямая со стрелкой 29"/>
          <p:cNvCxnSpPr>
            <a:stCxn id="18" idx="3"/>
            <a:endCxn id="28" idx="1"/>
          </p:cNvCxnSpPr>
          <p:nvPr/>
        </p:nvCxnSpPr>
        <p:spPr>
          <a:xfrm>
            <a:off x="6656832" y="3567655"/>
            <a:ext cx="1942338" cy="56314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H="1">
            <a:off x="6665976" y="4195308"/>
            <a:ext cx="1933195" cy="18617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2153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Barem de notare/Schema de convertire</a:t>
            </a:r>
            <a:endParaRPr lang="ru-RU" i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3669000"/>
              </p:ext>
            </p:extLst>
          </p:nvPr>
        </p:nvGraphicFramePr>
        <p:xfrm>
          <a:off x="471346" y="3235047"/>
          <a:ext cx="11345125" cy="1023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918">
                  <a:extLst>
                    <a:ext uri="{9D8B030D-6E8A-4147-A177-3AD203B41FA5}">
                      <a16:colId xmlns:a16="http://schemas.microsoft.com/office/drawing/2014/main" val="1737878455"/>
                    </a:ext>
                  </a:extLst>
                </a:gridCol>
                <a:gridCol w="893832">
                  <a:extLst>
                    <a:ext uri="{9D8B030D-6E8A-4147-A177-3AD203B41FA5}">
                      <a16:colId xmlns:a16="http://schemas.microsoft.com/office/drawing/2014/main" val="2018603816"/>
                    </a:ext>
                  </a:extLst>
                </a:gridCol>
                <a:gridCol w="1031375">
                  <a:extLst>
                    <a:ext uri="{9D8B030D-6E8A-4147-A177-3AD203B41FA5}">
                      <a16:colId xmlns:a16="http://schemas.microsoft.com/office/drawing/2014/main" val="981819227"/>
                    </a:ext>
                  </a:extLst>
                </a:gridCol>
                <a:gridCol w="1031375">
                  <a:extLst>
                    <a:ext uri="{9D8B030D-6E8A-4147-A177-3AD203B41FA5}">
                      <a16:colId xmlns:a16="http://schemas.microsoft.com/office/drawing/2014/main" val="804793259"/>
                    </a:ext>
                  </a:extLst>
                </a:gridCol>
                <a:gridCol w="1031375">
                  <a:extLst>
                    <a:ext uri="{9D8B030D-6E8A-4147-A177-3AD203B41FA5}">
                      <a16:colId xmlns:a16="http://schemas.microsoft.com/office/drawing/2014/main" val="2149976625"/>
                    </a:ext>
                  </a:extLst>
                </a:gridCol>
                <a:gridCol w="1031375">
                  <a:extLst>
                    <a:ext uri="{9D8B030D-6E8A-4147-A177-3AD203B41FA5}">
                      <a16:colId xmlns:a16="http://schemas.microsoft.com/office/drawing/2014/main" val="4101508225"/>
                    </a:ext>
                  </a:extLst>
                </a:gridCol>
                <a:gridCol w="1031375">
                  <a:extLst>
                    <a:ext uri="{9D8B030D-6E8A-4147-A177-3AD203B41FA5}">
                      <a16:colId xmlns:a16="http://schemas.microsoft.com/office/drawing/2014/main" val="3424835240"/>
                    </a:ext>
                  </a:extLst>
                </a:gridCol>
                <a:gridCol w="1031375">
                  <a:extLst>
                    <a:ext uri="{9D8B030D-6E8A-4147-A177-3AD203B41FA5}">
                      <a16:colId xmlns:a16="http://schemas.microsoft.com/office/drawing/2014/main" val="1709698154"/>
                    </a:ext>
                  </a:extLst>
                </a:gridCol>
                <a:gridCol w="1031375">
                  <a:extLst>
                    <a:ext uri="{9D8B030D-6E8A-4147-A177-3AD203B41FA5}">
                      <a16:colId xmlns:a16="http://schemas.microsoft.com/office/drawing/2014/main" val="4262575816"/>
                    </a:ext>
                  </a:extLst>
                </a:gridCol>
                <a:gridCol w="1031375">
                  <a:extLst>
                    <a:ext uri="{9D8B030D-6E8A-4147-A177-3AD203B41FA5}">
                      <a16:colId xmlns:a16="http://schemas.microsoft.com/office/drawing/2014/main" val="162200582"/>
                    </a:ext>
                  </a:extLst>
                </a:gridCol>
                <a:gridCol w="1031375">
                  <a:extLst>
                    <a:ext uri="{9D8B030D-6E8A-4147-A177-3AD203B41FA5}">
                      <a16:colId xmlns:a16="http://schemas.microsoft.com/office/drawing/2014/main" val="9287011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Nota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4498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Punctaj acumulat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3-4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5-7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8-12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13-18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19-25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26-32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33-37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38-40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41-43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8775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191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1143786"/>
          </a:xfrm>
        </p:spPr>
        <p:txBody>
          <a:bodyPr/>
          <a:lstStyle/>
          <a:p>
            <a:pPr algn="ctr"/>
            <a:r>
              <a:rPr lang="ro-RO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Unitățile de competență:</a:t>
            </a:r>
            <a:endParaRPr lang="ru-RU" i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1" y="1649691"/>
            <a:ext cx="10786620" cy="4807670"/>
          </a:xfrm>
        </p:spPr>
        <p:txBody>
          <a:bodyPr>
            <a:normAutofit fontScale="77500" lnSpcReduction="20000"/>
          </a:bodyPr>
          <a:lstStyle/>
          <a:p>
            <a:pPr marL="444500" indent="-444500" algn="just">
              <a:buNone/>
            </a:pPr>
            <a:r>
              <a:rPr lang="ro-RO" sz="2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3.4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Deducerea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proprietăți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funcțiilor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numerice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studiate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lectură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grafică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analitică</a:t>
            </a:r>
            <a:endParaRPr lang="en-US" sz="29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-442913" algn="just">
              <a:buNone/>
            </a:pPr>
            <a:r>
              <a:rPr lang="ro-RO" sz="2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3.5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Aplicarea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funcțiilor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studiate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rezolvări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situații-problemă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studiul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explicarea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fizice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chimice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biologice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economice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modelate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funcții</a:t>
            </a:r>
            <a:endParaRPr lang="en-US" sz="29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3.8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Rezolvarea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tipurilor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studiate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ecuații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inecuații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sisteme</a:t>
            </a:r>
            <a:endParaRPr lang="en-US" sz="29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-442913" algn="just">
              <a:buNone/>
            </a:pPr>
            <a:r>
              <a:rPr lang="ro-RO" sz="2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3.11</a:t>
            </a:r>
            <a:r>
              <a:rPr lang="en-US" sz="2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Justificarea</a:t>
            </a:r>
            <a:r>
              <a:rPr lang="en-US" sz="2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demers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obținut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indicat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funcții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ecuații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inecuații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sisteme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recurgând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argumentări</a:t>
            </a:r>
            <a:endParaRPr lang="en-US" sz="29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-442913" algn="just">
              <a:buNone/>
            </a:pPr>
            <a:r>
              <a:rPr lang="ro-RO" sz="2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3.12 </a:t>
            </a:r>
            <a:r>
              <a:rPr lang="en-US" sz="2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Investigarea</a:t>
            </a:r>
            <a:r>
              <a:rPr lang="en-US" sz="2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valorii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adevăr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afirmații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propoziții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referitoare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funcții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ecuații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inecuații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sisteme</a:t>
            </a:r>
            <a:endParaRPr lang="ro-RO" sz="29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4500" indent="-444500" algn="just">
              <a:buNone/>
            </a:pPr>
            <a:r>
              <a:rPr lang="ro-RO" sz="2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4.3 Determinarea </a:t>
            </a:r>
            <a:r>
              <a:rPr lang="ro-RO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poziţiilor relative ale figurilor geometrice studiate în situaţii reale şi∕sau modelate</a:t>
            </a:r>
            <a:endParaRPr lang="ru-RU" sz="29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lvl="1" indent="-442913" algn="just">
              <a:buNone/>
            </a:pPr>
            <a:r>
              <a:rPr lang="ro-RO" sz="2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4.9 Calcularea </a:t>
            </a:r>
            <a:r>
              <a:rPr lang="ro-RO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lungimi de segmente, măsuri de unghiuri, perimetre, arii în situaţii reale şi∕sau modelate, utilizând instrumentele și unitățile  de măsură </a:t>
            </a:r>
            <a:r>
              <a:rPr lang="ro-RO" sz="2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adecvate</a:t>
            </a:r>
            <a:endParaRPr lang="ru-RU" sz="29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53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Obiectivele de evaluare:</a:t>
            </a:r>
            <a:endParaRPr lang="ru-RU" i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i="1" dirty="0"/>
              <a:t>Să deducă</a:t>
            </a:r>
            <a:r>
              <a:rPr lang="ro-RO" b="1" i="1" dirty="0"/>
              <a:t> </a:t>
            </a:r>
            <a:r>
              <a:rPr lang="ro-RO" i="1" dirty="0" smtClean="0"/>
              <a:t>unele </a:t>
            </a:r>
            <a:r>
              <a:rPr lang="ro-RO" i="1" dirty="0"/>
              <a:t>proprietăți ale funcției de gradul II, funcției putere, funcției radical, funcției exponențiale, funcției </a:t>
            </a:r>
            <a:r>
              <a:rPr lang="ro-RO" i="1" dirty="0" smtClean="0"/>
              <a:t>logaritmi</a:t>
            </a:r>
            <a:r>
              <a:rPr lang="en-US" i="1" dirty="0" smtClean="0"/>
              <a:t>c</a:t>
            </a:r>
            <a:r>
              <a:rPr lang="ro-RO" i="1" dirty="0" smtClean="0"/>
              <a:t>e </a:t>
            </a:r>
            <a:r>
              <a:rPr lang="ro-RO" i="1" dirty="0"/>
              <a:t>prin lectură </a:t>
            </a:r>
            <a:r>
              <a:rPr lang="ro-RO" i="1" dirty="0" smtClean="0"/>
              <a:t>analitică</a:t>
            </a:r>
          </a:p>
          <a:p>
            <a:r>
              <a:rPr lang="ro-RO" i="1" dirty="0"/>
              <a:t>Să</a:t>
            </a:r>
            <a:r>
              <a:rPr lang="ro-RO" b="1" i="1" dirty="0"/>
              <a:t> </a:t>
            </a:r>
            <a:r>
              <a:rPr lang="ro-RO" i="1" dirty="0"/>
              <a:t>rezolve</a:t>
            </a:r>
            <a:r>
              <a:rPr lang="ro-RO" b="1" i="1" dirty="0"/>
              <a:t> </a:t>
            </a:r>
            <a:r>
              <a:rPr lang="ro-RO" i="1" dirty="0"/>
              <a:t> ecuații, inecuații de gradul </a:t>
            </a:r>
            <a:r>
              <a:rPr lang="ro-RO" i="1" dirty="0" smtClean="0"/>
              <a:t>II</a:t>
            </a:r>
          </a:p>
          <a:p>
            <a:r>
              <a:rPr lang="ro-RO" i="1" dirty="0"/>
              <a:t>Să aplice proprietățile</a:t>
            </a:r>
            <a:r>
              <a:rPr lang="ro-RO" b="1" i="1" dirty="0"/>
              <a:t> </a:t>
            </a:r>
            <a:r>
              <a:rPr lang="ro-RO" i="1" dirty="0"/>
              <a:t>funcțiilor de grdul II și exponențiale în rezolvări de probleme</a:t>
            </a:r>
            <a:endParaRPr lang="ru-RU" dirty="0"/>
          </a:p>
          <a:p>
            <a:r>
              <a:rPr lang="ro-RO" i="1" dirty="0"/>
              <a:t>Să </a:t>
            </a:r>
            <a:r>
              <a:rPr lang="ro-RO" i="1" dirty="0" smtClean="0"/>
              <a:t>justifice</a:t>
            </a:r>
            <a:r>
              <a:rPr lang="ro-RO" b="1" i="1" dirty="0" smtClean="0"/>
              <a:t> </a:t>
            </a:r>
            <a:r>
              <a:rPr lang="ro-RO" i="1" dirty="0" smtClean="0"/>
              <a:t>un </a:t>
            </a:r>
            <a:r>
              <a:rPr lang="ro-RO" i="1" dirty="0"/>
              <a:t>demers indicat cu funcții recurgând la </a:t>
            </a:r>
            <a:r>
              <a:rPr lang="ro-RO" i="1" dirty="0" smtClean="0"/>
              <a:t>argumentări</a:t>
            </a:r>
          </a:p>
          <a:p>
            <a:r>
              <a:rPr lang="ro-RO" i="1" dirty="0"/>
              <a:t>Să determine</a:t>
            </a:r>
            <a:r>
              <a:rPr lang="ro-RO" b="1" i="1" dirty="0"/>
              <a:t> </a:t>
            </a:r>
            <a:r>
              <a:rPr lang="ro-RO" i="1" dirty="0" smtClean="0"/>
              <a:t>valoarea </a:t>
            </a:r>
            <a:r>
              <a:rPr lang="ro-RO" i="1" dirty="0"/>
              <a:t>de adevăr a unei afirmații, propoziții referitoare la funcții</a:t>
            </a:r>
            <a:endParaRPr lang="ru-RU" dirty="0"/>
          </a:p>
          <a:p>
            <a:r>
              <a:rPr lang="ro-RO" i="1" dirty="0"/>
              <a:t>Să determine</a:t>
            </a:r>
            <a:r>
              <a:rPr lang="ro-RO" b="1" i="1" dirty="0"/>
              <a:t> </a:t>
            </a:r>
            <a:r>
              <a:rPr lang="ro-RO" i="1" dirty="0"/>
              <a:t>poziţiile relative ale figurilor geometrice studiate în situaţii reale</a:t>
            </a:r>
            <a:endParaRPr lang="ru-RU" dirty="0"/>
          </a:p>
          <a:p>
            <a:r>
              <a:rPr lang="ro-RO" i="1" dirty="0"/>
              <a:t>Să calculeze</a:t>
            </a:r>
            <a:r>
              <a:rPr lang="ro-RO" b="1" i="1" dirty="0"/>
              <a:t> </a:t>
            </a:r>
            <a:r>
              <a:rPr lang="ro-RO" i="1" dirty="0"/>
              <a:t>lungimi de segmente, arii </a:t>
            </a:r>
            <a:r>
              <a:rPr lang="en-US" i="1" dirty="0" smtClean="0"/>
              <a:t>a </a:t>
            </a:r>
            <a:r>
              <a:rPr lang="en-US" i="1" dirty="0" err="1" smtClean="0"/>
              <a:t>dreptunghiului</a:t>
            </a:r>
            <a:r>
              <a:rPr lang="en-US" i="1" dirty="0" smtClean="0"/>
              <a:t>,  </a:t>
            </a:r>
            <a:r>
              <a:rPr lang="en-US" i="1" dirty="0" err="1" smtClean="0"/>
              <a:t>cercului</a:t>
            </a:r>
            <a:r>
              <a:rPr lang="en-US" i="1" dirty="0" smtClean="0"/>
              <a:t> </a:t>
            </a:r>
            <a:r>
              <a:rPr lang="ro-RO" i="1" dirty="0" smtClean="0"/>
              <a:t>în </a:t>
            </a:r>
            <a:r>
              <a:rPr lang="ro-RO" i="1" dirty="0"/>
              <a:t>situaţii reale, utilizând unitățile  de măsură </a:t>
            </a:r>
            <a:r>
              <a:rPr lang="ro-RO" i="1" dirty="0" smtClean="0"/>
              <a:t>adecvate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166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i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o-RO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Itemii/Sarcinile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3602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4945" y="381000"/>
            <a:ext cx="10131425" cy="1456267"/>
          </a:xfrm>
        </p:spPr>
        <p:txBody>
          <a:bodyPr/>
          <a:lstStyle/>
          <a:p>
            <a:pPr algn="ctr"/>
            <a:r>
              <a:rPr lang="ro-RO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Matricea de specificații:</a:t>
            </a:r>
            <a:endParaRPr lang="ru-RU" i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0640438"/>
              </p:ext>
            </p:extLst>
          </p:nvPr>
        </p:nvGraphicFramePr>
        <p:xfrm>
          <a:off x="1945678" y="1710945"/>
          <a:ext cx="8670507" cy="462442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50809">
                  <a:extLst>
                    <a:ext uri="{9D8B030D-6E8A-4147-A177-3AD203B41FA5}">
                      <a16:colId xmlns:a16="http://schemas.microsoft.com/office/drawing/2014/main" val="3218787237"/>
                    </a:ext>
                  </a:extLst>
                </a:gridCol>
                <a:gridCol w="1629712">
                  <a:extLst>
                    <a:ext uri="{9D8B030D-6E8A-4147-A177-3AD203B41FA5}">
                      <a16:colId xmlns:a16="http://schemas.microsoft.com/office/drawing/2014/main" val="4216057755"/>
                    </a:ext>
                  </a:extLst>
                </a:gridCol>
                <a:gridCol w="1629712">
                  <a:extLst>
                    <a:ext uri="{9D8B030D-6E8A-4147-A177-3AD203B41FA5}">
                      <a16:colId xmlns:a16="http://schemas.microsoft.com/office/drawing/2014/main" val="1353214698"/>
                    </a:ext>
                  </a:extLst>
                </a:gridCol>
                <a:gridCol w="2099722">
                  <a:extLst>
                    <a:ext uri="{9D8B030D-6E8A-4147-A177-3AD203B41FA5}">
                      <a16:colId xmlns:a16="http://schemas.microsoft.com/office/drawing/2014/main" val="1329815287"/>
                    </a:ext>
                  </a:extLst>
                </a:gridCol>
                <a:gridCol w="1160552">
                  <a:extLst>
                    <a:ext uri="{9D8B030D-6E8A-4147-A177-3AD203B41FA5}">
                      <a16:colId xmlns:a16="http://schemas.microsoft.com/office/drawing/2014/main" val="735196757"/>
                    </a:ext>
                  </a:extLst>
                </a:gridCol>
              </a:tblGrid>
              <a:tr h="89509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   Domenii cognitive</a:t>
                      </a:r>
                      <a:endParaRPr lang="ru-RU" sz="16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Conţinuturi</a:t>
                      </a:r>
                      <a:endParaRPr lang="ru-RU" sz="1600" dirty="0">
                        <a:effectLst/>
                      </a:endParaRPr>
                    </a:p>
                  </a:txBody>
                  <a:tcPr marL="42170" marR="421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Cunoaştere şi inţelegere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Aplicare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Integrare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Total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/>
                </a:tc>
                <a:extLst>
                  <a:ext uri="{0D108BD9-81ED-4DB2-BD59-A6C34878D82A}">
                    <a16:rowId xmlns:a16="http://schemas.microsoft.com/office/drawing/2014/main" val="484511128"/>
                  </a:ext>
                </a:extLst>
              </a:tr>
              <a:tr h="7145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Funcția </a:t>
                      </a:r>
                      <a:r>
                        <a:rPr lang="pt-BR" sz="1600" dirty="0">
                          <a:effectLst/>
                        </a:rPr>
                        <a:t>de gradul II. Ecuații. Inecuații. Sisteme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4 itemi</a:t>
                      </a:r>
                      <a:endParaRPr lang="ru-RU" sz="16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(33,3%)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 anchor="ctr"/>
                </a:tc>
                <a:extLst>
                  <a:ext uri="{0D108BD9-81ED-4DB2-BD59-A6C34878D82A}">
                    <a16:rowId xmlns:a16="http://schemas.microsoft.com/office/drawing/2014/main" val="756549956"/>
                  </a:ext>
                </a:extLst>
              </a:tr>
              <a:tr h="7467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Funcția </a:t>
                      </a:r>
                      <a:r>
                        <a:rPr lang="pt-BR" sz="1600" dirty="0">
                          <a:effectLst/>
                        </a:rPr>
                        <a:t>putere. Funcția </a:t>
                      </a:r>
                      <a:r>
                        <a:rPr lang="pt-BR" sz="1600" dirty="0" smtClean="0">
                          <a:effectLst/>
                        </a:rPr>
                        <a:t>radical</a:t>
                      </a:r>
                      <a:endParaRPr lang="ru-RU" sz="1600" dirty="0">
                        <a:effectLst/>
                      </a:endParaRPr>
                    </a:p>
                  </a:txBody>
                  <a:tcPr marL="42170" marR="421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r>
                        <a:rPr lang="pt-BR" sz="1600" dirty="0" smtClean="0">
                          <a:effectLst/>
                        </a:rPr>
                        <a:t>1</a:t>
                      </a:r>
                      <a:r>
                        <a:rPr lang="pt-BR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3 itemi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(25%)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 anchor="ctr"/>
                </a:tc>
                <a:extLst>
                  <a:ext uri="{0D108BD9-81ED-4DB2-BD59-A6C34878D82A}">
                    <a16:rowId xmlns:a16="http://schemas.microsoft.com/office/drawing/2014/main" val="879711843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Funcția </a:t>
                      </a:r>
                      <a:r>
                        <a:rPr lang="pt-BR" sz="1600" dirty="0">
                          <a:effectLst/>
                        </a:rPr>
                        <a:t>exponențială. Funcția </a:t>
                      </a:r>
                      <a:r>
                        <a:rPr lang="pt-BR" sz="1600" dirty="0" smtClean="0">
                          <a:effectLst/>
                        </a:rPr>
                        <a:t>logaritmică</a:t>
                      </a:r>
                      <a:endParaRPr lang="ru-RU" sz="1600" dirty="0">
                        <a:effectLst/>
                      </a:endParaRPr>
                    </a:p>
                  </a:txBody>
                  <a:tcPr marL="42170" marR="421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</a:endParaRPr>
                    </a:p>
                  </a:txBody>
                  <a:tcPr marL="42170" marR="421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3 itemi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(25%)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 anchor="ctr"/>
                </a:tc>
                <a:extLst>
                  <a:ext uri="{0D108BD9-81ED-4DB2-BD59-A6C34878D82A}">
                    <a16:rowId xmlns:a16="http://schemas.microsoft.com/office/drawing/2014/main" val="3809853994"/>
                  </a:ext>
                </a:extLst>
              </a:tr>
              <a:tr h="8951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Figuri </a:t>
                      </a:r>
                      <a:r>
                        <a:rPr lang="pt-BR" sz="1600" dirty="0">
                          <a:effectLst/>
                        </a:rPr>
                        <a:t>geometrice în </a:t>
                      </a:r>
                      <a:r>
                        <a:rPr lang="pt-BR" sz="1600" dirty="0" smtClean="0">
                          <a:effectLst/>
                        </a:rPr>
                        <a:t>plan</a:t>
                      </a:r>
                      <a:endParaRPr lang="ru-RU" sz="1600" dirty="0">
                        <a:effectLst/>
                      </a:endParaRPr>
                    </a:p>
                  </a:txBody>
                  <a:tcPr marL="42170" marR="421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1</a:t>
                      </a:r>
                      <a:endParaRPr lang="ru-RU" sz="1600" dirty="0">
                        <a:effectLst/>
                      </a:endParaRPr>
                    </a:p>
                  </a:txBody>
                  <a:tcPr marL="42170" marR="421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 itemi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(16,7</a:t>
                      </a:r>
                      <a:r>
                        <a:rPr lang="pt-BR" sz="1600" dirty="0" smtClean="0">
                          <a:effectLst/>
                        </a:rPr>
                        <a:t>%)</a:t>
                      </a:r>
                      <a:endParaRPr lang="ru-RU" sz="1600" dirty="0">
                        <a:effectLst/>
                      </a:endParaRPr>
                    </a:p>
                  </a:txBody>
                  <a:tcPr marL="42170" marR="42170" marT="0" marB="0" anchor="ctr"/>
                </a:tc>
                <a:extLst>
                  <a:ext uri="{0D108BD9-81ED-4DB2-BD59-A6C34878D82A}">
                    <a16:rowId xmlns:a16="http://schemas.microsoft.com/office/drawing/2014/main" val="2103705255"/>
                  </a:ext>
                </a:extLst>
              </a:tr>
              <a:tr h="353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Total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4 itemi</a:t>
                      </a:r>
                      <a:endParaRPr lang="ru-RU" sz="16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(33,3%)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5 itemi</a:t>
                      </a:r>
                      <a:endParaRPr lang="ru-RU" sz="16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(41,7%)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effectLst/>
                        </a:rPr>
                        <a:t>3</a:t>
                      </a:r>
                      <a:r>
                        <a:rPr lang="pt-BR" sz="1600" dirty="0" smtClean="0">
                          <a:effectLst/>
                        </a:rPr>
                        <a:t> </a:t>
                      </a:r>
                      <a:r>
                        <a:rPr lang="pt-BR" sz="1600" dirty="0">
                          <a:effectLst/>
                        </a:rPr>
                        <a:t>itemi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(25%)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12 itemi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(100%)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70" marR="42170" marT="0" marB="0" anchor="ctr"/>
                </a:tc>
                <a:extLst>
                  <a:ext uri="{0D108BD9-81ED-4DB2-BD59-A6C34878D82A}">
                    <a16:rowId xmlns:a16="http://schemas.microsoft.com/office/drawing/2014/main" val="2568273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872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o-RO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estul: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o-RO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Teză semestrială clasa X-a profil umanist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2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Baremul de corectare: </a:t>
            </a:r>
            <a:endParaRPr lang="ru-RU" i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o-RO" sz="2400" dirty="0" smtClean="0"/>
          </a:p>
          <a:p>
            <a:pPr marL="0" indent="0" algn="ctr">
              <a:buNone/>
            </a:pPr>
            <a:r>
              <a:rPr lang="ro-RO" sz="2400" dirty="0" smtClean="0"/>
              <a:t>1. Domeniul de </a:t>
            </a:r>
            <a:r>
              <a:rPr lang="ro-RO" sz="2400" dirty="0"/>
              <a:t>valori al funcției </a:t>
            </a:r>
            <a:r>
              <a:rPr lang="ro-RO" sz="2400" i="1" dirty="0"/>
              <a:t>f(x)=-x</a:t>
            </a:r>
            <a:r>
              <a:rPr lang="ro-RO" sz="2400" i="1" baseline="30000" dirty="0"/>
              <a:t>2</a:t>
            </a:r>
            <a:r>
              <a:rPr lang="ro-RO" sz="2400" dirty="0"/>
              <a:t> este </a:t>
            </a:r>
            <a:r>
              <a:rPr lang="ro-RO" sz="2400" i="1" dirty="0"/>
              <a:t>E(f</a:t>
            </a:r>
            <a:r>
              <a:rPr lang="ro-RO" i="1" dirty="0"/>
              <a:t>)=</a:t>
            </a:r>
            <a:r>
              <a:rPr lang="ro-RO" dirty="0"/>
              <a:t> </a:t>
            </a:r>
            <a:endParaRPr lang="ro-RO" dirty="0" smtClean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769096" y="2447163"/>
            <a:ext cx="1344168" cy="4114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Таблица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2666365"/>
                  </p:ext>
                </p:extLst>
              </p:nvPr>
            </p:nvGraphicFramePr>
            <p:xfrm>
              <a:off x="998728" y="3575219"/>
              <a:ext cx="10385553" cy="102311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64475">
                      <a:extLst>
                        <a:ext uri="{9D8B030D-6E8A-4147-A177-3AD203B41FA5}">
                          <a16:colId xmlns:a16="http://schemas.microsoft.com/office/drawing/2014/main" val="2409396415"/>
                        </a:ext>
                      </a:extLst>
                    </a:gridCol>
                    <a:gridCol w="1734618">
                      <a:extLst>
                        <a:ext uri="{9D8B030D-6E8A-4147-A177-3AD203B41FA5}">
                          <a16:colId xmlns:a16="http://schemas.microsoft.com/office/drawing/2014/main" val="2015071529"/>
                        </a:ext>
                      </a:extLst>
                    </a:gridCol>
                    <a:gridCol w="2871091">
                      <a:extLst>
                        <a:ext uri="{9D8B030D-6E8A-4147-A177-3AD203B41FA5}">
                          <a16:colId xmlns:a16="http://schemas.microsoft.com/office/drawing/2014/main" val="361723633"/>
                        </a:ext>
                      </a:extLst>
                    </a:gridCol>
                    <a:gridCol w="3529050">
                      <a:extLst>
                        <a:ext uri="{9D8B030D-6E8A-4147-A177-3AD203B41FA5}">
                          <a16:colId xmlns:a16="http://schemas.microsoft.com/office/drawing/2014/main" val="2927640760"/>
                        </a:ext>
                      </a:extLst>
                    </a:gridCol>
                    <a:gridCol w="1186319">
                      <a:extLst>
                        <a:ext uri="{9D8B030D-6E8A-4147-A177-3AD203B41FA5}">
                          <a16:colId xmlns:a16="http://schemas.microsoft.com/office/drawing/2014/main" val="125571362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Item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Scor maxim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Răspuns corect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Etapele re</a:t>
                          </a: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zolvării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Punctaj acordat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551464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342900" lvl="0" indent="-342900"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228600" algn="l"/>
                              <a:tab pos="457200" algn="l"/>
                            </a:tabLs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r>
                            <a:rPr lang="ro-RO" sz="200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BR" sz="20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𝐸</m:t>
                                </m:r>
                                <m:d>
                                  <m:dPr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pt-BR" sz="20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𝑓</m:t>
                                    </m:r>
                                  </m:e>
                                </m:d>
                                <m:r>
                                  <a:rPr lang="pt-BR" sz="20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d>
                                  <m:dPr>
                                    <m:endChr m:val=""/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pt-BR" sz="20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−∞;</m:t>
                                    </m:r>
                                    <m:d>
                                      <m:dPr>
                                        <m:begChr m:val=""/>
                                        <m:endChr m:val="]"/>
                                        <m:ctrlPr>
                                          <a:rPr lang="ru-RU" sz="20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pt-BR" sz="20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0</m:t>
                                        </m:r>
                                      </m:e>
                                    </m:d>
                                  </m:e>
                                </m:d>
                              </m:oMath>
                            </m:oMathPara>
                          </a14:m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Completarea corectă a spaţiului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2057138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Таблица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2666365"/>
                  </p:ext>
                </p:extLst>
              </p:nvPr>
            </p:nvGraphicFramePr>
            <p:xfrm>
              <a:off x="998728" y="3575219"/>
              <a:ext cx="10385553" cy="102311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64475">
                      <a:extLst>
                        <a:ext uri="{9D8B030D-6E8A-4147-A177-3AD203B41FA5}">
                          <a16:colId xmlns:a16="http://schemas.microsoft.com/office/drawing/2014/main" val="2409396415"/>
                        </a:ext>
                      </a:extLst>
                    </a:gridCol>
                    <a:gridCol w="1734618">
                      <a:extLst>
                        <a:ext uri="{9D8B030D-6E8A-4147-A177-3AD203B41FA5}">
                          <a16:colId xmlns:a16="http://schemas.microsoft.com/office/drawing/2014/main" val="2015071529"/>
                        </a:ext>
                      </a:extLst>
                    </a:gridCol>
                    <a:gridCol w="2871091">
                      <a:extLst>
                        <a:ext uri="{9D8B030D-6E8A-4147-A177-3AD203B41FA5}">
                          <a16:colId xmlns:a16="http://schemas.microsoft.com/office/drawing/2014/main" val="361723633"/>
                        </a:ext>
                      </a:extLst>
                    </a:gridCol>
                    <a:gridCol w="3529050">
                      <a:extLst>
                        <a:ext uri="{9D8B030D-6E8A-4147-A177-3AD203B41FA5}">
                          <a16:colId xmlns:a16="http://schemas.microsoft.com/office/drawing/2014/main" val="2927640760"/>
                        </a:ext>
                      </a:extLst>
                    </a:gridCol>
                    <a:gridCol w="1186319">
                      <a:extLst>
                        <a:ext uri="{9D8B030D-6E8A-4147-A177-3AD203B41FA5}">
                          <a16:colId xmlns:a16="http://schemas.microsoft.com/office/drawing/2014/main" val="1255713629"/>
                        </a:ext>
                      </a:extLst>
                    </a:gridCol>
                  </a:tblGrid>
                  <a:tr h="65227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Item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Scor maxim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Răspuns corect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Etapele re</a:t>
                          </a: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zolvării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Punctaj acordat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551464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342900" lvl="0" indent="-342900"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228600" algn="l"/>
                              <a:tab pos="457200" algn="l"/>
                            </a:tabLs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r>
                            <a:rPr lang="ro-RO" sz="200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97877" t="-198361" r="-165180" b="-2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Completarea corectă a spaţiului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2057138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74990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ctr">
                  <a:buNone/>
                </a:pPr>
                <a:r>
                  <a:rPr lang="ro-RO" sz="2000" dirty="0" smtClean="0"/>
                  <a:t>2. Domeniul </a:t>
                </a:r>
                <a:r>
                  <a:rPr lang="ro-RO" sz="2000" dirty="0"/>
                  <a:t>maxim de definiție al funcței</a:t>
                </a:r>
                <a14:m>
                  <m:oMath xmlns:m="http://schemas.openxmlformats.org/officeDocument/2006/math">
                    <m:r>
                      <a:rPr lang="ro-RO" sz="2000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ro-RO" sz="2000" i="1">
                        <a:latin typeface="Cambria Math" panose="02040503050406030204" pitchFamily="18" charset="0"/>
                      </a:rPr>
                      <m:t>:</m:t>
                    </m:r>
                    <m:r>
                      <a:rPr lang="ro-RO" sz="2000" i="1">
                        <a:latin typeface="Cambria Math" panose="02040503050406030204" pitchFamily="18" charset="0"/>
                      </a:rPr>
                      <m:t>𝐷</m:t>
                    </m:r>
                    <m:r>
                      <a:rPr lang="ro-RO" sz="2000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ro-RO" sz="2000" i="1">
                        <a:latin typeface="Cambria Math" panose="02040503050406030204" pitchFamily="18" charset="0"/>
                      </a:rPr>
                      <m:t>𝑅</m:t>
                    </m:r>
                    <m:r>
                      <a:rPr lang="ro-RO" sz="2000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ro-RO" sz="20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o-RO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ro-RO" sz="20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ro-RO" sz="20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ro-RO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ro-RO" sz="2000" i="1">
                            <a:latin typeface="Cambria Math" panose="02040503050406030204" pitchFamily="18" charset="0"/>
                          </a:rPr>
                          <m:t>+4</m:t>
                        </m:r>
                      </m:e>
                    </m:rad>
                  </m:oMath>
                </a14:m>
                <a:r>
                  <a:rPr lang="ro-RO" sz="2000" dirty="0"/>
                  <a:t> este </a:t>
                </a:r>
                <a:r>
                  <a:rPr lang="ro-RO" sz="2000" i="1" dirty="0"/>
                  <a:t>D(f)=</a:t>
                </a:r>
                <a:endParaRPr lang="ro-RO" sz="2000" dirty="0" smtClean="0"/>
              </a:p>
              <a:p>
                <a:pPr marL="0" indent="0">
                  <a:buNone/>
                </a:pPr>
                <a:endParaRPr lang="ro-RO" dirty="0"/>
              </a:p>
              <a:p>
                <a:pPr marL="0" indent="0">
                  <a:buNone/>
                </a:pPr>
                <a:endParaRPr lang="ro-RO" dirty="0" smtClean="0"/>
              </a:p>
              <a:p>
                <a:pPr marL="0" indent="0">
                  <a:buNone/>
                </a:pPr>
                <a:endParaRPr lang="ro-RO" dirty="0"/>
              </a:p>
              <a:p>
                <a:pPr marL="0" indent="0">
                  <a:buNone/>
                </a:pPr>
                <a:endParaRPr lang="ro-RO" dirty="0" smtClean="0"/>
              </a:p>
              <a:p>
                <a:pPr marL="0" indent="0">
                  <a:buNone/>
                </a:pPr>
                <a:endParaRPr lang="ro-RO" dirty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69365" y="2554205"/>
            <a:ext cx="1359526" cy="43285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Таблица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18328964"/>
                  </p:ext>
                </p:extLst>
              </p:nvPr>
            </p:nvGraphicFramePr>
            <p:xfrm>
              <a:off x="1298634" y="3736857"/>
              <a:ext cx="10094790" cy="104851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74968">
                      <a:extLst>
                        <a:ext uri="{9D8B030D-6E8A-4147-A177-3AD203B41FA5}">
                          <a16:colId xmlns:a16="http://schemas.microsoft.com/office/drawing/2014/main" val="1148629758"/>
                        </a:ext>
                      </a:extLst>
                    </a:gridCol>
                    <a:gridCol w="1592907">
                      <a:extLst>
                        <a:ext uri="{9D8B030D-6E8A-4147-A177-3AD203B41FA5}">
                          <a16:colId xmlns:a16="http://schemas.microsoft.com/office/drawing/2014/main" val="2363051945"/>
                        </a:ext>
                      </a:extLst>
                    </a:gridCol>
                    <a:gridCol w="2617171">
                      <a:extLst>
                        <a:ext uri="{9D8B030D-6E8A-4147-A177-3AD203B41FA5}">
                          <a16:colId xmlns:a16="http://schemas.microsoft.com/office/drawing/2014/main" val="3744769005"/>
                        </a:ext>
                      </a:extLst>
                    </a:gridCol>
                    <a:gridCol w="3568780">
                      <a:extLst>
                        <a:ext uri="{9D8B030D-6E8A-4147-A177-3AD203B41FA5}">
                          <a16:colId xmlns:a16="http://schemas.microsoft.com/office/drawing/2014/main" val="687075541"/>
                        </a:ext>
                      </a:extLst>
                    </a:gridCol>
                    <a:gridCol w="1240964">
                      <a:extLst>
                        <a:ext uri="{9D8B030D-6E8A-4147-A177-3AD203B41FA5}">
                          <a16:colId xmlns:a16="http://schemas.microsoft.com/office/drawing/2014/main" val="426694081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Item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Scor maxim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Răspuns corect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Etapele re</a:t>
                          </a: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zolvării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Punctaj acordat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55777304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2000" dirty="0" smtClean="0"/>
                            <a:t>2.</a:t>
                          </a:r>
                          <a:endParaRPr lang="ru-RU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puncte 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BR" sz="20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𝐷</m:t>
                                </m:r>
                                <m:d>
                                  <m:dPr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pt-BR" sz="20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𝑓</m:t>
                                    </m:r>
                                  </m:e>
                                </m:d>
                                <m:r>
                                  <a:rPr lang="pt-BR" sz="20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d>
                                  <m:dPr>
                                    <m:begChr m:val="["/>
                                    <m:endChr m:val=""/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pt-BR" sz="20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−2;</m:t>
                                    </m:r>
                                    <m:d>
                                      <m:dPr>
                                        <m:begChr m:val=""/>
                                        <m:ctrlPr>
                                          <a:rPr lang="ru-RU" sz="20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pt-BR" sz="20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+∞</m:t>
                                        </m:r>
                                      </m:e>
                                    </m:d>
                                  </m:e>
                                </m:d>
                              </m:oMath>
                            </m:oMathPara>
                          </a14:m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Completarea corectă a spaţiului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04596573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Таблица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18328964"/>
                  </p:ext>
                </p:extLst>
              </p:nvPr>
            </p:nvGraphicFramePr>
            <p:xfrm>
              <a:off x="1298634" y="3736857"/>
              <a:ext cx="10094790" cy="104851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74968">
                      <a:extLst>
                        <a:ext uri="{9D8B030D-6E8A-4147-A177-3AD203B41FA5}">
                          <a16:colId xmlns:a16="http://schemas.microsoft.com/office/drawing/2014/main" val="1148629758"/>
                        </a:ext>
                      </a:extLst>
                    </a:gridCol>
                    <a:gridCol w="1592907">
                      <a:extLst>
                        <a:ext uri="{9D8B030D-6E8A-4147-A177-3AD203B41FA5}">
                          <a16:colId xmlns:a16="http://schemas.microsoft.com/office/drawing/2014/main" val="2363051945"/>
                        </a:ext>
                      </a:extLst>
                    </a:gridCol>
                    <a:gridCol w="2617171">
                      <a:extLst>
                        <a:ext uri="{9D8B030D-6E8A-4147-A177-3AD203B41FA5}">
                          <a16:colId xmlns:a16="http://schemas.microsoft.com/office/drawing/2014/main" val="3744769005"/>
                        </a:ext>
                      </a:extLst>
                    </a:gridCol>
                    <a:gridCol w="3568780">
                      <a:extLst>
                        <a:ext uri="{9D8B030D-6E8A-4147-A177-3AD203B41FA5}">
                          <a16:colId xmlns:a16="http://schemas.microsoft.com/office/drawing/2014/main" val="687075541"/>
                        </a:ext>
                      </a:extLst>
                    </a:gridCol>
                    <a:gridCol w="1240964">
                      <a:extLst>
                        <a:ext uri="{9D8B030D-6E8A-4147-A177-3AD203B41FA5}">
                          <a16:colId xmlns:a16="http://schemas.microsoft.com/office/drawing/2014/main" val="4266940811"/>
                        </a:ext>
                      </a:extLst>
                    </a:gridCol>
                  </a:tblGrid>
                  <a:tr h="65227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Item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Scor maxim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Răspuns corect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Etapele re</a:t>
                          </a:r>
                          <a:r>
                            <a:rPr lang="ro-RO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zolvării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Punctaj acordat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557773047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2000" dirty="0" smtClean="0"/>
                            <a:t>2.</a:t>
                          </a:r>
                          <a:endParaRPr lang="ru-RU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puncte 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l="-102564" t="-186154" r="-185082" b="-18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Completarea corectă a spaţiului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t-BR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puncte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04596573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38941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TM03457452[[fn=Небесная]]</Template>
  <TotalTime>458</TotalTime>
  <Words>928</Words>
  <Application>Microsoft Office PowerPoint</Application>
  <PresentationFormat>Широкоэкранный</PresentationFormat>
  <Paragraphs>364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Times New Roman</vt:lpstr>
      <vt:lpstr>Небеса</vt:lpstr>
      <vt:lpstr>Teza semestrială la matematică</vt:lpstr>
      <vt:lpstr>Algoritmul de elaborare:</vt:lpstr>
      <vt:lpstr>Unitățile de competență:</vt:lpstr>
      <vt:lpstr>Obiectivele de evaluare:</vt:lpstr>
      <vt:lpstr>Презентация PowerPoint</vt:lpstr>
      <vt:lpstr>Matricea de specificații:</vt:lpstr>
      <vt:lpstr>Testul:</vt:lpstr>
      <vt:lpstr>Baremul de corectare: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Barem de notare/Schema de convertire</vt:lpstr>
      <vt:lpstr>Barem de notare/Schema de convertire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Teza semestrială la matematică</dc:title>
  <dc:creator>Asus</dc:creator>
  <cp:lastModifiedBy>Profesor</cp:lastModifiedBy>
  <cp:revision>37</cp:revision>
  <dcterms:created xsi:type="dcterms:W3CDTF">2021-03-26T17:08:57Z</dcterms:created>
  <dcterms:modified xsi:type="dcterms:W3CDTF">2021-03-27T13:49:11Z</dcterms:modified>
</cp:coreProperties>
</file>