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0" r:id="rId3"/>
    <p:sldId id="259" r:id="rId4"/>
    <p:sldId id="257" r:id="rId5"/>
    <p:sldId id="258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72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10/14/2024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57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История и происхождение пределов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733800"/>
            <a:ext cx="7772400" cy="2743200"/>
          </a:xfrm>
        </p:spPr>
        <p:txBody>
          <a:bodyPr>
            <a:normAutofit/>
          </a:bodyPr>
          <a:lstStyle/>
          <a:p>
            <a:pPr marL="493776" indent="-457200" algn="l">
              <a:buFont typeface="+mj-lt"/>
              <a:buAutoNum type="arabicPeriod"/>
            </a:pPr>
            <a:r>
              <a:rPr lang="ru-RU" dirty="0" smtClean="0"/>
              <a:t>Теория пределов</a:t>
            </a:r>
          </a:p>
          <a:p>
            <a:pPr marL="493776" indent="-457200" algn="l">
              <a:buFont typeface="+mj-lt"/>
              <a:buAutoNum type="arabicPeriod"/>
            </a:pPr>
            <a:r>
              <a:rPr lang="ru-RU" dirty="0" smtClean="0"/>
              <a:t>История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ru-RU" sz="1800" dirty="0" smtClean="0"/>
              <a:t>Предпосылки в античности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ru-RU" sz="1800" dirty="0" smtClean="0"/>
              <a:t>Новое время и связь с </a:t>
            </a:r>
            <a:r>
              <a:rPr lang="ru-RU" sz="1800" dirty="0" smtClean="0"/>
              <a:t>интегралами</a:t>
            </a:r>
          </a:p>
          <a:p>
            <a:pPr marL="914400" lvl="1" indent="-457200" algn="l">
              <a:buFont typeface="Arial" pitchFamily="34" charset="0"/>
              <a:buChar char="•"/>
            </a:pPr>
            <a:endParaRPr lang="ru-RU" sz="1800" dirty="0"/>
          </a:p>
          <a:p>
            <a:pPr marL="914400" lvl="1" indent="-457200" algn="l">
              <a:buFont typeface="Arial" pitchFamily="34" charset="0"/>
              <a:buChar char="•"/>
            </a:pPr>
            <a:endParaRPr lang="ru-RU" sz="1800" dirty="0" smtClean="0"/>
          </a:p>
          <a:p>
            <a:pPr marL="914400" lvl="1" indent="-457200" algn="l">
              <a:buFont typeface="Arial" pitchFamily="34" charset="0"/>
              <a:buChar char="•"/>
            </a:pPr>
            <a:endParaRPr lang="ru-RU" sz="1800" dirty="0"/>
          </a:p>
          <a:p>
            <a:pPr lvl="1" algn="r"/>
            <a:r>
              <a:rPr lang="ru-RU" sz="1400" dirty="0" smtClean="0"/>
              <a:t>Презентация подготовлена учеником 11«А» класса</a:t>
            </a:r>
          </a:p>
          <a:p>
            <a:pPr lvl="1" algn="r"/>
            <a:r>
              <a:rPr lang="ru-RU" sz="1400" dirty="0" smtClean="0"/>
              <a:t>Кайгородовым Владимиром</a:t>
            </a:r>
            <a:endParaRPr lang="ru-RU" sz="1400" dirty="0" smtClean="0"/>
          </a:p>
          <a:p>
            <a:pPr marL="914400" lvl="1" indent="-457200" algn="l">
              <a:buFont typeface="Arial" pitchFamily="34" charset="0"/>
              <a:buChar char="•"/>
            </a:pPr>
            <a:endParaRPr lang="ru-RU" sz="1800" dirty="0"/>
          </a:p>
          <a:p>
            <a:pPr marL="914400" lvl="1" indent="-457200" algn="l">
              <a:buFont typeface="Arial" pitchFamily="34" charset="0"/>
              <a:buChar char="•"/>
            </a:pPr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172295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02920" y="530352"/>
                <a:ext cx="8183880" cy="4956048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ru-RU" dirty="0" smtClean="0"/>
                  <a:t>Теория пределов – это раздел матанализа</a:t>
                </a:r>
              </a:p>
              <a:p>
                <a:r>
                  <a:rPr lang="ru-RU" dirty="0" smtClean="0"/>
                  <a:t>Предел состоит из трех частей</a:t>
                </a:r>
              </a:p>
              <a:p>
                <a:pPr lvl="1"/>
                <a:r>
                  <a:rPr lang="ru-RU" dirty="0" smtClean="0"/>
                  <a:t>Знак </a:t>
                </a:r>
                <a:r>
                  <a:rPr lang="en-US" dirty="0" err="1" smtClean="0"/>
                  <a:t>lim</a:t>
                </a:r>
                <a:endParaRPr lang="en-US" dirty="0" smtClean="0"/>
              </a:p>
              <a:p>
                <a:pPr lvl="1"/>
                <a:r>
                  <a:rPr lang="ru-RU" dirty="0" smtClean="0"/>
                  <a:t>Запись под </a:t>
                </a:r>
                <a:r>
                  <a:rPr lang="en-US" dirty="0" err="1" smtClean="0"/>
                  <a:t>lim</a:t>
                </a:r>
                <a:r>
                  <a:rPr lang="en-US" dirty="0" smtClean="0"/>
                  <a:t> (</a:t>
                </a:r>
                <a:r>
                  <a:rPr lang="ru-RU" dirty="0" smtClean="0"/>
                  <a:t>отмечана красным)</a:t>
                </a:r>
                <a:endParaRPr lang="en-US" b="0" dirty="0" smtClean="0"/>
              </a:p>
              <a:p>
                <a:pPr lvl="1"/>
                <a:r>
                  <a:rPr lang="ru-RU" b="0" dirty="0" smtClean="0"/>
                  <a:t>Функция(отмечана зеленым)</a:t>
                </a:r>
              </a:p>
              <a:p>
                <a:pPr lvl="1"/>
                <a14:m>
                  <m:oMath xmlns:m="http://schemas.openxmlformats.org/officeDocument/2006/math">
                    <m:borderBox>
                      <m:borderBoxPr>
                        <m:ctrlPr>
                          <a:rPr lang="en-US" i="1">
                            <a:latin typeface="Cambria Math"/>
                          </a:rPr>
                        </m:ctrlPr>
                      </m:borderBoxPr>
                      <m:e>
                        <m:eqArr>
                          <m:eqArrPr>
                            <m:ctrlPr>
                              <a:rPr lang="en-US" i="1">
                                <a:latin typeface="Cambria Math"/>
                              </a:rPr>
                            </m:ctrlPr>
                          </m:eqArrPr>
                          <m:e>
                            <m:func>
                              <m:funcPr>
                                <m:ctrlPr>
                                  <a:rPr lang="en-US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fName>
                              <m:e>
                                <m:r>
                                  <a:rPr lang="en-US" i="1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func>
                            <m:r>
                              <a:rPr lang="en-US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+1</m:t>
                            </m:r>
                          </m:e>
                          <m:e>
                            <m: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→0</m:t>
                            </m:r>
                          </m:e>
                        </m:eqArr>
                      </m:e>
                    </m:borderBox>
                  </m:oMath>
                </a14:m>
                <a:endParaRPr lang="ru-RU" b="0" dirty="0" smtClean="0"/>
              </a:p>
              <a:p>
                <a:pPr lvl="1"/>
                <a:r>
                  <a:rPr lang="ru-RU" dirty="0" smtClean="0"/>
                  <a:t>«Стрелочка» означает «стремление» икса к заданному числу(в нашем случае 0, из этого можно составить схематичную последовательность </a:t>
                </a:r>
                <a:r>
                  <a:rPr lang="en-US" dirty="0" smtClean="0"/>
                  <a:t>x1=0.1, x2= 0.01, </a:t>
                </a:r>
                <a:r>
                  <a:rPr lang="ru-RU" dirty="0" smtClean="0"/>
                  <a:t>х3= 0.001). </a:t>
                </a:r>
              </a:p>
              <a:p>
                <a:pPr lvl="1"/>
                <a:r>
                  <a:rPr lang="ru-RU" b="0" dirty="0" smtClean="0"/>
                  <a:t>Для решение предела подставляем число к которому оно стремиться, следовательно наша функция решается</a:t>
                </a:r>
                <a:r>
                  <a:rPr lang="en-US" b="0" dirty="0" smtClean="0"/>
                  <a:t> </a:t>
                </a:r>
                <a:r>
                  <a:rPr lang="ru-RU" b="0" dirty="0" smtClean="0"/>
                  <a:t>подобным образом</a:t>
                </a:r>
                <a:r>
                  <a:rPr lang="en-US" b="0" dirty="0" smtClean="0"/>
                  <a:t>:</a:t>
                </a:r>
              </a:p>
              <a:p>
                <a:pPr lvl="1"/>
                <a14:m>
                  <m:oMath xmlns:m="http://schemas.openxmlformats.org/officeDocument/2006/math">
                    <m:borderBox>
                      <m:borderBoxPr>
                        <m:ctrlPr>
                          <a:rPr lang="en-US" i="1">
                            <a:latin typeface="Cambria Math"/>
                          </a:rPr>
                        </m:ctrlPr>
                      </m:borderBoxPr>
                      <m:e>
                        <m:eqArr>
                          <m:eqArrPr>
                            <m:ctrlPr>
                              <a:rPr lang="en-US" i="1">
                                <a:latin typeface="Cambria Math"/>
                              </a:rPr>
                            </m:ctrlPr>
                          </m:eqArrPr>
                          <m:e>
                            <m:func>
                              <m:func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/>
                                  </a:rPr>
                                  <m:t>lim</m:t>
                                </m:r>
                              </m:fNam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e>
                            </m:func>
                            <m:r>
                              <a:rPr lang="en-US" i="1">
                                <a:latin typeface="Cambria Math"/>
                              </a:rPr>
                              <m:t>+1</m:t>
                            </m:r>
                          </m:e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→0</m:t>
                            </m:r>
                          </m:e>
                        </m:eqArr>
                      </m:e>
                    </m:borderBox>
                    <m:r>
                      <a:rPr lang="en-US" b="0" i="0" smtClean="0">
                        <a:latin typeface="Cambria Math"/>
                        <a:ea typeface="Cambria Math"/>
                      </a:rPr>
                      <m:t>=0+1=1</m:t>
                    </m:r>
                  </m:oMath>
                </a14:m>
                <a:endParaRPr lang="en-US" b="0" dirty="0" smtClean="0"/>
              </a:p>
              <a:p>
                <a:pPr lvl="1"/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2920" y="530352"/>
                <a:ext cx="8183880" cy="4956048"/>
              </a:xfrm>
              <a:blipFill rotWithShape="1">
                <a:blip r:embed="rId2"/>
                <a:stretch>
                  <a:fillRect t="-1476" r="-16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887563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657600"/>
            <a:ext cx="8183880" cy="2042160"/>
          </a:xfr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effectLst/>
              </a:rPr>
              <a:t>Что такое предел функции</a:t>
            </a:r>
            <a:r>
              <a:rPr lang="en-US" sz="2800" dirty="0" smtClean="0">
                <a:solidFill>
                  <a:schemeClr val="tx1"/>
                </a:solidFill>
                <a:effectLst/>
              </a:rPr>
              <a:t>?</a:t>
            </a:r>
            <a:br>
              <a:rPr lang="en-US" sz="2800" dirty="0" smtClean="0">
                <a:solidFill>
                  <a:schemeClr val="tx1"/>
                </a:solidFill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>Это </a:t>
            </a:r>
            <a:r>
              <a:rPr lang="ru-RU" sz="2800" b="0" dirty="0" smtClean="0">
                <a:solidFill>
                  <a:srgbClr val="FF0000"/>
                </a:solidFill>
                <a:effectLst/>
              </a:rPr>
              <a:t>значение</a:t>
            </a:r>
            <a:r>
              <a:rPr lang="ru-RU" sz="2800" b="0" dirty="0">
                <a:solidFill>
                  <a:srgbClr val="FF0000"/>
                </a:solidFill>
                <a:effectLst/>
              </a:rPr>
              <a:t>, к которому стремится функция, когда её аргумент </a:t>
            </a:r>
            <a:r>
              <a:rPr lang="ru-RU" sz="2800" dirty="0">
                <a:solidFill>
                  <a:srgbClr val="FF0000"/>
                </a:solidFill>
                <a:effectLst/>
              </a:rPr>
              <a:t>приближается</a:t>
            </a:r>
            <a:r>
              <a:rPr lang="ru-RU" sz="2800" b="0" dirty="0">
                <a:solidFill>
                  <a:srgbClr val="FF0000"/>
                </a:solidFill>
                <a:effectLst/>
              </a:rPr>
              <a:t> к </a:t>
            </a:r>
            <a:r>
              <a:rPr lang="ru-RU" sz="2800" dirty="0">
                <a:solidFill>
                  <a:srgbClr val="FF0000"/>
                </a:solidFill>
                <a:effectLst/>
              </a:rPr>
              <a:t>определённой точке, то есть к какому-то числу</a:t>
            </a:r>
            <a:endParaRPr lang="en-GB" sz="2800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такое предел числовой последовательности</a:t>
            </a:r>
            <a:r>
              <a:rPr lang="en-US" dirty="0" smtClean="0"/>
              <a:t>?</a:t>
            </a:r>
          </a:p>
          <a:p>
            <a:pPr lvl="1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величина членов которых при неограниченном росте их номеров приближается к определенному числу сколь угодно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близко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5289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c703l_mtspuck4pxdkpnheis2t4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56"/>
            <a:ext cx="9144000" cy="685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-9698" y="1066800"/>
            <a:ext cx="8991600" cy="2590800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bg1"/>
                </a:solidFill>
              </a:rPr>
              <a:t>«Парадокс» Ахилесса и черепахи</a:t>
            </a:r>
            <a:endParaRPr lang="en-GB" sz="4000" dirty="0">
              <a:solidFill>
                <a:schemeClr val="bg1"/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533400" y="6248400"/>
            <a:ext cx="7772400" cy="256032"/>
          </a:xfrm>
        </p:spPr>
        <p:txBody>
          <a:bodyPr>
            <a:normAutofit fontScale="85000" lnSpcReduction="20000"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609301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iogenis_Laertii_De_Vitis_(1627)_-_Zenon_of_Elea_or_Zenon_of_Citiu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709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84"/>
            <a:ext cx="8183880" cy="4342015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Парадокс придуманный древнегреческим философом Зеноном Элейским поразительно похож на предел. Он гласит следующие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“</a:t>
            </a:r>
            <a:r>
              <a:rPr lang="ru-RU" sz="2200" dirty="0" smtClean="0">
                <a:solidFill>
                  <a:srgbClr val="FF0000"/>
                </a:solidFill>
              </a:rPr>
              <a:t>Допустим</a:t>
            </a:r>
            <a:r>
              <a:rPr lang="ru-RU" sz="2200" dirty="0">
                <a:solidFill>
                  <a:srgbClr val="FF0000"/>
                </a:solidFill>
              </a:rPr>
              <a:t>, Ахиллес бежит в десять раз быстрее, чем черепаха, и находится позади неё на расстоянии в тысячу шагов. За то время, за которое Ахиллес пробежит это расстояние, черепаха в ту же сторону проползёт сто шагов. Когда Ахиллес пробежит сто шагов, черепаха проползёт ещё десять шагов, и так далее. Процесс будет продолжаться до бесконечности, Ахиллес так никогда и не догонит </a:t>
            </a:r>
            <a:r>
              <a:rPr lang="ru-RU" sz="2200" dirty="0" smtClean="0">
                <a:solidFill>
                  <a:srgbClr val="FF0000"/>
                </a:solidFill>
              </a:rPr>
              <a:t>черепаху</a:t>
            </a:r>
            <a:r>
              <a:rPr lang="en-US" sz="2200" dirty="0" smtClean="0"/>
              <a:t>”</a:t>
            </a:r>
            <a:endParaRPr lang="ru-RU" sz="2200" dirty="0" smtClean="0"/>
          </a:p>
          <a:p>
            <a:pPr lvl="1"/>
            <a:endParaRPr lang="ru-RU" sz="2200" dirty="0" smtClean="0"/>
          </a:p>
          <a:p>
            <a:pPr lvl="1"/>
            <a:r>
              <a:rPr lang="ru-RU" sz="2200" dirty="0" smtClean="0">
                <a:solidFill>
                  <a:srgbClr val="C00000"/>
                </a:solidFill>
              </a:rPr>
              <a:t>Так и </a:t>
            </a:r>
            <a:r>
              <a:rPr lang="en-US" sz="2200" dirty="0" smtClean="0">
                <a:solidFill>
                  <a:srgbClr val="C00000"/>
                </a:solidFill>
              </a:rPr>
              <a:t>X</a:t>
            </a:r>
            <a:r>
              <a:rPr lang="ru-RU" sz="2200" dirty="0" smtClean="0">
                <a:solidFill>
                  <a:srgbClr val="C00000"/>
                </a:solidFill>
              </a:rPr>
              <a:t> стремится к заданому числу, но не занимает его положения</a:t>
            </a:r>
            <a:endParaRPr lang="en-US" sz="2200" dirty="0" smtClean="0">
              <a:solidFill>
                <a:srgbClr val="C00000"/>
              </a:solidFill>
            </a:endParaRPr>
          </a:p>
          <a:p>
            <a:pPr marL="347472" lvl="1" indent="0"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463262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images.jf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В отсутствии ингтегральных вычислений и не сформированной теории о пределах использовалось некое интуитивное понимание последних для вычисления объема и площади поверхности различных геометрических фигур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Архимед, в отсутствии интегралов, вычислил площадь и объем шара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767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379476"/>
            <a:ext cx="8183880" cy="6099048"/>
          </a:xfrm>
        </p:spPr>
        <p:txBody>
          <a:bodyPr>
            <a:normAutofit fontScale="92500"/>
          </a:bodyPr>
          <a:lstStyle/>
          <a:p>
            <a:r>
              <a:rPr lang="ru-RU" dirty="0">
                <a:solidFill>
                  <a:schemeClr val="bg1"/>
                </a:solidFill>
              </a:rPr>
              <a:t>Впервые определение понятия предела было введено в работе Валлиса </a:t>
            </a:r>
            <a:r>
              <a:rPr lang="ru-RU" b="1" dirty="0">
                <a:solidFill>
                  <a:schemeClr val="bg1"/>
                </a:solidFill>
              </a:rPr>
              <a:t>«Арифметика бесконечных </a:t>
            </a:r>
            <a:r>
              <a:rPr lang="ru-RU" b="1" dirty="0" smtClean="0">
                <a:solidFill>
                  <a:schemeClr val="bg1"/>
                </a:solidFill>
              </a:rPr>
              <a:t>величин»</a:t>
            </a:r>
            <a:r>
              <a:rPr lang="ru-RU" dirty="0" smtClean="0">
                <a:solidFill>
                  <a:schemeClr val="bg1"/>
                </a:solidFill>
              </a:rPr>
              <a:t>, но  </a:t>
            </a:r>
            <a:r>
              <a:rPr lang="ru-RU" dirty="0">
                <a:solidFill>
                  <a:schemeClr val="bg1"/>
                </a:solidFill>
              </a:rPr>
              <a:t>это понятие не лежало в основе дифференциального и интегрального </a:t>
            </a:r>
            <a:r>
              <a:rPr lang="ru-RU" b="1" dirty="0">
                <a:solidFill>
                  <a:schemeClr val="bg1"/>
                </a:solidFill>
              </a:rPr>
              <a:t>исчислений.</a:t>
            </a:r>
            <a:endParaRPr lang="ru-RU" b="1" dirty="0" smtClean="0">
              <a:solidFill>
                <a:schemeClr val="bg1"/>
              </a:solidFill>
            </a:endParaRPr>
          </a:p>
          <a:p>
            <a:endParaRPr lang="ru-RU" dirty="0" smtClean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Ньютон пытался объяснить математический анализ(интеграл) через общую тему предельных переходов</a:t>
            </a:r>
          </a:p>
          <a:p>
            <a:endParaRPr lang="ru-RU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Лишь в </a:t>
            </a:r>
            <a:r>
              <a:rPr lang="ru-RU" dirty="0" smtClean="0">
                <a:solidFill>
                  <a:schemeClr val="bg1"/>
                </a:solidFill>
              </a:rPr>
              <a:t>19 </a:t>
            </a:r>
            <a:r>
              <a:rPr lang="ru-RU" dirty="0">
                <a:solidFill>
                  <a:schemeClr val="bg1"/>
                </a:solidFill>
              </a:rPr>
              <a:t>веке в работах Коши теория пределов была использована для строгого обоснования математического анализа</a:t>
            </a:r>
            <a:endParaRPr lang="ru-RU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610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karikatura-limit_(mihail-larichev)_2213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 smtClean="0"/>
              <a:t>Спасибо за просмотр презентации!!!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3988660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182</TotalTime>
  <Words>300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Aspect</vt:lpstr>
      <vt:lpstr>История и происхождение пределов</vt:lpstr>
      <vt:lpstr>PowerPoint Presentation</vt:lpstr>
      <vt:lpstr>Что такое предел функции? Это значение, к которому стремится функция, когда её аргумент приближается к определённой точке, то есть к какому-то числу</vt:lpstr>
      <vt:lpstr>«Парадокс» Ахилесса и черепахи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20</cp:revision>
  <dcterms:created xsi:type="dcterms:W3CDTF">2006-08-16T00:00:00Z</dcterms:created>
  <dcterms:modified xsi:type="dcterms:W3CDTF">2024-10-14T11:39:27Z</dcterms:modified>
</cp:coreProperties>
</file>