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353" r:id="rId4"/>
    <p:sldId id="338" r:id="rId5"/>
    <p:sldId id="354" r:id="rId6"/>
    <p:sldId id="340" r:id="rId7"/>
    <p:sldId id="355" r:id="rId8"/>
    <p:sldId id="342" r:id="rId9"/>
    <p:sldId id="356" r:id="rId10"/>
    <p:sldId id="344" r:id="rId11"/>
    <p:sldId id="357" r:id="rId12"/>
    <p:sldId id="346" r:id="rId13"/>
    <p:sldId id="358" r:id="rId14"/>
    <p:sldId id="348" r:id="rId15"/>
    <p:sldId id="359" r:id="rId16"/>
    <p:sldId id="360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53" d="100"/>
          <a:sy n="53" d="100"/>
        </p:scale>
        <p:origin x="302" y="125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2185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9776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5979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0938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9232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2162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7205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9040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8570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6950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1816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018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1630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1501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4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Relationship Id="rId9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6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7.gi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9.gi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2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1.bin"/><Relationship Id="rId5" Type="http://schemas.openxmlformats.org/officeDocument/2006/relationships/image" Target="../media/image5.png"/><Relationship Id="rId10" Type="http://schemas.openxmlformats.org/officeDocument/2006/relationships/image" Target="../media/image13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6"/>
            <a:ext cx="12868114" cy="857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>
                <a:latin typeface="Corbel" panose="020B0503020204020204" pitchFamily="34" charset="0"/>
              </a:rPr>
              <a:t>Первого июня отмечают День защиты </a:t>
            </a:r>
            <a:r>
              <a:rPr lang="ru-RU" sz="7200" dirty="0" smtClean="0">
                <a:latin typeface="Corbel" panose="020B0503020204020204" pitchFamily="34" charset="0"/>
              </a:rPr>
              <a:t>детей,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День </a:t>
            </a:r>
            <a:r>
              <a:rPr lang="ru-RU" sz="7200" dirty="0">
                <a:latin typeface="Corbel" panose="020B0503020204020204" pitchFamily="34" charset="0"/>
              </a:rPr>
              <a:t>родителей и Всемирный день… </a:t>
            </a:r>
            <a:endParaRPr lang="x-none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Чего</a:t>
            </a:r>
            <a:r>
              <a:rPr lang="ru-RU" sz="7200" b="1" dirty="0">
                <a:latin typeface="Corbel" panose="020B0503020204020204" pitchFamily="34" charset="0"/>
              </a:rPr>
              <a:t>? </a:t>
            </a:r>
            <a:r>
              <a:rPr lang="ru-RU" sz="7200" dirty="0">
                <a:latin typeface="Corbel" panose="020B0503020204020204" pitchFamily="34" charset="0"/>
              </a:rPr>
              <a:t/>
            </a:r>
            <a:br>
              <a:rPr lang="ru-RU" sz="7200" dirty="0">
                <a:latin typeface="Corbel" panose="020B0503020204020204" pitchFamily="34" charset="0"/>
              </a:rPr>
            </a:br>
            <a:r>
              <a:rPr lang="ru-RU" sz="7200" dirty="0">
                <a:latin typeface="Corbel" panose="020B0503020204020204" pitchFamily="34" charset="0"/>
              </a:rPr>
              <a:t>1. Винограда</a:t>
            </a:r>
            <a:br>
              <a:rPr lang="ru-RU" sz="7200" dirty="0">
                <a:latin typeface="Corbel" panose="020B0503020204020204" pitchFamily="34" charset="0"/>
              </a:rPr>
            </a:br>
            <a:r>
              <a:rPr lang="ru-RU" sz="7200" dirty="0">
                <a:latin typeface="Corbel" panose="020B0503020204020204" pitchFamily="34" charset="0"/>
              </a:rPr>
              <a:t>2. Яблок</a:t>
            </a:r>
            <a:br>
              <a:rPr lang="ru-RU" sz="7200" dirty="0">
                <a:latin typeface="Corbel" panose="020B0503020204020204" pitchFamily="34" charset="0"/>
              </a:rPr>
            </a:br>
            <a:r>
              <a:rPr lang="ru-RU" sz="7200" dirty="0">
                <a:latin typeface="Corbel" panose="020B0503020204020204" pitchFamily="34" charset="0"/>
              </a:rPr>
              <a:t>3. Молока</a:t>
            </a:r>
            <a:r>
              <a:rPr lang="ru-RU" sz="7200" b="1" dirty="0">
                <a:latin typeface="Corbel" panose="020B0503020204020204" pitchFamily="34" charset="0"/>
              </a:rPr>
              <a:t/>
            </a:r>
            <a:br>
              <a:rPr lang="ru-RU" sz="7200" b="1" dirty="0">
                <a:latin typeface="Corbel" panose="020B0503020204020204" pitchFamily="34" charset="0"/>
              </a:rPr>
            </a:br>
            <a:r>
              <a:rPr lang="ru-RU" sz="7200" dirty="0">
                <a:latin typeface="Corbel" panose="020B0503020204020204" pitchFamily="34" charset="0"/>
              </a:rPr>
              <a:t>4. Конфет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3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6"/>
            <a:ext cx="12868114" cy="857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4" y="3875315"/>
            <a:ext cx="10203543" cy="3817257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3. Молока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93" y="3108550"/>
            <a:ext cx="9568542" cy="538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7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6"/>
            <a:ext cx="12868114" cy="857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smtClean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400" dirty="0">
                <a:latin typeface="Corbel" panose="020B0503020204020204" pitchFamily="34" charset="0"/>
              </a:rPr>
              <a:t>На каждой стороне кубика находятся </a:t>
            </a:r>
            <a:endParaRPr lang="en-US" sz="4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dirty="0" smtClean="0">
                <a:latin typeface="Corbel" panose="020B0503020204020204" pitchFamily="34" charset="0"/>
              </a:rPr>
              <a:t>интерактивные элементы:</a:t>
            </a:r>
            <a:endParaRPr lang="en-US" sz="4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dirty="0" smtClean="0">
                <a:latin typeface="Corbel" panose="020B0503020204020204" pitchFamily="34" charset="0"/>
              </a:rPr>
              <a:t>включатель-выключатель</a:t>
            </a:r>
            <a:r>
              <a:rPr lang="ru-RU" sz="4400" dirty="0">
                <a:latin typeface="Corbel" panose="020B0503020204020204" pitchFamily="34" charset="0"/>
              </a:rPr>
              <a:t>, шестерёнки, </a:t>
            </a:r>
            <a:endParaRPr lang="en-US" sz="4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dirty="0" err="1" smtClean="0">
                <a:latin typeface="Corbel" panose="020B0503020204020204" pitchFamily="34" charset="0"/>
              </a:rPr>
              <a:t>нажимающаяся</a:t>
            </a:r>
            <a:r>
              <a:rPr lang="ru-RU" sz="4400" dirty="0" smtClean="0">
                <a:latin typeface="Corbel" panose="020B0503020204020204" pitchFamily="34" charset="0"/>
              </a:rPr>
              <a:t> </a:t>
            </a:r>
            <a:r>
              <a:rPr lang="ru-RU" sz="4400" dirty="0">
                <a:latin typeface="Corbel" panose="020B0503020204020204" pitchFamily="34" charset="0"/>
              </a:rPr>
              <a:t>кнопка и т.д. </a:t>
            </a:r>
            <a:r>
              <a:rPr lang="ru-RU" sz="4400" dirty="0" smtClean="0">
                <a:latin typeface="Corbel" panose="020B0503020204020204" pitchFamily="34" charset="0"/>
              </a:rPr>
              <a:t>Кубик</a:t>
            </a:r>
            <a:endParaRPr lang="en-US" sz="4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dirty="0" smtClean="0">
                <a:latin typeface="Corbel" panose="020B0503020204020204" pitchFamily="34" charset="0"/>
              </a:rPr>
              <a:t>решает </a:t>
            </a:r>
            <a:r>
              <a:rPr lang="ru-RU" sz="4400" dirty="0">
                <a:latin typeface="Corbel" panose="020B0503020204020204" pitchFamily="34" charset="0"/>
              </a:rPr>
              <a:t>проблему того, что ВОЗ назвала </a:t>
            </a:r>
            <a:endParaRPr lang="en-US" sz="4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dirty="0" smtClean="0">
                <a:latin typeface="Corbel" panose="020B0503020204020204" pitchFamily="34" charset="0"/>
              </a:rPr>
              <a:t>«</a:t>
            </a:r>
            <a:r>
              <a:rPr lang="ru-RU" sz="4400" dirty="0">
                <a:latin typeface="Corbel" panose="020B0503020204020204" pitchFamily="34" charset="0"/>
              </a:rPr>
              <a:t>эпидемией XXI века». </a:t>
            </a:r>
            <a:endParaRPr lang="x-none" sz="4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b="1" dirty="0" smtClean="0">
                <a:latin typeface="Corbel" panose="020B0503020204020204" pitchFamily="34" charset="0"/>
              </a:rPr>
              <a:t>О </a:t>
            </a:r>
            <a:r>
              <a:rPr lang="ru-RU" sz="4400" b="1" dirty="0">
                <a:latin typeface="Corbel" panose="020B0503020204020204" pitchFamily="34" charset="0"/>
              </a:rPr>
              <a:t>чём речь? </a:t>
            </a:r>
            <a:endParaRPr lang="en-US" sz="4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dirty="0" smtClean="0">
                <a:latin typeface="Corbel" panose="020B0503020204020204" pitchFamily="34" charset="0"/>
              </a:rPr>
              <a:t>1. Прыщи</a:t>
            </a:r>
            <a:endParaRPr lang="en-US" sz="4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dirty="0" smtClean="0">
                <a:latin typeface="Corbel" panose="020B0503020204020204" pitchFamily="34" charset="0"/>
              </a:rPr>
              <a:t>2</a:t>
            </a:r>
            <a:r>
              <a:rPr lang="ru-RU" sz="4400" dirty="0">
                <a:latin typeface="Corbel" panose="020B0503020204020204" pitchFamily="34" charset="0"/>
              </a:rPr>
              <a:t>. </a:t>
            </a:r>
            <a:r>
              <a:rPr lang="ru-RU" sz="4400" dirty="0" err="1" smtClean="0">
                <a:latin typeface="Corbel" panose="020B0503020204020204" pitchFamily="34" charset="0"/>
              </a:rPr>
              <a:t>Буллинг</a:t>
            </a:r>
            <a:endParaRPr lang="en-US" sz="4400" dirty="0">
              <a:latin typeface="Corbel" panose="020B0503020204020204" pitchFamily="34" charset="0"/>
            </a:endParaRPr>
          </a:p>
          <a:p>
            <a:pPr fontAlgn="base"/>
            <a:r>
              <a:rPr lang="ru-RU" sz="4400" dirty="0" smtClean="0">
                <a:latin typeface="Corbel" panose="020B0503020204020204" pitchFamily="34" charset="0"/>
              </a:rPr>
              <a:t>3</a:t>
            </a:r>
            <a:r>
              <a:rPr lang="ru-RU" sz="4400" dirty="0">
                <a:latin typeface="Corbel" panose="020B0503020204020204" pitchFamily="34" charset="0"/>
              </a:rPr>
              <a:t>. </a:t>
            </a:r>
            <a:r>
              <a:rPr lang="ru-RU" sz="4400" dirty="0" err="1">
                <a:latin typeface="Corbel" panose="020B0503020204020204" pitchFamily="34" charset="0"/>
              </a:rPr>
              <a:t>Эйджизм</a:t>
            </a:r>
            <a:r>
              <a:rPr lang="ru-RU" sz="4400" dirty="0">
                <a:latin typeface="Corbel" panose="020B0503020204020204" pitchFamily="34" charset="0"/>
              </a:rPr>
              <a:t> (дискриминация по возрастному </a:t>
            </a:r>
            <a:r>
              <a:rPr lang="ru-RU" sz="4400" dirty="0" smtClean="0">
                <a:latin typeface="Corbel" panose="020B0503020204020204" pitchFamily="34" charset="0"/>
              </a:rPr>
              <a:t>признаку)</a:t>
            </a:r>
            <a:endParaRPr lang="en-US" sz="4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400" dirty="0" smtClean="0">
                <a:latin typeface="Corbel" panose="020B0503020204020204" pitchFamily="34" charset="0"/>
              </a:rPr>
              <a:t>4</a:t>
            </a:r>
            <a:r>
              <a:rPr lang="ru-RU" sz="4400" dirty="0">
                <a:latin typeface="Corbel" panose="020B0503020204020204" pitchFamily="34" charset="0"/>
              </a:rPr>
              <a:t>. Стресс</a:t>
            </a:r>
            <a:endParaRPr lang="ru-RU" sz="44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329" y="1416628"/>
            <a:ext cx="9265771" cy="615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9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6"/>
            <a:ext cx="12868114" cy="857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4" y="3875315"/>
            <a:ext cx="10203543" cy="3817257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4. Стресс</a:t>
            </a:r>
            <a:endParaRPr lang="ru-RU" sz="9600" b="1" dirty="0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3480480"/>
            <a:ext cx="9165367" cy="515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6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6"/>
            <a:ext cx="12868114" cy="857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smtClean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400" i="1" dirty="0">
                <a:latin typeface="Corbel" panose="020B0503020204020204" pitchFamily="34" charset="0"/>
              </a:rPr>
              <a:t>Внимание! В этом вопросе может быть больше </a:t>
            </a:r>
            <a:r>
              <a:rPr lang="ru-RU" sz="5400" i="1" dirty="0" smtClean="0">
                <a:latin typeface="Corbel" panose="020B0503020204020204" pitchFamily="34" charset="0"/>
              </a:rPr>
              <a:t>правильных</a:t>
            </a:r>
            <a:endParaRPr lang="en-US" sz="54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i="1" dirty="0" smtClean="0">
                <a:latin typeface="Corbel" panose="020B0503020204020204" pitchFamily="34" charset="0"/>
              </a:rPr>
              <a:t>вариантов </a:t>
            </a:r>
            <a:r>
              <a:rPr lang="ru-RU" sz="5400" i="1" dirty="0">
                <a:latin typeface="Corbel" panose="020B0503020204020204" pitchFamily="34" charset="0"/>
              </a:rPr>
              <a:t>ответа, или не быть их вовсе. Если </a:t>
            </a:r>
            <a:r>
              <a:rPr lang="ru-RU" sz="5400" i="1" dirty="0" smtClean="0">
                <a:latin typeface="Corbel" panose="020B0503020204020204" pitchFamily="34" charset="0"/>
              </a:rPr>
              <a:t>вариантов</a:t>
            </a:r>
            <a:endParaRPr lang="en-US" sz="54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i="1" dirty="0" smtClean="0">
                <a:latin typeface="Corbel" panose="020B0503020204020204" pitchFamily="34" charset="0"/>
              </a:rPr>
              <a:t>больше </a:t>
            </a:r>
            <a:r>
              <a:rPr lang="ru-RU" sz="5400" i="1" dirty="0">
                <a:latin typeface="Corbel" panose="020B0503020204020204" pitchFamily="34" charset="0"/>
              </a:rPr>
              <a:t>одного, выберите все </a:t>
            </a:r>
            <a:r>
              <a:rPr lang="ru-RU" sz="5400" i="1" dirty="0" smtClean="0">
                <a:latin typeface="Corbel" panose="020B0503020204020204" pitchFamily="34" charset="0"/>
              </a:rPr>
              <a:t>правильные.</a:t>
            </a:r>
            <a:endParaRPr lang="en-US" sz="5400" dirty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ВОЗ </a:t>
            </a:r>
            <a:r>
              <a:rPr lang="ru-RU" sz="5400" dirty="0">
                <a:latin typeface="Corbel" panose="020B0503020204020204" pitchFamily="34" charset="0"/>
              </a:rPr>
              <a:t>рекомендует при чихании прикрываться … </a:t>
            </a:r>
            <a:endParaRPr lang="x-none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b="1" dirty="0" smtClean="0">
                <a:latin typeface="Corbel" panose="020B0503020204020204" pitchFamily="34" charset="0"/>
              </a:rPr>
              <a:t>Чем</a:t>
            </a:r>
            <a:r>
              <a:rPr lang="ru-RU" sz="5400" b="1" dirty="0">
                <a:latin typeface="Corbel" panose="020B0503020204020204" pitchFamily="34" charset="0"/>
              </a:rPr>
              <a:t>? </a:t>
            </a:r>
            <a:br>
              <a:rPr lang="ru-RU" sz="5400" b="1" dirty="0">
                <a:latin typeface="Corbel" panose="020B0503020204020204" pitchFamily="34" charset="0"/>
              </a:rPr>
            </a:br>
            <a:r>
              <a:rPr lang="ru-RU" sz="5400" dirty="0">
                <a:latin typeface="Corbel" panose="020B0503020204020204" pitchFamily="34" charset="0"/>
              </a:rPr>
              <a:t>1. Платком</a:t>
            </a:r>
            <a:br>
              <a:rPr lang="ru-RU" sz="5400" dirty="0">
                <a:latin typeface="Corbel" panose="020B0503020204020204" pitchFamily="34" charset="0"/>
              </a:rPr>
            </a:br>
            <a:r>
              <a:rPr lang="ru-RU" sz="5400" dirty="0">
                <a:latin typeface="Corbel" panose="020B0503020204020204" pitchFamily="34" charset="0"/>
              </a:rPr>
              <a:t>2. Ладонью</a:t>
            </a:r>
            <a:br>
              <a:rPr lang="ru-RU" sz="5400" dirty="0">
                <a:latin typeface="Corbel" panose="020B0503020204020204" pitchFamily="34" charset="0"/>
              </a:rPr>
            </a:br>
            <a:r>
              <a:rPr lang="ru-RU" sz="5400" dirty="0">
                <a:latin typeface="Corbel" panose="020B0503020204020204" pitchFamily="34" charset="0"/>
              </a:rPr>
              <a:t>3. Локтем</a:t>
            </a:r>
            <a:br>
              <a:rPr lang="ru-RU" sz="5400" dirty="0">
                <a:latin typeface="Corbel" panose="020B0503020204020204" pitchFamily="34" charset="0"/>
              </a:rPr>
            </a:br>
            <a:r>
              <a:rPr lang="ru-RU" sz="5400" dirty="0">
                <a:latin typeface="Corbel" panose="020B0503020204020204" pitchFamily="34" charset="0"/>
              </a:rPr>
              <a:t>4. Не использовать ничего</a:t>
            </a:r>
            <a:endParaRPr lang="ru-RU" sz="54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2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6"/>
            <a:ext cx="12868114" cy="857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4" y="3875315"/>
            <a:ext cx="10203543" cy="3817257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  <a:latin typeface="Corbel" pitchFamily="34" charset="0"/>
              </a:rPr>
              <a:t>1,3</a:t>
            </a:r>
            <a:endParaRPr lang="ru-RU" sz="9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79" y="4045235"/>
            <a:ext cx="9890371" cy="41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7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59" y="1123182"/>
            <a:ext cx="20393660" cy="1441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7200" b="1" dirty="0" smtClean="0">
                <a:latin typeface="Corbel" panose="020B0503020204020204" pitchFamily="34" charset="0"/>
              </a:rPr>
              <a:t>МОЛОДЦЫ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7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6"/>
            <a:ext cx="12868114" cy="857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b="1" dirty="0">
                <a:latin typeface="Corbel" panose="020B0503020204020204" pitchFamily="34" charset="0"/>
              </a:rPr>
              <a:t>Из-за необычных условий работы </a:t>
            </a:r>
            <a:r>
              <a:rPr lang="ru-RU" sz="7200" b="1" dirty="0" smtClean="0">
                <a:latin typeface="Corbel" panose="020B0503020204020204" pitchFamily="34" charset="0"/>
              </a:rPr>
              <a:t>врачи</a:t>
            </a:r>
            <a:endParaRPr lang="en-US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настоятельно </a:t>
            </a:r>
            <a:r>
              <a:rPr lang="ru-RU" sz="7200" b="1" dirty="0">
                <a:latin typeface="Corbel" panose="020B0503020204020204" pitchFamily="34" charset="0"/>
              </a:rPr>
              <a:t>рекомендуют космонавтам </a:t>
            </a:r>
            <a:r>
              <a:rPr lang="ru-RU" sz="7200" b="1" dirty="0" smtClean="0">
                <a:latin typeface="Corbel" panose="020B0503020204020204" pitchFamily="34" charset="0"/>
              </a:rPr>
              <a:t>во</a:t>
            </a:r>
            <a:endParaRPr lang="en-US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время </a:t>
            </a:r>
            <a:r>
              <a:rPr lang="ru-RU" sz="7200" b="1" dirty="0">
                <a:latin typeface="Corbel" panose="020B0503020204020204" pitchFamily="34" charset="0"/>
              </a:rPr>
              <a:t>полёта заниматься… </a:t>
            </a:r>
            <a:r>
              <a:rPr lang="ru-RU" sz="7200" dirty="0">
                <a:latin typeface="Corbel" panose="020B0503020204020204" pitchFamily="34" charset="0"/>
              </a:rPr>
              <a:t> 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1. Иглоукалыванием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2</a:t>
            </a:r>
            <a:r>
              <a:rPr lang="ru-RU" sz="7200" dirty="0">
                <a:latin typeface="Corbel" panose="020B0503020204020204" pitchFamily="34" charset="0"/>
              </a:rPr>
              <a:t>. </a:t>
            </a:r>
            <a:r>
              <a:rPr lang="ru-RU" sz="7200" dirty="0" smtClean="0">
                <a:latin typeface="Corbel" panose="020B0503020204020204" pitchFamily="34" charset="0"/>
              </a:rPr>
              <a:t>Спортом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3</a:t>
            </a:r>
            <a:r>
              <a:rPr lang="ru-RU" sz="7200" dirty="0">
                <a:latin typeface="Corbel" panose="020B0503020204020204" pitchFamily="34" charset="0"/>
              </a:rPr>
              <a:t>. </a:t>
            </a:r>
            <a:r>
              <a:rPr lang="ru-RU" sz="7200" dirty="0" smtClean="0">
                <a:latin typeface="Corbel" panose="020B0503020204020204" pitchFamily="34" charset="0"/>
              </a:rPr>
              <a:t>Пением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4</a:t>
            </a:r>
            <a:r>
              <a:rPr lang="ru-RU" sz="7200" dirty="0">
                <a:latin typeface="Corbel" panose="020B0503020204020204" pitchFamily="34" charset="0"/>
              </a:rPr>
              <a:t>. Чтением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6"/>
            <a:ext cx="12868114" cy="857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4" y="3875315"/>
            <a:ext cx="10203543" cy="3817257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2. Спортом</a:t>
            </a:r>
            <a:endParaRPr lang="en-US" sz="9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48" y="3213095"/>
            <a:ext cx="9458529" cy="529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6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6"/>
            <a:ext cx="12868114" cy="857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8" y="2422576"/>
            <a:ext cx="18874943" cy="7513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>
                <a:latin typeface="Corbel" panose="020B0503020204020204" pitchFamily="34" charset="0"/>
              </a:rPr>
              <a:t>Выдающийся хирург Николай Пирогов называл </a:t>
            </a:r>
            <a:r>
              <a:rPr lang="ru-RU" sz="6000" dirty="0" smtClean="0">
                <a:latin typeface="Corbel" panose="020B0503020204020204" pitchFamily="34" charset="0"/>
              </a:rPr>
              <a:t>АЛЬФУ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будущим </a:t>
            </a:r>
            <a:r>
              <a:rPr lang="ru-RU" sz="6000" dirty="0">
                <a:latin typeface="Corbel" panose="020B0503020204020204" pitchFamily="34" charset="0"/>
              </a:rPr>
              <a:t>медицины. Вакцинация – один из </a:t>
            </a:r>
            <a:r>
              <a:rPr lang="ru-RU" sz="6000" dirty="0" smtClean="0">
                <a:latin typeface="Corbel" panose="020B0503020204020204" pitchFamily="34" charset="0"/>
              </a:rPr>
              <a:t>самых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эффективных </a:t>
            </a:r>
            <a:r>
              <a:rPr lang="ru-RU" sz="6000" dirty="0">
                <a:latin typeface="Corbel" panose="020B0503020204020204" pitchFamily="34" charset="0"/>
              </a:rPr>
              <a:t>методов АЛЬФЫ.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Назовите АЛЬФУ.</a:t>
            </a:r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1</a:t>
            </a:r>
            <a:r>
              <a:rPr lang="ru-RU" sz="6000" dirty="0">
                <a:latin typeface="Corbel" panose="020B0503020204020204" pitchFamily="34" charset="0"/>
              </a:rPr>
              <a:t>. Диагностика</a:t>
            </a:r>
          </a:p>
          <a:p>
            <a:r>
              <a:rPr lang="ru-RU" sz="6000" dirty="0">
                <a:latin typeface="Corbel" panose="020B0503020204020204" pitchFamily="34" charset="0"/>
              </a:rPr>
              <a:t>2. Самолечение</a:t>
            </a:r>
          </a:p>
          <a:p>
            <a:r>
              <a:rPr lang="ru-RU" sz="6000" dirty="0">
                <a:latin typeface="Corbel" panose="020B0503020204020204" pitchFamily="34" charset="0"/>
              </a:rPr>
              <a:t>3. Профилактика</a:t>
            </a:r>
          </a:p>
          <a:p>
            <a:r>
              <a:rPr lang="ru-RU" sz="6000" dirty="0">
                <a:latin typeface="Corbel" panose="020B0503020204020204" pitchFamily="34" charset="0"/>
              </a:rPr>
              <a:t>4. </a:t>
            </a:r>
            <a:r>
              <a:rPr lang="ru-RU" sz="6000" dirty="0" smtClean="0">
                <a:latin typeface="Corbel" panose="020B0503020204020204" pitchFamily="34" charset="0"/>
              </a:rPr>
              <a:t>Страховка</a:t>
            </a:r>
            <a:r>
              <a:rPr lang="ru-RU" sz="6000" dirty="0">
                <a:latin typeface="Corbel" panose="020B0503020204020204" pitchFamily="34" charset="0"/>
              </a:rPr>
              <a:t/>
            </a:r>
            <a:br>
              <a:rPr lang="ru-RU" sz="6000" dirty="0">
                <a:latin typeface="Corbel" panose="020B0503020204020204" pitchFamily="34" charset="0"/>
              </a:rPr>
            </a:br>
            <a:endParaRPr lang="ru-RU" sz="6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6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6"/>
            <a:ext cx="12868114" cy="857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4" y="3875315"/>
            <a:ext cx="10203543" cy="3817257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000" b="1" dirty="0">
                <a:solidFill>
                  <a:schemeClr val="bg1"/>
                </a:solidFill>
                <a:latin typeface="Corbel" panose="020B0503020204020204" pitchFamily="34" charset="0"/>
              </a:rPr>
              <a:t>3. Профилактика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7" y="3499503"/>
            <a:ext cx="9919334" cy="534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6"/>
            <a:ext cx="12868114" cy="857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000" b="1" dirty="0">
                <a:latin typeface="Corbel" panose="020B0503020204020204" pitchFamily="34" charset="0"/>
              </a:rPr>
              <a:t>Плакат, призывающий расстаться с </a:t>
            </a:r>
            <a:r>
              <a:rPr lang="ru-RU" sz="7000" b="1" dirty="0" smtClean="0">
                <a:latin typeface="Corbel" panose="020B0503020204020204" pitchFamily="34" charset="0"/>
              </a:rPr>
              <a:t>алкоголем</a:t>
            </a:r>
            <a:endParaRPr lang="en-US" sz="7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000" b="1" dirty="0" smtClean="0">
                <a:latin typeface="Corbel" panose="020B0503020204020204" pitchFamily="34" charset="0"/>
              </a:rPr>
              <a:t>в </a:t>
            </a:r>
            <a:r>
              <a:rPr lang="ru-RU" sz="7000" b="1" dirty="0">
                <a:latin typeface="Corbel" panose="020B0503020204020204" pitchFamily="34" charset="0"/>
              </a:rPr>
              <a:t>пользу физических упражнений, </a:t>
            </a:r>
            <a:r>
              <a:rPr lang="ru-RU" sz="7000" b="1" dirty="0" smtClean="0">
                <a:latin typeface="Corbel" panose="020B0503020204020204" pitchFamily="34" charset="0"/>
              </a:rPr>
              <a:t>советует</a:t>
            </a:r>
            <a:endParaRPr lang="en-US" sz="7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000" b="1" dirty="0" smtClean="0">
                <a:latin typeface="Corbel" panose="020B0503020204020204" pitchFamily="34" charset="0"/>
              </a:rPr>
              <a:t>заменить </a:t>
            </a:r>
            <a:r>
              <a:rPr lang="ru-RU" sz="7000" b="1" dirty="0">
                <a:latin typeface="Corbel" panose="020B0503020204020204" pitchFamily="34" charset="0"/>
              </a:rPr>
              <a:t>в некоем слове… </a:t>
            </a:r>
            <a:r>
              <a:rPr lang="ru-RU" sz="7000" dirty="0">
                <a:latin typeface="Corbel" panose="020B0503020204020204" pitchFamily="34" charset="0"/>
              </a:rPr>
              <a:t> </a:t>
            </a:r>
            <a:br>
              <a:rPr lang="ru-RU" sz="7000" dirty="0">
                <a:latin typeface="Corbel" panose="020B0503020204020204" pitchFamily="34" charset="0"/>
              </a:rPr>
            </a:br>
            <a:r>
              <a:rPr lang="ru-RU" sz="7000" dirty="0">
                <a:latin typeface="Corbel" panose="020B0503020204020204" pitchFamily="34" charset="0"/>
              </a:rPr>
              <a:t>1. букву «и» на «о»</a:t>
            </a:r>
            <a:br>
              <a:rPr lang="ru-RU" sz="7000" dirty="0">
                <a:latin typeface="Corbel" panose="020B0503020204020204" pitchFamily="34" charset="0"/>
              </a:rPr>
            </a:br>
            <a:r>
              <a:rPr lang="ru-RU" sz="7000" dirty="0">
                <a:latin typeface="Corbel" panose="020B0503020204020204" pitchFamily="34" charset="0"/>
              </a:rPr>
              <a:t>2. букву «м» на «н»</a:t>
            </a:r>
            <a:br>
              <a:rPr lang="ru-RU" sz="7000" dirty="0">
                <a:latin typeface="Corbel" panose="020B0503020204020204" pitchFamily="34" charset="0"/>
              </a:rPr>
            </a:br>
            <a:r>
              <a:rPr lang="ru-RU" sz="7000" dirty="0">
                <a:latin typeface="Corbel" panose="020B0503020204020204" pitchFamily="34" charset="0"/>
              </a:rPr>
              <a:t>3. букву «а» на «е»</a:t>
            </a:r>
            <a:br>
              <a:rPr lang="ru-RU" sz="7000" dirty="0">
                <a:latin typeface="Corbel" panose="020B0503020204020204" pitchFamily="34" charset="0"/>
              </a:rPr>
            </a:br>
            <a:r>
              <a:rPr lang="ru-RU" sz="7000" dirty="0">
                <a:latin typeface="Corbel" panose="020B0503020204020204" pitchFamily="34" charset="0"/>
              </a:rPr>
              <a:t>4. букву «з» на «ж»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1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6"/>
            <a:ext cx="12868114" cy="857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4" y="3875315"/>
            <a:ext cx="10203543" cy="3817257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7200" b="1" dirty="0">
                <a:solidFill>
                  <a:schemeClr val="bg1"/>
                </a:solidFill>
                <a:latin typeface="Corbel" panose="020B0503020204020204" pitchFamily="34" charset="0"/>
              </a:rPr>
              <a:t>1. букву «и» на «о»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49" y="2681317"/>
            <a:ext cx="9056193" cy="680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3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6"/>
            <a:ext cx="12868114" cy="857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>
                <a:latin typeface="Corbel" panose="020B0503020204020204" pitchFamily="34" charset="0"/>
              </a:rPr>
              <a:t>Прибор был запатентован ещё в 1860 </a:t>
            </a:r>
            <a:r>
              <a:rPr lang="ru-RU" sz="6000" dirty="0" smtClean="0">
                <a:latin typeface="Corbel" panose="020B0503020204020204" pitchFamily="34" charset="0"/>
              </a:rPr>
              <a:t>году.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Изобретатель </a:t>
            </a:r>
            <a:r>
              <a:rPr lang="ru-RU" sz="6000" dirty="0">
                <a:latin typeface="Corbel" panose="020B0503020204020204" pitchFamily="34" charset="0"/>
              </a:rPr>
              <a:t>назвал его «</a:t>
            </a:r>
            <a:r>
              <a:rPr lang="ru-RU" sz="6000" dirty="0" err="1">
                <a:latin typeface="Corbel" panose="020B0503020204020204" pitchFamily="34" charset="0"/>
              </a:rPr>
              <a:t>подметателем</a:t>
            </a:r>
            <a:r>
              <a:rPr lang="ru-RU" sz="6000" dirty="0">
                <a:latin typeface="Corbel" panose="020B0503020204020204" pitchFamily="34" charset="0"/>
              </a:rPr>
              <a:t> ковров</a:t>
            </a:r>
            <a:r>
              <a:rPr lang="ru-RU" sz="6000" dirty="0" smtClean="0">
                <a:latin typeface="Corbel" panose="020B0503020204020204" pitchFamily="34" charset="0"/>
              </a:rPr>
              <a:t>».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Позже </a:t>
            </a:r>
            <a:r>
              <a:rPr lang="ru-RU" sz="6000" dirty="0">
                <a:latin typeface="Corbel" panose="020B0503020204020204" pitchFamily="34" charset="0"/>
              </a:rPr>
              <a:t>журнал «</a:t>
            </a:r>
            <a:r>
              <a:rPr lang="ru-RU" sz="6000" dirty="0" err="1">
                <a:latin typeface="Corbel" panose="020B0503020204020204" pitchFamily="34" charset="0"/>
              </a:rPr>
              <a:t>Electrician</a:t>
            </a:r>
            <a:r>
              <a:rPr lang="ru-RU" sz="6000" dirty="0">
                <a:latin typeface="Corbel" panose="020B0503020204020204" pitchFamily="34" charset="0"/>
              </a:rPr>
              <a:t>» назвал его </a:t>
            </a:r>
            <a:r>
              <a:rPr lang="ru-RU" sz="6000" dirty="0" smtClean="0">
                <a:latin typeface="Corbel" panose="020B0503020204020204" pitchFamily="34" charset="0"/>
              </a:rPr>
              <a:t>новым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стандартом </a:t>
            </a:r>
            <a:r>
              <a:rPr lang="ru-RU" sz="6000" dirty="0">
                <a:latin typeface="Corbel" panose="020B0503020204020204" pitchFamily="34" charset="0"/>
              </a:rPr>
              <a:t>здоровья. </a:t>
            </a:r>
            <a:r>
              <a:rPr lang="ru-RU" sz="6000" b="1" dirty="0">
                <a:latin typeface="Corbel" panose="020B0503020204020204" pitchFamily="34" charset="0"/>
              </a:rPr>
              <a:t>О чём речь? </a:t>
            </a:r>
            <a:r>
              <a:rPr lang="ru-RU" sz="6000" dirty="0">
                <a:latin typeface="Corbel" panose="020B0503020204020204" pitchFamily="34" charset="0"/>
              </a:rPr>
              <a:t/>
            </a:r>
            <a:br>
              <a:rPr lang="ru-RU" sz="6000" dirty="0">
                <a:latin typeface="Corbel" panose="020B0503020204020204" pitchFamily="34" charset="0"/>
              </a:rPr>
            </a:br>
            <a:r>
              <a:rPr lang="ru-RU" sz="6000" dirty="0">
                <a:latin typeface="Corbel" panose="020B0503020204020204" pitchFamily="34" charset="0"/>
              </a:rPr>
              <a:t>1. Утюг</a:t>
            </a:r>
            <a:br>
              <a:rPr lang="ru-RU" sz="6000" dirty="0">
                <a:latin typeface="Corbel" panose="020B0503020204020204" pitchFamily="34" charset="0"/>
              </a:rPr>
            </a:br>
            <a:r>
              <a:rPr lang="ru-RU" sz="6000" dirty="0">
                <a:latin typeface="Corbel" panose="020B0503020204020204" pitchFamily="34" charset="0"/>
              </a:rPr>
              <a:t>2. Микроволновая печь</a:t>
            </a:r>
            <a:br>
              <a:rPr lang="ru-RU" sz="6000" dirty="0">
                <a:latin typeface="Corbel" panose="020B0503020204020204" pitchFamily="34" charset="0"/>
              </a:rPr>
            </a:br>
            <a:r>
              <a:rPr lang="ru-RU" sz="6000" dirty="0">
                <a:latin typeface="Corbel" panose="020B0503020204020204" pitchFamily="34" charset="0"/>
              </a:rPr>
              <a:t>3. Миксер</a:t>
            </a:r>
            <a:br>
              <a:rPr lang="ru-RU" sz="6000" dirty="0">
                <a:latin typeface="Corbel" panose="020B0503020204020204" pitchFamily="34" charset="0"/>
              </a:rPr>
            </a:br>
            <a:r>
              <a:rPr lang="ru-RU" sz="6000" dirty="0">
                <a:latin typeface="Corbel" panose="020B0503020204020204" pitchFamily="34" charset="0"/>
              </a:rPr>
              <a:t>4. Пылесос</a:t>
            </a:r>
            <a:endParaRPr lang="ru-RU" sz="6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8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22492"/>
            <a:ext cx="1519257" cy="1846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86" y="1119706"/>
            <a:ext cx="12868114" cy="857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324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23814"/>
            <a:ext cx="3386335" cy="728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558" y="10237247"/>
            <a:ext cx="2011986" cy="10275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70" y="10237247"/>
            <a:ext cx="4227060" cy="10234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4" y="3875315"/>
            <a:ext cx="10203543" cy="3817257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67951" y="388020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9600" b="1" dirty="0">
                <a:solidFill>
                  <a:schemeClr val="bg1"/>
                </a:solidFill>
                <a:latin typeface="Corbel" panose="020B0503020204020204" pitchFamily="34" charset="0"/>
              </a:rPr>
              <a:t>4. Пылесос</a:t>
            </a:r>
            <a:endParaRPr lang="ru-RU" sz="9600" b="1" dirty="0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264" y="2540272"/>
            <a:ext cx="6818688" cy="681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5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2953</TotalTime>
  <Words>265</Words>
  <Application>Microsoft Office PowerPoint</Application>
  <PresentationFormat>Произвольный</PresentationFormat>
  <Paragraphs>77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1   ВОПРОС</vt:lpstr>
      <vt:lpstr>2   ОТВЕТ</vt:lpstr>
      <vt:lpstr>2   ВОПРОС</vt:lpstr>
      <vt:lpstr>2   ОТВЕТ</vt:lpstr>
      <vt:lpstr>3   ВОПРОС</vt:lpstr>
      <vt:lpstr>3   ОТВЕТ</vt:lpstr>
      <vt:lpstr>4   ВОПРОС</vt:lpstr>
      <vt:lpstr>4   ОТВЕТ</vt:lpstr>
      <vt:lpstr>5   ВОПРОС</vt:lpstr>
      <vt:lpstr>5   ОТВЕТ</vt:lpstr>
      <vt:lpstr>6   ВОПРОС</vt:lpstr>
      <vt:lpstr>6   ОТВЕТ</vt:lpstr>
      <vt:lpstr>7   ВОПРОС</vt:lpstr>
      <vt:lpstr>7   ОТВЕТ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CQ</cp:lastModifiedBy>
  <cp:revision>385</cp:revision>
  <dcterms:modified xsi:type="dcterms:W3CDTF">2020-12-25T14:17:28Z</dcterms:modified>
</cp:coreProperties>
</file>