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60" r:id="rId6"/>
    <p:sldId id="331" r:id="rId7"/>
    <p:sldId id="361" r:id="rId8"/>
    <p:sldId id="396" r:id="rId9"/>
    <p:sldId id="398" r:id="rId10"/>
    <p:sldId id="394" r:id="rId11"/>
    <p:sldId id="266" r:id="rId12"/>
    <p:sldId id="268" r:id="rId13"/>
    <p:sldId id="399" r:id="rId14"/>
    <p:sldId id="377" r:id="rId15"/>
    <p:sldId id="400" r:id="rId16"/>
    <p:sldId id="401" r:id="rId17"/>
    <p:sldId id="402" r:id="rId18"/>
    <p:sldId id="275" r:id="rId19"/>
    <p:sldId id="280" r:id="rId20"/>
    <p:sldId id="408" r:id="rId21"/>
    <p:sldId id="403" r:id="rId22"/>
    <p:sldId id="405" r:id="rId23"/>
    <p:sldId id="407" r:id="rId24"/>
    <p:sldId id="404" r:id="rId25"/>
    <p:sldId id="281" r:id="rId26"/>
    <p:sldId id="282" r:id="rId27"/>
    <p:sldId id="415" r:id="rId28"/>
    <p:sldId id="433" r:id="rId29"/>
    <p:sldId id="429" r:id="rId30"/>
    <p:sldId id="410" r:id="rId31"/>
    <p:sldId id="409" r:id="rId32"/>
    <p:sldId id="288" r:id="rId33"/>
    <p:sldId id="293" r:id="rId34"/>
    <p:sldId id="427" r:id="rId35"/>
    <p:sldId id="421" r:id="rId36"/>
    <p:sldId id="418" r:id="rId37"/>
    <p:sldId id="416" r:id="rId38"/>
    <p:sldId id="41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A"/>
    <a:srgbClr val="7A5E9C"/>
    <a:srgbClr val="B22C2C"/>
    <a:srgbClr val="B3190D"/>
    <a:srgbClr val="8368A4"/>
    <a:srgbClr val="275EA1"/>
    <a:srgbClr val="A42518"/>
    <a:srgbClr val="995013"/>
    <a:srgbClr val="A33A1D"/>
    <a:srgbClr val="44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9" d="100"/>
          <a:sy n="109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wmf"/><Relationship Id="rId8" Type="http://schemas.openxmlformats.org/officeDocument/2006/relationships/image" Target="../media/image100.wmf"/><Relationship Id="rId7" Type="http://schemas.openxmlformats.org/officeDocument/2006/relationships/image" Target="../media/image99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image" Target="../media/image119.wmf"/><Relationship Id="rId7" Type="http://schemas.openxmlformats.org/officeDocument/2006/relationships/image" Target="../media/image118.wmf"/><Relationship Id="rId6" Type="http://schemas.openxmlformats.org/officeDocument/2006/relationships/image" Target="../media/image117.wmf"/><Relationship Id="rId5" Type="http://schemas.openxmlformats.org/officeDocument/2006/relationships/image" Target="../media/image55.wmf"/><Relationship Id="rId4" Type="http://schemas.openxmlformats.org/officeDocument/2006/relationships/image" Target="../media/image116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1" Type="http://schemas.openxmlformats.org/officeDocument/2006/relationships/image" Target="../media/image121.wmf"/><Relationship Id="rId10" Type="http://schemas.openxmlformats.org/officeDocument/2006/relationships/image" Target="../media/image120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1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7" Type="http://schemas.openxmlformats.org/officeDocument/2006/relationships/image" Target="../media/image156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8" Type="http://schemas.openxmlformats.org/officeDocument/2006/relationships/image" Target="../media/image58.wmf"/><Relationship Id="rId7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1" Type="http://schemas.openxmlformats.org/officeDocument/2006/relationships/image" Target="../media/image61.wmf"/><Relationship Id="rId10" Type="http://schemas.openxmlformats.org/officeDocument/2006/relationships/image" Target="../media/image60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7" Type="http://schemas.openxmlformats.org/officeDocument/2006/relationships/image" Target="../media/image71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7" Type="http://schemas.openxmlformats.org/officeDocument/2006/relationships/image" Target="../media/image81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395-AD55-4CFF-B988-9AC724C58BF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FA13-3504-47DE-A163-E7E2781B3C1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Марина   Николаевна</a:t>
            </a:r>
            <a:endParaRPr lang="ru-RU" sz="1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СОШ №256 ГО ЗАТО г.Фокино</a:t>
            </a:r>
            <a:endParaRPr lang="ru-RU" sz="14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2.wmf"/><Relationship Id="rId2" Type="http://schemas.openxmlformats.org/officeDocument/2006/relationships/oleObject" Target="../embeddings/oleObject23.bin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1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image" Target="../media/image49.wmf"/><Relationship Id="rId7" Type="http://schemas.openxmlformats.org/officeDocument/2006/relationships/image" Target="../media/image48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3" Type="http://schemas.openxmlformats.org/officeDocument/2006/relationships/vmlDrawing" Target="../drawings/vmlDrawing6.vml"/><Relationship Id="rId32" Type="http://schemas.openxmlformats.org/officeDocument/2006/relationships/slideLayout" Target="../slideLayouts/slideLayout6.xml"/><Relationship Id="rId31" Type="http://schemas.openxmlformats.org/officeDocument/2006/relationships/image" Target="../media/image61.wmf"/><Relationship Id="rId30" Type="http://schemas.openxmlformats.org/officeDocument/2006/relationships/oleObject" Target="../embeddings/oleObject34.bin"/><Relationship Id="rId3" Type="http://schemas.openxmlformats.org/officeDocument/2006/relationships/image" Target="../media/image44.wmf"/><Relationship Id="rId29" Type="http://schemas.openxmlformats.org/officeDocument/2006/relationships/image" Target="../media/image60.wmf"/><Relationship Id="rId28" Type="http://schemas.openxmlformats.org/officeDocument/2006/relationships/oleObject" Target="../embeddings/oleObject33.bin"/><Relationship Id="rId27" Type="http://schemas.openxmlformats.org/officeDocument/2006/relationships/image" Target="../media/image59.wmf"/><Relationship Id="rId26" Type="http://schemas.openxmlformats.org/officeDocument/2006/relationships/oleObject" Target="../embeddings/oleObject32.bin"/><Relationship Id="rId25" Type="http://schemas.openxmlformats.org/officeDocument/2006/relationships/image" Target="../media/image58.wmf"/><Relationship Id="rId24" Type="http://schemas.openxmlformats.org/officeDocument/2006/relationships/oleObject" Target="../embeddings/oleObject31.bin"/><Relationship Id="rId23" Type="http://schemas.openxmlformats.org/officeDocument/2006/relationships/image" Target="../media/image57.wmf"/><Relationship Id="rId22" Type="http://schemas.openxmlformats.org/officeDocument/2006/relationships/oleObject" Target="../embeddings/oleObject30.bin"/><Relationship Id="rId21" Type="http://schemas.openxmlformats.org/officeDocument/2006/relationships/image" Target="../media/image56.wmf"/><Relationship Id="rId20" Type="http://schemas.openxmlformats.org/officeDocument/2006/relationships/oleObject" Target="../embeddings/oleObject29.bin"/><Relationship Id="rId2" Type="http://schemas.openxmlformats.org/officeDocument/2006/relationships/image" Target="../media/image39.png"/><Relationship Id="rId19" Type="http://schemas.openxmlformats.org/officeDocument/2006/relationships/image" Target="../media/image55.wmf"/><Relationship Id="rId18" Type="http://schemas.openxmlformats.org/officeDocument/2006/relationships/oleObject" Target="../embeddings/oleObject28.bin"/><Relationship Id="rId17" Type="http://schemas.openxmlformats.org/officeDocument/2006/relationships/image" Target="../media/image54.wmf"/><Relationship Id="rId16" Type="http://schemas.openxmlformats.org/officeDocument/2006/relationships/oleObject" Target="../embeddings/oleObject27.bin"/><Relationship Id="rId15" Type="http://schemas.openxmlformats.org/officeDocument/2006/relationships/image" Target="../media/image53.wmf"/><Relationship Id="rId14" Type="http://schemas.openxmlformats.org/officeDocument/2006/relationships/oleObject" Target="../embeddings/oleObject26.bin"/><Relationship Id="rId13" Type="http://schemas.openxmlformats.org/officeDocument/2006/relationships/image" Target="../media/image52.wmf"/><Relationship Id="rId12" Type="http://schemas.openxmlformats.org/officeDocument/2006/relationships/oleObject" Target="../embeddings/oleObject25.bin"/><Relationship Id="rId11" Type="http://schemas.openxmlformats.org/officeDocument/2006/relationships/image" Target="../media/image51.wmf"/><Relationship Id="rId10" Type="http://schemas.openxmlformats.org/officeDocument/2006/relationships/oleObject" Target="../embeddings/oleObject24.bin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66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5.bin"/><Relationship Id="rId3" Type="http://schemas.openxmlformats.org/officeDocument/2006/relationships/image" Target="../media/image63.wmf"/><Relationship Id="rId24" Type="http://schemas.openxmlformats.org/officeDocument/2006/relationships/vmlDrawing" Target="../drawings/vmlDrawing7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43.png"/><Relationship Id="rId21" Type="http://schemas.openxmlformats.org/officeDocument/2006/relationships/image" Target="../media/image72.wmf"/><Relationship Id="rId20" Type="http://schemas.openxmlformats.org/officeDocument/2006/relationships/oleObject" Target="../embeddings/oleObject43.bin"/><Relationship Id="rId2" Type="http://schemas.openxmlformats.org/officeDocument/2006/relationships/image" Target="../media/image62.wmf"/><Relationship Id="rId19" Type="http://schemas.openxmlformats.org/officeDocument/2006/relationships/image" Target="../media/image71.wmf"/><Relationship Id="rId18" Type="http://schemas.openxmlformats.org/officeDocument/2006/relationships/oleObject" Target="../embeddings/oleObject42.bin"/><Relationship Id="rId17" Type="http://schemas.openxmlformats.org/officeDocument/2006/relationships/image" Target="../media/image70.wmf"/><Relationship Id="rId16" Type="http://schemas.openxmlformats.org/officeDocument/2006/relationships/oleObject" Target="../embeddings/oleObject41.bin"/><Relationship Id="rId15" Type="http://schemas.openxmlformats.org/officeDocument/2006/relationships/oleObject" Target="../embeddings/oleObject40.bin"/><Relationship Id="rId14" Type="http://schemas.openxmlformats.org/officeDocument/2006/relationships/image" Target="../media/image69.wmf"/><Relationship Id="rId13" Type="http://schemas.openxmlformats.org/officeDocument/2006/relationships/oleObject" Target="../embeddings/oleObject39.bin"/><Relationship Id="rId12" Type="http://schemas.openxmlformats.org/officeDocument/2006/relationships/image" Target="../media/image68.wmf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67.wmf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wmf"/><Relationship Id="rId8" Type="http://schemas.openxmlformats.org/officeDocument/2006/relationships/oleObject" Target="../embeddings/oleObject46.bin"/><Relationship Id="rId7" Type="http://schemas.openxmlformats.org/officeDocument/2006/relationships/image" Target="../media/image76.wmf"/><Relationship Id="rId6" Type="http://schemas.openxmlformats.org/officeDocument/2006/relationships/oleObject" Target="../embeddings/oleObject45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4.bin"/><Relationship Id="rId3" Type="http://schemas.openxmlformats.org/officeDocument/2006/relationships/image" Target="../media/image74.wmf"/><Relationship Id="rId23" Type="http://schemas.openxmlformats.org/officeDocument/2006/relationships/vmlDrawing" Target="../drawings/vmlDrawing8.vml"/><Relationship Id="rId22" Type="http://schemas.openxmlformats.org/officeDocument/2006/relationships/slideLayout" Target="../slideLayouts/slideLayout6.xml"/><Relationship Id="rId21" Type="http://schemas.openxmlformats.org/officeDocument/2006/relationships/slide" Target="slide2.xml"/><Relationship Id="rId20" Type="http://schemas.openxmlformats.org/officeDocument/2006/relationships/image" Target="../media/image43.png"/><Relationship Id="rId2" Type="http://schemas.openxmlformats.org/officeDocument/2006/relationships/image" Target="../media/image73.wmf"/><Relationship Id="rId19" Type="http://schemas.openxmlformats.org/officeDocument/2006/relationships/image" Target="../media/image82.wmf"/><Relationship Id="rId18" Type="http://schemas.openxmlformats.org/officeDocument/2006/relationships/oleObject" Target="../embeddings/oleObject51.bin"/><Relationship Id="rId17" Type="http://schemas.openxmlformats.org/officeDocument/2006/relationships/image" Target="../media/image81.wmf"/><Relationship Id="rId16" Type="http://schemas.openxmlformats.org/officeDocument/2006/relationships/oleObject" Target="../embeddings/oleObject50.bin"/><Relationship Id="rId15" Type="http://schemas.openxmlformats.org/officeDocument/2006/relationships/image" Target="../media/image80.wmf"/><Relationship Id="rId14" Type="http://schemas.openxmlformats.org/officeDocument/2006/relationships/oleObject" Target="../embeddings/oleObject49.bin"/><Relationship Id="rId13" Type="http://schemas.openxmlformats.org/officeDocument/2006/relationships/image" Target="../media/image79.wmf"/><Relationship Id="rId12" Type="http://schemas.openxmlformats.org/officeDocument/2006/relationships/oleObject" Target="../embeddings/oleObject48.bin"/><Relationship Id="rId11" Type="http://schemas.openxmlformats.org/officeDocument/2006/relationships/image" Target="../media/image78.wmf"/><Relationship Id="rId10" Type="http://schemas.openxmlformats.org/officeDocument/2006/relationships/oleObject" Target="../embeddings/oleObject47.bin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9.wmf"/><Relationship Id="rId2" Type="http://schemas.openxmlformats.org/officeDocument/2006/relationships/oleObject" Target="../embeddings/oleObject52.bin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91.w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83.png"/><Relationship Id="rId1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8" Type="http://schemas.openxmlformats.org/officeDocument/2006/relationships/image" Target="../media/image95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94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55.bin"/><Relationship Id="rId22" Type="http://schemas.openxmlformats.org/officeDocument/2006/relationships/vmlDrawing" Target="../drawings/vmlDrawing11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101.wmf"/><Relationship Id="rId2" Type="http://schemas.openxmlformats.org/officeDocument/2006/relationships/image" Target="../media/image84.png"/><Relationship Id="rId19" Type="http://schemas.openxmlformats.org/officeDocument/2006/relationships/oleObject" Target="../embeddings/oleObject63.bin"/><Relationship Id="rId18" Type="http://schemas.openxmlformats.org/officeDocument/2006/relationships/image" Target="../media/image100.wmf"/><Relationship Id="rId17" Type="http://schemas.openxmlformats.org/officeDocument/2006/relationships/oleObject" Target="../embeddings/oleObject62.bin"/><Relationship Id="rId16" Type="http://schemas.openxmlformats.org/officeDocument/2006/relationships/image" Target="../media/image99.wmf"/><Relationship Id="rId15" Type="http://schemas.openxmlformats.org/officeDocument/2006/relationships/oleObject" Target="../embeddings/oleObject61.bin"/><Relationship Id="rId14" Type="http://schemas.openxmlformats.org/officeDocument/2006/relationships/image" Target="../media/image98.wmf"/><Relationship Id="rId13" Type="http://schemas.openxmlformats.org/officeDocument/2006/relationships/oleObject" Target="../embeddings/oleObject60.bin"/><Relationship Id="rId12" Type="http://schemas.openxmlformats.org/officeDocument/2006/relationships/image" Target="../media/image97.wmf"/><Relationship Id="rId11" Type="http://schemas.openxmlformats.org/officeDocument/2006/relationships/oleObject" Target="../embeddings/oleObject59.bin"/><Relationship Id="rId10" Type="http://schemas.openxmlformats.org/officeDocument/2006/relationships/image" Target="../media/image96.wmf"/><Relationship Id="rId1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02.wmf"/><Relationship Id="rId3" Type="http://schemas.openxmlformats.org/officeDocument/2006/relationships/oleObject" Target="../embeddings/oleObject64.bin"/><Relationship Id="rId2" Type="http://schemas.openxmlformats.org/officeDocument/2006/relationships/image" Target="../media/image85.png"/><Relationship Id="rId1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6.png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slide" Target="slide2.xml"/><Relationship Id="rId2" Type="http://schemas.openxmlformats.org/officeDocument/2006/relationships/image" Target="../media/image88.png"/><Relationship Id="rId1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openxmlformats.org/officeDocument/2006/relationships/image" Target="../media/image104.png"/><Relationship Id="rId2" Type="http://schemas.openxmlformats.org/officeDocument/2006/relationships/slide" Target="slide2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0.wmf"/><Relationship Id="rId2" Type="http://schemas.openxmlformats.org/officeDocument/2006/relationships/oleObject" Target="../embeddings/oleObject66.bin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0.bin"/><Relationship Id="rId8" Type="http://schemas.openxmlformats.org/officeDocument/2006/relationships/image" Target="../media/image113.wmf"/><Relationship Id="rId7" Type="http://schemas.openxmlformats.org/officeDocument/2006/relationships/oleObject" Target="../embeddings/oleObject69.bin"/><Relationship Id="rId6" Type="http://schemas.openxmlformats.org/officeDocument/2006/relationships/oleObject" Target="../embeddings/oleObject68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67.bin"/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15.png"/><Relationship Id="rId10" Type="http://schemas.openxmlformats.org/officeDocument/2006/relationships/image" Target="../media/image114.wmf"/><Relationship Id="rId1" Type="http://schemas.openxmlformats.org/officeDocument/2006/relationships/image" Target="../media/image11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5.png"/><Relationship Id="rId1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50.wmf"/><Relationship Id="rId7" Type="http://schemas.openxmlformats.org/officeDocument/2006/relationships/image" Target="../media/image49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3" Type="http://schemas.openxmlformats.org/officeDocument/2006/relationships/vmlDrawing" Target="../drawings/vmlDrawing15.vml"/><Relationship Id="rId32" Type="http://schemas.openxmlformats.org/officeDocument/2006/relationships/slideLayout" Target="../slideLayouts/slideLayout6.xml"/><Relationship Id="rId31" Type="http://schemas.openxmlformats.org/officeDocument/2006/relationships/image" Target="../media/image115.png"/><Relationship Id="rId30" Type="http://schemas.openxmlformats.org/officeDocument/2006/relationships/image" Target="../media/image121.wmf"/><Relationship Id="rId3" Type="http://schemas.openxmlformats.org/officeDocument/2006/relationships/image" Target="../media/image45.wmf"/><Relationship Id="rId29" Type="http://schemas.openxmlformats.org/officeDocument/2006/relationships/oleObject" Target="../embeddings/oleObject81.bin"/><Relationship Id="rId28" Type="http://schemas.openxmlformats.org/officeDocument/2006/relationships/image" Target="../media/image120.wmf"/><Relationship Id="rId27" Type="http://schemas.openxmlformats.org/officeDocument/2006/relationships/oleObject" Target="../embeddings/oleObject80.bin"/><Relationship Id="rId26" Type="http://schemas.openxmlformats.org/officeDocument/2006/relationships/image" Target="../media/image59.wmf"/><Relationship Id="rId25" Type="http://schemas.openxmlformats.org/officeDocument/2006/relationships/oleObject" Target="../embeddings/oleObject79.bin"/><Relationship Id="rId24" Type="http://schemas.openxmlformats.org/officeDocument/2006/relationships/image" Target="../media/image119.wmf"/><Relationship Id="rId23" Type="http://schemas.openxmlformats.org/officeDocument/2006/relationships/oleObject" Target="../embeddings/oleObject78.bin"/><Relationship Id="rId22" Type="http://schemas.openxmlformats.org/officeDocument/2006/relationships/image" Target="../media/image118.wmf"/><Relationship Id="rId21" Type="http://schemas.openxmlformats.org/officeDocument/2006/relationships/oleObject" Target="../embeddings/oleObject77.bin"/><Relationship Id="rId20" Type="http://schemas.openxmlformats.org/officeDocument/2006/relationships/image" Target="../media/image117.wmf"/><Relationship Id="rId2" Type="http://schemas.openxmlformats.org/officeDocument/2006/relationships/image" Target="../media/image44.wmf"/><Relationship Id="rId19" Type="http://schemas.openxmlformats.org/officeDocument/2006/relationships/oleObject" Target="../embeddings/oleObject76.bin"/><Relationship Id="rId18" Type="http://schemas.openxmlformats.org/officeDocument/2006/relationships/image" Target="../media/image55.wmf"/><Relationship Id="rId17" Type="http://schemas.openxmlformats.org/officeDocument/2006/relationships/oleObject" Target="../embeddings/oleObject75.bin"/><Relationship Id="rId16" Type="http://schemas.openxmlformats.org/officeDocument/2006/relationships/image" Target="../media/image116.wmf"/><Relationship Id="rId15" Type="http://schemas.openxmlformats.org/officeDocument/2006/relationships/oleObject" Target="../embeddings/oleObject74.bin"/><Relationship Id="rId14" Type="http://schemas.openxmlformats.org/officeDocument/2006/relationships/image" Target="../media/image53.wmf"/><Relationship Id="rId13" Type="http://schemas.openxmlformats.org/officeDocument/2006/relationships/oleObject" Target="../embeddings/oleObject73.bin"/><Relationship Id="rId12" Type="http://schemas.openxmlformats.org/officeDocument/2006/relationships/image" Target="../media/image52.wmf"/><Relationship Id="rId11" Type="http://schemas.openxmlformats.org/officeDocument/2006/relationships/oleObject" Target="../embeddings/oleObject72.bin"/><Relationship Id="rId10" Type="http://schemas.openxmlformats.org/officeDocument/2006/relationships/image" Target="../media/image51.wmf"/><Relationship Id="rId1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wmf"/><Relationship Id="rId8" Type="http://schemas.openxmlformats.org/officeDocument/2006/relationships/oleObject" Target="../embeddings/oleObject84.bin"/><Relationship Id="rId7" Type="http://schemas.openxmlformats.org/officeDocument/2006/relationships/image" Target="../media/image122.wmf"/><Relationship Id="rId6" Type="http://schemas.openxmlformats.org/officeDocument/2006/relationships/oleObject" Target="../embeddings/oleObject83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2.bin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8" Type="http://schemas.openxmlformats.org/officeDocument/2006/relationships/vmlDrawing" Target="../drawings/vmlDrawing16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115.png"/><Relationship Id="rId15" Type="http://schemas.openxmlformats.org/officeDocument/2006/relationships/image" Target="../media/image126.wmf"/><Relationship Id="rId14" Type="http://schemas.openxmlformats.org/officeDocument/2006/relationships/oleObject" Target="../embeddings/oleObject87.bin"/><Relationship Id="rId13" Type="http://schemas.openxmlformats.org/officeDocument/2006/relationships/image" Target="../media/image125.wmf"/><Relationship Id="rId12" Type="http://schemas.openxmlformats.org/officeDocument/2006/relationships/oleObject" Target="../embeddings/oleObject86.bin"/><Relationship Id="rId11" Type="http://schemas.openxmlformats.org/officeDocument/2006/relationships/image" Target="../media/image124.wmf"/><Relationship Id="rId10" Type="http://schemas.openxmlformats.org/officeDocument/2006/relationships/oleObject" Target="../embeddings/oleObject85.bin"/><Relationship Id="rId1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wmf"/><Relationship Id="rId8" Type="http://schemas.openxmlformats.org/officeDocument/2006/relationships/oleObject" Target="../embeddings/oleObject90.bin"/><Relationship Id="rId7" Type="http://schemas.openxmlformats.org/officeDocument/2006/relationships/image" Target="../media/image127.wmf"/><Relationship Id="rId6" Type="http://schemas.openxmlformats.org/officeDocument/2006/relationships/oleObject" Target="../embeddings/oleObject8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8.bin"/><Relationship Id="rId3" Type="http://schemas.openxmlformats.org/officeDocument/2006/relationships/image" Target="../media/image109.png"/><Relationship Id="rId2" Type="http://schemas.openxmlformats.org/officeDocument/2006/relationships/image" Target="../media/image74.wmf"/><Relationship Id="rId19" Type="http://schemas.openxmlformats.org/officeDocument/2006/relationships/vmlDrawing" Target="../drawings/vmlDrawing17.vml"/><Relationship Id="rId18" Type="http://schemas.openxmlformats.org/officeDocument/2006/relationships/slideLayout" Target="../slideLayouts/slideLayout6.xml"/><Relationship Id="rId17" Type="http://schemas.openxmlformats.org/officeDocument/2006/relationships/slide" Target="slide2.xml"/><Relationship Id="rId16" Type="http://schemas.openxmlformats.org/officeDocument/2006/relationships/image" Target="../media/image115.png"/><Relationship Id="rId15" Type="http://schemas.openxmlformats.org/officeDocument/2006/relationships/image" Target="../media/image131.wmf"/><Relationship Id="rId14" Type="http://schemas.openxmlformats.org/officeDocument/2006/relationships/oleObject" Target="../embeddings/oleObject93.bin"/><Relationship Id="rId13" Type="http://schemas.openxmlformats.org/officeDocument/2006/relationships/image" Target="../media/image130.wmf"/><Relationship Id="rId12" Type="http://schemas.openxmlformats.org/officeDocument/2006/relationships/oleObject" Target="../embeddings/oleObject92.bin"/><Relationship Id="rId11" Type="http://schemas.openxmlformats.org/officeDocument/2006/relationships/image" Target="../media/image129.wmf"/><Relationship Id="rId10" Type="http://schemas.openxmlformats.org/officeDocument/2006/relationships/oleObject" Target="../embeddings/oleObject91.bin"/><Relationship Id="rId1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37.png"/><Relationship Id="rId7" Type="http://schemas.openxmlformats.org/officeDocument/2006/relationships/image" Target="../media/image136.png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3" Type="http://schemas.openxmlformats.org/officeDocument/2006/relationships/image" Target="../media/image132.png"/><Relationship Id="rId2" Type="http://schemas.openxmlformats.org/officeDocument/2006/relationships/slide" Target="slide2.xml"/><Relationship Id="rId1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8.wmf"/><Relationship Id="rId2" Type="http://schemas.openxmlformats.org/officeDocument/2006/relationships/oleObject" Target="../embeddings/oleObject94.bin"/><Relationship Id="rId1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9.bin"/><Relationship Id="rId8" Type="http://schemas.openxmlformats.org/officeDocument/2006/relationships/image" Target="../media/image142.wmf"/><Relationship Id="rId7" Type="http://schemas.openxmlformats.org/officeDocument/2006/relationships/oleObject" Target="../embeddings/oleObject98.bin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40.wmf"/><Relationship Id="rId3" Type="http://schemas.openxmlformats.org/officeDocument/2006/relationships/oleObject" Target="../embeddings/oleObject96.bin"/><Relationship Id="rId2" Type="http://schemas.openxmlformats.org/officeDocument/2006/relationships/image" Target="../media/image139.wmf"/><Relationship Id="rId16" Type="http://schemas.openxmlformats.org/officeDocument/2006/relationships/vmlDrawing" Target="../drawings/vmlDrawing19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32.png"/><Relationship Id="rId13" Type="http://schemas.openxmlformats.org/officeDocument/2006/relationships/image" Target="../media/image145.jpeg"/><Relationship Id="rId12" Type="http://schemas.openxmlformats.org/officeDocument/2006/relationships/image" Target="../media/image144.wmf"/><Relationship Id="rId11" Type="http://schemas.openxmlformats.org/officeDocument/2006/relationships/oleObject" Target="../embeddings/oleObject100.bin"/><Relationship Id="rId10" Type="http://schemas.openxmlformats.org/officeDocument/2006/relationships/image" Target="../media/image143.wmf"/><Relationship Id="rId1" Type="http://schemas.openxmlformats.org/officeDocument/2006/relationships/oleObject" Target="../embeddings/oleObject95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9.wmf"/><Relationship Id="rId8" Type="http://schemas.openxmlformats.org/officeDocument/2006/relationships/oleObject" Target="../embeddings/oleObject103.bin"/><Relationship Id="rId7" Type="http://schemas.openxmlformats.org/officeDocument/2006/relationships/image" Target="../media/image148.wmf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01.bin"/><Relationship Id="rId3" Type="http://schemas.openxmlformats.org/officeDocument/2006/relationships/image" Target="../media/image146.png"/><Relationship Id="rId2" Type="http://schemas.openxmlformats.org/officeDocument/2006/relationships/image" Target="../media/image133.png"/><Relationship Id="rId11" Type="http://schemas.openxmlformats.org/officeDocument/2006/relationships/vmlDrawing" Target="../drawings/vmlDrawing20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45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7.bin"/><Relationship Id="rId8" Type="http://schemas.openxmlformats.org/officeDocument/2006/relationships/image" Target="../media/image152.wmf"/><Relationship Id="rId7" Type="http://schemas.openxmlformats.org/officeDocument/2006/relationships/oleObject" Target="../embeddings/oleObject106.bin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50.wmf"/><Relationship Id="rId3" Type="http://schemas.openxmlformats.org/officeDocument/2006/relationships/oleObject" Target="../embeddings/oleObject104.bin"/><Relationship Id="rId20" Type="http://schemas.openxmlformats.org/officeDocument/2006/relationships/vmlDrawing" Target="../drawings/vmlDrawing21.vml"/><Relationship Id="rId2" Type="http://schemas.openxmlformats.org/officeDocument/2006/relationships/image" Target="../media/image134.png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157.wmf"/><Relationship Id="rId17" Type="http://schemas.openxmlformats.org/officeDocument/2006/relationships/oleObject" Target="../embeddings/oleObject111.bin"/><Relationship Id="rId16" Type="http://schemas.openxmlformats.org/officeDocument/2006/relationships/image" Target="../media/image156.wmf"/><Relationship Id="rId15" Type="http://schemas.openxmlformats.org/officeDocument/2006/relationships/oleObject" Target="../embeddings/oleObject110.bin"/><Relationship Id="rId14" Type="http://schemas.openxmlformats.org/officeDocument/2006/relationships/image" Target="../media/image155.wmf"/><Relationship Id="rId13" Type="http://schemas.openxmlformats.org/officeDocument/2006/relationships/oleObject" Target="../embeddings/oleObject109.bin"/><Relationship Id="rId12" Type="http://schemas.openxmlformats.org/officeDocument/2006/relationships/image" Target="../media/image154.wmf"/><Relationship Id="rId11" Type="http://schemas.openxmlformats.org/officeDocument/2006/relationships/oleObject" Target="../embeddings/oleObject108.bin"/><Relationship Id="rId10" Type="http://schemas.openxmlformats.org/officeDocument/2006/relationships/image" Target="../media/image153.wmf"/><Relationship Id="rId1" Type="http://schemas.openxmlformats.org/officeDocument/2006/relationships/image" Target="../media/image145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36.png"/><Relationship Id="rId3" Type="http://schemas.openxmlformats.org/officeDocument/2006/relationships/image" Target="../media/image135.png"/><Relationship Id="rId2" Type="http://schemas.openxmlformats.org/officeDocument/2006/relationships/image" Target="../media/image36.png"/><Relationship Id="rId1" Type="http://schemas.openxmlformats.org/officeDocument/2006/relationships/image" Target="../media/image145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5.bin"/><Relationship Id="rId8" Type="http://schemas.openxmlformats.org/officeDocument/2006/relationships/image" Target="../media/image160.wmf"/><Relationship Id="rId7" Type="http://schemas.openxmlformats.org/officeDocument/2006/relationships/oleObject" Target="../embeddings/oleObject114.bin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58.wmf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137.png"/><Relationship Id="rId18" Type="http://schemas.openxmlformats.org/officeDocument/2006/relationships/vmlDrawing" Target="../drawings/vmlDrawing22.vml"/><Relationship Id="rId17" Type="http://schemas.openxmlformats.org/officeDocument/2006/relationships/slideLayout" Target="../slideLayouts/slideLayout6.xml"/><Relationship Id="rId16" Type="http://schemas.openxmlformats.org/officeDocument/2006/relationships/slide" Target="slide2.xml"/><Relationship Id="rId15" Type="http://schemas.openxmlformats.org/officeDocument/2006/relationships/image" Target="../media/image163.wmf"/><Relationship Id="rId14" Type="http://schemas.openxmlformats.org/officeDocument/2006/relationships/oleObject" Target="../embeddings/oleObject118.bin"/><Relationship Id="rId13" Type="http://schemas.openxmlformats.org/officeDocument/2006/relationships/oleObject" Target="../embeddings/oleObject117.bin"/><Relationship Id="rId12" Type="http://schemas.openxmlformats.org/officeDocument/2006/relationships/image" Target="../media/image162.wmf"/><Relationship Id="rId11" Type="http://schemas.openxmlformats.org/officeDocument/2006/relationships/oleObject" Target="../embeddings/oleObject116.bin"/><Relationship Id="rId10" Type="http://schemas.openxmlformats.org/officeDocument/2006/relationships/image" Target="../media/image161.wmf"/><Relationship Id="rId1" Type="http://schemas.openxmlformats.org/officeDocument/2006/relationships/image" Target="../media/image145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64.png"/><Relationship Id="rId7" Type="http://schemas.openxmlformats.org/officeDocument/2006/relationships/hyperlink" Target="https://st2.depositphotos.com/5606164/8697/v/950/depositphotos_86972384-stock-illustration-teacher-on-a-white-background.jpg" TargetMode="External"/><Relationship Id="rId6" Type="http://schemas.openxmlformats.org/officeDocument/2006/relationships/hyperlink" Target="https://avatanplus.com/files/resources/original/5919918154c6815c0be06143.png" TargetMode="External"/><Relationship Id="rId5" Type="http://schemas.openxmlformats.org/officeDocument/2006/relationships/hyperlink" Target="http://gel-school-10.ru/wp-content/uploads/2014/10/ri1.png" TargetMode="External"/><Relationship Id="rId4" Type="http://schemas.openxmlformats.org/officeDocument/2006/relationships/hyperlink" Target="https://ds04.infourok.ru/uploads/ex/12d5/00052f6c-bad08894/hello_html_m4fc74ae6.png" TargetMode="External"/><Relationship Id="rId3" Type="http://schemas.openxmlformats.org/officeDocument/2006/relationships/hyperlink" Target="https://prikolnye-kartinki.ru/img/picture/Dec/22/306d4ba3660463373295028a787fc4d5/1.jpg" TargetMode="External"/><Relationship Id="rId2" Type="http://schemas.openxmlformats.org/officeDocument/2006/relationships/hyperlink" Target="https://fs00.infourok.ru/images/doc/52/65160/hello_html_39f2f9fc.png" TargetMode="External"/><Relationship Id="rId11" Type="http://schemas.openxmlformats.org/officeDocument/2006/relationships/slideLayout" Target="../slideLayouts/slideLayout6.xml"/><Relationship Id="rId10" Type="http://schemas.openxmlformats.org/officeDocument/2006/relationships/hyperlink" Target="http://www.yenifelsefe.com/Content/UserFiles/ListItem/Big/pythagoras-ve-pythagorascilik_622_11-18-07.jpg" TargetMode="External"/><Relationship Id="rId1" Type="http://schemas.openxmlformats.org/officeDocument/2006/relationships/hyperlink" Target="http://900igr.net/up/datai/195222/0006-009-.png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17.wmf"/><Relationship Id="rId12" Type="http://schemas.openxmlformats.org/officeDocument/2006/relationships/oleObject" Target="../embeddings/oleObject7.bin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6.xml"/><Relationship Id="rId15" Type="http://schemas.openxmlformats.org/officeDocument/2006/relationships/image" Target="../media/image24.wmf"/><Relationship Id="rId14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28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4" Type="http://schemas.openxmlformats.org/officeDocument/2006/relationships/vmlDrawing" Target="../drawings/vmlDrawing4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35.wmf"/><Relationship Id="rId21" Type="http://schemas.openxmlformats.org/officeDocument/2006/relationships/oleObject" Target="../embeddings/oleObject22.bin"/><Relationship Id="rId20" Type="http://schemas.openxmlformats.org/officeDocument/2006/relationships/image" Target="../media/image34.wmf"/><Relationship Id="rId2" Type="http://schemas.openxmlformats.org/officeDocument/2006/relationships/image" Target="../media/image7.png"/><Relationship Id="rId19" Type="http://schemas.openxmlformats.org/officeDocument/2006/relationships/oleObject" Target="../embeddings/oleObject21.bin"/><Relationship Id="rId18" Type="http://schemas.openxmlformats.org/officeDocument/2006/relationships/image" Target="../media/image33.wmf"/><Relationship Id="rId17" Type="http://schemas.openxmlformats.org/officeDocument/2006/relationships/oleObject" Target="../embeddings/oleObject20.bin"/><Relationship Id="rId16" Type="http://schemas.openxmlformats.org/officeDocument/2006/relationships/image" Target="../media/image32.wmf"/><Relationship Id="rId15" Type="http://schemas.openxmlformats.org/officeDocument/2006/relationships/oleObject" Target="../embeddings/oleObject19.bin"/><Relationship Id="rId14" Type="http://schemas.openxmlformats.org/officeDocument/2006/relationships/image" Target="../media/image31.wmf"/><Relationship Id="rId13" Type="http://schemas.openxmlformats.org/officeDocument/2006/relationships/oleObject" Target="../embeddings/oleObject18.bin"/><Relationship Id="rId12" Type="http://schemas.openxmlformats.org/officeDocument/2006/relationships/image" Target="../media/image30.wmf"/><Relationship Id="rId11" Type="http://schemas.openxmlformats.org/officeDocument/2006/relationships/oleObject" Target="../embeddings/oleObject17.bin"/><Relationship Id="rId10" Type="http://schemas.openxmlformats.org/officeDocument/2006/relationships/image" Target="../media/image29.wmf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8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1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5949315"/>
            <a:ext cx="463867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№37. Площадь параллелограмма.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1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712968" cy="99941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8712968" cy="77380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8712968" cy="74670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8712969" cy="106698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45224"/>
            <a:ext cx="8712968" cy="74293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340768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3569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3651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3732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348880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227687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(три варианта)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141277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утверждается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5004048" y="3356992"/>
          <a:ext cx="16033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2" imgW="12801600" imgH="5486400" progId="Equation.3">
                  <p:embed/>
                </p:oleObj>
              </mc:Choice>
              <mc:Fallback>
                <p:oleObj name="Формула" r:id="rId2" imgW="12801600" imgH="54864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3356992"/>
                        <a:ext cx="1603375" cy="679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004048" y="4509120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544522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№37. Площадь параллелограмма.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99941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64" name="Группа 20"/>
          <p:cNvGrpSpPr/>
          <p:nvPr/>
        </p:nvGrpSpPr>
        <p:grpSpPr>
          <a:xfrm>
            <a:off x="1979712" y="2564904"/>
            <a:ext cx="7056784" cy="4176464"/>
            <a:chOff x="1872208" y="2564904"/>
            <a:chExt cx="7056784" cy="4176464"/>
          </a:xfrm>
        </p:grpSpPr>
        <p:grpSp>
          <p:nvGrpSpPr>
            <p:cNvPr id="65" name="Группа 21"/>
            <p:cNvGrpSpPr/>
            <p:nvPr/>
          </p:nvGrpSpPr>
          <p:grpSpPr>
            <a:xfrm>
              <a:off x="1872208" y="2564904"/>
              <a:ext cx="7056784" cy="4176464"/>
              <a:chOff x="1872208" y="2564904"/>
              <a:chExt cx="7056784" cy="4176464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1872208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979712" y="2564904"/>
            <a:ext cx="7056784" cy="4177258"/>
            <a:chOff x="2555776" y="2276872"/>
            <a:chExt cx="7056784" cy="4177258"/>
          </a:xfrm>
        </p:grpSpPr>
        <p:grpSp>
          <p:nvGrpSpPr>
            <p:cNvPr id="74" name="Группа 2"/>
            <p:cNvGrpSpPr/>
            <p:nvPr/>
          </p:nvGrpSpPr>
          <p:grpSpPr>
            <a:xfrm>
              <a:off x="2555776" y="2276872"/>
              <a:ext cx="7056784" cy="4177258"/>
              <a:chOff x="2555776" y="2276872"/>
              <a:chExt cx="7056784" cy="4177258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2555776" y="227687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любую точку плоскости, расположенную вне данной прямой, можно провести единственную прямую, параллельную данной.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3131840" y="2564904"/>
              <a:ext cx="4727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Аксиома параллельных прямых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12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4211960" y="5877272"/>
              <a:ext cx="72008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67944" y="544522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№37. Площадь параллелограмма.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15" name="Управляющая кнопка: настраиваемая 114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(5)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17" name="Группа 50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22" name="Прямоугольник 12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2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18" name="Text Box 5"/>
            <p:cNvSpPr txBox="1">
              <a:spLocks noChangeArrowheads="1"/>
            </p:cNvSpPr>
            <p:nvPr/>
          </p:nvSpPr>
          <p:spPr bwMode="auto">
            <a:xfrm>
              <a:off x="2771800" y="4797152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436096" y="472514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>
              <a:off x="3563888" y="263691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1" name="Равнобедренный треугольник 120"/>
            <p:cNvSpPr/>
            <p:nvPr/>
          </p:nvSpPr>
          <p:spPr>
            <a:xfrm>
              <a:off x="3203848" y="3212976"/>
              <a:ext cx="2160240" cy="1634480"/>
            </a:xfrm>
            <a:prstGeom prst="triangle">
              <a:avLst>
                <a:gd name="adj" fmla="val 26955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4" name="Равнобедренный треугольник 123"/>
          <p:cNvSpPr/>
          <p:nvPr/>
        </p:nvSpPr>
        <p:spPr>
          <a:xfrm rot="10800000">
            <a:off x="3491880" y="3212976"/>
            <a:ext cx="2160240" cy="1634480"/>
          </a:xfrm>
          <a:prstGeom prst="triangle">
            <a:avLst>
              <a:gd name="adj" fmla="val 26955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 rot="10800000">
            <a:off x="5652120" y="3212976"/>
            <a:ext cx="2160240" cy="1634480"/>
          </a:xfrm>
          <a:prstGeom prst="triangle">
            <a:avLst>
              <a:gd name="adj" fmla="val 26955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Равнобедренный треугольник 125"/>
          <p:cNvSpPr/>
          <p:nvPr/>
        </p:nvSpPr>
        <p:spPr>
          <a:xfrm rot="10800000">
            <a:off x="5076056" y="4869160"/>
            <a:ext cx="2160240" cy="1634480"/>
          </a:xfrm>
          <a:prstGeom prst="triangle">
            <a:avLst>
              <a:gd name="adj" fmla="val 26955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2051720" y="5445224"/>
            <a:ext cx="3941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77380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9" name="Управляющая кнопка: настраиваемая 12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№37. Площадь параллелограмма.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Управляющая кнопка: далее 12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№37. Площадь параллелограмма.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4670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2" name="Группа 32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3" name="TextBox 6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треугольника.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375" y="5661025"/>
              <a:ext cx="388938" cy="379413"/>
            </a:xfrm>
            <a:prstGeom prst="rect">
              <a:avLst/>
            </a:prstGeom>
            <a:noFill/>
          </p:spPr>
        </p:pic>
        <p:pic>
          <p:nvPicPr>
            <p:cNvPr id="25" name="Object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6100" y="4149725"/>
              <a:ext cx="388938" cy="482600"/>
            </a:xfrm>
            <a:prstGeom prst="rect">
              <a:avLst/>
            </a:prstGeom>
            <a:noFill/>
          </p:spPr>
        </p:pic>
        <p:pic>
          <p:nvPicPr>
            <p:cNvPr id="26" name="Object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313" y="4581525"/>
              <a:ext cx="350837" cy="379413"/>
            </a:xfrm>
            <a:prstGeom prst="rect">
              <a:avLst/>
            </a:prstGeom>
            <a:noFill/>
          </p:spPr>
        </p:pic>
        <p:pic>
          <p:nvPicPr>
            <p:cNvPr id="27" name="Object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938" y="4724400"/>
              <a:ext cx="388937" cy="48260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31" idx="0"/>
              <a:endCxn id="31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Равнобедренный треугольник 30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32" name="Object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7400" y="4437063"/>
              <a:ext cx="1976438" cy="106838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5" name="Группа 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6" name="Группа 1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38" name="Группа 21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42" name="Группа 10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4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804917" y="667853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sp>
              <p:nvSpPr>
                <p:cNvPr id="43" name="TextBox 39"/>
                <p:cNvSpPr txBox="1"/>
                <p:nvPr/>
              </p:nvSpPr>
              <p:spPr>
                <a:xfrm>
                  <a:off x="3851920" y="2852936"/>
                  <a:ext cx="3546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Площадь треугольника.</a:t>
                  </a:r>
                  <a:endParaRPr lang="ru-RU" sz="24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4" name="Object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35375" y="5661025"/>
                  <a:ext cx="388938" cy="3794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Object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56100" y="4149725"/>
                  <a:ext cx="388938" cy="482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Object 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27313" y="4581525"/>
                  <a:ext cx="350837" cy="37941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9" name="Равнобедренный треугольник 38"/>
              <p:cNvSpPr/>
              <p:nvPr/>
            </p:nvSpPr>
            <p:spPr>
              <a:xfrm>
                <a:off x="2843808" y="3573016"/>
                <a:ext cx="2232248" cy="2016224"/>
              </a:xfrm>
              <a:prstGeom prst="triangle">
                <a:avLst>
                  <a:gd name="adj" fmla="val 2927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0" name="Месяц 39"/>
              <p:cNvSpPr/>
              <p:nvPr/>
            </p:nvSpPr>
            <p:spPr>
              <a:xfrm rot="1823238">
                <a:off x="4457433" y="5106315"/>
                <a:ext cx="207815" cy="457579"/>
              </a:xfrm>
              <a:prstGeom prst="moon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pic>
            <p:nvPicPr>
              <p:cNvPr id="41" name="Object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67175" y="5013325"/>
                <a:ext cx="466725" cy="379413"/>
              </a:xfrm>
              <a:prstGeom prst="rect">
                <a:avLst/>
              </a:prstGeom>
              <a:noFill/>
            </p:spPr>
          </p:pic>
        </p:grpSp>
        <p:pic>
          <p:nvPicPr>
            <p:cNvPr id="37" name="Object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27638" y="3789363"/>
              <a:ext cx="2941637" cy="101282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9" name="Группа 48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0" name="Группа 19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75" name="Группа 25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78" name="Прямоугольник 77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79" name="Line 4"/>
                <p:cNvSpPr>
                  <a:spLocks noChangeShapeType="1"/>
                </p:cNvSpPr>
                <p:nvPr/>
              </p:nvSpPr>
              <p:spPr bwMode="auto">
                <a:xfrm>
                  <a:off x="5804917" y="667853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76" name="Равнобедренный треугольник 75"/>
              <p:cNvSpPr/>
              <p:nvPr/>
            </p:nvSpPr>
            <p:spPr>
              <a:xfrm>
                <a:off x="6516216" y="2924944"/>
                <a:ext cx="2232248" cy="2016224"/>
              </a:xfrm>
              <a:prstGeom prst="triangle">
                <a:avLst>
                  <a:gd name="adj" fmla="val 2927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7" name="Месяц 76"/>
              <p:cNvSpPr/>
              <p:nvPr/>
            </p:nvSpPr>
            <p:spPr>
              <a:xfrm rot="1823238">
                <a:off x="8129841" y="4458244"/>
                <a:ext cx="207815" cy="457579"/>
              </a:xfrm>
              <a:prstGeom prst="moon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804248" y="4941168"/>
            <a:ext cx="327794" cy="411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10" imgW="3657600" imgH="3962400" progId="Equation.3">
                    <p:embed/>
                  </p:oleObj>
                </mc:Choice>
                <mc:Fallback>
                  <p:oleObj name="Формула" r:id="rId10" imgW="3657600" imgH="39624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04248" y="4941168"/>
                          <a:ext cx="327794" cy="4118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4932040" y="2564904"/>
            <a:ext cx="32702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12" imgW="3657600" imgH="3962400" progId="Equation.3">
                    <p:embed/>
                  </p:oleObj>
                </mc:Choice>
                <mc:Fallback>
                  <p:oleObj name="Формула" r:id="rId12" imgW="3657600" imgH="39624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932040" y="2564904"/>
                          <a:ext cx="327025" cy="4111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4283968" y="4581128"/>
            <a:ext cx="327025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14" imgW="3657600" imgH="4267200" progId="Equation.3">
                    <p:embed/>
                  </p:oleObj>
                </mc:Choice>
                <mc:Fallback>
                  <p:oleObj name="Формула" r:id="rId14" imgW="3657600" imgH="42672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283968" y="4581128"/>
                          <a:ext cx="327025" cy="442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"/>
            <p:cNvGraphicFramePr>
              <a:graphicFrameLocks noChangeAspect="1"/>
            </p:cNvGraphicFramePr>
            <p:nvPr/>
          </p:nvGraphicFramePr>
          <p:xfrm>
            <a:off x="5796136" y="4293096"/>
            <a:ext cx="517525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16" imgW="5791200" imgH="4876800" progId="Equation.3">
                    <p:embed/>
                  </p:oleObj>
                </mc:Choice>
                <mc:Fallback>
                  <p:oleObj name="Формула" r:id="rId16" imgW="5791200" imgH="48768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796136" y="4293096"/>
                          <a:ext cx="517525" cy="506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6"/>
            <p:cNvGraphicFramePr>
              <a:graphicFrameLocks noChangeAspect="1"/>
            </p:cNvGraphicFramePr>
            <p:nvPr/>
          </p:nvGraphicFramePr>
          <p:xfrm>
            <a:off x="251520" y="2708920"/>
            <a:ext cx="1080120" cy="516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8" imgW="10363200" imgH="4267200" progId="Equation.3">
                    <p:embed/>
                  </p:oleObj>
                </mc:Choice>
                <mc:Fallback>
                  <p:oleObj name="Формула" r:id="rId18" imgW="10363200" imgH="42672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51520" y="2708920"/>
                          <a:ext cx="1080120" cy="51601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7"/>
            <p:cNvGraphicFramePr>
              <a:graphicFrameLocks noChangeAspect="1"/>
            </p:cNvGraphicFramePr>
            <p:nvPr/>
          </p:nvGraphicFramePr>
          <p:xfrm>
            <a:off x="179512" y="3212976"/>
            <a:ext cx="1584176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20" imgW="15544800" imgH="4267200" progId="Equation.3">
                    <p:embed/>
                  </p:oleObj>
                </mc:Choice>
                <mc:Fallback>
                  <p:oleObj name="Формула" r:id="rId20" imgW="15544800" imgH="42672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79512" y="3212976"/>
                          <a:ext cx="1584176" cy="442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8"/>
            <p:cNvGraphicFramePr>
              <a:graphicFrameLocks noChangeAspect="1"/>
            </p:cNvGraphicFramePr>
            <p:nvPr/>
          </p:nvGraphicFramePr>
          <p:xfrm>
            <a:off x="2051720" y="3212976"/>
            <a:ext cx="1390650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22" imgW="15544800" imgH="4267200" progId="Equation.3">
                    <p:embed/>
                  </p:oleObj>
                </mc:Choice>
                <mc:Fallback>
                  <p:oleObj name="Формула" r:id="rId22" imgW="15544800" imgH="42672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051720" y="3212976"/>
                          <a:ext cx="1390650" cy="442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9"/>
            <p:cNvGraphicFramePr>
              <a:graphicFrameLocks noChangeAspect="1"/>
            </p:cNvGraphicFramePr>
            <p:nvPr/>
          </p:nvGraphicFramePr>
          <p:xfrm>
            <a:off x="193675" y="3573463"/>
            <a:ext cx="1409700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24" imgW="14630400" imgH="4876800" progId="Equation.3">
                    <p:embed/>
                  </p:oleObj>
                </mc:Choice>
                <mc:Fallback>
                  <p:oleObj name="Формула" r:id="rId24" imgW="14630400" imgH="48768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93675" y="3573463"/>
                          <a:ext cx="1409700" cy="5064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Прямая соединительная линия 72"/>
            <p:cNvCxnSpPr/>
            <p:nvPr/>
          </p:nvCxnSpPr>
          <p:spPr>
            <a:xfrm>
              <a:off x="179512" y="4149080"/>
              <a:ext cx="2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10"/>
            <p:cNvGraphicFramePr>
              <a:graphicFrameLocks noChangeAspect="1"/>
            </p:cNvGraphicFramePr>
            <p:nvPr/>
          </p:nvGraphicFramePr>
          <p:xfrm>
            <a:off x="395536" y="4149080"/>
            <a:ext cx="1332110" cy="679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Формула" r:id="rId26" imgW="12496800" imgH="5486400" progId="Equation.3">
                    <p:embed/>
                  </p:oleObj>
                </mc:Choice>
                <mc:Fallback>
                  <p:oleObj name="Формула" r:id="rId26" imgW="12496800" imgH="5486400" progId="Equation.3">
                    <p:embed/>
                    <p:pic>
                      <p:nvPicPr>
                        <p:cNvPr id="0" name="Изображение 61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95536" y="4149080"/>
                          <a:ext cx="1332110" cy="6793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" name="Object 10"/>
          <p:cNvGraphicFramePr>
            <a:graphicFrameLocks noChangeAspect="1"/>
          </p:cNvGraphicFramePr>
          <p:nvPr/>
        </p:nvGraphicFramePr>
        <p:xfrm>
          <a:off x="2211933" y="4797425"/>
          <a:ext cx="37369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28" imgW="35052000" imgH="9448800" progId="Equation.3">
                  <p:embed/>
                </p:oleObj>
              </mc:Choice>
              <mc:Fallback>
                <p:oleObj name="Формула" r:id="rId28" imgW="35052000" imgH="9448800" progId="Equation.3">
                  <p:embed/>
                  <p:pic>
                    <p:nvPicPr>
                      <p:cNvPr id="0" name="Изображение 6153"/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211933" y="4797425"/>
                        <a:ext cx="3736975" cy="1169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2"/>
          <p:cNvGraphicFramePr>
            <a:graphicFrameLocks noChangeAspect="1"/>
          </p:cNvGraphicFramePr>
          <p:nvPr/>
        </p:nvGraphicFramePr>
        <p:xfrm>
          <a:off x="3707904" y="5500688"/>
          <a:ext cx="5184576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Формула" r:id="rId30" imgW="42672000" imgH="9448800" progId="Equation.3">
                  <p:embed/>
                </p:oleObj>
              </mc:Choice>
              <mc:Fallback>
                <p:oleObj name="Формула" r:id="rId30" imgW="42672000" imgH="9448800" progId="Equation.3">
                  <p:embed/>
                  <p:pic>
                    <p:nvPicPr>
                      <p:cNvPr id="0" name="Изображение 6154"/>
                      <p:cNvPicPr>
                        <a:picLocks noChangeAspect="1"/>
                      </p:cNvPicPr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707904" y="5500688"/>
                        <a:ext cx="5184576" cy="1171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7092280" y="5589240"/>
            <a:ext cx="18002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далее 8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24744"/>
            <a:ext cx="8712969" cy="106698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№37. Площадь параллелограмма.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7504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Параллелограммом называется четырёхугольник, у которого противоположные стороны попарно параллельны</a:t>
              </a:r>
              <a:r>
                <a:rPr lang="ru-RU" sz="2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1115616" y="4653136"/>
              <a:ext cx="3096344" cy="1440160"/>
            </a:xfrm>
            <a:prstGeom prst="parallelogram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75557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1187624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139952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3851920" y="58772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pic>
          <p:nvPicPr>
            <p:cNvPr id="14" name="Object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4941168"/>
              <a:ext cx="1778000" cy="113347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5" name="Группа 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6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1" name="Группа 54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Высотой параллелограмма называют перпендикуляр, опущенный из любой точки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прямой, содержащей сторону параллелограмма,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 прямую, содержащую противоположную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сторону.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27846"/>
                </a:avLst>
              </a:prstGeom>
              <a:solidFill>
                <a:schemeClr val="bg1"/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915816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72000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435597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91581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979712" y="2564904"/>
            <a:ext cx="7056784" cy="4176464"/>
            <a:chOff x="683568" y="1484784"/>
            <a:chExt cx="7056784" cy="4176464"/>
          </a:xfrm>
        </p:grpSpPr>
        <p:grpSp>
          <p:nvGrpSpPr>
            <p:cNvPr id="31" name="Группа 33"/>
            <p:cNvGrpSpPr/>
            <p:nvPr/>
          </p:nvGrpSpPr>
          <p:grpSpPr>
            <a:xfrm>
              <a:off x="683568" y="1484784"/>
              <a:ext cx="7056784" cy="4176464"/>
              <a:chOff x="107504" y="2564904"/>
              <a:chExt cx="7056784" cy="4176464"/>
            </a:xfrm>
          </p:grpSpPr>
          <p:grpSp>
            <p:nvGrpSpPr>
              <p:cNvPr id="36" name="Группа 40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43" name="Прямоугольник 42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Площадь параллелограмма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равна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произведению его стороны и высоты,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проведённой к этой стороне.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323528" y="6165304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683568" y="465313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Text Box 40"/>
              <p:cNvSpPr txBox="1">
                <a:spLocks noChangeArrowheads="1"/>
              </p:cNvSpPr>
              <p:nvPr/>
            </p:nvSpPr>
            <p:spPr bwMode="auto">
              <a:xfrm>
                <a:off x="3203848" y="479715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auto">
              <a:xfrm>
                <a:off x="2843808" y="6165304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Параллелограмм 41"/>
              <p:cNvSpPr/>
              <p:nvPr/>
            </p:nvSpPr>
            <p:spPr>
              <a:xfrm>
                <a:off x="539552" y="5013176"/>
                <a:ext cx="2664296" cy="1224136"/>
              </a:xfrm>
              <a:prstGeom prst="parallelogram">
                <a:avLst>
                  <a:gd name="adj" fmla="val 27846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475656" y="3933056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1475656" y="494116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331640" y="5157192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Н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pic>
          <p:nvPicPr>
            <p:cNvPr id="35" name="Object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789040"/>
              <a:ext cx="2481263" cy="482600"/>
            </a:xfrm>
            <a:prstGeom prst="rect">
              <a:avLst/>
            </a:prstGeom>
            <a:noFill/>
          </p:spPr>
        </p:pic>
      </p:grpSp>
      <p:grpSp>
        <p:nvGrpSpPr>
          <p:cNvPr id="58" name="Группа 5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9" name="Группа 72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61" name="Группа 33"/>
              <p:cNvGrpSpPr/>
              <p:nvPr/>
            </p:nvGrpSpPr>
            <p:grpSpPr>
              <a:xfrm>
                <a:off x="1979712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63" name="Группа 40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Площадь параллелограмма</a:t>
                    </a:r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равна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произведению его соседних сторон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 синус угла между ними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sp>
              <p:nvSpPr>
                <p:cNvPr id="64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3528" y="6165304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83568" y="4653136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203848" y="4797152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843808" y="6165304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" name="Параллелограмм 69"/>
                <p:cNvSpPr/>
                <p:nvPr/>
              </p:nvSpPr>
              <p:spPr>
                <a:xfrm>
                  <a:off x="539552" y="5013176"/>
                  <a:ext cx="2664296" cy="1224136"/>
                </a:xfrm>
                <a:prstGeom prst="parallelogram">
                  <a:avLst>
                    <a:gd name="adj" fmla="val 27846"/>
                  </a:avLst>
                </a:prstGeom>
                <a:noFill/>
                <a:ln w="508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62" name="Object 10"/>
              <p:cNvGraphicFramePr>
                <a:graphicFrameLocks noChangeAspect="1"/>
              </p:cNvGraphicFramePr>
              <p:nvPr/>
            </p:nvGraphicFramePr>
            <p:xfrm>
              <a:off x="5220072" y="5445224"/>
              <a:ext cx="3606800" cy="679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9" name="Формула" r:id="rId4" imgW="33832800" imgH="5486400" progId="Equation.3">
                      <p:embed/>
                    </p:oleObj>
                  </mc:Choice>
                  <mc:Fallback>
                    <p:oleObj name="Формула" r:id="rId4" imgW="33832800" imgH="5486400" progId="Equation.3">
                      <p:embed/>
                      <p:pic>
                        <p:nvPicPr>
                          <p:cNvPr id="0" name="Изображение 716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220072" y="5445224"/>
                            <a:ext cx="3606800" cy="67945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0" name="Месяц 59"/>
            <p:cNvSpPr/>
            <p:nvPr/>
          </p:nvSpPr>
          <p:spPr>
            <a:xfrm rot="8891336">
              <a:off x="2647887" y="5808344"/>
              <a:ext cx="121109" cy="384000"/>
            </a:xfrm>
            <a:prstGeom prst="moon">
              <a:avLst>
                <a:gd name="adj" fmla="val 49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4" name="Группа 4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7595196" y="400642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5796136" y="407707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>
              <a:off x="6156176" y="256490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8676456" y="27089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8316416" y="40770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Параллелограмм 79"/>
            <p:cNvSpPr/>
            <p:nvPr/>
          </p:nvSpPr>
          <p:spPr>
            <a:xfrm>
              <a:off x="6012160" y="2924944"/>
              <a:ext cx="2664296" cy="1224136"/>
            </a:xfrm>
            <a:prstGeom prst="parallelogram">
              <a:avLst>
                <a:gd name="adj" fmla="val 27846"/>
              </a:avLst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1" name="Месяц 80"/>
            <p:cNvSpPr/>
            <p:nvPr/>
          </p:nvSpPr>
          <p:spPr>
            <a:xfrm rot="8891336">
              <a:off x="6248287" y="3720112"/>
              <a:ext cx="121109" cy="384000"/>
            </a:xfrm>
            <a:prstGeom prst="moon">
              <a:avLst>
                <a:gd name="adj" fmla="val 49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Object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728" y="2636912"/>
              <a:ext cx="3819525" cy="457200"/>
            </a:xfrm>
            <a:prstGeom prst="rect">
              <a:avLst/>
            </a:prstGeom>
            <a:solidFill>
              <a:schemeClr val="bg1"/>
            </a:solidFill>
          </p:spPr>
        </p:pic>
        <p:graphicFrame>
          <p:nvGraphicFramePr>
            <p:cNvPr id="83" name="Object 3"/>
            <p:cNvGraphicFramePr>
              <a:graphicFrameLocks noChangeAspect="1"/>
            </p:cNvGraphicFramePr>
            <p:nvPr/>
          </p:nvGraphicFramePr>
          <p:xfrm>
            <a:off x="2123728" y="2996952"/>
            <a:ext cx="1440160" cy="418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7" imgW="15240000" imgH="4267200" progId="Equation.3">
                    <p:embed/>
                  </p:oleObj>
                </mc:Choice>
                <mc:Fallback>
                  <p:oleObj name="Формула" r:id="rId7" imgW="15240000" imgH="42672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23728" y="2996952"/>
                          <a:ext cx="1440160" cy="4186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4"/>
            <p:cNvGraphicFramePr>
              <a:graphicFrameLocks noChangeAspect="1"/>
            </p:cNvGraphicFramePr>
            <p:nvPr/>
          </p:nvGraphicFramePr>
          <p:xfrm>
            <a:off x="2123728" y="3356992"/>
            <a:ext cx="1468437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9" imgW="15544800" imgH="4267200" progId="Equation.3">
                    <p:embed/>
                  </p:oleObj>
                </mc:Choice>
                <mc:Fallback>
                  <p:oleObj name="Формула" r:id="rId9" imgW="15544800" imgH="42672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23728" y="3356992"/>
                          <a:ext cx="1468437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5"/>
            <p:cNvGraphicFramePr>
              <a:graphicFrameLocks noChangeAspect="1"/>
            </p:cNvGraphicFramePr>
            <p:nvPr/>
          </p:nvGraphicFramePr>
          <p:xfrm>
            <a:off x="2195736" y="3717032"/>
            <a:ext cx="207327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11" imgW="21945600" imgH="5791200" progId="Equation.3">
                    <p:embed/>
                  </p:oleObj>
                </mc:Choice>
                <mc:Fallback>
                  <p:oleObj name="Формула" r:id="rId11" imgW="21945600" imgH="57912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95736" y="3717032"/>
                          <a:ext cx="2073275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6" name="Прямая соединительная линия 85"/>
            <p:cNvCxnSpPr/>
            <p:nvPr/>
          </p:nvCxnSpPr>
          <p:spPr>
            <a:xfrm>
              <a:off x="2123728" y="4293096"/>
              <a:ext cx="2592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6"/>
            <p:cNvGraphicFramePr>
              <a:graphicFrameLocks noChangeAspect="1"/>
            </p:cNvGraphicFramePr>
            <p:nvPr/>
          </p:nvGraphicFramePr>
          <p:xfrm>
            <a:off x="2181225" y="4292600"/>
            <a:ext cx="1497013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3" imgW="15849600" imgH="4267200" progId="Equation.3">
                    <p:embed/>
                  </p:oleObj>
                </mc:Choice>
                <mc:Fallback>
                  <p:oleObj name="Формула" r:id="rId13" imgW="15849600" imgH="42672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81225" y="4292600"/>
                          <a:ext cx="1497013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" name="Object 10"/>
          <p:cNvGraphicFramePr>
            <a:graphicFrameLocks noChangeAspect="1"/>
          </p:cNvGraphicFramePr>
          <p:nvPr/>
        </p:nvGraphicFramePr>
        <p:xfrm>
          <a:off x="2195736" y="4869160"/>
          <a:ext cx="3168352" cy="559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15" imgW="33832800" imgH="5486400" progId="Equation.3">
                  <p:embed/>
                </p:oleObj>
              </mc:Choice>
              <mc:Fallback>
                <p:oleObj name="Формула" r:id="rId15" imgW="33832800" imgH="5486400" progId="Equation.3">
                  <p:embed/>
                  <p:pic>
                    <p:nvPicPr>
                      <p:cNvPr id="0" name="Изображение 71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4869160"/>
                        <a:ext cx="3168352" cy="559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7"/>
          <p:cNvGraphicFramePr>
            <a:graphicFrameLocks noChangeAspect="1"/>
          </p:cNvGraphicFramePr>
          <p:nvPr/>
        </p:nvGraphicFramePr>
        <p:xfrm>
          <a:off x="2195736" y="5445224"/>
          <a:ext cx="22828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16" imgW="24384000" imgH="9448800" progId="Equation.3">
                  <p:embed/>
                </p:oleObj>
              </mc:Choice>
              <mc:Fallback>
                <p:oleObj name="Формула" r:id="rId16" imgW="24384000" imgH="9448800" progId="Equation.3">
                  <p:embed/>
                  <p:pic>
                    <p:nvPicPr>
                      <p:cNvPr id="0" name="Изображение 7174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95736" y="5445224"/>
                        <a:ext cx="2282825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8"/>
          <p:cNvGraphicFramePr>
            <a:graphicFrameLocks noChangeAspect="1"/>
          </p:cNvGraphicFramePr>
          <p:nvPr/>
        </p:nvGraphicFramePr>
        <p:xfrm>
          <a:off x="4499992" y="5661247"/>
          <a:ext cx="576064" cy="48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18" imgW="5181600" imgH="3962400" progId="Equation.3">
                  <p:embed/>
                </p:oleObj>
              </mc:Choice>
              <mc:Fallback>
                <p:oleObj name="Формула" r:id="rId18" imgW="5181600" imgH="3962400" progId="Equation.3">
                  <p:embed/>
                  <p:pic>
                    <p:nvPicPr>
                      <p:cNvPr id="0" name="Изображение 7175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99992" y="5661247"/>
                        <a:ext cx="576064" cy="48005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Стрелка вправо с вырезом 93"/>
          <p:cNvSpPr/>
          <p:nvPr/>
        </p:nvSpPr>
        <p:spPr>
          <a:xfrm>
            <a:off x="5220072" y="5805264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5" name="Object 6"/>
          <p:cNvGraphicFramePr>
            <a:graphicFrameLocks noChangeAspect="1"/>
          </p:cNvGraphicFramePr>
          <p:nvPr/>
        </p:nvGraphicFramePr>
        <p:xfrm>
          <a:off x="6272213" y="5702300"/>
          <a:ext cx="1841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Формула" r:id="rId20" imgW="19507200" imgH="4876800" progId="Equation.3">
                  <p:embed/>
                </p:oleObj>
              </mc:Choice>
              <mc:Fallback>
                <p:oleObj name="Формула" r:id="rId20" imgW="19507200" imgH="4876800" progId="Equation.3">
                  <p:embed/>
                  <p:pic>
                    <p:nvPicPr>
                      <p:cNvPr id="0" name="Изображение 7176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72213" y="5702300"/>
                        <a:ext cx="1841500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7380312" y="5589240"/>
            <a:ext cx="86409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97" name="Управляющая кнопка: далее 9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№37. Площадь параллелограмма.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640960" cy="74293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979712" y="2564904"/>
            <a:ext cx="7056784" cy="4176464"/>
            <a:chOff x="1979712" y="1822512"/>
            <a:chExt cx="7056784" cy="4176464"/>
          </a:xfrm>
        </p:grpSpPr>
        <p:grpSp>
          <p:nvGrpSpPr>
            <p:cNvPr id="51" name="Группа 73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53" name="Группа 75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58" name="Группа 80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6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4" name="Группа 86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6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07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08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65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9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4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7" name="Object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3334234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52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464050"/>
              <a:ext cx="2106612" cy="12954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9" name="Группа 108"/>
          <p:cNvGrpSpPr/>
          <p:nvPr/>
        </p:nvGrpSpPr>
        <p:grpSpPr>
          <a:xfrm>
            <a:off x="1979712" y="2564904"/>
            <a:ext cx="7056784" cy="4176464"/>
            <a:chOff x="107504" y="2492896"/>
            <a:chExt cx="7056784" cy="4176464"/>
          </a:xfrm>
        </p:grpSpPr>
        <p:grpSp>
          <p:nvGrpSpPr>
            <p:cNvPr id="110" name="Группа 73"/>
            <p:cNvGrpSpPr/>
            <p:nvPr/>
          </p:nvGrpSpPr>
          <p:grpSpPr>
            <a:xfrm>
              <a:off x="107504" y="2492896"/>
              <a:ext cx="7056784" cy="4176464"/>
              <a:chOff x="1979712" y="2564904"/>
              <a:chExt cx="7056784" cy="4176464"/>
            </a:xfrm>
          </p:grpSpPr>
          <p:grpSp>
            <p:nvGrpSpPr>
              <p:cNvPr id="112" name="Группа 75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17" name="Группа 80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19" name="Прямоугольник 118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2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3" name="Группа 86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12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26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27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24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8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противолежащего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3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6" name="Object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3334234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111" name="Object 10"/>
            <p:cNvGraphicFramePr>
              <a:graphicFrameLocks noChangeAspect="1"/>
            </p:cNvGraphicFramePr>
            <p:nvPr/>
          </p:nvGraphicFramePr>
          <p:xfrm>
            <a:off x="3131840" y="5013176"/>
            <a:ext cx="1800200" cy="1349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4" imgW="14630400" imgH="9448800" progId="Equation.3">
                    <p:embed/>
                  </p:oleObj>
                </mc:Choice>
                <mc:Fallback>
                  <p:oleObj name="Формула" r:id="rId4" imgW="14630400" imgH="94488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31840" y="5013176"/>
                          <a:ext cx="1800200" cy="13496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6" name="Группа 1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47" name="Группа 75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54" name="Группа 8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56" name="Прямоугольник 155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5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0" name="Группа 86"/>
                <p:cNvGrpSpPr/>
                <p:nvPr/>
              </p:nvGrpSpPr>
              <p:grpSpPr>
                <a:xfrm>
                  <a:off x="2555787" y="2852940"/>
                  <a:ext cx="1697686" cy="1993970"/>
                  <a:chOff x="6108655" y="2875192"/>
                  <a:chExt cx="1097133" cy="1297273"/>
                </a:xfrm>
              </p:grpSpPr>
              <p:sp>
                <p:nvSpPr>
                  <p:cNvPr id="16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16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164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sp>
              <p:nvSpPr>
                <p:cNvPr id="161" name="TextBox 58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5" name="TextBox 52"/>
              <p:cNvSpPr txBox="1"/>
              <p:nvPr/>
            </p:nvSpPr>
            <p:spPr>
              <a:xfrm>
                <a:off x="3790297" y="2780928"/>
                <a:ext cx="5127879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Тангенсом острого угла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прямоугольного треугольника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называют отношение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противолежащего катета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прилежащему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8" name="TextBox 47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48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TextBox 49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1" name="Object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3334234"/>
              <a:ext cx="287337" cy="261937"/>
            </a:xfrm>
            <a:prstGeom prst="rect">
              <a:avLst/>
            </a:prstGeom>
            <a:solidFill>
              <a:schemeClr val="bg1"/>
            </a:solidFill>
          </p:spPr>
        </p:pic>
        <p:graphicFrame>
          <p:nvGraphicFramePr>
            <p:cNvPr id="152" name="Object 8"/>
            <p:cNvGraphicFramePr>
              <a:graphicFrameLocks noChangeAspect="1"/>
            </p:cNvGraphicFramePr>
            <p:nvPr/>
          </p:nvGraphicFramePr>
          <p:xfrm>
            <a:off x="6732240" y="4941168"/>
            <a:ext cx="1590005" cy="1169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6" imgW="12192000" imgH="9448800" progId="Equation.3">
                    <p:embed/>
                  </p:oleObj>
                </mc:Choice>
                <mc:Fallback>
                  <p:oleObj name="Формула" r:id="rId6" imgW="12192000" imgH="9448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32240" y="4941168"/>
                          <a:ext cx="1590005" cy="11699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8"/>
            <p:cNvGraphicFramePr>
              <a:graphicFrameLocks noChangeAspect="1"/>
            </p:cNvGraphicFramePr>
            <p:nvPr/>
          </p:nvGraphicFramePr>
          <p:xfrm>
            <a:off x="2324100" y="5373688"/>
            <a:ext cx="2343150" cy="1169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8" imgW="17983200" imgH="9448800" progId="Equation.3">
                    <p:embed/>
                  </p:oleObj>
                </mc:Choice>
                <mc:Fallback>
                  <p:oleObj name="Формула" r:id="rId8" imgW="17983200" imgH="9448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24100" y="5373688"/>
                          <a:ext cx="2343150" cy="11699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5" name="Управляющая кнопка: настраиваемая 16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67" name="Группа 41"/>
            <p:cNvGrpSpPr/>
            <p:nvPr/>
          </p:nvGrpSpPr>
          <p:grpSpPr>
            <a:xfrm>
              <a:off x="1979712" y="2564904"/>
              <a:ext cx="7056784" cy="4176464"/>
              <a:chOff x="107504" y="2492896"/>
              <a:chExt cx="7056784" cy="4176464"/>
            </a:xfrm>
          </p:grpSpPr>
          <p:grpSp>
            <p:nvGrpSpPr>
              <p:cNvPr id="170" name="Группа 73"/>
              <p:cNvGrpSpPr/>
              <p:nvPr/>
            </p:nvGrpSpPr>
            <p:grpSpPr>
              <a:xfrm>
                <a:off x="107504" y="2492896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73" name="Группа 80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78" name="Прямоугольник 177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7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9952" y="4365104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82" name="Группа 86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18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85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86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83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4" name="TextBox 47"/>
                <p:cNvSpPr txBox="1"/>
                <p:nvPr/>
              </p:nvSpPr>
              <p:spPr>
                <a:xfrm>
                  <a:off x="2195736" y="3717032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TextBox 48"/>
                <p:cNvSpPr txBox="1"/>
                <p:nvPr/>
              </p:nvSpPr>
              <p:spPr>
                <a:xfrm>
                  <a:off x="3203848" y="4797152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6" name="TextBox 49"/>
                <p:cNvSpPr txBox="1"/>
                <p:nvPr/>
              </p:nvSpPr>
              <p:spPr>
                <a:xfrm>
                  <a:off x="3347864" y="3429000"/>
                  <a:ext cx="3433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77" name="Object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27784" y="3334234"/>
                  <a:ext cx="287337" cy="261937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graphicFrame>
            <p:nvGraphicFramePr>
              <p:cNvPr id="171" name="Object 10"/>
              <p:cNvGraphicFramePr>
                <a:graphicFrameLocks noChangeAspect="1"/>
              </p:cNvGraphicFramePr>
              <p:nvPr/>
            </p:nvGraphicFramePr>
            <p:xfrm>
              <a:off x="3841205" y="2601342"/>
              <a:ext cx="1957387" cy="595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6" name="Формула" r:id="rId10" imgW="16459200" imgH="4876800" progId="Equation.3">
                      <p:embed/>
                    </p:oleObj>
                  </mc:Choice>
                  <mc:Fallback>
                    <p:oleObj name="Формула" r:id="rId10" imgW="16459200" imgH="4876800" progId="Equation.3">
                      <p:embed/>
                      <p:pic>
                        <p:nvPicPr>
                          <p:cNvPr id="0" name="Изображение 819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841205" y="2601342"/>
                            <a:ext cx="1957387" cy="59531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2" name="Object 2"/>
              <p:cNvGraphicFramePr>
                <a:graphicFrameLocks noChangeAspect="1"/>
              </p:cNvGraphicFramePr>
              <p:nvPr/>
            </p:nvGraphicFramePr>
            <p:xfrm>
              <a:off x="3779912" y="3117631"/>
              <a:ext cx="1944216" cy="5840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7" name="Формула" r:id="rId12" imgW="16764000" imgH="4876800" progId="Equation.3">
                      <p:embed/>
                    </p:oleObj>
                  </mc:Choice>
                  <mc:Fallback>
                    <p:oleObj name="Формула" r:id="rId12" imgW="16764000" imgH="4876800" progId="Equation.3">
                      <p:embed/>
                      <p:pic>
                        <p:nvPicPr>
                          <p:cNvPr id="0" name="Изображение 819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779912" y="3117631"/>
                            <a:ext cx="1944216" cy="58404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68" name="Прямая соединительная линия 167"/>
            <p:cNvCxnSpPr/>
            <p:nvPr/>
          </p:nvCxnSpPr>
          <p:spPr>
            <a:xfrm>
              <a:off x="5148064" y="3861048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9" name="Object 2"/>
            <p:cNvGraphicFramePr>
              <a:graphicFrameLocks noChangeAspect="1"/>
            </p:cNvGraphicFramePr>
            <p:nvPr/>
          </p:nvGraphicFramePr>
          <p:xfrm>
            <a:off x="6113463" y="4005263"/>
            <a:ext cx="13081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4" imgW="11277600" imgH="4876800" progId="Equation.3">
                    <p:embed/>
                  </p:oleObj>
                </mc:Choice>
                <mc:Fallback>
                  <p:oleObj name="Формула" r:id="rId14" imgW="11277600" imgH="48768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113463" y="4005263"/>
                          <a:ext cx="1308100" cy="584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7" name="Object 4"/>
          <p:cNvGraphicFramePr>
            <a:graphicFrameLocks noChangeAspect="1"/>
          </p:cNvGraphicFramePr>
          <p:nvPr/>
        </p:nvGraphicFramePr>
        <p:xfrm>
          <a:off x="5580112" y="4509120"/>
          <a:ext cx="2451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6" imgW="26822400" imgH="10058400" progId="Equation.3">
                  <p:embed/>
                </p:oleObj>
              </mc:Choice>
              <mc:Fallback>
                <p:oleObj name="Формула" r:id="rId16" imgW="26822400" imgH="100584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80112" y="4509120"/>
                        <a:ext cx="2451100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10"/>
          <p:cNvGraphicFramePr>
            <a:graphicFrameLocks noChangeAspect="1"/>
          </p:cNvGraphicFramePr>
          <p:nvPr/>
        </p:nvGraphicFramePr>
        <p:xfrm>
          <a:off x="5652120" y="5589240"/>
          <a:ext cx="2376264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18" imgW="21945600" imgH="9448800" progId="Equation.3">
                  <p:embed/>
                </p:oleObj>
              </mc:Choice>
              <mc:Fallback>
                <p:oleObj name="Формула" r:id="rId18" imgW="21945600" imgH="9448800" progId="Equation.3">
                  <p:embed/>
                  <p:pic>
                    <p:nvPicPr>
                      <p:cNvPr id="0" name="Изображение 8199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52120" y="5589240"/>
                        <a:ext cx="2376264" cy="993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Прямоугольник 188"/>
          <p:cNvSpPr/>
          <p:nvPr/>
        </p:nvSpPr>
        <p:spPr>
          <a:xfrm>
            <a:off x="7164288" y="5805264"/>
            <a:ext cx="93610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90" name="Управляющая кнопка: домой 189">
            <a:hlinkClick r:id="rId21" action="ppaction://hlinksldjump" highlightClick="1"/>
          </p:cNvPr>
          <p:cNvSpPr/>
          <p:nvPr/>
        </p:nvSpPr>
        <p:spPr>
          <a:xfrm>
            <a:off x="1475656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</p:childTnLst>
        </p:cTn>
      </p:par>
    </p:tnLst>
    <p:bldLst>
      <p:bldP spid="1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№38. Средняя линия. Вписанные, описанные окружности.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712968" cy="10786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8712968" cy="66380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8712968" cy="75667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25" name="Группа 24"/>
          <p:cNvGrpSpPr/>
          <p:nvPr/>
        </p:nvGrpSpPr>
        <p:grpSpPr>
          <a:xfrm>
            <a:off x="251520" y="4437112"/>
            <a:ext cx="8712968" cy="720080"/>
            <a:chOff x="251520" y="4365104"/>
            <a:chExt cx="8712968" cy="72008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51520" y="4365104"/>
              <a:ext cx="8712968" cy="720080"/>
              <a:chOff x="251520" y="4365104"/>
              <a:chExt cx="8712968" cy="720080"/>
            </a:xfrm>
          </p:grpSpPr>
          <p:pic>
            <p:nvPicPr>
              <p:cNvPr id="305156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4365104"/>
                <a:ext cx="8712968" cy="709815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323528" y="4365104"/>
                <a:ext cx="8568952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720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4581128"/>
              <a:ext cx="54768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301208"/>
            <a:ext cx="8712968" cy="76748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7544" y="458112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67544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141277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1628800"/>
            <a:ext cx="384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параллельны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5364088" y="4221088"/>
          <a:ext cx="80168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2" imgW="6096000" imgH="10363200" progId="Equation.3">
                  <p:embed/>
                </p:oleObj>
              </mc:Choice>
              <mc:Fallback>
                <p:oleObj name="Формула" r:id="rId2" imgW="6096000" imgH="103632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4088" y="4221088"/>
                        <a:ext cx="801687" cy="1330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79256" y="3356992"/>
            <a:ext cx="7964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угол между боковыми сторонами одного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/б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углу между боковыми сторонами другого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/б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такие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подобны.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2564904"/>
            <a:ext cx="3156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358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Описанной  окружности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№38. Средняя линия. Вписанные, описанные окружности.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№38. Средняя линия. Вписанные, описанные окружности.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10786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51" name="Группа 186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258517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826717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1115642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2122588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2482479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7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1618879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2050679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2195142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1763342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6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64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65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66" name="Freeform 33"/>
          <p:cNvSpPr/>
          <p:nvPr/>
        </p:nvSpPr>
        <p:spPr bwMode="auto">
          <a:xfrm>
            <a:off x="323528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Text Box 34"/>
          <p:cNvSpPr txBox="1">
            <a:spLocks noChangeArrowheads="1"/>
          </p:cNvSpPr>
          <p:nvPr/>
        </p:nvSpPr>
        <p:spPr bwMode="auto">
          <a:xfrm>
            <a:off x="179513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68" name="Text Box 35"/>
          <p:cNvSpPr txBox="1">
            <a:spLocks noChangeArrowheads="1"/>
          </p:cNvSpPr>
          <p:nvPr/>
        </p:nvSpPr>
        <p:spPr bwMode="auto">
          <a:xfrm>
            <a:off x="755577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69" name="Freeform 36"/>
          <p:cNvSpPr/>
          <p:nvPr/>
        </p:nvSpPr>
        <p:spPr bwMode="auto">
          <a:xfrm>
            <a:off x="971601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Freeform 37"/>
          <p:cNvSpPr/>
          <p:nvPr/>
        </p:nvSpPr>
        <p:spPr bwMode="auto">
          <a:xfrm>
            <a:off x="827584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6227043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72" name="Группа 22"/>
          <p:cNvGrpSpPr/>
          <p:nvPr/>
        </p:nvGrpSpPr>
        <p:grpSpPr>
          <a:xfrm>
            <a:off x="107504" y="2564904"/>
            <a:ext cx="7056784" cy="4176464"/>
            <a:chOff x="1763688" y="4797152"/>
            <a:chExt cx="7056784" cy="417646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22" name="Управляющая кнопка: настраиваемая 121">
            <a:hlinkClick r:id="" action="ppaction://noaction" highlightClick="1"/>
          </p:cNvPr>
          <p:cNvSpPr/>
          <p:nvPr/>
        </p:nvSpPr>
        <p:spPr>
          <a:xfrm>
            <a:off x="7339289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" name="Группа 232"/>
          <p:cNvGrpSpPr/>
          <p:nvPr/>
        </p:nvGrpSpPr>
        <p:grpSpPr>
          <a:xfrm>
            <a:off x="107504" y="2564904"/>
            <a:ext cx="7076498" cy="4176464"/>
            <a:chOff x="1979712" y="2564904"/>
            <a:chExt cx="7076498" cy="4176464"/>
          </a:xfrm>
        </p:grpSpPr>
        <p:grpSp>
          <p:nvGrpSpPr>
            <p:cNvPr id="124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138" name="Прямоугольник 137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2555776" y="2708920"/>
              <a:ext cx="650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Признаки параллельности прямых  </a:t>
              </a: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2195736" y="5373216"/>
              <a:ext cx="6588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Если при пересечении двух прямых секущей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НАКРЕСТ ЛЕЖАЩИЕ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углы равны,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то прямые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27" name="Группа 20"/>
            <p:cNvGrpSpPr/>
            <p:nvPr/>
          </p:nvGrpSpPr>
          <p:grpSpPr>
            <a:xfrm>
              <a:off x="3635896" y="3068960"/>
              <a:ext cx="4464496" cy="2061909"/>
              <a:chOff x="323529" y="2132856"/>
              <a:chExt cx="3960439" cy="1815257"/>
            </a:xfrm>
          </p:grpSpPr>
          <p:sp>
            <p:nvSpPr>
              <p:cNvPr id="128" name="Text Box 3"/>
              <p:cNvSpPr txBox="1">
                <a:spLocks noChangeArrowheads="1"/>
              </p:cNvSpPr>
              <p:nvPr/>
            </p:nvSpPr>
            <p:spPr bwMode="auto">
              <a:xfrm>
                <a:off x="2878651" y="3020374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" name="Text Box 4"/>
              <p:cNvSpPr txBox="1">
                <a:spLocks noChangeArrowheads="1"/>
              </p:cNvSpPr>
              <p:nvPr/>
            </p:nvSpPr>
            <p:spPr bwMode="auto">
              <a:xfrm>
                <a:off x="2303749" y="3020374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2051720" y="2132856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" name="Text Box 10"/>
              <p:cNvSpPr txBox="1">
                <a:spLocks noChangeArrowheads="1"/>
              </p:cNvSpPr>
              <p:nvPr/>
            </p:nvSpPr>
            <p:spPr bwMode="auto">
              <a:xfrm>
                <a:off x="2699792" y="285293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" name="Freeform 19"/>
              <p:cNvSpPr/>
              <p:nvPr/>
            </p:nvSpPr>
            <p:spPr bwMode="auto">
              <a:xfrm>
                <a:off x="323529" y="2636912"/>
                <a:ext cx="3312368" cy="114853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" name="Text Box 21"/>
              <p:cNvSpPr txBox="1">
                <a:spLocks noChangeArrowheads="1"/>
              </p:cNvSpPr>
              <p:nvPr/>
            </p:nvSpPr>
            <p:spPr bwMode="auto">
              <a:xfrm>
                <a:off x="1475656" y="34290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" name="Freeform 22"/>
              <p:cNvSpPr/>
              <p:nvPr/>
            </p:nvSpPr>
            <p:spPr bwMode="auto">
              <a:xfrm>
                <a:off x="1763689" y="2996952"/>
                <a:ext cx="2520279" cy="93250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1979712" y="2492896"/>
                <a:ext cx="1296144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1" name="Группа 14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42" name="Группа 22"/>
            <p:cNvGrpSpPr/>
            <p:nvPr/>
          </p:nvGrpSpPr>
          <p:grpSpPr>
            <a:xfrm>
              <a:off x="107504" y="2564904"/>
              <a:ext cx="7056784" cy="4176464"/>
              <a:chOff x="1763688" y="4797152"/>
              <a:chExt cx="7056784" cy="4176464"/>
            </a:xfrm>
          </p:grpSpPr>
          <p:sp>
            <p:nvSpPr>
              <p:cNvPr id="153" name="Прямоугольник 152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43" name="Freeform 20"/>
            <p:cNvSpPr/>
            <p:nvPr/>
          </p:nvSpPr>
          <p:spPr bwMode="auto">
            <a:xfrm>
              <a:off x="683568" y="2708920"/>
              <a:ext cx="4725987" cy="1652588"/>
            </a:xfrm>
            <a:custGeom>
              <a:avLst/>
              <a:gdLst/>
              <a:ahLst/>
              <a:cxnLst>
                <a:cxn ang="0">
                  <a:pos x="0" y="1268"/>
                </a:cxn>
                <a:cxn ang="0">
                  <a:pos x="3531" y="0"/>
                </a:cxn>
              </a:cxnLst>
              <a:rect l="0" t="0" r="r" b="b"/>
              <a:pathLst>
                <a:path w="3531" h="1268">
                  <a:moveTo>
                    <a:pt x="0" y="1268"/>
                  </a:moveTo>
                  <a:lnTo>
                    <a:pt x="3531" y="0"/>
                  </a:lnTo>
                </a:path>
              </a:pathLst>
            </a:custGeom>
            <a:noFill/>
            <a:ln w="57150">
              <a:solidFill>
                <a:srgbClr val="003366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Freeform 23"/>
            <p:cNvSpPr/>
            <p:nvPr/>
          </p:nvSpPr>
          <p:spPr bwMode="auto">
            <a:xfrm>
              <a:off x="1475656" y="3717032"/>
              <a:ext cx="4320480" cy="1512168"/>
            </a:xfrm>
            <a:custGeom>
              <a:avLst/>
              <a:gdLst/>
              <a:ahLst/>
              <a:cxnLst>
                <a:cxn ang="0">
                  <a:pos x="0" y="1268"/>
                </a:cxn>
                <a:cxn ang="0">
                  <a:pos x="3531" y="0"/>
                </a:cxn>
              </a:cxnLst>
              <a:rect l="0" t="0" r="r" b="b"/>
              <a:pathLst>
                <a:path w="3531" h="1268">
                  <a:moveTo>
                    <a:pt x="0" y="1268"/>
                  </a:moveTo>
                  <a:lnTo>
                    <a:pt x="3531" y="0"/>
                  </a:lnTo>
                </a:path>
              </a:pathLst>
            </a:custGeom>
            <a:noFill/>
            <a:ln w="57150">
              <a:solidFill>
                <a:srgbClr val="003366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Freeform 24"/>
            <p:cNvSpPr/>
            <p:nvPr/>
          </p:nvSpPr>
          <p:spPr bwMode="auto">
            <a:xfrm>
              <a:off x="2987824" y="2636912"/>
              <a:ext cx="1080120" cy="2808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0" y="1744"/>
                </a:cxn>
              </a:cxnLst>
              <a:rect l="0" t="0" r="r" b="b"/>
              <a:pathLst>
                <a:path w="1680" h="1744">
                  <a:moveTo>
                    <a:pt x="0" y="0"/>
                  </a:moveTo>
                  <a:lnTo>
                    <a:pt x="1680" y="1744"/>
                  </a:lnTo>
                </a:path>
              </a:pathLst>
            </a:custGeom>
            <a:noFill/>
            <a:ln w="57150">
              <a:solidFill>
                <a:srgbClr val="800000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Text Box 21"/>
            <p:cNvSpPr txBox="1">
              <a:spLocks noChangeArrowheads="1"/>
            </p:cNvSpPr>
            <p:nvPr/>
          </p:nvSpPr>
          <p:spPr bwMode="auto">
            <a:xfrm>
              <a:off x="827584" y="3717032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7" name="Text Box 22"/>
            <p:cNvSpPr txBox="1">
              <a:spLocks noChangeArrowheads="1"/>
            </p:cNvSpPr>
            <p:nvPr/>
          </p:nvSpPr>
          <p:spPr bwMode="auto">
            <a:xfrm>
              <a:off x="755576" y="4437112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 flipH="1">
              <a:off x="2051720" y="2636912"/>
              <a:ext cx="288031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9" name="Text Box 6"/>
            <p:cNvSpPr txBox="1">
              <a:spLocks noChangeArrowheads="1"/>
            </p:cNvSpPr>
            <p:nvPr/>
          </p:nvSpPr>
          <p:spPr bwMode="auto">
            <a:xfrm>
              <a:off x="2987824" y="350100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0" name="Text Box 6"/>
            <p:cNvSpPr txBox="1">
              <a:spLocks noChangeArrowheads="1"/>
            </p:cNvSpPr>
            <p:nvPr/>
          </p:nvSpPr>
          <p:spPr bwMode="auto">
            <a:xfrm>
              <a:off x="3635896" y="386104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1" name="Text Box 13"/>
            <p:cNvSpPr txBox="1">
              <a:spLocks noChangeArrowheads="1"/>
            </p:cNvSpPr>
            <p:nvPr/>
          </p:nvSpPr>
          <p:spPr bwMode="auto">
            <a:xfrm>
              <a:off x="3419872" y="3356992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3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" name="Text Box 13"/>
            <p:cNvSpPr txBox="1">
              <a:spLocks noChangeArrowheads="1"/>
            </p:cNvSpPr>
            <p:nvPr/>
          </p:nvSpPr>
          <p:spPr bwMode="auto">
            <a:xfrm>
              <a:off x="3203848" y="4005064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4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5" name="Стрелка вправо с вырезом 154"/>
          <p:cNvSpPr/>
          <p:nvPr/>
        </p:nvSpPr>
        <p:spPr>
          <a:xfrm>
            <a:off x="4283968" y="5949280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Управляющая кнопка: настраиваемая 155">
            <a:hlinkClick r:id="" action="ppaction://noaction" highlightClick="1"/>
          </p:cNvPr>
          <p:cNvSpPr/>
          <p:nvPr/>
        </p:nvSpPr>
        <p:spPr>
          <a:xfrm>
            <a:off x="7339289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7" name="Object 4"/>
          <p:cNvGraphicFramePr>
            <a:graphicFrameLocks noChangeAspect="1"/>
          </p:cNvGraphicFramePr>
          <p:nvPr/>
        </p:nvGraphicFramePr>
        <p:xfrm>
          <a:off x="5436096" y="5733256"/>
          <a:ext cx="1357046" cy="61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3" imgW="8839200" imgH="4267200" progId="Equation.3">
                  <p:embed/>
                </p:oleObj>
              </mc:Choice>
              <mc:Fallback>
                <p:oleObj name="Формула" r:id="rId3" imgW="8839200" imgH="4267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6096" y="5733256"/>
                        <a:ext cx="1357046" cy="6186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Object 4"/>
          <p:cNvGraphicFramePr>
            <a:graphicFrameLocks noChangeAspect="1"/>
          </p:cNvGraphicFramePr>
          <p:nvPr/>
        </p:nvGraphicFramePr>
        <p:xfrm>
          <a:off x="251520" y="5733256"/>
          <a:ext cx="39147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5" imgW="37490400" imgH="4876800" progId="Equation.3">
                  <p:embed/>
                </p:oleObj>
              </mc:Choice>
              <mc:Fallback>
                <p:oleObj name="Формула" r:id="rId5" imgW="37490400" imgH="48768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5733256"/>
                        <a:ext cx="3914775" cy="568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Прямоугольник 158"/>
          <p:cNvSpPr/>
          <p:nvPr/>
        </p:nvSpPr>
        <p:spPr>
          <a:xfrm>
            <a:off x="5364088" y="5733256"/>
            <a:ext cx="151216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Управляющая кнопка: далее 160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  <p:bldLst>
      <p:bldP spid="55" grpId="0"/>
      <p:bldP spid="56" grpId="0" build="allAtOnce"/>
      <p:bldP spid="58" grpId="0" build="allAtOnce"/>
      <p:bldP spid="59" grpId="0" build="allAtOnce"/>
      <p:bldP spid="60" grpId="0"/>
      <p:bldP spid="60" grpId="1"/>
      <p:bldP spid="61" grpId="0" build="allAtOnce"/>
      <p:bldP spid="62" grpId="0" build="allAtOnce"/>
      <p:bldP spid="62" grpId="1" build="allAtOnce"/>
      <p:bldP spid="155" grpId="0" animBg="1"/>
      <p:bldP spid="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№36. Признаки подобия.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№37. Площадь параллелограмма.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№38. Средняя линия. Вписанные, описанные окружности.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№39.  Теорема Пифагора.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№40. Средняя линия трапеции.     Площадь трапеции.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712968" cy="66380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4" name="Управляющая кнопка: настраиваемая 13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№38. Средняя линия. Вписанные, описанные окружности.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5" name="Группа 49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36" name="Группа 18"/>
            <p:cNvGrpSpPr/>
            <p:nvPr/>
          </p:nvGrpSpPr>
          <p:grpSpPr>
            <a:xfrm>
              <a:off x="1979712" y="2564904"/>
              <a:ext cx="7056784" cy="4176464"/>
              <a:chOff x="3851920" y="2492896"/>
              <a:chExt cx="7056784" cy="4176464"/>
            </a:xfrm>
          </p:grpSpPr>
          <p:sp>
            <p:nvSpPr>
              <p:cNvPr id="143" name="Прямоугольник 3"/>
              <p:cNvSpPr/>
              <p:nvPr/>
            </p:nvSpPr>
            <p:spPr>
              <a:xfrm>
                <a:off x="3851920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7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9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0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1" name="Параллелограмм 140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5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" name="Группа 16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71" name="Группа 18"/>
            <p:cNvGrpSpPr/>
            <p:nvPr/>
          </p:nvGrpSpPr>
          <p:grpSpPr>
            <a:xfrm>
              <a:off x="107504" y="2564904"/>
              <a:ext cx="7056784" cy="4176464"/>
              <a:chOff x="3851920" y="2492896"/>
              <a:chExt cx="7056784" cy="4176464"/>
            </a:xfrm>
          </p:grpSpPr>
          <p:sp>
            <p:nvSpPr>
              <p:cNvPr id="193" name="Прямоугольник 3"/>
              <p:cNvSpPr/>
              <p:nvPr/>
            </p:nvSpPr>
            <p:spPr>
              <a:xfrm>
                <a:off x="3851920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Противолежащие углы 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параллелограмма равны.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Противолежащие стороны 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параллелограмма равны</a:t>
                </a:r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параллелограмма 360</a:t>
                </a:r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º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2" name="Line 13"/>
            <p:cNvSpPr>
              <a:spLocks noChangeShapeType="1"/>
            </p:cNvSpPr>
            <p:nvPr/>
          </p:nvSpPr>
          <p:spPr bwMode="auto">
            <a:xfrm>
              <a:off x="250380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Text Box 29"/>
            <p:cNvSpPr txBox="1">
              <a:spLocks noChangeArrowheads="1"/>
            </p:cNvSpPr>
            <p:nvPr/>
          </p:nvSpPr>
          <p:spPr bwMode="auto">
            <a:xfrm>
              <a:off x="323528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4" name="Text Box 31"/>
            <p:cNvSpPr txBox="1">
              <a:spLocks noChangeArrowheads="1"/>
            </p:cNvSpPr>
            <p:nvPr/>
          </p:nvSpPr>
          <p:spPr bwMode="auto">
            <a:xfrm>
              <a:off x="755576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5" name="Text Box 40"/>
            <p:cNvSpPr txBox="1">
              <a:spLocks noChangeArrowheads="1"/>
            </p:cNvSpPr>
            <p:nvPr/>
          </p:nvSpPr>
          <p:spPr bwMode="auto">
            <a:xfrm>
              <a:off x="334786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6" name="Параллелограмм 175"/>
            <p:cNvSpPr/>
            <p:nvPr/>
          </p:nvSpPr>
          <p:spPr>
            <a:xfrm>
              <a:off x="683568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Text Box 29"/>
            <p:cNvSpPr txBox="1">
              <a:spLocks noChangeArrowheads="1"/>
            </p:cNvSpPr>
            <p:nvPr/>
          </p:nvSpPr>
          <p:spPr bwMode="auto">
            <a:xfrm>
              <a:off x="298782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8" name="Месяц 177"/>
            <p:cNvSpPr/>
            <p:nvPr/>
          </p:nvSpPr>
          <p:spPr>
            <a:xfrm rot="19358495">
              <a:off x="3011314" y="4857678"/>
              <a:ext cx="138939" cy="460957"/>
            </a:xfrm>
            <a:prstGeom prst="moon">
              <a:avLst>
                <a:gd name="adj" fmla="val 4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Месяц 178"/>
            <p:cNvSpPr/>
            <p:nvPr/>
          </p:nvSpPr>
          <p:spPr>
            <a:xfrm rot="7901963">
              <a:off x="896489" y="5693403"/>
              <a:ext cx="78213" cy="412525"/>
            </a:xfrm>
            <a:prstGeom prst="moon">
              <a:avLst>
                <a:gd name="adj" fmla="val 4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Арка 179"/>
            <p:cNvSpPr/>
            <p:nvPr/>
          </p:nvSpPr>
          <p:spPr>
            <a:xfrm rot="8233428">
              <a:off x="800962" y="4651552"/>
              <a:ext cx="655384" cy="602404"/>
            </a:xfrm>
            <a:prstGeom prst="blockArc">
              <a:avLst>
                <a:gd name="adj1" fmla="val 12462653"/>
                <a:gd name="adj2" fmla="val 94816"/>
                <a:gd name="adj3" fmla="val 140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1" name="Арка 180"/>
            <p:cNvSpPr/>
            <p:nvPr/>
          </p:nvSpPr>
          <p:spPr>
            <a:xfrm rot="19061579">
              <a:off x="2529151" y="5731363"/>
              <a:ext cx="655384" cy="602404"/>
            </a:xfrm>
            <a:prstGeom prst="blockArc">
              <a:avLst>
                <a:gd name="adj1" fmla="val 12462653"/>
                <a:gd name="adj2" fmla="val 94816"/>
                <a:gd name="adj3" fmla="val 140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82" name="Прямая соединительная линия 181"/>
            <p:cNvCxnSpPr/>
            <p:nvPr/>
          </p:nvCxnSpPr>
          <p:spPr>
            <a:xfrm>
              <a:off x="683568" y="551723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/>
            <p:cNvCxnSpPr/>
            <p:nvPr/>
          </p:nvCxnSpPr>
          <p:spPr>
            <a:xfrm>
              <a:off x="3059832" y="551723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>
              <a:off x="2051720" y="472514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единительная линия 184"/>
            <p:cNvCxnSpPr/>
            <p:nvPr/>
          </p:nvCxnSpPr>
          <p:spPr>
            <a:xfrm>
              <a:off x="2123728" y="472514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>
              <a:off x="1835696" y="5949280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>
              <a:off x="1907704" y="5949280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8" name="Object 7"/>
            <p:cNvGraphicFramePr>
              <a:graphicFrameLocks noChangeAspect="1"/>
            </p:cNvGraphicFramePr>
            <p:nvPr/>
          </p:nvGraphicFramePr>
          <p:xfrm>
            <a:off x="1043608" y="2636912"/>
            <a:ext cx="167957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3" imgW="15240000" imgH="4267200" progId="Equation.3">
                    <p:embed/>
                  </p:oleObj>
                </mc:Choice>
                <mc:Fallback>
                  <p:oleObj name="Формула" r:id="rId3" imgW="15240000" imgH="42672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3608" y="2636912"/>
                          <a:ext cx="1679575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9" name="Object 3"/>
            <p:cNvGraphicFramePr>
              <a:graphicFrameLocks noChangeAspect="1"/>
            </p:cNvGraphicFramePr>
            <p:nvPr/>
          </p:nvGraphicFramePr>
          <p:xfrm>
            <a:off x="1042988" y="3013075"/>
            <a:ext cx="1679575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5" imgW="15240000" imgH="3962400" progId="Equation.3">
                    <p:embed/>
                  </p:oleObj>
                </mc:Choice>
                <mc:Fallback>
                  <p:oleObj name="Формула" r:id="rId5" imgW="15240000" imgH="39624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42988" y="3013075"/>
                          <a:ext cx="1679575" cy="430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" name="Object 4"/>
            <p:cNvGraphicFramePr>
              <a:graphicFrameLocks noChangeAspect="1"/>
            </p:cNvGraphicFramePr>
            <p:nvPr/>
          </p:nvGraphicFramePr>
          <p:xfrm>
            <a:off x="1004888" y="3700463"/>
            <a:ext cx="16113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7" imgW="14630400" imgH="4267200" progId="Equation.3">
                    <p:embed/>
                  </p:oleObj>
                </mc:Choice>
                <mc:Fallback>
                  <p:oleObj name="Формула" r:id="rId7" imgW="14630400" imgH="42672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04888" y="3700463"/>
                          <a:ext cx="1611312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1" name="Object 5"/>
            <p:cNvGraphicFramePr>
              <a:graphicFrameLocks noChangeAspect="1"/>
            </p:cNvGraphicFramePr>
            <p:nvPr/>
          </p:nvGraphicFramePr>
          <p:xfrm>
            <a:off x="1027113" y="4149725"/>
            <a:ext cx="16446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9" imgW="14935200" imgH="4267200" progId="Equation.3">
                    <p:embed/>
                  </p:oleObj>
                </mc:Choice>
                <mc:Fallback>
                  <p:oleObj name="Формула" r:id="rId9" imgW="14935200" imgH="42672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27113" y="4149725"/>
                          <a:ext cx="1644650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2" name="Object 6"/>
            <p:cNvGraphicFramePr>
              <a:graphicFrameLocks noChangeAspect="1"/>
            </p:cNvGraphicFramePr>
            <p:nvPr/>
          </p:nvGraphicFramePr>
          <p:xfrm>
            <a:off x="2483768" y="6165304"/>
            <a:ext cx="46355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1" imgW="42062400" imgH="4876800" progId="Equation.3">
                    <p:embed/>
                  </p:oleObj>
                </mc:Choice>
                <mc:Fallback>
                  <p:oleObj name="Формула" r:id="rId11" imgW="42062400" imgH="48768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483768" y="6165304"/>
                          <a:ext cx="4635500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" name="Группа 194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96" name="Группа 18"/>
            <p:cNvGrpSpPr/>
            <p:nvPr/>
          </p:nvGrpSpPr>
          <p:grpSpPr>
            <a:xfrm>
              <a:off x="107504" y="2564904"/>
              <a:ext cx="7056784" cy="4176464"/>
              <a:chOff x="3851920" y="2492896"/>
              <a:chExt cx="7056784" cy="4176464"/>
            </a:xfrm>
          </p:grpSpPr>
          <p:sp>
            <p:nvSpPr>
              <p:cNvPr id="204" name="Прямоугольник 3"/>
              <p:cNvSpPr/>
              <p:nvPr/>
            </p:nvSpPr>
            <p:spPr>
              <a:xfrm>
                <a:off x="3851920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один из углов параллелограмма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прямой, то этот параллелограмм – 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7" name="Line 13"/>
            <p:cNvSpPr>
              <a:spLocks noChangeShapeType="1"/>
            </p:cNvSpPr>
            <p:nvPr/>
          </p:nvSpPr>
          <p:spPr bwMode="auto">
            <a:xfrm>
              <a:off x="250380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Text Box 29"/>
            <p:cNvSpPr txBox="1">
              <a:spLocks noChangeArrowheads="1"/>
            </p:cNvSpPr>
            <p:nvPr/>
          </p:nvSpPr>
          <p:spPr bwMode="auto">
            <a:xfrm>
              <a:off x="1763688" y="616530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99" name="Text Box 31"/>
            <p:cNvSpPr txBox="1">
              <a:spLocks noChangeArrowheads="1"/>
            </p:cNvSpPr>
            <p:nvPr/>
          </p:nvSpPr>
          <p:spPr bwMode="auto">
            <a:xfrm>
              <a:off x="1763688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0" name="Text Box 40"/>
            <p:cNvSpPr txBox="1">
              <a:spLocks noChangeArrowheads="1"/>
            </p:cNvSpPr>
            <p:nvPr/>
          </p:nvSpPr>
          <p:spPr bwMode="auto">
            <a:xfrm>
              <a:off x="5292080" y="436510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1" name="Text Box 29"/>
            <p:cNvSpPr txBox="1">
              <a:spLocks noChangeArrowheads="1"/>
            </p:cNvSpPr>
            <p:nvPr/>
          </p:nvSpPr>
          <p:spPr bwMode="auto">
            <a:xfrm>
              <a:off x="5292080" y="6093296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2123728" y="5949280"/>
              <a:ext cx="288032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2123728" y="4581128"/>
              <a:ext cx="3168352" cy="1728192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207" name="Группа 18"/>
            <p:cNvGrpSpPr/>
            <p:nvPr/>
          </p:nvGrpSpPr>
          <p:grpSpPr>
            <a:xfrm>
              <a:off x="107504" y="2564904"/>
              <a:ext cx="7056784" cy="4176464"/>
              <a:chOff x="3851920" y="2492896"/>
              <a:chExt cx="7056784" cy="4176464"/>
            </a:xfrm>
          </p:grpSpPr>
          <p:sp>
            <p:nvSpPr>
              <p:cNvPr id="226" name="Прямоугольник 3"/>
              <p:cNvSpPr/>
              <p:nvPr/>
            </p:nvSpPr>
            <p:spPr>
              <a:xfrm>
                <a:off x="3851920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8" name="Line 13"/>
            <p:cNvSpPr>
              <a:spLocks noChangeShapeType="1"/>
            </p:cNvSpPr>
            <p:nvPr/>
          </p:nvSpPr>
          <p:spPr bwMode="auto">
            <a:xfrm>
              <a:off x="3706764" y="415044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Text Box 29"/>
            <p:cNvSpPr txBox="1">
              <a:spLocks noChangeArrowheads="1"/>
            </p:cNvSpPr>
            <p:nvPr/>
          </p:nvSpPr>
          <p:spPr bwMode="auto">
            <a:xfrm>
              <a:off x="3779912" y="400506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10" name="Text Box 31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11" name="Text Box 40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12" name="Параллелограмм 211"/>
            <p:cNvSpPr/>
            <p:nvPr/>
          </p:nvSpPr>
          <p:spPr>
            <a:xfrm>
              <a:off x="4139952" y="2924944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Text Box 29"/>
            <p:cNvSpPr txBox="1">
              <a:spLocks noChangeArrowheads="1"/>
            </p:cNvSpPr>
            <p:nvPr/>
          </p:nvSpPr>
          <p:spPr bwMode="auto">
            <a:xfrm>
              <a:off x="6444208" y="4005064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14" name="Месяц 213"/>
            <p:cNvSpPr/>
            <p:nvPr/>
          </p:nvSpPr>
          <p:spPr>
            <a:xfrm rot="19358495">
              <a:off x="6467698" y="2913462"/>
              <a:ext cx="138939" cy="460957"/>
            </a:xfrm>
            <a:prstGeom prst="moon">
              <a:avLst>
                <a:gd name="adj" fmla="val 4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Месяц 214"/>
            <p:cNvSpPr/>
            <p:nvPr/>
          </p:nvSpPr>
          <p:spPr>
            <a:xfrm rot="7901963">
              <a:off x="4352873" y="3749187"/>
              <a:ext cx="78213" cy="412525"/>
            </a:xfrm>
            <a:prstGeom prst="moon">
              <a:avLst>
                <a:gd name="adj" fmla="val 4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Арка 215"/>
            <p:cNvSpPr/>
            <p:nvPr/>
          </p:nvSpPr>
          <p:spPr>
            <a:xfrm rot="8233428">
              <a:off x="4257346" y="2707336"/>
              <a:ext cx="655384" cy="602404"/>
            </a:xfrm>
            <a:prstGeom prst="blockArc">
              <a:avLst>
                <a:gd name="adj1" fmla="val 12462653"/>
                <a:gd name="adj2" fmla="val 94816"/>
                <a:gd name="adj3" fmla="val 140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7" name="Арка 216"/>
            <p:cNvSpPr/>
            <p:nvPr/>
          </p:nvSpPr>
          <p:spPr>
            <a:xfrm rot="19061579">
              <a:off x="5985535" y="3787147"/>
              <a:ext cx="655384" cy="602404"/>
            </a:xfrm>
            <a:prstGeom prst="blockArc">
              <a:avLst>
                <a:gd name="adj1" fmla="val 12462653"/>
                <a:gd name="adj2" fmla="val 94816"/>
                <a:gd name="adj3" fmla="val 140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4139952" y="357301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>
              <a:off x="6516216" y="357301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>
              <a:off x="5508104" y="278092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>
              <a:off x="5580112" y="278092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>
              <a:off x="5292080" y="400506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/>
            <p:cNvCxnSpPr/>
            <p:nvPr/>
          </p:nvCxnSpPr>
          <p:spPr>
            <a:xfrm>
              <a:off x="5364088" y="400506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4" name="Object 7"/>
            <p:cNvGraphicFramePr>
              <a:graphicFrameLocks noChangeAspect="1"/>
            </p:cNvGraphicFramePr>
            <p:nvPr/>
          </p:nvGraphicFramePr>
          <p:xfrm>
            <a:off x="251520" y="2636912"/>
            <a:ext cx="36957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Формула" r:id="rId13" imgW="33528000" imgH="4876800" progId="Equation.3">
                    <p:embed/>
                  </p:oleObj>
                </mc:Choice>
                <mc:Fallback>
                  <p:oleObj name="Формула" r:id="rId13" imgW="33528000" imgH="4876800" progId="Equation.3">
                    <p:embed/>
                    <p:pic>
                      <p:nvPicPr>
                        <p:cNvPr id="0" name="Изображение 112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1520" y="2636912"/>
                          <a:ext cx="3695700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3"/>
            <p:cNvGraphicFramePr>
              <a:graphicFrameLocks noChangeAspect="1"/>
            </p:cNvGraphicFramePr>
            <p:nvPr/>
          </p:nvGraphicFramePr>
          <p:xfrm>
            <a:off x="107504" y="3140968"/>
            <a:ext cx="406400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Формула" r:id="rId15" imgW="36880800" imgH="4876800" progId="Equation.3">
                    <p:embed/>
                  </p:oleObj>
                </mc:Choice>
                <mc:Fallback>
                  <p:oleObj name="Формула" r:id="rId15" imgW="36880800" imgH="4876800" progId="Equation.3">
                    <p:embed/>
                    <p:pic>
                      <p:nvPicPr>
                        <p:cNvPr id="0" name="Изображение 112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7504" y="3140968"/>
                          <a:ext cx="4064000" cy="5286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8" name="Object 6"/>
          <p:cNvGraphicFramePr>
            <a:graphicFrameLocks noChangeAspect="1"/>
          </p:cNvGraphicFramePr>
          <p:nvPr/>
        </p:nvGraphicFramePr>
        <p:xfrm>
          <a:off x="179512" y="4509120"/>
          <a:ext cx="46355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17" imgW="42062400" imgH="4876800" progId="Equation.3">
                  <p:embed/>
                </p:oleObj>
              </mc:Choice>
              <mc:Fallback>
                <p:oleObj name="Формула" r:id="rId17" imgW="42062400" imgH="4876800" progId="Equation.3">
                  <p:embed/>
                  <p:pic>
                    <p:nvPicPr>
                      <p:cNvPr id="0" name="Изображение 1127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9512" y="4509120"/>
                        <a:ext cx="4635500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Управляющая кнопка: настраиваемая 228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Стрелка вправо с вырезом 229"/>
          <p:cNvSpPr/>
          <p:nvPr/>
        </p:nvSpPr>
        <p:spPr>
          <a:xfrm>
            <a:off x="5148064" y="465313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1" name="Object 7"/>
          <p:cNvGraphicFramePr>
            <a:graphicFrameLocks noChangeAspect="1"/>
          </p:cNvGraphicFramePr>
          <p:nvPr/>
        </p:nvGraphicFramePr>
        <p:xfrm>
          <a:off x="611560" y="5085184"/>
          <a:ext cx="3930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19" imgW="35661600" imgH="4876800" progId="Equation.3">
                  <p:embed/>
                </p:oleObj>
              </mc:Choice>
              <mc:Fallback>
                <p:oleObj name="Формула" r:id="rId19" imgW="35661600" imgH="4876800" progId="Equation.3">
                  <p:embed/>
                  <p:pic>
                    <p:nvPicPr>
                      <p:cNvPr id="0" name="Изображение 1127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1560" y="5085184"/>
                        <a:ext cx="3930650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" name="Прямоугольник 231"/>
          <p:cNvSpPr/>
          <p:nvPr/>
        </p:nvSpPr>
        <p:spPr>
          <a:xfrm>
            <a:off x="3779912" y="5085184"/>
            <a:ext cx="864096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Стрелка вправо с вырезом 232"/>
          <p:cNvSpPr/>
          <p:nvPr/>
        </p:nvSpPr>
        <p:spPr>
          <a:xfrm>
            <a:off x="5076056" y="5229200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TextBox 233"/>
          <p:cNvSpPr txBox="1"/>
          <p:nvPr/>
        </p:nvSpPr>
        <p:spPr>
          <a:xfrm>
            <a:off x="755576" y="6021288"/>
            <a:ext cx="598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 – прямоугольник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Управляющая кнопка: далее 234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  <p:bldLst>
      <p:bldP spid="230" grpId="0" animBg="1"/>
      <p:bldP spid="232" grpId="0" animBg="1"/>
      <p:bldP spid="233" grpId="0" animBg="1"/>
      <p:bldP spid="2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75667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17" name="Группа 116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18" name="Группа 77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2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19" name="Группа 78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21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2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6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9" name="Управляющая кнопка: настраиваемая 12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107504" y="2564904"/>
            <a:ext cx="7056784" cy="4176464"/>
            <a:chOff x="1043608" y="1340768"/>
            <a:chExt cx="7056784" cy="4176464"/>
          </a:xfrm>
        </p:grpSpPr>
        <p:grpSp>
          <p:nvGrpSpPr>
            <p:cNvPr id="131" name="Группа 94"/>
            <p:cNvGrpSpPr/>
            <p:nvPr/>
          </p:nvGrpSpPr>
          <p:grpSpPr>
            <a:xfrm>
              <a:off x="1043608" y="1340768"/>
              <a:ext cx="7056784" cy="4176464"/>
              <a:chOff x="1979712" y="2492896"/>
              <a:chExt cx="7056784" cy="4176464"/>
            </a:xfrm>
          </p:grpSpPr>
          <p:grpSp>
            <p:nvGrpSpPr>
              <p:cNvPr id="135" name="Группа 3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62" name="Прямоугольник 161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6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4" name="TextBox 63"/>
                <p:cNvSpPr txBox="1"/>
                <p:nvPr/>
              </p:nvSpPr>
              <p:spPr>
                <a:xfrm>
                  <a:off x="5580112" y="2852936"/>
                  <a:ext cx="22175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 двум углам</a:t>
                  </a:r>
                  <a:endParaRPr lang="ru-RU" dirty="0"/>
                </a:p>
              </p:txBody>
            </p:sp>
          </p:grpSp>
          <p:grpSp>
            <p:nvGrpSpPr>
              <p:cNvPr id="136" name="Группа 4"/>
              <p:cNvGrpSpPr/>
              <p:nvPr/>
            </p:nvGrpSpPr>
            <p:grpSpPr>
              <a:xfrm>
                <a:off x="2762215" y="2675062"/>
                <a:ext cx="2241833" cy="1284778"/>
                <a:chOff x="3636813" y="2852936"/>
                <a:chExt cx="5400675" cy="3744912"/>
              </a:xfrm>
            </p:grpSpPr>
            <p:sp>
              <p:nvSpPr>
                <p:cNvPr id="157" name="AutoShape 7"/>
                <p:cNvSpPr>
                  <a:spLocks noChangeArrowheads="1"/>
                </p:cNvSpPr>
                <p:nvPr/>
              </p:nvSpPr>
              <p:spPr bwMode="auto">
                <a:xfrm>
                  <a:off x="3636813" y="2852936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8" name="AutoShape 8"/>
                <p:cNvSpPr>
                  <a:spLocks noChangeArrowheads="1"/>
                </p:cNvSpPr>
                <p:nvPr/>
              </p:nvSpPr>
              <p:spPr bwMode="auto">
                <a:xfrm>
                  <a:off x="6156176" y="2852936"/>
                  <a:ext cx="2534374" cy="3666841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9" name="Line 17"/>
                <p:cNvSpPr>
                  <a:spLocks noChangeShapeType="1"/>
                </p:cNvSpPr>
                <p:nvPr/>
              </p:nvSpPr>
              <p:spPr bwMode="auto">
                <a:xfrm>
                  <a:off x="9037488" y="659784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0" name="AutoShape 22"/>
                <p:cNvSpPr>
                  <a:spLocks noChangeArrowheads="1"/>
                </p:cNvSpPr>
                <p:nvPr/>
              </p:nvSpPr>
              <p:spPr bwMode="auto">
                <a:xfrm rot="15660150">
                  <a:off x="6898855" y="3516011"/>
                  <a:ext cx="222250" cy="431800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1" name="AutoShape 23"/>
                <p:cNvSpPr>
                  <a:spLocks noChangeArrowheads="1"/>
                </p:cNvSpPr>
                <p:nvPr/>
              </p:nvSpPr>
              <p:spPr bwMode="auto">
                <a:xfrm rot="15660150">
                  <a:off x="4244826" y="3395861"/>
                  <a:ext cx="222250" cy="431800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137" name="Группа 5"/>
              <p:cNvGrpSpPr/>
              <p:nvPr/>
            </p:nvGrpSpPr>
            <p:grpSpPr>
              <a:xfrm>
                <a:off x="2267744" y="3443434"/>
                <a:ext cx="2607981" cy="1785766"/>
                <a:chOff x="1958606" y="1182177"/>
                <a:chExt cx="5637631" cy="5520411"/>
              </a:xfrm>
            </p:grpSpPr>
            <p:sp>
              <p:nvSpPr>
                <p:cNvPr id="149" name="AutoShape 4"/>
                <p:cNvSpPr>
                  <a:spLocks noChangeArrowheads="1"/>
                </p:cNvSpPr>
                <p:nvPr/>
              </p:nvSpPr>
              <p:spPr bwMode="auto">
                <a:xfrm>
                  <a:off x="1958606" y="2473164"/>
                  <a:ext cx="2957512" cy="4229424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0" name="AutoShape 5"/>
                <p:cNvSpPr>
                  <a:spLocks noChangeArrowheads="1"/>
                </p:cNvSpPr>
                <p:nvPr/>
              </p:nvSpPr>
              <p:spPr bwMode="auto">
                <a:xfrm>
                  <a:off x="5580112" y="3140968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1" name="AutoShape 19"/>
                <p:cNvSpPr>
                  <a:spLocks noChangeArrowheads="1"/>
                </p:cNvSpPr>
                <p:nvPr/>
              </p:nvSpPr>
              <p:spPr bwMode="auto">
                <a:xfrm rot="2037180">
                  <a:off x="7038942" y="2072582"/>
                  <a:ext cx="242887" cy="614364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2" name="AutoShape 20"/>
                <p:cNvSpPr>
                  <a:spLocks noChangeArrowheads="1"/>
                </p:cNvSpPr>
                <p:nvPr/>
              </p:nvSpPr>
              <p:spPr bwMode="auto">
                <a:xfrm rot="8923786">
                  <a:off x="2182712" y="6073101"/>
                  <a:ext cx="192087" cy="45402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3" name="AutoShape 23"/>
                <p:cNvSpPr>
                  <a:spLocks noChangeArrowheads="1"/>
                </p:cNvSpPr>
                <p:nvPr/>
              </p:nvSpPr>
              <p:spPr bwMode="auto">
                <a:xfrm rot="8923786">
                  <a:off x="5796012" y="5588893"/>
                  <a:ext cx="192087" cy="45402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4" name="AutoShape 24"/>
                <p:cNvSpPr>
                  <a:spLocks noChangeArrowheads="1"/>
                </p:cNvSpPr>
                <p:nvPr/>
              </p:nvSpPr>
              <p:spPr bwMode="auto">
                <a:xfrm rot="2037180">
                  <a:off x="4237090" y="1182177"/>
                  <a:ext cx="242889" cy="614364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5" name="AutoShape 25"/>
                <p:cNvSpPr>
                  <a:spLocks noChangeArrowheads="1"/>
                </p:cNvSpPr>
                <p:nvPr/>
              </p:nvSpPr>
              <p:spPr bwMode="auto">
                <a:xfrm rot="2037180">
                  <a:off x="7159944" y="2285019"/>
                  <a:ext cx="173036" cy="406400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6" name="AutoShape 26"/>
                <p:cNvSpPr>
                  <a:spLocks noChangeArrowheads="1"/>
                </p:cNvSpPr>
                <p:nvPr/>
              </p:nvSpPr>
              <p:spPr bwMode="auto">
                <a:xfrm rot="2037180">
                  <a:off x="4358092" y="1394614"/>
                  <a:ext cx="173038" cy="406400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38" name="TextBox 21"/>
              <p:cNvSpPr txBox="1"/>
              <p:nvPr/>
            </p:nvSpPr>
            <p:spPr>
              <a:xfrm>
                <a:off x="4860032" y="4077072"/>
                <a:ext cx="379398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Пропорциональность </a:t>
                </a:r>
                <a:endPara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 сторон и угол между </a:t>
                </a:r>
                <a:endPara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ними</a:t>
                </a: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39" name="Группа 7"/>
              <p:cNvGrpSpPr/>
              <p:nvPr/>
            </p:nvGrpSpPr>
            <p:grpSpPr>
              <a:xfrm>
                <a:off x="2611260" y="5373216"/>
                <a:ext cx="2968852" cy="1080119"/>
                <a:chOff x="3564805" y="2733807"/>
                <a:chExt cx="4819352" cy="3596103"/>
              </a:xfrm>
            </p:grpSpPr>
            <p:sp>
              <p:nvSpPr>
                <p:cNvPr id="141" name="AutoShape 4"/>
                <p:cNvSpPr>
                  <a:spLocks noChangeArrowheads="1"/>
                </p:cNvSpPr>
                <p:nvPr/>
              </p:nvSpPr>
              <p:spPr bwMode="auto">
                <a:xfrm>
                  <a:off x="3564805" y="3068960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2" name="AutoShape 5"/>
                <p:cNvSpPr>
                  <a:spLocks noChangeArrowheads="1"/>
                </p:cNvSpPr>
                <p:nvPr/>
              </p:nvSpPr>
              <p:spPr bwMode="auto">
                <a:xfrm>
                  <a:off x="5929447" y="2733807"/>
                  <a:ext cx="2454710" cy="3596103"/>
                </a:xfrm>
                <a:prstGeom prst="triangle">
                  <a:avLst>
                    <a:gd name="adj" fmla="val 33981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3" name="Line 12"/>
                <p:cNvSpPr>
                  <a:spLocks noChangeShapeType="1"/>
                </p:cNvSpPr>
                <p:nvPr/>
              </p:nvSpPr>
              <p:spPr bwMode="auto">
                <a:xfrm>
                  <a:off x="3709268" y="4724722"/>
                  <a:ext cx="215900" cy="714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4" name="Freeform 17"/>
                <p:cNvSpPr/>
                <p:nvPr/>
              </p:nvSpPr>
              <p:spPr bwMode="auto">
                <a:xfrm>
                  <a:off x="4717330" y="4437385"/>
                  <a:ext cx="228600" cy="144462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5" name="Freeform 18"/>
                <p:cNvSpPr/>
                <p:nvPr/>
              </p:nvSpPr>
              <p:spPr bwMode="auto">
                <a:xfrm>
                  <a:off x="4788768" y="458184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6" name="Freeform 23"/>
                <p:cNvSpPr/>
                <p:nvPr/>
              </p:nvSpPr>
              <p:spPr bwMode="auto">
                <a:xfrm>
                  <a:off x="4428405" y="5804222"/>
                  <a:ext cx="1588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7" name="Freeform 24"/>
                <p:cNvSpPr/>
                <p:nvPr/>
              </p:nvSpPr>
              <p:spPr bwMode="auto">
                <a:xfrm>
                  <a:off x="4499843" y="5804222"/>
                  <a:ext cx="1587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8" name="Freeform 25"/>
                <p:cNvSpPr/>
                <p:nvPr/>
              </p:nvSpPr>
              <p:spPr bwMode="auto">
                <a:xfrm>
                  <a:off x="4572868" y="5804222"/>
                  <a:ext cx="1587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40" name="TextBox 23"/>
              <p:cNvSpPr txBox="1"/>
              <p:nvPr/>
            </p:nvSpPr>
            <p:spPr>
              <a:xfrm>
                <a:off x="5652120" y="5589240"/>
                <a:ext cx="32923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Пропорциональность </a:t>
                </a:r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p:grpSp>
        <p:sp>
          <p:nvSpPr>
            <p:cNvPr id="132" name="Line 12"/>
            <p:cNvSpPr>
              <a:spLocks noChangeShapeType="1"/>
            </p:cNvSpPr>
            <p:nvPr/>
          </p:nvSpPr>
          <p:spPr bwMode="auto">
            <a:xfrm>
              <a:off x="1475656" y="3356992"/>
              <a:ext cx="133000" cy="21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Freeform 23"/>
            <p:cNvSpPr/>
            <p:nvPr/>
          </p:nvSpPr>
          <p:spPr bwMode="auto">
            <a:xfrm>
              <a:off x="1979712" y="4005064"/>
              <a:ext cx="978" cy="95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" h="200">
                  <a:moveTo>
                    <a:pt x="0" y="0"/>
                  </a:moveTo>
                  <a:lnTo>
                    <a:pt x="0" y="2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Freeform 23"/>
            <p:cNvSpPr/>
            <p:nvPr/>
          </p:nvSpPr>
          <p:spPr bwMode="auto">
            <a:xfrm>
              <a:off x="1907704" y="4005064"/>
              <a:ext cx="978" cy="95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" h="200">
                  <a:moveTo>
                    <a:pt x="0" y="0"/>
                  </a:moveTo>
                  <a:lnTo>
                    <a:pt x="0" y="2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65" name="Управляющая кнопка: настраиваемая 16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67" name="Группа 77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88" name="Прямоугольник 187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8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2915816" y="3284984"/>
              <a:ext cx="1405229" cy="1974305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Text Box 5"/>
            <p:cNvSpPr txBox="1">
              <a:spLocks noChangeArrowheads="1"/>
            </p:cNvSpPr>
            <p:nvPr/>
          </p:nvSpPr>
          <p:spPr bwMode="auto">
            <a:xfrm>
              <a:off x="179512" y="5157192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0" name="Text Box 6"/>
            <p:cNvSpPr txBox="1">
              <a:spLocks noChangeArrowheads="1"/>
            </p:cNvSpPr>
            <p:nvPr/>
          </p:nvSpPr>
          <p:spPr bwMode="auto">
            <a:xfrm>
              <a:off x="971600" y="2564904"/>
              <a:ext cx="325996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1" name="Text Box 7"/>
            <p:cNvSpPr txBox="1">
              <a:spLocks noChangeArrowheads="1"/>
            </p:cNvSpPr>
            <p:nvPr/>
          </p:nvSpPr>
          <p:spPr bwMode="auto">
            <a:xfrm>
              <a:off x="2195736" y="5157192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827584" y="4149080"/>
              <a:ext cx="186986" cy="110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Freeform 10"/>
            <p:cNvSpPr/>
            <p:nvPr/>
          </p:nvSpPr>
          <p:spPr bwMode="auto">
            <a:xfrm>
              <a:off x="1835696" y="4149080"/>
              <a:ext cx="177145" cy="9659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39552" y="2924944"/>
              <a:ext cx="1800200" cy="2376264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7504" y="5445224"/>
              <a:ext cx="7056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угол между боковыми сторонами одного </a:t>
              </a:r>
              <a:endPara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/б </a:t>
              </a:r>
              <a:r>
                <a:rPr lang="ru-RU" sz="24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тр-ка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равен углу между боковыми сторонами</a:t>
              </a:r>
              <a:endPara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другого </a:t>
              </a:r>
              <a:r>
                <a:rPr lang="ru-RU" sz="24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/б </a:t>
              </a:r>
              <a:r>
                <a:rPr lang="ru-RU" sz="24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тр-ка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то такие </a:t>
              </a:r>
              <a:r>
                <a:rPr lang="ru-RU" sz="24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тр-ки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подобны.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0"/>
            <p:cNvSpPr/>
            <p:nvPr/>
          </p:nvSpPr>
          <p:spPr bwMode="auto">
            <a:xfrm>
              <a:off x="3923928" y="4365104"/>
              <a:ext cx="177145" cy="9659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Freeform 10"/>
            <p:cNvSpPr/>
            <p:nvPr/>
          </p:nvSpPr>
          <p:spPr bwMode="auto">
            <a:xfrm>
              <a:off x="3923928" y="4293096"/>
              <a:ext cx="177145" cy="9659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Freeform 8"/>
            <p:cNvSpPr/>
            <p:nvPr/>
          </p:nvSpPr>
          <p:spPr bwMode="auto">
            <a:xfrm>
              <a:off x="3131840" y="4365104"/>
              <a:ext cx="186986" cy="110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Freeform 8"/>
            <p:cNvSpPr/>
            <p:nvPr/>
          </p:nvSpPr>
          <p:spPr bwMode="auto">
            <a:xfrm>
              <a:off x="3131840" y="4293096"/>
              <a:ext cx="186986" cy="110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Text Box 5"/>
            <p:cNvSpPr txBox="1">
              <a:spLocks noChangeArrowheads="1"/>
            </p:cNvSpPr>
            <p:nvPr/>
          </p:nvSpPr>
          <p:spPr bwMode="auto">
            <a:xfrm>
              <a:off x="2555776" y="5157192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Р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3203848" y="2924944"/>
              <a:ext cx="5036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М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82" name="Text Box 7"/>
            <p:cNvSpPr txBox="1">
              <a:spLocks noChangeArrowheads="1"/>
            </p:cNvSpPr>
            <p:nvPr/>
          </p:nvSpPr>
          <p:spPr bwMode="auto">
            <a:xfrm>
              <a:off x="4283968" y="5157192"/>
              <a:ext cx="42832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К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83" name="Месяц 182"/>
            <p:cNvSpPr/>
            <p:nvPr/>
          </p:nvSpPr>
          <p:spPr>
            <a:xfrm rot="16200000">
              <a:off x="1403648" y="3356992"/>
              <a:ext cx="73732" cy="361764"/>
            </a:xfrm>
            <a:prstGeom prst="moon">
              <a:avLst>
                <a:gd name="adj" fmla="val 841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Месяц 183"/>
            <p:cNvSpPr/>
            <p:nvPr/>
          </p:nvSpPr>
          <p:spPr>
            <a:xfrm rot="16200000">
              <a:off x="3563888" y="3717032"/>
              <a:ext cx="73732" cy="361764"/>
            </a:xfrm>
            <a:prstGeom prst="moon">
              <a:avLst>
                <a:gd name="adj" fmla="val 841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85" name="Object 4"/>
            <p:cNvGraphicFramePr>
              <a:graphicFrameLocks noChangeAspect="1"/>
            </p:cNvGraphicFramePr>
            <p:nvPr/>
          </p:nvGraphicFramePr>
          <p:xfrm>
            <a:off x="4355976" y="3501008"/>
            <a:ext cx="1076691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10363200" imgH="4267200" progId="Equation.3">
                    <p:embed/>
                  </p:oleObj>
                </mc:Choice>
                <mc:Fallback>
                  <p:oleObj name="Формула" r:id="rId3" imgW="10363200" imgH="42672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55976" y="3501008"/>
                          <a:ext cx="1076691" cy="43204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" name="Object 13"/>
            <p:cNvGraphicFramePr>
              <a:graphicFrameLocks noChangeAspect="1"/>
            </p:cNvGraphicFramePr>
            <p:nvPr/>
          </p:nvGraphicFramePr>
          <p:xfrm>
            <a:off x="5868144" y="3501008"/>
            <a:ext cx="111442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5" imgW="11582400" imgH="3962400" progId="Equation.3">
                    <p:embed/>
                  </p:oleObj>
                </mc:Choice>
                <mc:Fallback>
                  <p:oleObj name="Формула" r:id="rId5" imgW="11582400" imgH="39624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68144" y="3501008"/>
                          <a:ext cx="1114425" cy="3714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" name="Freeform 20"/>
            <p:cNvSpPr/>
            <p:nvPr/>
          </p:nvSpPr>
          <p:spPr bwMode="auto">
            <a:xfrm rot="206182">
              <a:off x="5440588" y="3656805"/>
              <a:ext cx="397953" cy="161798"/>
            </a:xfrm>
            <a:custGeom>
              <a:avLst/>
              <a:gdLst>
                <a:gd name="T0" fmla="*/ 1 w 540"/>
                <a:gd name="T1" fmla="*/ 6 h 205"/>
                <a:gd name="T2" fmla="*/ 1 w 540"/>
                <a:gd name="T3" fmla="*/ 8 h 205"/>
                <a:gd name="T4" fmla="*/ 1 w 540"/>
                <a:gd name="T5" fmla="*/ 9 h 205"/>
                <a:gd name="T6" fmla="*/ 1 w 540"/>
                <a:gd name="T7" fmla="*/ 6 h 205"/>
                <a:gd name="T8" fmla="*/ 1 w 540"/>
                <a:gd name="T9" fmla="*/ 3 h 205"/>
                <a:gd name="T10" fmla="*/ 1 w 540"/>
                <a:gd name="T11" fmla="*/ 1 h 205"/>
                <a:gd name="T12" fmla="*/ 1 w 540"/>
                <a:gd name="T13" fmla="*/ 2 h 205"/>
                <a:gd name="T14" fmla="*/ 1 w 540"/>
                <a:gd name="T15" fmla="*/ 5 h 205"/>
                <a:gd name="T16" fmla="*/ 2 w 540"/>
                <a:gd name="T17" fmla="*/ 8 h 205"/>
                <a:gd name="T18" fmla="*/ 2 w 540"/>
                <a:gd name="T19" fmla="*/ 8 h 205"/>
                <a:gd name="T20" fmla="*/ 2 w 540"/>
                <a:gd name="T21" fmla="*/ 5 h 205"/>
                <a:gd name="T22" fmla="*/ 2 w 540"/>
                <a:gd name="T23" fmla="*/ 1 h 205"/>
                <a:gd name="T24" fmla="*/ 2 w 540"/>
                <a:gd name="T25" fmla="*/ 1 h 205"/>
                <a:gd name="T26" fmla="*/ 2 w 540"/>
                <a:gd name="T27" fmla="*/ 2 h 2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0"/>
                <a:gd name="T43" fmla="*/ 0 h 205"/>
                <a:gd name="T44" fmla="*/ 540 w 540"/>
                <a:gd name="T45" fmla="*/ 205 h 2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0" h="205">
                  <a:moveTo>
                    <a:pt x="203" y="138"/>
                  </a:moveTo>
                  <a:cubicBezTo>
                    <a:pt x="196" y="145"/>
                    <a:pt x="182" y="171"/>
                    <a:pt x="160" y="181"/>
                  </a:cubicBezTo>
                  <a:cubicBezTo>
                    <a:pt x="139" y="191"/>
                    <a:pt x="98" y="205"/>
                    <a:pt x="73" y="199"/>
                  </a:cubicBezTo>
                  <a:cubicBezTo>
                    <a:pt x="48" y="194"/>
                    <a:pt x="21" y="170"/>
                    <a:pt x="11" y="148"/>
                  </a:cubicBezTo>
                  <a:cubicBezTo>
                    <a:pt x="0" y="126"/>
                    <a:pt x="1" y="86"/>
                    <a:pt x="11" y="66"/>
                  </a:cubicBezTo>
                  <a:cubicBezTo>
                    <a:pt x="20" y="45"/>
                    <a:pt x="43" y="31"/>
                    <a:pt x="68" y="26"/>
                  </a:cubicBezTo>
                  <a:cubicBezTo>
                    <a:pt x="93" y="22"/>
                    <a:pt x="124" y="24"/>
                    <a:pt x="160" y="39"/>
                  </a:cubicBezTo>
                  <a:cubicBezTo>
                    <a:pt x="197" y="53"/>
                    <a:pt x="249" y="88"/>
                    <a:pt x="285" y="110"/>
                  </a:cubicBezTo>
                  <a:cubicBezTo>
                    <a:pt x="322" y="133"/>
                    <a:pt x="345" y="162"/>
                    <a:pt x="378" y="172"/>
                  </a:cubicBezTo>
                  <a:cubicBezTo>
                    <a:pt x="411" y="182"/>
                    <a:pt x="459" y="177"/>
                    <a:pt x="485" y="167"/>
                  </a:cubicBezTo>
                  <a:cubicBezTo>
                    <a:pt x="511" y="158"/>
                    <a:pt x="530" y="136"/>
                    <a:pt x="535" y="113"/>
                  </a:cubicBezTo>
                  <a:cubicBezTo>
                    <a:pt x="540" y="90"/>
                    <a:pt x="534" y="49"/>
                    <a:pt x="517" y="31"/>
                  </a:cubicBezTo>
                  <a:cubicBezTo>
                    <a:pt x="500" y="13"/>
                    <a:pt x="461" y="0"/>
                    <a:pt x="433" y="3"/>
                  </a:cubicBezTo>
                  <a:cubicBezTo>
                    <a:pt x="405" y="6"/>
                    <a:pt x="366" y="40"/>
                    <a:pt x="348" y="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0" name="Управляющая кнопка: далее 189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Управляющая кнопка: настраиваемая 19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№38. Средняя линия. Вписанные, описанные окружности.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251520" y="1412776"/>
            <a:ext cx="8640960" cy="709815"/>
            <a:chOff x="251520" y="4365104"/>
            <a:chExt cx="8712968" cy="709815"/>
          </a:xfrm>
        </p:grpSpPr>
        <p:grpSp>
          <p:nvGrpSpPr>
            <p:cNvPr id="42" name="Группа 22"/>
            <p:cNvGrpSpPr/>
            <p:nvPr/>
          </p:nvGrpSpPr>
          <p:grpSpPr>
            <a:xfrm>
              <a:off x="251520" y="4365104"/>
              <a:ext cx="8712968" cy="709815"/>
              <a:chOff x="251520" y="4365104"/>
              <a:chExt cx="8712968" cy="709815"/>
            </a:xfrm>
          </p:grpSpPr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4365104"/>
                <a:ext cx="8712968" cy="709815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45" name="Прямоугольник 44"/>
              <p:cNvSpPr/>
              <p:nvPr/>
            </p:nvSpPr>
            <p:spPr>
              <a:xfrm>
                <a:off x="324127" y="4365104"/>
                <a:ext cx="856835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4581128"/>
              <a:ext cx="54768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50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48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9" name="Рисунок 48"/>
            <p:cNvPicPr/>
            <p:nvPr/>
          </p:nvPicPr>
          <p:blipFill>
            <a:blip r:embed="rId4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Прямоугольник 51"/>
          <p:cNvSpPr/>
          <p:nvPr/>
        </p:nvSpPr>
        <p:spPr>
          <a:xfrm>
            <a:off x="6084168" y="3140968"/>
            <a:ext cx="504056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№38. Средняя линия. Вписанные, описанные окружности.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grpSp>
        <p:nvGrpSpPr>
          <p:cNvPr id="82" name="Группа 8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83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97" name="Прямоугольник 1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84" name="Прямоугольник 2"/>
            <p:cNvSpPr/>
            <p:nvPr/>
          </p:nvSpPr>
          <p:spPr>
            <a:xfrm>
              <a:off x="2286000" y="2828836"/>
              <a:ext cx="4572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Окружность называется описанной около треугольника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она проходит через все его вершины.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Группа 12"/>
            <p:cNvGrpSpPr/>
            <p:nvPr/>
          </p:nvGrpSpPr>
          <p:grpSpPr>
            <a:xfrm>
              <a:off x="5436096" y="3501008"/>
              <a:ext cx="3050394" cy="2974328"/>
              <a:chOff x="2057400" y="853209"/>
              <a:chExt cx="5822661" cy="5656118"/>
            </a:xfrm>
          </p:grpSpPr>
          <p:sp>
            <p:nvSpPr>
              <p:cNvPr id="89" name="Oval 10"/>
              <p:cNvSpPr>
                <a:spLocks noChangeArrowheads="1"/>
              </p:cNvSpPr>
              <p:nvPr/>
            </p:nvSpPr>
            <p:spPr bwMode="auto">
              <a:xfrm>
                <a:off x="2057400" y="870527"/>
                <a:ext cx="5818187" cy="5638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Freeform 11"/>
              <p:cNvSpPr/>
              <p:nvPr/>
            </p:nvSpPr>
            <p:spPr bwMode="auto">
              <a:xfrm>
                <a:off x="3325667" y="875145"/>
                <a:ext cx="4529138" cy="5153025"/>
              </a:xfrm>
              <a:custGeom>
                <a:avLst/>
                <a:gdLst>
                  <a:gd name="T0" fmla="*/ 0 w 2853"/>
                  <a:gd name="T1" fmla="*/ 3246 h 3246"/>
                  <a:gd name="T2" fmla="*/ 1269 w 2853"/>
                  <a:gd name="T3" fmla="*/ 0 h 3246"/>
                  <a:gd name="T4" fmla="*/ 2853 w 2853"/>
                  <a:gd name="T5" fmla="*/ 1904 h 3246"/>
                  <a:gd name="T6" fmla="*/ 18 w 2853"/>
                  <a:gd name="T7" fmla="*/ 3240 h 3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3" h="3246">
                    <a:moveTo>
                      <a:pt x="0" y="3246"/>
                    </a:moveTo>
                    <a:lnTo>
                      <a:pt x="1269" y="0"/>
                    </a:lnTo>
                    <a:lnTo>
                      <a:pt x="2853" y="1904"/>
                    </a:lnTo>
                    <a:lnTo>
                      <a:pt x="18" y="3240"/>
                    </a:lnTo>
                  </a:path>
                </a:pathLst>
              </a:cu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1" name="Group 23"/>
              <p:cNvGrpSpPr/>
              <p:nvPr/>
            </p:nvGrpSpPr>
            <p:grpSpPr bwMode="auto">
              <a:xfrm>
                <a:off x="4669631" y="2878715"/>
                <a:ext cx="777875" cy="1579563"/>
                <a:chOff x="3266" y="1860"/>
                <a:chExt cx="490" cy="995"/>
              </a:xfrm>
            </p:grpSpPr>
            <p:sp>
              <p:nvSpPr>
                <p:cNvPr id="9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66" y="1860"/>
                  <a:ext cx="490" cy="9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 altLang="ru-RU" sz="2400" dirty="0"/>
                </a:p>
                <a:p>
                  <a:r>
                    <a:rPr lang="ru-RU" altLang="ru-RU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</a:t>
                  </a:r>
                  <a:endPara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Oval 25"/>
                <p:cNvSpPr>
                  <a:spLocks noChangeArrowheads="1"/>
                </p:cNvSpPr>
                <p:nvPr/>
              </p:nvSpPr>
              <p:spPr bwMode="auto">
                <a:xfrm>
                  <a:off x="3501" y="2291"/>
                  <a:ext cx="51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2" name="Oval 62"/>
              <p:cNvSpPr>
                <a:spLocks noChangeArrowheads="1"/>
              </p:cNvSpPr>
              <p:nvPr/>
            </p:nvSpPr>
            <p:spPr bwMode="auto">
              <a:xfrm>
                <a:off x="3252931" y="5990070"/>
                <a:ext cx="80963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Oval 63"/>
              <p:cNvSpPr>
                <a:spLocks noChangeArrowheads="1"/>
              </p:cNvSpPr>
              <p:nvPr/>
            </p:nvSpPr>
            <p:spPr bwMode="auto">
              <a:xfrm>
                <a:off x="5334000" y="853209"/>
                <a:ext cx="80963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Oval 64"/>
              <p:cNvSpPr>
                <a:spLocks noChangeArrowheads="1"/>
              </p:cNvSpPr>
              <p:nvPr/>
            </p:nvSpPr>
            <p:spPr bwMode="auto">
              <a:xfrm>
                <a:off x="7799098" y="3826164"/>
                <a:ext cx="80963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5724128" y="6093296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7020272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8460432" y="48691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00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15" name="Прямоугольник 114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1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2267744" y="2996952"/>
              <a:ext cx="6122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Серединный перпендикуляр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4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прямая, проходящая через середину отрезка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Группа 27"/>
            <p:cNvGrpSpPr/>
            <p:nvPr/>
          </p:nvGrpSpPr>
          <p:grpSpPr>
            <a:xfrm>
              <a:off x="3779912" y="3861048"/>
              <a:ext cx="3690731" cy="2654588"/>
              <a:chOff x="1190483" y="3614833"/>
              <a:chExt cx="3690731" cy="2654588"/>
            </a:xfrm>
          </p:grpSpPr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1676400" y="5181600"/>
                <a:ext cx="2667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Блок-схема: узел 103"/>
              <p:cNvSpPr/>
              <p:nvPr/>
            </p:nvSpPr>
            <p:spPr>
              <a:xfrm>
                <a:off x="1626870" y="5120640"/>
                <a:ext cx="99059" cy="121919"/>
              </a:xfrm>
              <a:prstGeom prst="flowChartConnector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Блок-схема: узел 104"/>
              <p:cNvSpPr/>
              <p:nvPr/>
            </p:nvSpPr>
            <p:spPr>
              <a:xfrm>
                <a:off x="4293870" y="5120639"/>
                <a:ext cx="99059" cy="121919"/>
              </a:xfrm>
              <a:prstGeom prst="flowChartConnector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190483" y="4980948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457700" y="5042503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3002973" y="3907221"/>
                <a:ext cx="0" cy="2362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2968337" y="3614833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0" name="Прямая соединительная линия 109"/>
              <p:cNvCxnSpPr/>
              <p:nvPr/>
            </p:nvCxnSpPr>
            <p:spPr>
              <a:xfrm flipH="1">
                <a:off x="2339752" y="5013176"/>
                <a:ext cx="76200" cy="3231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flipH="1">
                <a:off x="3657600" y="5020015"/>
                <a:ext cx="76200" cy="3231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2" name="Прямоугольник 111"/>
              <p:cNvSpPr/>
              <p:nvPr/>
            </p:nvSpPr>
            <p:spPr>
              <a:xfrm>
                <a:off x="3009900" y="4980948"/>
                <a:ext cx="190231" cy="2006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013792" y="518160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Блок-схема: узел 113"/>
              <p:cNvSpPr/>
              <p:nvPr/>
            </p:nvSpPr>
            <p:spPr>
              <a:xfrm>
                <a:off x="2968337" y="5134493"/>
                <a:ext cx="99059" cy="121919"/>
              </a:xfrm>
              <a:prstGeom prst="flowChartConnector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7" name="Управляющая кнопка: настраиваемая 11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Управляющая кнопка: настраиваемая 1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№38. Средняя линия. Вписанные, описанные окружности.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76748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20" name="Группа 119"/>
          <p:cNvGrpSpPr/>
          <p:nvPr/>
        </p:nvGrpSpPr>
        <p:grpSpPr>
          <a:xfrm>
            <a:off x="107504" y="2564904"/>
            <a:ext cx="7056784" cy="4176464"/>
            <a:chOff x="2087216" y="2564904"/>
            <a:chExt cx="7056784" cy="4176464"/>
          </a:xfrm>
        </p:grpSpPr>
        <p:grpSp>
          <p:nvGrpSpPr>
            <p:cNvPr id="121" name="Группа 50"/>
            <p:cNvGrpSpPr/>
            <p:nvPr/>
          </p:nvGrpSpPr>
          <p:grpSpPr>
            <a:xfrm>
              <a:off x="2087216" y="2564904"/>
              <a:ext cx="7056784" cy="4176464"/>
              <a:chOff x="2087216" y="2492896"/>
              <a:chExt cx="7056784" cy="4176464"/>
            </a:xfrm>
          </p:grpSpPr>
          <p:sp>
            <p:nvSpPr>
              <p:cNvPr id="182" name="Прямоугольник 181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8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2159224" y="2564904"/>
              <a:ext cx="6840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Точка пересечения серединных  перпендикуляров  к  сторонам треугольника  - центр описанной окружности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3" name="Группа 42"/>
            <p:cNvGrpSpPr/>
            <p:nvPr/>
          </p:nvGrpSpPr>
          <p:grpSpPr>
            <a:xfrm>
              <a:off x="3851920" y="3717032"/>
              <a:ext cx="3300139" cy="2980184"/>
              <a:chOff x="2640013" y="725975"/>
              <a:chExt cx="6275387" cy="5827225"/>
            </a:xfrm>
          </p:grpSpPr>
          <p:grpSp>
            <p:nvGrpSpPr>
              <p:cNvPr id="124" name="Group 66"/>
              <p:cNvGrpSpPr/>
              <p:nvPr/>
            </p:nvGrpSpPr>
            <p:grpSpPr bwMode="auto">
              <a:xfrm>
                <a:off x="4381500" y="2743200"/>
                <a:ext cx="1803400" cy="1181100"/>
                <a:chOff x="2760" y="1728"/>
                <a:chExt cx="1136" cy="744"/>
              </a:xfrm>
            </p:grpSpPr>
            <p:sp>
              <p:nvSpPr>
                <p:cNvPr id="17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760" y="1728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ru-RU" sz="28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K</a:t>
                  </a:r>
                  <a:endParaRPr lang="ru-RU" altLang="ru-RU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80" name="Freeform 4"/>
                <p:cNvSpPr/>
                <p:nvPr/>
              </p:nvSpPr>
              <p:spPr bwMode="auto">
                <a:xfrm>
                  <a:off x="3120" y="2130"/>
                  <a:ext cx="776" cy="342"/>
                </a:xfrm>
                <a:custGeom>
                  <a:avLst/>
                  <a:gdLst>
                    <a:gd name="T0" fmla="*/ 0 w 776"/>
                    <a:gd name="T1" fmla="*/ 0 h 342"/>
                    <a:gd name="T2" fmla="*/ 768 w 776"/>
                    <a:gd name="T3" fmla="*/ 342 h 342"/>
                    <a:gd name="T4" fmla="*/ 776 w 776"/>
                    <a:gd name="T5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76" h="342">
                      <a:moveTo>
                        <a:pt x="0" y="0"/>
                      </a:moveTo>
                      <a:lnTo>
                        <a:pt x="768" y="342"/>
                      </a:lnTo>
                      <a:lnTo>
                        <a:pt x="776" y="34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" name="Freeform 5"/>
                <p:cNvSpPr/>
                <p:nvPr/>
              </p:nvSpPr>
              <p:spPr bwMode="auto">
                <a:xfrm>
                  <a:off x="3048" y="2190"/>
                  <a:ext cx="192" cy="156"/>
                </a:xfrm>
                <a:custGeom>
                  <a:avLst/>
                  <a:gdLst>
                    <a:gd name="T0" fmla="*/ 0 w 192"/>
                    <a:gd name="T1" fmla="*/ 96 h 156"/>
                    <a:gd name="T2" fmla="*/ 132 w 192"/>
                    <a:gd name="T3" fmla="*/ 156 h 156"/>
                    <a:gd name="T4" fmla="*/ 192 w 192"/>
                    <a:gd name="T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2" h="156">
                      <a:moveTo>
                        <a:pt x="0" y="96"/>
                      </a:moveTo>
                      <a:lnTo>
                        <a:pt x="132" y="156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5" name="Text Box 15"/>
              <p:cNvSpPr txBox="1">
                <a:spLocks noChangeArrowheads="1"/>
              </p:cNvSpPr>
              <p:nvPr/>
            </p:nvSpPr>
            <p:spPr bwMode="auto">
              <a:xfrm>
                <a:off x="3050794" y="5794738"/>
                <a:ext cx="5000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Text Box 16"/>
              <p:cNvSpPr txBox="1">
                <a:spLocks noChangeArrowheads="1"/>
              </p:cNvSpPr>
              <p:nvPr/>
            </p:nvSpPr>
            <p:spPr bwMode="auto">
              <a:xfrm>
                <a:off x="8415338" y="3824288"/>
                <a:ext cx="50006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Oval 19"/>
              <p:cNvSpPr>
                <a:spLocks noChangeArrowheads="1"/>
              </p:cNvSpPr>
              <p:nvPr/>
            </p:nvSpPr>
            <p:spPr bwMode="auto">
              <a:xfrm>
                <a:off x="2640013" y="914400"/>
                <a:ext cx="5818187" cy="5638800"/>
              </a:xfrm>
              <a:prstGeom prst="ellips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8" name="Freeform 21"/>
              <p:cNvSpPr/>
              <p:nvPr/>
            </p:nvSpPr>
            <p:spPr bwMode="auto">
              <a:xfrm>
                <a:off x="3886200" y="914400"/>
                <a:ext cx="4529138" cy="5153025"/>
              </a:xfrm>
              <a:custGeom>
                <a:avLst/>
                <a:gdLst>
                  <a:gd name="T0" fmla="*/ 0 w 2853"/>
                  <a:gd name="T1" fmla="*/ 3246 h 3246"/>
                  <a:gd name="T2" fmla="*/ 1269 w 2853"/>
                  <a:gd name="T3" fmla="*/ 0 h 3246"/>
                  <a:gd name="T4" fmla="*/ 2853 w 2853"/>
                  <a:gd name="T5" fmla="*/ 1904 h 3246"/>
                  <a:gd name="T6" fmla="*/ 18 w 2853"/>
                  <a:gd name="T7" fmla="*/ 3240 h 3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3" h="3246">
                    <a:moveTo>
                      <a:pt x="0" y="3246"/>
                    </a:moveTo>
                    <a:lnTo>
                      <a:pt x="1269" y="0"/>
                    </a:lnTo>
                    <a:lnTo>
                      <a:pt x="2853" y="1904"/>
                    </a:lnTo>
                    <a:lnTo>
                      <a:pt x="18" y="3240"/>
                    </a:ln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25"/>
              <p:cNvSpPr/>
              <p:nvPr/>
            </p:nvSpPr>
            <p:spPr bwMode="auto">
              <a:xfrm>
                <a:off x="3919538" y="3683000"/>
                <a:ext cx="1693862" cy="2351088"/>
              </a:xfrm>
              <a:custGeom>
                <a:avLst/>
                <a:gdLst>
                  <a:gd name="T0" fmla="*/ 0 w 1067"/>
                  <a:gd name="T1" fmla="*/ 1481 h 1481"/>
                  <a:gd name="T2" fmla="*/ 1067 w 1067"/>
                  <a:gd name="T3" fmla="*/ 0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67" h="1481">
                    <a:moveTo>
                      <a:pt x="0" y="1481"/>
                    </a:moveTo>
                    <a:lnTo>
                      <a:pt x="1067" y="0"/>
                    </a:ln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29"/>
              <p:cNvSpPr/>
              <p:nvPr/>
            </p:nvSpPr>
            <p:spPr bwMode="auto">
              <a:xfrm>
                <a:off x="5613400" y="928688"/>
                <a:ext cx="287338" cy="2754312"/>
              </a:xfrm>
              <a:custGeom>
                <a:avLst/>
                <a:gdLst>
                  <a:gd name="T0" fmla="*/ 181 w 181"/>
                  <a:gd name="T1" fmla="*/ 0 h 1735"/>
                  <a:gd name="T2" fmla="*/ 0 w 181"/>
                  <a:gd name="T3" fmla="*/ 1735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1" h="1735">
                    <a:moveTo>
                      <a:pt x="181" y="0"/>
                    </a:moveTo>
                    <a:lnTo>
                      <a:pt x="0" y="1735"/>
                    </a:ln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37"/>
              <p:cNvSpPr/>
              <p:nvPr/>
            </p:nvSpPr>
            <p:spPr bwMode="auto">
              <a:xfrm>
                <a:off x="5638800" y="3657600"/>
                <a:ext cx="2763838" cy="280988"/>
              </a:xfrm>
              <a:custGeom>
                <a:avLst/>
                <a:gdLst>
                  <a:gd name="T0" fmla="*/ 1741 w 1741"/>
                  <a:gd name="T1" fmla="*/ 177 h 177"/>
                  <a:gd name="T2" fmla="*/ 0 w 1741"/>
                  <a:gd name="T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1" h="177">
                    <a:moveTo>
                      <a:pt x="1741" y="177"/>
                    </a:move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2" name="Group 67"/>
              <p:cNvGrpSpPr/>
              <p:nvPr/>
            </p:nvGrpSpPr>
            <p:grpSpPr bwMode="auto">
              <a:xfrm>
                <a:off x="5588000" y="3632200"/>
                <a:ext cx="1041400" cy="1720850"/>
                <a:chOff x="3520" y="2288"/>
                <a:chExt cx="656" cy="1084"/>
              </a:xfrm>
            </p:grpSpPr>
            <p:sp>
              <p:nvSpPr>
                <p:cNvPr id="17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936" y="3081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ru-RU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endPara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Freeform 51"/>
                <p:cNvSpPr/>
                <p:nvPr/>
              </p:nvSpPr>
              <p:spPr bwMode="auto">
                <a:xfrm>
                  <a:off x="3520" y="2288"/>
                  <a:ext cx="432" cy="817"/>
                </a:xfrm>
                <a:custGeom>
                  <a:avLst/>
                  <a:gdLst>
                    <a:gd name="T0" fmla="*/ 0 w 432"/>
                    <a:gd name="T1" fmla="*/ 0 h 817"/>
                    <a:gd name="T2" fmla="*/ 432 w 432"/>
                    <a:gd name="T3" fmla="*/ 817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2" h="817">
                      <a:moveTo>
                        <a:pt x="0" y="0"/>
                      </a:moveTo>
                      <a:lnTo>
                        <a:pt x="432" y="81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52"/>
                <p:cNvSpPr/>
                <p:nvPr/>
              </p:nvSpPr>
              <p:spPr bwMode="auto">
                <a:xfrm>
                  <a:off x="3888" y="2913"/>
                  <a:ext cx="208" cy="144"/>
                </a:xfrm>
                <a:custGeom>
                  <a:avLst/>
                  <a:gdLst>
                    <a:gd name="T0" fmla="*/ 208 w 208"/>
                    <a:gd name="T1" fmla="*/ 144 h 144"/>
                    <a:gd name="T2" fmla="*/ 128 w 208"/>
                    <a:gd name="T3" fmla="*/ 0 h 144"/>
                    <a:gd name="T4" fmla="*/ 0 w 208"/>
                    <a:gd name="T5" fmla="*/ 8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" h="144">
                      <a:moveTo>
                        <a:pt x="208" y="144"/>
                      </a:moveTo>
                      <a:lnTo>
                        <a:pt x="128" y="0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" name="Group 68"/>
              <p:cNvGrpSpPr/>
              <p:nvPr/>
            </p:nvGrpSpPr>
            <p:grpSpPr bwMode="auto">
              <a:xfrm>
                <a:off x="5410200" y="2133600"/>
                <a:ext cx="2216150" cy="1689100"/>
                <a:chOff x="3408" y="1344"/>
                <a:chExt cx="1396" cy="1064"/>
              </a:xfrm>
            </p:grpSpPr>
            <p:sp>
              <p:nvSpPr>
                <p:cNvPr id="173" name="Freeform 54"/>
                <p:cNvSpPr/>
                <p:nvPr/>
              </p:nvSpPr>
              <p:spPr bwMode="auto">
                <a:xfrm>
                  <a:off x="3408" y="1566"/>
                  <a:ext cx="1108" cy="842"/>
                </a:xfrm>
                <a:custGeom>
                  <a:avLst/>
                  <a:gdLst>
                    <a:gd name="T0" fmla="*/ 0 w 1108"/>
                    <a:gd name="T1" fmla="*/ 842 h 842"/>
                    <a:gd name="T2" fmla="*/ 1100 w 1108"/>
                    <a:gd name="T3" fmla="*/ 0 h 842"/>
                    <a:gd name="T4" fmla="*/ 1108 w 1108"/>
                    <a:gd name="T5" fmla="*/ 10 h 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8" h="842">
                      <a:moveTo>
                        <a:pt x="0" y="842"/>
                      </a:moveTo>
                      <a:lnTo>
                        <a:pt x="1100" y="0"/>
                      </a:lnTo>
                      <a:lnTo>
                        <a:pt x="1108" y="1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516" y="1344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ru-RU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Freeform 56"/>
                <p:cNvSpPr/>
                <p:nvPr/>
              </p:nvSpPr>
              <p:spPr bwMode="auto">
                <a:xfrm>
                  <a:off x="4320" y="1462"/>
                  <a:ext cx="104" cy="192"/>
                </a:xfrm>
                <a:custGeom>
                  <a:avLst/>
                  <a:gdLst>
                    <a:gd name="T0" fmla="*/ 84 w 104"/>
                    <a:gd name="T1" fmla="*/ 192 h 192"/>
                    <a:gd name="T2" fmla="*/ 0 w 104"/>
                    <a:gd name="T3" fmla="*/ 92 h 192"/>
                    <a:gd name="T4" fmla="*/ 104 w 10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192">
                      <a:moveTo>
                        <a:pt x="84" y="192"/>
                      </a:moveTo>
                      <a:lnTo>
                        <a:pt x="0" y="92"/>
                      </a:lnTo>
                      <a:lnTo>
                        <a:pt x="104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4" name="Group 110"/>
              <p:cNvGrpSpPr/>
              <p:nvPr/>
            </p:nvGrpSpPr>
            <p:grpSpPr bwMode="auto">
              <a:xfrm>
                <a:off x="5162558" y="3352801"/>
                <a:ext cx="638176" cy="1325563"/>
                <a:chOff x="3252" y="2112"/>
                <a:chExt cx="402" cy="835"/>
              </a:xfrm>
            </p:grpSpPr>
            <p:sp>
              <p:nvSpPr>
                <p:cNvPr id="17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252" y="2112"/>
                  <a:ext cx="402" cy="8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 altLang="ru-RU" sz="2400" dirty="0"/>
                </a:p>
                <a:p>
                  <a:r>
                    <a:rPr lang="ru-RU" altLang="ru-RU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</a:t>
                  </a:r>
                  <a:endPara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Oval 60"/>
                <p:cNvSpPr>
                  <a:spLocks noChangeArrowheads="1"/>
                </p:cNvSpPr>
                <p:nvPr/>
              </p:nvSpPr>
              <p:spPr bwMode="auto">
                <a:xfrm>
                  <a:off x="3501" y="2291"/>
                  <a:ext cx="51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5" name="Group 71"/>
              <p:cNvGrpSpPr/>
              <p:nvPr/>
            </p:nvGrpSpPr>
            <p:grpSpPr bwMode="auto">
              <a:xfrm>
                <a:off x="4267200" y="2057400"/>
                <a:ext cx="1295400" cy="2590800"/>
                <a:chOff x="2688" y="1296"/>
                <a:chExt cx="816" cy="1632"/>
              </a:xfrm>
            </p:grpSpPr>
            <p:sp>
              <p:nvSpPr>
                <p:cNvPr id="169" name="Line 69"/>
                <p:cNvSpPr>
                  <a:spLocks noChangeShapeType="1"/>
                </p:cNvSpPr>
                <p:nvPr/>
              </p:nvSpPr>
              <p:spPr bwMode="auto">
                <a:xfrm>
                  <a:off x="3312" y="1296"/>
                  <a:ext cx="192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Line 70"/>
                <p:cNvSpPr>
                  <a:spLocks noChangeShapeType="1"/>
                </p:cNvSpPr>
                <p:nvPr/>
              </p:nvSpPr>
              <p:spPr bwMode="auto">
                <a:xfrm>
                  <a:off x="2688" y="2880"/>
                  <a:ext cx="192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6" name="Group 78"/>
              <p:cNvGrpSpPr/>
              <p:nvPr/>
            </p:nvGrpSpPr>
            <p:grpSpPr bwMode="auto">
              <a:xfrm>
                <a:off x="6324600" y="1447800"/>
                <a:ext cx="1600200" cy="1905000"/>
                <a:chOff x="3984" y="912"/>
                <a:chExt cx="1008" cy="1200"/>
              </a:xfrm>
            </p:grpSpPr>
            <p:grpSp>
              <p:nvGrpSpPr>
                <p:cNvPr id="163" name="Group 74"/>
                <p:cNvGrpSpPr/>
                <p:nvPr/>
              </p:nvGrpSpPr>
              <p:grpSpPr bwMode="auto">
                <a:xfrm>
                  <a:off x="3984" y="912"/>
                  <a:ext cx="192" cy="192"/>
                  <a:chOff x="3984" y="912"/>
                  <a:chExt cx="192" cy="192"/>
                </a:xfrm>
              </p:grpSpPr>
              <p:sp>
                <p:nvSpPr>
                  <p:cNvPr id="167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91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2" y="9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" name="Group 75"/>
                <p:cNvGrpSpPr/>
                <p:nvPr/>
              </p:nvGrpSpPr>
              <p:grpSpPr bwMode="auto">
                <a:xfrm>
                  <a:off x="4800" y="1920"/>
                  <a:ext cx="192" cy="192"/>
                  <a:chOff x="3984" y="912"/>
                  <a:chExt cx="192" cy="192"/>
                </a:xfrm>
              </p:grpSpPr>
              <p:sp>
                <p:nvSpPr>
                  <p:cNvPr id="165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91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2" y="9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7" name="Group 87"/>
              <p:cNvGrpSpPr/>
              <p:nvPr/>
            </p:nvGrpSpPr>
            <p:grpSpPr bwMode="auto">
              <a:xfrm>
                <a:off x="5105400" y="4267200"/>
                <a:ext cx="2514600" cy="1333500"/>
                <a:chOff x="3216" y="2688"/>
                <a:chExt cx="1584" cy="840"/>
              </a:xfrm>
            </p:grpSpPr>
            <p:grpSp>
              <p:nvGrpSpPr>
                <p:cNvPr id="155" name="Group 82"/>
                <p:cNvGrpSpPr/>
                <p:nvPr/>
              </p:nvGrpSpPr>
              <p:grpSpPr bwMode="auto">
                <a:xfrm>
                  <a:off x="4638" y="2688"/>
                  <a:ext cx="162" cy="168"/>
                  <a:chOff x="4638" y="2688"/>
                  <a:chExt cx="162" cy="168"/>
                </a:xfrm>
              </p:grpSpPr>
              <p:sp>
                <p:nvSpPr>
                  <p:cNvPr id="160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688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Freeform 80"/>
                  <p:cNvSpPr/>
                  <p:nvPr/>
                </p:nvSpPr>
                <p:spPr bwMode="auto">
                  <a:xfrm>
                    <a:off x="4674" y="2700"/>
                    <a:ext cx="86" cy="146"/>
                  </a:xfrm>
                  <a:custGeom>
                    <a:avLst/>
                    <a:gdLst>
                      <a:gd name="T0" fmla="*/ 0 w 86"/>
                      <a:gd name="T1" fmla="*/ 0 h 146"/>
                      <a:gd name="T2" fmla="*/ 86 w 86"/>
                      <a:gd name="T3" fmla="*/ 146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6" h="146">
                        <a:moveTo>
                          <a:pt x="0" y="0"/>
                        </a:moveTo>
                        <a:lnTo>
                          <a:pt x="86" y="14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2" name="Freeform 81"/>
                  <p:cNvSpPr/>
                  <p:nvPr/>
                </p:nvSpPr>
                <p:spPr bwMode="auto">
                  <a:xfrm>
                    <a:off x="4638" y="2716"/>
                    <a:ext cx="84" cy="140"/>
                  </a:xfrm>
                  <a:custGeom>
                    <a:avLst/>
                    <a:gdLst>
                      <a:gd name="T0" fmla="*/ 0 w 84"/>
                      <a:gd name="T1" fmla="*/ 0 h 140"/>
                      <a:gd name="T2" fmla="*/ 84 w 84"/>
                      <a:gd name="T3" fmla="*/ 140 h 140"/>
                      <a:gd name="T4" fmla="*/ 84 w 84"/>
                      <a:gd name="T5" fmla="*/ 138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4" h="140">
                        <a:moveTo>
                          <a:pt x="0" y="0"/>
                        </a:moveTo>
                        <a:lnTo>
                          <a:pt x="84" y="140"/>
                        </a:lnTo>
                        <a:lnTo>
                          <a:pt x="84" y="138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6" name="Group 83"/>
                <p:cNvGrpSpPr/>
                <p:nvPr/>
              </p:nvGrpSpPr>
              <p:grpSpPr bwMode="auto">
                <a:xfrm>
                  <a:off x="3216" y="3360"/>
                  <a:ext cx="162" cy="168"/>
                  <a:chOff x="4638" y="2688"/>
                  <a:chExt cx="162" cy="168"/>
                </a:xfrm>
              </p:grpSpPr>
              <p:sp>
                <p:nvSpPr>
                  <p:cNvPr id="157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688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Freeform 85"/>
                  <p:cNvSpPr/>
                  <p:nvPr/>
                </p:nvSpPr>
                <p:spPr bwMode="auto">
                  <a:xfrm>
                    <a:off x="4674" y="2700"/>
                    <a:ext cx="86" cy="146"/>
                  </a:xfrm>
                  <a:custGeom>
                    <a:avLst/>
                    <a:gdLst>
                      <a:gd name="T0" fmla="*/ 0 w 86"/>
                      <a:gd name="T1" fmla="*/ 0 h 146"/>
                      <a:gd name="T2" fmla="*/ 86 w 86"/>
                      <a:gd name="T3" fmla="*/ 146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6" h="146">
                        <a:moveTo>
                          <a:pt x="0" y="0"/>
                        </a:moveTo>
                        <a:lnTo>
                          <a:pt x="86" y="14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Freeform 86"/>
                  <p:cNvSpPr/>
                  <p:nvPr/>
                </p:nvSpPr>
                <p:spPr bwMode="auto">
                  <a:xfrm>
                    <a:off x="4638" y="2716"/>
                    <a:ext cx="84" cy="140"/>
                  </a:xfrm>
                  <a:custGeom>
                    <a:avLst/>
                    <a:gdLst>
                      <a:gd name="T0" fmla="*/ 0 w 84"/>
                      <a:gd name="T1" fmla="*/ 0 h 140"/>
                      <a:gd name="T2" fmla="*/ 84 w 84"/>
                      <a:gd name="T3" fmla="*/ 140 h 140"/>
                      <a:gd name="T4" fmla="*/ 84 w 84"/>
                      <a:gd name="T5" fmla="*/ 138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4" h="140">
                        <a:moveTo>
                          <a:pt x="0" y="0"/>
                        </a:moveTo>
                        <a:lnTo>
                          <a:pt x="84" y="140"/>
                        </a:lnTo>
                        <a:lnTo>
                          <a:pt x="84" y="138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8" name="Group 98"/>
              <p:cNvGrpSpPr/>
              <p:nvPr/>
            </p:nvGrpSpPr>
            <p:grpSpPr bwMode="auto">
              <a:xfrm>
                <a:off x="4686300" y="3657600"/>
                <a:ext cx="2552700" cy="1257300"/>
                <a:chOff x="2952" y="2304"/>
                <a:chExt cx="1608" cy="792"/>
              </a:xfrm>
            </p:grpSpPr>
            <p:grpSp>
              <p:nvGrpSpPr>
                <p:cNvPr id="145" name="Group 92"/>
                <p:cNvGrpSpPr/>
                <p:nvPr/>
              </p:nvGrpSpPr>
              <p:grpSpPr bwMode="auto">
                <a:xfrm>
                  <a:off x="4416" y="2304"/>
                  <a:ext cx="144" cy="192"/>
                  <a:chOff x="4416" y="2304"/>
                  <a:chExt cx="144" cy="192"/>
                </a:xfrm>
              </p:grpSpPr>
              <p:sp>
                <p:nvSpPr>
                  <p:cNvPr id="151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2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6" name="Group 93"/>
                <p:cNvGrpSpPr/>
                <p:nvPr/>
              </p:nvGrpSpPr>
              <p:grpSpPr bwMode="auto">
                <a:xfrm rot="-3939534">
                  <a:off x="2976" y="2928"/>
                  <a:ext cx="144" cy="192"/>
                  <a:chOff x="4416" y="2304"/>
                  <a:chExt cx="144" cy="192"/>
                </a:xfrm>
              </p:grpSpPr>
              <p:sp>
                <p:nvSpPr>
                  <p:cNvPr id="14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30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9" name="Group 105"/>
              <p:cNvGrpSpPr/>
              <p:nvPr/>
            </p:nvGrpSpPr>
            <p:grpSpPr bwMode="auto">
              <a:xfrm rot="16565081">
                <a:off x="5600700" y="2400300"/>
                <a:ext cx="228600" cy="304800"/>
                <a:chOff x="4416" y="2304"/>
                <a:chExt cx="144" cy="192"/>
              </a:xfrm>
            </p:grpSpPr>
            <p:sp>
              <p:nvSpPr>
                <p:cNvPr id="141" name="Line 106"/>
                <p:cNvSpPr>
                  <a:spLocks noChangeShapeType="1"/>
                </p:cNvSpPr>
                <p:nvPr/>
              </p:nvSpPr>
              <p:spPr bwMode="auto">
                <a:xfrm>
                  <a:off x="4560" y="23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Line 10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Line 108"/>
                <p:cNvSpPr>
                  <a:spLocks noChangeShapeType="1"/>
                </p:cNvSpPr>
                <p:nvPr/>
              </p:nvSpPr>
              <p:spPr bwMode="auto">
                <a:xfrm>
                  <a:off x="4512" y="23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Line 109"/>
                <p:cNvSpPr>
                  <a:spLocks noChangeShapeType="1"/>
                </p:cNvSpPr>
                <p:nvPr/>
              </p:nvSpPr>
              <p:spPr bwMode="auto">
                <a:xfrm>
                  <a:off x="4416" y="230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0" name="Text Box 18"/>
              <p:cNvSpPr txBox="1">
                <a:spLocks noChangeArrowheads="1"/>
              </p:cNvSpPr>
              <p:nvPr/>
            </p:nvSpPr>
            <p:spPr bwMode="auto">
              <a:xfrm>
                <a:off x="5035269" y="725975"/>
                <a:ext cx="500063" cy="45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4" name="Управляющая кнопка: настраиваемая 18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Управляющая кнопка: домой 184">
            <a:hlinkClick r:id="rId3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№39.  Теорема Пифагора.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51520" y="1268760"/>
            <a:ext cx="8712968" cy="721236"/>
            <a:chOff x="251520" y="1700808"/>
            <a:chExt cx="8712968" cy="72123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51520" y="1700808"/>
              <a:ext cx="8712968" cy="721236"/>
              <a:chOff x="251520" y="1700808"/>
              <a:chExt cx="8712968" cy="721236"/>
            </a:xfrm>
          </p:grpSpPr>
          <p:pic>
            <p:nvPicPr>
              <p:cNvPr id="322561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1700808"/>
                <a:ext cx="8712968" cy="721236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323528" y="1772816"/>
                <a:ext cx="8640960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508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929029"/>
              <a:ext cx="8712968" cy="36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8712969" cy="1038749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8712968" cy="783806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437112"/>
            <a:ext cx="8712968" cy="750930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373216"/>
            <a:ext cx="8712968" cy="776181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779912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779912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779912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779912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779912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309320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72000" y="16288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56490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4788024" y="3212976"/>
          <a:ext cx="127317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2" imgW="9753600" imgH="10363200" progId="Equation.3">
                  <p:embed/>
                </p:oleObj>
              </mc:Choice>
              <mc:Fallback>
                <p:oleObj name="Формула" r:id="rId2" imgW="9753600" imgH="103632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8024" y="3212976"/>
                        <a:ext cx="1273175" cy="13382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44008" y="4653136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60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558924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№39.  Теорема Пифагора.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94"/>
          <p:cNvGrpSpPr/>
          <p:nvPr/>
        </p:nvGrpSpPr>
        <p:grpSpPr>
          <a:xfrm>
            <a:off x="107504" y="2492896"/>
            <a:ext cx="7253204" cy="4248472"/>
            <a:chOff x="1979712" y="2420888"/>
            <a:chExt cx="7253204" cy="4248472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00" name="Object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563938" y="5516563"/>
              <a:ext cx="5294312" cy="108108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6156176" y="3861048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2" name="Text Box 8"/>
            <p:cNvSpPr txBox="1">
              <a:spLocks noChangeArrowheads="1"/>
            </p:cNvSpPr>
            <p:nvPr/>
          </p:nvSpPr>
          <p:spPr bwMode="auto">
            <a:xfrm>
              <a:off x="3708251" y="5157415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5940276" y="5157415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>
                  <a:latin typeface="Times New Roman" panose="02020603050405020304" pitchFamily="18" charset="0"/>
                </a:rPr>
                <a:t>О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04" name="Freeform 10"/>
            <p:cNvSpPr/>
            <p:nvPr/>
          </p:nvSpPr>
          <p:spPr bwMode="auto">
            <a:xfrm>
              <a:off x="4011463" y="5211390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accent4">
                  <a:lumMod val="75000"/>
                </a:schemeClr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5" name="Freeform 11"/>
            <p:cNvSpPr/>
            <p:nvPr/>
          </p:nvSpPr>
          <p:spPr bwMode="auto">
            <a:xfrm>
              <a:off x="6084168" y="4077072"/>
              <a:ext cx="720080" cy="1116856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accent4">
                  <a:lumMod val="75000"/>
                </a:schemeClr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Text Box 12"/>
            <p:cNvSpPr txBox="1">
              <a:spLocks noChangeArrowheads="1"/>
            </p:cNvSpPr>
            <p:nvPr/>
          </p:nvSpPr>
          <p:spPr bwMode="auto">
            <a:xfrm>
              <a:off x="8100863" y="5157415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>
                  <a:latin typeface="Times New Roman" panose="02020603050405020304" pitchFamily="18" charset="0"/>
                </a:rPr>
                <a:t>C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26"/>
            <p:cNvSpPr txBox="1"/>
            <p:nvPr/>
          </p:nvSpPr>
          <p:spPr>
            <a:xfrm>
              <a:off x="1979712" y="2420888"/>
              <a:ext cx="72532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Смежные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два </a:t>
              </a: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угла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которых одна </a:t>
              </a:r>
              <a:endPara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сторона общая, а две другие являются </a:t>
              </a:r>
              <a:endPara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дополнительными полупрямыми. Таким образом, </a:t>
              </a:r>
              <a:endPara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 </a:t>
              </a: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смежные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составляют развёрнутый </a:t>
              </a: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угол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108" name="Управляющая кнопка: настраиваемая 10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A5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Управляющая кнопка: настраиваемая 10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№39.  Теорема Пифагора.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251520" y="1484784"/>
            <a:ext cx="8712968" cy="721236"/>
            <a:chOff x="251520" y="1700808"/>
            <a:chExt cx="8712968" cy="721236"/>
          </a:xfrm>
        </p:grpSpPr>
        <p:grpSp>
          <p:nvGrpSpPr>
            <p:cNvPr id="178" name="Группа 18"/>
            <p:cNvGrpSpPr/>
            <p:nvPr/>
          </p:nvGrpSpPr>
          <p:grpSpPr>
            <a:xfrm>
              <a:off x="251520" y="1700808"/>
              <a:ext cx="8712968" cy="721236"/>
              <a:chOff x="251520" y="1700808"/>
              <a:chExt cx="8712968" cy="721236"/>
            </a:xfrm>
          </p:grpSpPr>
          <p:pic>
            <p:nvPicPr>
              <p:cNvPr id="180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1700808"/>
                <a:ext cx="8712968" cy="721236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81" name="Прямоугольник 180"/>
              <p:cNvSpPr/>
              <p:nvPr/>
            </p:nvSpPr>
            <p:spPr>
              <a:xfrm>
                <a:off x="323528" y="1772816"/>
                <a:ext cx="8640960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7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929029"/>
              <a:ext cx="8712968" cy="36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2" name="Группа 18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83" name="Группа 182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87" name="Прямоугольник 186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8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9" name="Text Box 7"/>
              <p:cNvSpPr txBox="1">
                <a:spLocks noChangeArrowheads="1"/>
              </p:cNvSpPr>
              <p:nvPr/>
            </p:nvSpPr>
            <p:spPr bwMode="auto">
              <a:xfrm>
                <a:off x="8388424" y="4869160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" name="Text Box 8"/>
              <p:cNvSpPr txBox="1">
                <a:spLocks noChangeArrowheads="1"/>
              </p:cNvSpPr>
              <p:nvPr/>
            </p:nvSpPr>
            <p:spPr bwMode="auto">
              <a:xfrm>
                <a:off x="5580112" y="3501008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" name="Text Box 9"/>
              <p:cNvSpPr txBox="1">
                <a:spLocks noChangeArrowheads="1"/>
              </p:cNvSpPr>
              <p:nvPr/>
            </p:nvSpPr>
            <p:spPr bwMode="auto">
              <a:xfrm>
                <a:off x="3563888" y="4797152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О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Freeform 10"/>
              <p:cNvSpPr/>
              <p:nvPr/>
            </p:nvSpPr>
            <p:spPr bwMode="auto">
              <a:xfrm>
                <a:off x="4011463" y="5211390"/>
                <a:ext cx="43815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0" y="8"/>
                  </a:cxn>
                </a:cxnLst>
                <a:rect l="0" t="0" r="r" b="b"/>
                <a:pathLst>
                  <a:path w="2760" h="8">
                    <a:moveTo>
                      <a:pt x="0" y="0"/>
                    </a:moveTo>
                    <a:lnTo>
                      <a:pt x="2760" y="8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3" name="Freeform 11"/>
              <p:cNvSpPr/>
              <p:nvPr/>
            </p:nvSpPr>
            <p:spPr bwMode="auto">
              <a:xfrm>
                <a:off x="3995936" y="3501008"/>
                <a:ext cx="1800200" cy="1728192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0" y="1520"/>
                  </a:cxn>
                </a:cxnLst>
                <a:rect l="0" t="0" r="r" b="b"/>
                <a:pathLst>
                  <a:path w="912" h="1520">
                    <a:moveTo>
                      <a:pt x="912" y="0"/>
                    </a:moveTo>
                    <a:lnTo>
                      <a:pt x="0" y="152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4" name="Text Box 12"/>
              <p:cNvSpPr txBox="1">
                <a:spLocks noChangeArrowheads="1"/>
              </p:cNvSpPr>
              <p:nvPr/>
            </p:nvSpPr>
            <p:spPr bwMode="auto">
              <a:xfrm>
                <a:off x="7020272" y="3933056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C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" name="TextBox 26"/>
              <p:cNvSpPr txBox="1"/>
              <p:nvPr/>
            </p:nvSpPr>
            <p:spPr>
              <a:xfrm>
                <a:off x="2123728" y="2636912"/>
                <a:ext cx="67687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Биссектриса</a:t>
                </a:r>
                <a:r>
                  <a:rPr lang="ru-RU" sz="2400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угла</a:t>
                </a:r>
                <a:r>
                  <a:rPr lang="ru-RU" sz="2400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луч, исходящий из вершины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делящий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два равных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184" name="Object 2"/>
            <p:cNvGraphicFramePr>
              <a:graphicFrameLocks noChangeAspect="1"/>
            </p:cNvGraphicFramePr>
            <p:nvPr/>
          </p:nvGraphicFramePr>
          <p:xfrm>
            <a:off x="2267744" y="5877272"/>
            <a:ext cx="3302000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4" imgW="25298400" imgH="4267200" progId="Equation.3">
                    <p:embed/>
                  </p:oleObj>
                </mc:Choice>
                <mc:Fallback>
                  <p:oleObj name="Формула" r:id="rId4" imgW="25298400" imgH="42672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5877272"/>
                          <a:ext cx="3302000" cy="5508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Месяц 184"/>
            <p:cNvSpPr/>
            <p:nvPr/>
          </p:nvSpPr>
          <p:spPr>
            <a:xfrm rot="9307114">
              <a:off x="3015065" y="4542599"/>
              <a:ext cx="109320" cy="744133"/>
            </a:xfrm>
            <a:prstGeom prst="moon">
              <a:avLst>
                <a:gd name="adj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6" name="Прямая соединительная линия 185"/>
            <p:cNvCxnSpPr/>
            <p:nvPr/>
          </p:nvCxnSpPr>
          <p:spPr>
            <a:xfrm flipV="1">
              <a:off x="2123728" y="3717032"/>
              <a:ext cx="3816424" cy="1584176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Управляющая кнопка: настраиваемая 195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7" name="Группа 19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98" name="Группа 61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01" name="Группа 2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208" name="Прямоугольник 207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20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228184" y="3140968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11760" y="5229200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788024" y="5229200"/>
                  <a:ext cx="441325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О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" name="Freeform 10"/>
                <p:cNvSpPr/>
                <p:nvPr/>
              </p:nvSpPr>
              <p:spPr bwMode="auto">
                <a:xfrm flipV="1">
                  <a:off x="2555776" y="5224089"/>
                  <a:ext cx="5837187" cy="457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60" y="8"/>
                    </a:cxn>
                  </a:cxnLst>
                  <a:rect l="0" t="0" r="r" b="b"/>
                  <a:pathLst>
                    <a:path w="2760" h="8">
                      <a:moveTo>
                        <a:pt x="0" y="0"/>
                      </a:moveTo>
                      <a:lnTo>
                        <a:pt x="2760" y="8"/>
                      </a:lnTo>
                    </a:path>
                  </a:pathLst>
                </a:custGeom>
                <a:noFill/>
                <a:ln w="57150">
                  <a:solidFill>
                    <a:schemeClr val="accent4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4" name="Freeform 11"/>
                <p:cNvSpPr/>
                <p:nvPr/>
              </p:nvSpPr>
              <p:spPr bwMode="auto">
                <a:xfrm>
                  <a:off x="5004048" y="3501008"/>
                  <a:ext cx="1800200" cy="1728192"/>
                </a:xfrm>
                <a:custGeom>
                  <a:avLst/>
                  <a:gdLst/>
                  <a:ahLst/>
                  <a:cxnLst>
                    <a:cxn ang="0">
                      <a:pos x="912" y="0"/>
                    </a:cxn>
                    <a:cxn ang="0">
                      <a:pos x="0" y="1520"/>
                    </a:cxn>
                  </a:cxnLst>
                  <a:rect l="0" t="0" r="r" b="b"/>
                  <a:pathLst>
                    <a:path w="912" h="1520">
                      <a:moveTo>
                        <a:pt x="912" y="0"/>
                      </a:moveTo>
                      <a:lnTo>
                        <a:pt x="0" y="1520"/>
                      </a:lnTo>
                    </a:path>
                  </a:pathLst>
                </a:custGeom>
                <a:noFill/>
                <a:ln w="57150">
                  <a:solidFill>
                    <a:schemeClr val="accent4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19872" y="2924944"/>
                  <a:ext cx="420688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b="1" i="1" dirty="0">
                      <a:latin typeface="Times New Roman" panose="02020603050405020304" pitchFamily="18" charset="0"/>
                    </a:rPr>
                    <a:t>C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2" name="Месяц 201"/>
              <p:cNvSpPr/>
              <p:nvPr/>
            </p:nvSpPr>
            <p:spPr>
              <a:xfrm rot="9307114">
                <a:off x="4003391" y="4569591"/>
                <a:ext cx="109320" cy="744133"/>
              </a:xfrm>
              <a:prstGeom prst="moon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03" name="Прямая соединительная линия 202"/>
              <p:cNvCxnSpPr/>
              <p:nvPr/>
            </p:nvCxnSpPr>
            <p:spPr>
              <a:xfrm>
                <a:off x="1907704" y="2924944"/>
                <a:ext cx="1224136" cy="2376264"/>
              </a:xfrm>
              <a:prstGeom prst="line">
                <a:avLst/>
              </a:prstGeom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Месяц 203"/>
              <p:cNvSpPr/>
              <p:nvPr/>
            </p:nvSpPr>
            <p:spPr>
              <a:xfrm rot="9307114">
                <a:off x="3922843" y="4643484"/>
                <a:ext cx="101342" cy="667378"/>
              </a:xfrm>
              <a:prstGeom prst="moon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05" name="Прямая соединительная линия 204"/>
              <p:cNvCxnSpPr/>
              <p:nvPr/>
            </p:nvCxnSpPr>
            <p:spPr>
              <a:xfrm flipV="1">
                <a:off x="3203848" y="3645024"/>
                <a:ext cx="3816424" cy="1656184"/>
              </a:xfrm>
              <a:prstGeom prst="line">
                <a:avLst/>
              </a:prstGeom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Месяц 205"/>
              <p:cNvSpPr/>
              <p:nvPr/>
            </p:nvSpPr>
            <p:spPr>
              <a:xfrm rot="6080445">
                <a:off x="3148690" y="4628779"/>
                <a:ext cx="132512" cy="436714"/>
              </a:xfrm>
              <a:prstGeom prst="moon">
                <a:avLst>
                  <a:gd name="adj" fmla="val 248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Месяц 206"/>
              <p:cNvSpPr/>
              <p:nvPr/>
            </p:nvSpPr>
            <p:spPr>
              <a:xfrm rot="2525554">
                <a:off x="2627481" y="4783710"/>
                <a:ext cx="134649" cy="480593"/>
              </a:xfrm>
              <a:prstGeom prst="moon">
                <a:avLst>
                  <a:gd name="adj" fmla="val 248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9" name="Text Box 7"/>
            <p:cNvSpPr txBox="1">
              <a:spLocks noChangeArrowheads="1"/>
            </p:cNvSpPr>
            <p:nvPr/>
          </p:nvSpPr>
          <p:spPr bwMode="auto">
            <a:xfrm>
              <a:off x="6228184" y="4797152"/>
              <a:ext cx="42832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К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0" name="Text Box 7"/>
            <p:cNvSpPr txBox="1">
              <a:spLocks noChangeArrowheads="1"/>
            </p:cNvSpPr>
            <p:nvPr/>
          </p:nvSpPr>
          <p:spPr bwMode="auto">
            <a:xfrm>
              <a:off x="6444208" y="3284984"/>
              <a:ext cx="5036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М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16" name="Object 2"/>
          <p:cNvGraphicFramePr>
            <a:graphicFrameLocks noChangeAspect="1"/>
          </p:cNvGraphicFramePr>
          <p:nvPr/>
        </p:nvGraphicFramePr>
        <p:xfrm>
          <a:off x="683568" y="5733256"/>
          <a:ext cx="2438733" cy="40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6" imgW="25298400" imgH="4267200" progId="Equation.3">
                  <p:embed/>
                </p:oleObj>
              </mc:Choice>
              <mc:Fallback>
                <p:oleObj name="Формула" r:id="rId6" imgW="25298400" imgH="42672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5733256"/>
                        <a:ext cx="2438733" cy="4068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" name="Object 4"/>
          <p:cNvGraphicFramePr>
            <a:graphicFrameLocks noChangeAspect="1"/>
          </p:cNvGraphicFramePr>
          <p:nvPr/>
        </p:nvGraphicFramePr>
        <p:xfrm>
          <a:off x="581025" y="6237288"/>
          <a:ext cx="26463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7" imgW="27432000" imgH="4267200" progId="Equation.3">
                  <p:embed/>
                </p:oleObj>
              </mc:Choice>
              <mc:Fallback>
                <p:oleObj name="Формула" r:id="rId7" imgW="27432000" imgH="42672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025" y="6237288"/>
                        <a:ext cx="2646363" cy="406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5"/>
          <p:cNvGraphicFramePr>
            <a:graphicFrameLocks noChangeAspect="1"/>
          </p:cNvGraphicFramePr>
          <p:nvPr/>
        </p:nvGraphicFramePr>
        <p:xfrm>
          <a:off x="3923928" y="5805264"/>
          <a:ext cx="2846632" cy="65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9" imgW="21031200" imgH="4876800" progId="Equation.3">
                  <p:embed/>
                </p:oleObj>
              </mc:Choice>
              <mc:Fallback>
                <p:oleObj name="Формула" r:id="rId9" imgW="21031200" imgH="48768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3928" y="5805264"/>
                        <a:ext cx="2846632" cy="6504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" name="Прямоугольник 218"/>
          <p:cNvSpPr/>
          <p:nvPr/>
        </p:nvSpPr>
        <p:spPr>
          <a:xfrm>
            <a:off x="5796136" y="5805264"/>
            <a:ext cx="100811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220" name="Управляющая кнопка: далее 219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96752"/>
            <a:ext cx="8712969" cy="1038749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sp>
        <p:nvSpPr>
          <p:cNvPr id="109" name="Управляющая кнопка: настраиваемая 10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A5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(5)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11" name="Группа 50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1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12" name="Text Box 5"/>
            <p:cNvSpPr txBox="1">
              <a:spLocks noChangeArrowheads="1"/>
            </p:cNvSpPr>
            <p:nvPr/>
          </p:nvSpPr>
          <p:spPr bwMode="auto">
            <a:xfrm>
              <a:off x="2771800" y="4797152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5436096" y="472514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3563888" y="263691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5" name="Равнобедренный треугольник 114"/>
            <p:cNvSpPr/>
            <p:nvPr/>
          </p:nvSpPr>
          <p:spPr>
            <a:xfrm>
              <a:off x="3203848" y="3212976"/>
              <a:ext cx="2160240" cy="1634480"/>
            </a:xfrm>
            <a:prstGeom prst="triangle">
              <a:avLst>
                <a:gd name="adj" fmla="val 26955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8" name="Равнобедренный треугольник 117"/>
          <p:cNvSpPr/>
          <p:nvPr/>
        </p:nvSpPr>
        <p:spPr>
          <a:xfrm rot="10800000">
            <a:off x="1619672" y="3212976"/>
            <a:ext cx="2160240" cy="1634480"/>
          </a:xfrm>
          <a:prstGeom prst="triangle">
            <a:avLst>
              <a:gd name="adj" fmla="val 26955"/>
            </a:avLst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rot="10800000">
            <a:off x="3779912" y="3212976"/>
            <a:ext cx="2160240" cy="1634480"/>
          </a:xfrm>
          <a:prstGeom prst="triangle">
            <a:avLst>
              <a:gd name="adj" fmla="val 26955"/>
            </a:avLst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Равнобедренный треугольник 121"/>
          <p:cNvSpPr/>
          <p:nvPr/>
        </p:nvSpPr>
        <p:spPr>
          <a:xfrm rot="10800000">
            <a:off x="3203848" y="4869160"/>
            <a:ext cx="2160240" cy="1634480"/>
          </a:xfrm>
          <a:prstGeom prst="triangle">
            <a:avLst>
              <a:gd name="adj" fmla="val 26955"/>
            </a:avLst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>
            <a:off x="179512" y="5445224"/>
            <a:ext cx="3941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24" name="Управляющая кнопка: далее 123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правляющая кнопка: настраиваемая 12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№39.  Теорема Пифагора.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8" grpId="2" animBg="1"/>
      <p:bldP spid="121" grpId="0" animBg="1"/>
      <p:bldP spid="121" grpId="1" animBg="1"/>
      <p:bldP spid="121" grpId="2" animBg="1"/>
      <p:bldP spid="122" grpId="0" animBg="1"/>
      <p:bldP spid="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Управляющая кнопка: настраиваемая 8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№39.  Теорема Пифагора.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83806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A5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87" name="Группа 32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97" name="Прямоугольник 96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88" name="TextBox 6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треугольника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9" name="Object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375" y="5661025"/>
              <a:ext cx="388938" cy="379413"/>
            </a:xfrm>
            <a:prstGeom prst="rect">
              <a:avLst/>
            </a:prstGeom>
            <a:noFill/>
          </p:spPr>
        </p:pic>
        <p:pic>
          <p:nvPicPr>
            <p:cNvPr id="90" name="Object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6100" y="4149725"/>
              <a:ext cx="388938" cy="482600"/>
            </a:xfrm>
            <a:prstGeom prst="rect">
              <a:avLst/>
            </a:prstGeom>
            <a:noFill/>
          </p:spPr>
        </p:pic>
        <p:pic>
          <p:nvPicPr>
            <p:cNvPr id="91" name="Object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313" y="4581525"/>
              <a:ext cx="350837" cy="379413"/>
            </a:xfrm>
            <a:prstGeom prst="rect">
              <a:avLst/>
            </a:prstGeom>
            <a:noFill/>
          </p:spPr>
        </p:pic>
        <p:pic>
          <p:nvPicPr>
            <p:cNvPr id="92" name="Object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938" y="4724400"/>
              <a:ext cx="388937" cy="482600"/>
            </a:xfrm>
            <a:prstGeom prst="rect">
              <a:avLst/>
            </a:prstGeom>
            <a:noFill/>
          </p:spPr>
        </p:pic>
        <p:sp>
          <p:nvSpPr>
            <p:cNvPr id="93" name="Прямоугольник 92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94" name="Прямая соединительная линия 93"/>
            <p:cNvCxnSpPr>
              <a:stCxn id="95" idx="0"/>
              <a:endCxn id="95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Равнобедренный треугольник 94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96" name="Object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4437063"/>
              <a:ext cx="1976438" cy="106838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9" name="Группа 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00" name="Группа 1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02" name="Группа 21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06" name="Группа 10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11" name="Прямоугольник 110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12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804917" y="667853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sp>
              <p:nvSpPr>
                <p:cNvPr id="107" name="TextBox 39"/>
                <p:cNvSpPr txBox="1"/>
                <p:nvPr/>
              </p:nvSpPr>
              <p:spPr>
                <a:xfrm>
                  <a:off x="3851920" y="2852936"/>
                  <a:ext cx="3546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Площадь треугольника.</a:t>
                  </a:r>
                  <a:endParaRPr lang="ru-RU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8" name="Object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635375" y="5661025"/>
                  <a:ext cx="388938" cy="3794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9" name="Object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56100" y="4149725"/>
                  <a:ext cx="388938" cy="482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0" name="Object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27313" y="4581525"/>
                  <a:ext cx="350837" cy="37941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3" name="Равнобедренный треугольник 102"/>
              <p:cNvSpPr/>
              <p:nvPr/>
            </p:nvSpPr>
            <p:spPr>
              <a:xfrm>
                <a:off x="2843808" y="3573016"/>
                <a:ext cx="2232248" cy="2016224"/>
              </a:xfrm>
              <a:prstGeom prst="triangle">
                <a:avLst>
                  <a:gd name="adj" fmla="val 2927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04" name="Месяц 103"/>
              <p:cNvSpPr/>
              <p:nvPr/>
            </p:nvSpPr>
            <p:spPr>
              <a:xfrm rot="1823238">
                <a:off x="4457433" y="5106315"/>
                <a:ext cx="207815" cy="457579"/>
              </a:xfrm>
              <a:prstGeom prst="moon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pic>
            <p:nvPicPr>
              <p:cNvPr id="105" name="Object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67175" y="5013325"/>
                <a:ext cx="466725" cy="379413"/>
              </a:xfrm>
              <a:prstGeom prst="rect">
                <a:avLst/>
              </a:prstGeom>
              <a:noFill/>
            </p:spPr>
          </p:pic>
        </p:grpSp>
        <p:pic>
          <p:nvPicPr>
            <p:cNvPr id="101" name="Object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27638" y="3789363"/>
              <a:ext cx="2941637" cy="101282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3" name="Группа 112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14" name="Группа 19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25" name="Группа 25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28" name="Прямоугольник 127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29" name="Line 4"/>
                <p:cNvSpPr>
                  <a:spLocks noChangeShapeType="1"/>
                </p:cNvSpPr>
                <p:nvPr/>
              </p:nvSpPr>
              <p:spPr bwMode="auto">
                <a:xfrm>
                  <a:off x="5804917" y="667853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26" name="Равнобедренный треугольник 125"/>
              <p:cNvSpPr/>
              <p:nvPr/>
            </p:nvSpPr>
            <p:spPr>
              <a:xfrm>
                <a:off x="6516216" y="2924944"/>
                <a:ext cx="2232248" cy="2016224"/>
              </a:xfrm>
              <a:prstGeom prst="triangle">
                <a:avLst>
                  <a:gd name="adj" fmla="val 2927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27" name="Месяц 126"/>
              <p:cNvSpPr/>
              <p:nvPr/>
            </p:nvSpPr>
            <p:spPr>
              <a:xfrm rot="1823238">
                <a:off x="8129841" y="4458244"/>
                <a:ext cx="207815" cy="457579"/>
              </a:xfrm>
              <a:prstGeom prst="moon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115" name="Object 2"/>
            <p:cNvGraphicFramePr>
              <a:graphicFrameLocks noChangeAspect="1"/>
            </p:cNvGraphicFramePr>
            <p:nvPr/>
          </p:nvGraphicFramePr>
          <p:xfrm>
            <a:off x="5364088" y="2564904"/>
            <a:ext cx="327794" cy="411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9" imgW="3657600" imgH="3962400" progId="Equation.3">
                    <p:embed/>
                  </p:oleObj>
                </mc:Choice>
                <mc:Fallback>
                  <p:oleObj name="Формула" r:id="rId9" imgW="3657600" imgH="39624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364088" y="2564904"/>
                          <a:ext cx="327794" cy="4118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3"/>
            <p:cNvGraphicFramePr>
              <a:graphicFrameLocks noChangeAspect="1"/>
            </p:cNvGraphicFramePr>
            <p:nvPr/>
          </p:nvGraphicFramePr>
          <p:xfrm>
            <a:off x="4283968" y="4725144"/>
            <a:ext cx="32702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11" imgW="3657600" imgH="3962400" progId="Equation.3">
                    <p:embed/>
                  </p:oleObj>
                </mc:Choice>
                <mc:Fallback>
                  <p:oleObj name="Формула" r:id="rId11" imgW="3657600" imgH="39624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283968" y="4725144"/>
                          <a:ext cx="327025" cy="4111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4"/>
            <p:cNvGraphicFramePr>
              <a:graphicFrameLocks noChangeAspect="1"/>
            </p:cNvGraphicFramePr>
            <p:nvPr/>
          </p:nvGraphicFramePr>
          <p:xfrm>
            <a:off x="6732240" y="4941168"/>
            <a:ext cx="327025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13" imgW="3657600" imgH="4267200" progId="Equation.3">
                    <p:embed/>
                  </p:oleObj>
                </mc:Choice>
                <mc:Fallback>
                  <p:oleObj name="Формула" r:id="rId13" imgW="3657600" imgH="42672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732240" y="4941168"/>
                          <a:ext cx="327025" cy="442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5"/>
            <p:cNvGraphicFramePr>
              <a:graphicFrameLocks noChangeAspect="1"/>
            </p:cNvGraphicFramePr>
            <p:nvPr/>
          </p:nvGraphicFramePr>
          <p:xfrm>
            <a:off x="5796136" y="4293096"/>
            <a:ext cx="517525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15" imgW="5791200" imgH="4876800" progId="Equation.3">
                    <p:embed/>
                  </p:oleObj>
                </mc:Choice>
                <mc:Fallback>
                  <p:oleObj name="Формула" r:id="rId15" imgW="5791200" imgH="48768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96136" y="4293096"/>
                          <a:ext cx="517525" cy="506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6"/>
            <p:cNvGraphicFramePr>
              <a:graphicFrameLocks noChangeAspect="1"/>
            </p:cNvGraphicFramePr>
            <p:nvPr/>
          </p:nvGraphicFramePr>
          <p:xfrm>
            <a:off x="251520" y="2708920"/>
            <a:ext cx="1080120" cy="516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7" imgW="10363200" imgH="4267200" progId="Equation.3">
                    <p:embed/>
                  </p:oleObj>
                </mc:Choice>
                <mc:Fallback>
                  <p:oleObj name="Формула" r:id="rId17" imgW="10363200" imgH="42672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1520" y="2708920"/>
                          <a:ext cx="1080120" cy="51601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7"/>
            <p:cNvGraphicFramePr>
              <a:graphicFrameLocks noChangeAspect="1"/>
            </p:cNvGraphicFramePr>
            <p:nvPr/>
          </p:nvGraphicFramePr>
          <p:xfrm>
            <a:off x="179512" y="3212976"/>
            <a:ext cx="1390650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9" imgW="15544800" imgH="4267200" progId="Equation.3">
                    <p:embed/>
                  </p:oleObj>
                </mc:Choice>
                <mc:Fallback>
                  <p:oleObj name="Формула" r:id="rId19" imgW="15544800" imgH="42672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79512" y="3212976"/>
                          <a:ext cx="1390650" cy="442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8"/>
            <p:cNvGraphicFramePr>
              <a:graphicFrameLocks noChangeAspect="1"/>
            </p:cNvGraphicFramePr>
            <p:nvPr/>
          </p:nvGraphicFramePr>
          <p:xfrm>
            <a:off x="1763688" y="3212976"/>
            <a:ext cx="1390650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21" imgW="15544800" imgH="4267200" progId="Equation.3">
                    <p:embed/>
                  </p:oleObj>
                </mc:Choice>
                <mc:Fallback>
                  <p:oleObj name="Формула" r:id="rId21" imgW="15544800" imgH="42672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763688" y="3212976"/>
                          <a:ext cx="1390650" cy="442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9"/>
            <p:cNvGraphicFramePr>
              <a:graphicFrameLocks noChangeAspect="1"/>
            </p:cNvGraphicFramePr>
            <p:nvPr/>
          </p:nvGraphicFramePr>
          <p:xfrm>
            <a:off x="179512" y="3573016"/>
            <a:ext cx="1440160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Формула" r:id="rId23" imgW="14935200" imgH="4876800" progId="Equation.3">
                    <p:embed/>
                  </p:oleObj>
                </mc:Choice>
                <mc:Fallback>
                  <p:oleObj name="Формула" r:id="rId23" imgW="14935200" imgH="4876800" progId="Equation.3">
                    <p:embed/>
                    <p:pic>
                      <p:nvPicPr>
                        <p:cNvPr id="0" name="Изображение 153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79512" y="3573016"/>
                          <a:ext cx="1440160" cy="506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3" name="Прямая соединительная линия 122"/>
            <p:cNvCxnSpPr/>
            <p:nvPr/>
          </p:nvCxnSpPr>
          <p:spPr>
            <a:xfrm>
              <a:off x="179512" y="4149080"/>
              <a:ext cx="2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4" name="Object 10"/>
            <p:cNvGraphicFramePr>
              <a:graphicFrameLocks noChangeAspect="1"/>
            </p:cNvGraphicFramePr>
            <p:nvPr/>
          </p:nvGraphicFramePr>
          <p:xfrm>
            <a:off x="395536" y="4149080"/>
            <a:ext cx="1332110" cy="679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Формула" r:id="rId25" imgW="12496800" imgH="5486400" progId="Equation.3">
                    <p:embed/>
                  </p:oleObj>
                </mc:Choice>
                <mc:Fallback>
                  <p:oleObj name="Формула" r:id="rId25" imgW="12496800" imgH="5486400" progId="Equation.3">
                    <p:embed/>
                    <p:pic>
                      <p:nvPicPr>
                        <p:cNvPr id="0" name="Изображение 153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95536" y="4149080"/>
                          <a:ext cx="1332110" cy="6793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0" name="Управляющая кнопка: настраиваемая 129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1" name="Object 10"/>
          <p:cNvGraphicFramePr>
            <a:graphicFrameLocks noChangeAspect="1"/>
          </p:cNvGraphicFramePr>
          <p:nvPr/>
        </p:nvGraphicFramePr>
        <p:xfrm>
          <a:off x="323528" y="4797152"/>
          <a:ext cx="37687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27" imgW="35356800" imgH="9448800" progId="Equation.3">
                  <p:embed/>
                </p:oleObj>
              </mc:Choice>
              <mc:Fallback>
                <p:oleObj name="Формула" r:id="rId27" imgW="35356800" imgH="9448800" progId="Equation.3">
                  <p:embed/>
                  <p:pic>
                    <p:nvPicPr>
                      <p:cNvPr id="0" name="Изображение 15369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23528" y="4797152"/>
                        <a:ext cx="3768725" cy="11699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2"/>
          <p:cNvGraphicFramePr>
            <a:graphicFrameLocks noChangeAspect="1"/>
          </p:cNvGraphicFramePr>
          <p:nvPr/>
        </p:nvGraphicFramePr>
        <p:xfrm>
          <a:off x="1907704" y="5445224"/>
          <a:ext cx="513397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29" imgW="48158400" imgH="10363200" progId="Equation.3">
                  <p:embed/>
                </p:oleObj>
              </mc:Choice>
              <mc:Fallback>
                <p:oleObj name="Формула" r:id="rId29" imgW="48158400" imgH="10363200" progId="Equation.3">
                  <p:embed/>
                  <p:pic>
                    <p:nvPicPr>
                      <p:cNvPr id="0" name="Изображение 15370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907704" y="5445224"/>
                        <a:ext cx="5133975" cy="1284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Прямоугольник 132"/>
          <p:cNvSpPr/>
          <p:nvPr/>
        </p:nvSpPr>
        <p:spPr>
          <a:xfrm>
            <a:off x="5148064" y="5445224"/>
            <a:ext cx="100811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34" name="Управляющая кнопка: далее 133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640960" cy="750930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№39.  Теорема Пифагора.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A5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7504" y="2564904"/>
            <a:ext cx="7056784" cy="4176464"/>
            <a:chOff x="1979712" y="1822512"/>
            <a:chExt cx="7056784" cy="4176464"/>
          </a:xfrm>
        </p:grpSpPr>
        <p:grpSp>
          <p:nvGrpSpPr>
            <p:cNvPr id="21" name="Группа 73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23" name="Группа 75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28" name="Группа 80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6" name="Группа 86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4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52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4">
                          <a:lumMod val="75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53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47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7" name="Object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3334234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22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464050"/>
              <a:ext cx="2106612" cy="12954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4" name="Группа 53"/>
          <p:cNvGrpSpPr/>
          <p:nvPr/>
        </p:nvGrpSpPr>
        <p:grpSpPr>
          <a:xfrm>
            <a:off x="107504" y="2564904"/>
            <a:ext cx="7056784" cy="4176464"/>
            <a:chOff x="107504" y="2492896"/>
            <a:chExt cx="7056784" cy="4176464"/>
          </a:xfrm>
        </p:grpSpPr>
        <p:grpSp>
          <p:nvGrpSpPr>
            <p:cNvPr id="55" name="Группа 73"/>
            <p:cNvGrpSpPr/>
            <p:nvPr/>
          </p:nvGrpSpPr>
          <p:grpSpPr>
            <a:xfrm>
              <a:off x="107504" y="2492896"/>
              <a:ext cx="7056784" cy="4176464"/>
              <a:chOff x="1979712" y="2564904"/>
              <a:chExt cx="7056784" cy="4176464"/>
            </a:xfrm>
          </p:grpSpPr>
          <p:grpSp>
            <p:nvGrpSpPr>
              <p:cNvPr id="57" name="Группа 75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62" name="Группа 80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64" name="Прямоугольник 6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6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8" name="Группа 86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7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71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4">
                          <a:lumMod val="75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72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69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3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противолежащего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8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1" name="Object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3334234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56" name="Object 10"/>
            <p:cNvGraphicFramePr>
              <a:graphicFrameLocks noChangeAspect="1"/>
            </p:cNvGraphicFramePr>
            <p:nvPr/>
          </p:nvGraphicFramePr>
          <p:xfrm>
            <a:off x="3131840" y="5013176"/>
            <a:ext cx="1800200" cy="1349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4" imgW="14630400" imgH="9448800" progId="Equation.3">
                    <p:embed/>
                  </p:oleObj>
                </mc:Choice>
                <mc:Fallback>
                  <p:oleObj name="Формула" r:id="rId4" imgW="14630400" imgH="9448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31840" y="5013176"/>
                          <a:ext cx="1800200" cy="13496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Группа 72"/>
          <p:cNvGrpSpPr/>
          <p:nvPr/>
        </p:nvGrpSpPr>
        <p:grpSpPr>
          <a:xfrm>
            <a:off x="107504" y="2564904"/>
            <a:ext cx="7056784" cy="4176464"/>
            <a:chOff x="107504" y="2492896"/>
            <a:chExt cx="7056784" cy="4176464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107504" y="2492896"/>
              <a:ext cx="7056784" cy="4176464"/>
              <a:chOff x="1979712" y="2564904"/>
              <a:chExt cx="7056784" cy="4176464"/>
            </a:xfrm>
          </p:grpSpPr>
          <p:grpSp>
            <p:nvGrpSpPr>
              <p:cNvPr id="77" name="Группа 8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82" name="Прямоугольник 81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8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139952" y="4365104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86" name="Группа 86"/>
                <p:cNvGrpSpPr/>
                <p:nvPr/>
              </p:nvGrpSpPr>
              <p:grpSpPr>
                <a:xfrm>
                  <a:off x="2555787" y="2852940"/>
                  <a:ext cx="1697686" cy="1993970"/>
                  <a:chOff x="6108655" y="2875192"/>
                  <a:chExt cx="1097133" cy="1297273"/>
                </a:xfrm>
              </p:grpSpPr>
              <p:sp>
                <p:nvSpPr>
                  <p:cNvPr id="8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9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4">
                        <a:lumMod val="75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90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sp>
              <p:nvSpPr>
                <p:cNvPr id="87" name="TextBox 58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8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1" name="Object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3334234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75" name="Object 10"/>
            <p:cNvGraphicFramePr>
              <a:graphicFrameLocks noChangeAspect="1"/>
            </p:cNvGraphicFramePr>
            <p:nvPr/>
          </p:nvGraphicFramePr>
          <p:xfrm>
            <a:off x="2699792" y="2564904"/>
            <a:ext cx="4242246" cy="668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6" imgW="35661600" imgH="5486400" progId="Equation.3">
                    <p:embed/>
                  </p:oleObj>
                </mc:Choice>
                <mc:Fallback>
                  <p:oleObj name="Формула" r:id="rId6" imgW="35661600" imgH="54864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99792" y="2564904"/>
                          <a:ext cx="4242246" cy="6683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3779912" y="3068960"/>
            <a:ext cx="273685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8" imgW="22250400" imgH="4267200" progId="Equation.3">
                    <p:embed/>
                  </p:oleObj>
                </mc:Choice>
                <mc:Fallback>
                  <p:oleObj name="Формула" r:id="rId8" imgW="22250400" imgH="42672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79912" y="3068960"/>
                          <a:ext cx="2736850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3995936" y="3717032"/>
          <a:ext cx="2376264" cy="108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10" imgW="26212800" imgH="10363200" progId="Equation.3">
                  <p:embed/>
                </p:oleObj>
              </mc:Choice>
              <mc:Fallback>
                <p:oleObj name="Формула" r:id="rId10" imgW="26212800" imgH="10363200" progId="Equation.3">
                  <p:embed/>
                  <p:pic>
                    <p:nvPicPr>
                      <p:cNvPr id="0" name="Изображение 1638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95936" y="3717032"/>
                        <a:ext cx="2376264" cy="108935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4"/>
          <p:cNvGraphicFramePr>
            <a:graphicFrameLocks noChangeAspect="1"/>
          </p:cNvGraphicFramePr>
          <p:nvPr/>
        </p:nvGraphicFramePr>
        <p:xfrm>
          <a:off x="3923928" y="4797152"/>
          <a:ext cx="2423968" cy="1098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2" imgW="26517600" imgH="10363200" progId="Equation.3">
                  <p:embed/>
                </p:oleObj>
              </mc:Choice>
              <mc:Fallback>
                <p:oleObj name="Формула" r:id="rId12" imgW="26517600" imgH="103632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23928" y="4797152"/>
                        <a:ext cx="2423968" cy="10989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5"/>
          <p:cNvGraphicFramePr>
            <a:graphicFrameLocks noChangeAspect="1"/>
          </p:cNvGraphicFramePr>
          <p:nvPr/>
        </p:nvGraphicFramePr>
        <p:xfrm>
          <a:off x="2051720" y="5949280"/>
          <a:ext cx="3456384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14" imgW="29870400" imgH="4876800" progId="Equation.3">
                  <p:embed/>
                </p:oleObj>
              </mc:Choice>
              <mc:Fallback>
                <p:oleObj name="Формула" r:id="rId14" imgW="29870400" imgH="4876800" progId="Equation.3">
                  <p:embed/>
                  <p:pic>
                    <p:nvPicPr>
                      <p:cNvPr id="0" name="Изображение 1638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51720" y="5949280"/>
                        <a:ext cx="3456384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2915816" y="5949280"/>
            <a:ext cx="79208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99" name="Прямоугольник 98"/>
          <p:cNvSpPr/>
          <p:nvPr/>
        </p:nvSpPr>
        <p:spPr>
          <a:xfrm>
            <a:off x="4716016" y="5949280"/>
            <a:ext cx="79208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правляющая кнопка: далее 93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6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№36. Признаки подобия.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712968" cy="72273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8712968" cy="7852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8712968" cy="75291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8712968" cy="76097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51520" y="5157193"/>
            <a:ext cx="8712968" cy="720080"/>
            <a:chOff x="251520" y="5157193"/>
            <a:chExt cx="8712968" cy="72008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51520" y="5157193"/>
              <a:ext cx="8712968" cy="720080"/>
              <a:chOff x="251520" y="5445224"/>
              <a:chExt cx="8712968" cy="743961"/>
            </a:xfrm>
          </p:grpSpPr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1520" y="5445224"/>
                <a:ext cx="8712968" cy="743961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395536" y="5517232"/>
                <a:ext cx="8496944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5367258"/>
              <a:ext cx="5328592" cy="40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7A5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07504" y="2564904"/>
            <a:ext cx="7056784" cy="4176464"/>
            <a:chOff x="1979712" y="1822512"/>
            <a:chExt cx="7056784" cy="4176464"/>
          </a:xfrm>
        </p:grpSpPr>
        <p:grpSp>
          <p:nvGrpSpPr>
            <p:cNvPr id="48" name="Группа 73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90" name="Группа 75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95" name="Группа 80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97" name="Прямоугольник 96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9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1" name="Группа 86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10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04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4">
                          <a:lumMod val="75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05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02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6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1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4" name="Object 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2627784" y="3334234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88" name="Object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4464050"/>
              <a:ext cx="2106612" cy="12954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640960" cy="776181"/>
          </a:xfrm>
          <a:prstGeom prst="rect">
            <a:avLst/>
          </a:prstGeom>
          <a:noFill/>
          <a:ln w="38100">
            <a:solidFill>
              <a:srgbClr val="7A5E9C"/>
            </a:solidFill>
            <a:miter lim="800000"/>
            <a:headEnd/>
            <a:tailEnd/>
          </a:ln>
        </p:spPr>
      </p:pic>
      <p:grpSp>
        <p:nvGrpSpPr>
          <p:cNvPr id="107" name="Группа 106"/>
          <p:cNvGrpSpPr/>
          <p:nvPr/>
        </p:nvGrpSpPr>
        <p:grpSpPr>
          <a:xfrm>
            <a:off x="107504" y="2564904"/>
            <a:ext cx="7056784" cy="4176464"/>
            <a:chOff x="107504" y="2492896"/>
            <a:chExt cx="7056784" cy="4176464"/>
          </a:xfrm>
        </p:grpSpPr>
        <p:grpSp>
          <p:nvGrpSpPr>
            <p:cNvPr id="108" name="Группа 73"/>
            <p:cNvGrpSpPr/>
            <p:nvPr/>
          </p:nvGrpSpPr>
          <p:grpSpPr>
            <a:xfrm>
              <a:off x="107504" y="2492896"/>
              <a:ext cx="7056784" cy="4176464"/>
              <a:chOff x="1979712" y="2564904"/>
              <a:chExt cx="7056784" cy="4176464"/>
            </a:xfrm>
          </p:grpSpPr>
          <p:grpSp>
            <p:nvGrpSpPr>
              <p:cNvPr id="110" name="Группа 75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15" name="Группа 80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17" name="Прямоугольник 116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1" name="Группа 86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12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24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4">
                          <a:lumMod val="75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125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22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6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противолежащего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1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4" name="Object 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2627784" y="3334234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109" name="Object 10"/>
            <p:cNvGraphicFramePr>
              <a:graphicFrameLocks noChangeAspect="1"/>
            </p:cNvGraphicFramePr>
            <p:nvPr/>
          </p:nvGraphicFramePr>
          <p:xfrm>
            <a:off x="3131840" y="5013176"/>
            <a:ext cx="1800200" cy="1349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4" imgW="14630400" imgH="9448800" progId="Equation.3">
                    <p:embed/>
                  </p:oleObj>
                </mc:Choice>
                <mc:Fallback>
                  <p:oleObj name="Формула" r:id="rId4" imgW="14630400" imgH="94488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31840" y="5013176"/>
                          <a:ext cx="1800200" cy="13496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6" name="Управляющая кнопка: настраиваемая 12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№39.  Теорема Пифагора.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107504" y="2564904"/>
            <a:ext cx="7056784" cy="4176464"/>
            <a:chOff x="107504" y="2492896"/>
            <a:chExt cx="7056784" cy="4176464"/>
          </a:xfrm>
        </p:grpSpPr>
        <p:grpSp>
          <p:nvGrpSpPr>
            <p:cNvPr id="128" name="Группа 73"/>
            <p:cNvGrpSpPr/>
            <p:nvPr/>
          </p:nvGrpSpPr>
          <p:grpSpPr>
            <a:xfrm>
              <a:off x="107504" y="2492896"/>
              <a:ext cx="7056784" cy="4176464"/>
              <a:chOff x="1979712" y="2564904"/>
              <a:chExt cx="7056784" cy="4176464"/>
            </a:xfrm>
          </p:grpSpPr>
          <p:grpSp>
            <p:nvGrpSpPr>
              <p:cNvPr id="131" name="Группа 8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36" name="Прямоугольник 135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139952" y="4365104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40" name="Группа 86"/>
                <p:cNvGrpSpPr/>
                <p:nvPr/>
              </p:nvGrpSpPr>
              <p:grpSpPr>
                <a:xfrm>
                  <a:off x="2555787" y="2852940"/>
                  <a:ext cx="1697686" cy="1993970"/>
                  <a:chOff x="6108655" y="2875192"/>
                  <a:chExt cx="1097133" cy="1297273"/>
                </a:xfrm>
              </p:grpSpPr>
              <p:sp>
                <p:nvSpPr>
                  <p:cNvPr id="14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14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4">
                        <a:lumMod val="75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144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sp>
              <p:nvSpPr>
                <p:cNvPr id="141" name="TextBox 58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2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5" name="Object 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2627784" y="3334234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129" name="Object 10"/>
            <p:cNvGraphicFramePr>
              <a:graphicFrameLocks noChangeAspect="1"/>
            </p:cNvGraphicFramePr>
            <p:nvPr/>
          </p:nvGraphicFramePr>
          <p:xfrm>
            <a:off x="4211638" y="2636838"/>
            <a:ext cx="1987550" cy="69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6" imgW="16154400" imgH="4876800" progId="Equation.3">
                    <p:embed/>
                  </p:oleObj>
                </mc:Choice>
                <mc:Fallback>
                  <p:oleObj name="Формула" r:id="rId6" imgW="16154400" imgH="48768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11638" y="2636838"/>
                          <a:ext cx="1987550" cy="6969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2"/>
            <p:cNvGraphicFramePr>
              <a:graphicFrameLocks noChangeAspect="1"/>
            </p:cNvGraphicFramePr>
            <p:nvPr/>
          </p:nvGraphicFramePr>
          <p:xfrm>
            <a:off x="4427984" y="3284984"/>
            <a:ext cx="1649412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8" imgW="13411200" imgH="4267200" progId="Equation.3">
                    <p:embed/>
                  </p:oleObj>
                </mc:Choice>
                <mc:Fallback>
                  <p:oleObj name="Формула" r:id="rId8" imgW="13411200" imgH="42672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427984" y="3284984"/>
                          <a:ext cx="1649412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5" name="Управляющая кнопка: настраиваемая 14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6" name="Object 10"/>
          <p:cNvGraphicFramePr>
            <a:graphicFrameLocks noChangeAspect="1"/>
          </p:cNvGraphicFramePr>
          <p:nvPr/>
        </p:nvGraphicFramePr>
        <p:xfrm>
          <a:off x="2483768" y="4437112"/>
          <a:ext cx="1796028" cy="113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10" imgW="17373600" imgH="9448800" progId="Equation.3">
                  <p:embed/>
                </p:oleObj>
              </mc:Choice>
              <mc:Fallback>
                <p:oleObj name="Формула" r:id="rId10" imgW="17373600" imgH="9448800" progId="Equation.3">
                  <p:embed/>
                  <p:pic>
                    <p:nvPicPr>
                      <p:cNvPr id="0" name="Изображение 1741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768" y="4437112"/>
                        <a:ext cx="1796028" cy="11333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4"/>
          <p:cNvGraphicFramePr>
            <a:graphicFrameLocks noChangeAspect="1"/>
          </p:cNvGraphicFramePr>
          <p:nvPr/>
        </p:nvGraphicFramePr>
        <p:xfrm>
          <a:off x="2483768" y="5517232"/>
          <a:ext cx="18589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2" imgW="17983200" imgH="9448800" progId="Equation.3">
                  <p:embed/>
                </p:oleObj>
              </mc:Choice>
              <mc:Fallback>
                <p:oleObj name="Формула" r:id="rId12" imgW="17983200" imgH="94488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83768" y="5517232"/>
                        <a:ext cx="1858963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AutoShape 19"/>
          <p:cNvSpPr/>
          <p:nvPr/>
        </p:nvSpPr>
        <p:spPr bwMode="auto">
          <a:xfrm rot="10800000">
            <a:off x="4499992" y="4653136"/>
            <a:ext cx="360040" cy="1872208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4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49" name="Object 5"/>
          <p:cNvGraphicFramePr>
            <a:graphicFrameLocks noChangeAspect="1"/>
          </p:cNvGraphicFramePr>
          <p:nvPr/>
        </p:nvGraphicFramePr>
        <p:xfrm>
          <a:off x="5076056" y="5229200"/>
          <a:ext cx="17319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4" imgW="16764000" imgH="4876800" progId="Equation.3">
                  <p:embed/>
                </p:oleObj>
              </mc:Choice>
              <mc:Fallback>
                <p:oleObj name="Формула" r:id="rId14" imgW="16764000" imgH="48768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76056" y="5229200"/>
                        <a:ext cx="1731963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Прямоугольник 149"/>
          <p:cNvSpPr/>
          <p:nvPr/>
        </p:nvSpPr>
        <p:spPr>
          <a:xfrm>
            <a:off x="6156176" y="5157192"/>
            <a:ext cx="79208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51" name="Управляющая кнопка: домой 150">
            <a:hlinkClick r:id="rId17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48" grpId="0" animBg="1"/>
      <p:bldP spid="1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№40. Средняя линия трапеции.     Площадь трапеции. </a:t>
            </a:r>
            <a:endParaRPr lang="ru-RU" dirty="0"/>
          </a:p>
        </p:txBody>
      </p:sp>
      <p:pic>
        <p:nvPicPr>
          <p:cNvPr id="346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712968" cy="73251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8712968" cy="75350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8712968" cy="78181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51520" y="4293096"/>
            <a:ext cx="8712968" cy="720079"/>
            <a:chOff x="251520" y="4437113"/>
            <a:chExt cx="8712968" cy="72007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51520" y="4437113"/>
              <a:ext cx="8712968" cy="720079"/>
              <a:chOff x="251520" y="4437112"/>
              <a:chExt cx="8712968" cy="742863"/>
            </a:xfrm>
          </p:grpSpPr>
          <p:pic>
            <p:nvPicPr>
              <p:cNvPr id="337924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4437112"/>
                <a:ext cx="8712968" cy="74286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51520" y="4437112"/>
                <a:ext cx="8640960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611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4581128"/>
              <a:ext cx="5479926" cy="430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61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229200"/>
            <a:ext cx="8712969" cy="7417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314096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1277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34888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932040" y="3645024"/>
            <a:ext cx="1935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5589240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5004048" y="4293096"/>
          <a:ext cx="6159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2" imgW="4572000" imgH="9448800" progId="Equation.3">
                  <p:embed/>
                </p:oleObj>
              </mc:Choice>
              <mc:Fallback>
                <p:oleObj name="Формула" r:id="rId2" imgW="4572000" imgH="94488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4293096"/>
                        <a:ext cx="615950" cy="1260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56448" y="1637184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см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2348880"/>
            <a:ext cx="4076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теоремы</a:t>
            </a:r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Фалеса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№40. Средняя линия трапеции.     Площадь трапеции.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4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0" name="Группа 18"/>
            <p:cNvGrpSpPr/>
            <p:nvPr/>
          </p:nvGrpSpPr>
          <p:grpSpPr>
            <a:xfrm>
              <a:off x="1979712" y="2564904"/>
              <a:ext cx="7056784" cy="4176464"/>
              <a:chOff x="3851920" y="2492896"/>
              <a:chExt cx="7056784" cy="4176464"/>
            </a:xfrm>
          </p:grpSpPr>
          <p:sp>
            <p:nvSpPr>
              <p:cNvPr id="37" name="Прямоугольник 3"/>
              <p:cNvSpPr/>
              <p:nvPr/>
            </p:nvSpPr>
            <p:spPr>
              <a:xfrm>
                <a:off x="3851920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1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B3190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Параллелограмм 34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40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6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48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54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B3190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9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5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0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B3190D"/>
                      </a:solidFill>
                      <a:latin typeface="Times New Roman" panose="02020603050405020304" pitchFamily="18" charset="0"/>
                    </a:rPr>
                    <a:t>РОМБОМ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" name="Ромб 40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07" name="Группа 3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32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34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39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B3190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0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5" name="Группа 102"/>
                <p:cNvGrpSpPr/>
                <p:nvPr/>
              </p:nvGrpSpPr>
              <p:grpSpPr>
                <a:xfrm>
                  <a:off x="1979712" y="4077072"/>
                  <a:ext cx="5574426" cy="1757809"/>
                  <a:chOff x="115587" y="3703977"/>
                  <a:chExt cx="7193627" cy="2628959"/>
                </a:xfrm>
              </p:grpSpPr>
              <p:sp>
                <p:nvSpPr>
                  <p:cNvPr id="13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587" y="5642475"/>
                    <a:ext cx="503090" cy="6904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0856" y="3703977"/>
                    <a:ext cx="503090" cy="6904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06124" y="5642475"/>
                    <a:ext cx="503090" cy="6904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33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6237312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8" name="Ромб 107"/>
            <p:cNvSpPr/>
            <p:nvPr/>
          </p:nvSpPr>
          <p:spPr>
            <a:xfrm>
              <a:off x="2267744" y="4653136"/>
              <a:ext cx="5112568" cy="1656184"/>
            </a:xfrm>
            <a:prstGeom prst="diamond">
              <a:avLst/>
            </a:prstGeom>
            <a:noFill/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563888" y="4941168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5796136" y="5877272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5724128" y="4941168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3419872" y="5877272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7" name="Object 4"/>
            <p:cNvGraphicFramePr>
              <a:graphicFrameLocks noChangeAspect="1"/>
            </p:cNvGraphicFramePr>
            <p:nvPr/>
          </p:nvGraphicFramePr>
          <p:xfrm>
            <a:off x="2051720" y="2564904"/>
            <a:ext cx="2522537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1" imgW="22860000" imgH="4876800" progId="Equation.3">
                    <p:embed/>
                  </p:oleObj>
                </mc:Choice>
                <mc:Fallback>
                  <p:oleObj name="Формула" r:id="rId1" imgW="22860000" imgH="4876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51720" y="2564904"/>
                          <a:ext cx="2522537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3"/>
            <p:cNvGraphicFramePr>
              <a:graphicFrameLocks noChangeAspect="1"/>
            </p:cNvGraphicFramePr>
            <p:nvPr/>
          </p:nvGraphicFramePr>
          <p:xfrm>
            <a:off x="2051720" y="2996952"/>
            <a:ext cx="3697288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3" imgW="33528000" imgH="4267200" progId="Equation.3">
                    <p:embed/>
                  </p:oleObj>
                </mc:Choice>
                <mc:Fallback>
                  <p:oleObj name="Формула" r:id="rId3" imgW="33528000" imgH="42672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51720" y="2996952"/>
                          <a:ext cx="3697288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0" name="Прямая соединительная линия 129"/>
            <p:cNvCxnSpPr/>
            <p:nvPr/>
          </p:nvCxnSpPr>
          <p:spPr>
            <a:xfrm>
              <a:off x="2051720" y="3501008"/>
              <a:ext cx="3600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5"/>
            <p:cNvGraphicFramePr>
              <a:graphicFrameLocks noChangeAspect="1"/>
            </p:cNvGraphicFramePr>
            <p:nvPr/>
          </p:nvGraphicFramePr>
          <p:xfrm>
            <a:off x="2195736" y="3501008"/>
            <a:ext cx="1800200" cy="680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5" imgW="14325600" imgH="5486400" progId="Equation.3">
                    <p:embed/>
                  </p:oleObj>
                </mc:Choice>
                <mc:Fallback>
                  <p:oleObj name="Формула" r:id="rId5" imgW="14325600" imgH="54864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95736" y="3501008"/>
                          <a:ext cx="1800200" cy="6802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" name="Управляющая кнопка: настраиваемая 14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" name="Object 7"/>
          <p:cNvGraphicFramePr>
            <a:graphicFrameLocks noChangeAspect="1"/>
          </p:cNvGraphicFramePr>
          <p:nvPr/>
        </p:nvGraphicFramePr>
        <p:xfrm>
          <a:off x="6061835" y="6021288"/>
          <a:ext cx="2675765" cy="7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7" imgW="20421600" imgH="5486400" progId="Equation.3">
                  <p:embed/>
                </p:oleObj>
              </mc:Choice>
              <mc:Fallback>
                <p:oleObj name="Формула" r:id="rId7" imgW="20421600" imgH="5486400" progId="Equation.3">
                  <p:embed/>
                  <p:pic>
                    <p:nvPicPr>
                      <p:cNvPr id="0" name="Изображение 1945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1835" y="6021288"/>
                        <a:ext cx="2675765" cy="708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8"/>
          <p:cNvGraphicFramePr>
            <a:graphicFrameLocks noChangeAspect="1"/>
          </p:cNvGraphicFramePr>
          <p:nvPr/>
        </p:nvGraphicFramePr>
        <p:xfrm>
          <a:off x="6084168" y="2780928"/>
          <a:ext cx="27225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9" imgW="24688800" imgH="5486400" progId="Equation.3">
                  <p:embed/>
                </p:oleObj>
              </mc:Choice>
              <mc:Fallback>
                <p:oleObj name="Формула" r:id="rId9" imgW="24688800" imgH="54864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84168" y="2780928"/>
                        <a:ext cx="2722562" cy="595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9"/>
          <p:cNvGraphicFramePr>
            <a:graphicFrameLocks noChangeAspect="1"/>
          </p:cNvGraphicFramePr>
          <p:nvPr/>
        </p:nvGraphicFramePr>
        <p:xfrm>
          <a:off x="4716016" y="3717032"/>
          <a:ext cx="41671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Формула" r:id="rId11" imgW="37795200" imgH="4876800" progId="Equation.3">
                  <p:embed/>
                </p:oleObj>
              </mc:Choice>
              <mc:Fallback>
                <p:oleObj name="Формула" r:id="rId11" imgW="37795200" imgH="4876800" progId="Equation.3">
                  <p:embed/>
                  <p:pic>
                    <p:nvPicPr>
                      <p:cNvPr id="0" name="Изображение 1946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6016" y="3717032"/>
                        <a:ext cx="4167187" cy="530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Прямоугольник 145"/>
          <p:cNvSpPr/>
          <p:nvPr/>
        </p:nvSpPr>
        <p:spPr>
          <a:xfrm>
            <a:off x="7524328" y="5949280"/>
            <a:ext cx="1152128" cy="648072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148" name="Управляющая кнопка: далее 147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0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1484784"/>
            <a:ext cx="8712968" cy="73251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2" name="Управляющая кнопка: настраиваемая 15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№40. Средняя линия трапеции.     Площадь трапеции.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5350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63" name="Группа 4"/>
          <p:cNvGrpSpPr/>
          <p:nvPr/>
        </p:nvGrpSpPr>
        <p:grpSpPr>
          <a:xfrm>
            <a:off x="1799184" y="2564904"/>
            <a:ext cx="7344816" cy="4176464"/>
            <a:chOff x="1799184" y="2564904"/>
            <a:chExt cx="7344816" cy="4176464"/>
          </a:xfrm>
        </p:grpSpPr>
        <p:grpSp>
          <p:nvGrpSpPr>
            <p:cNvPr id="64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65" name="Picture 2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4005064"/>
              <a:ext cx="5904656" cy="180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49"/>
            <p:cNvSpPr txBox="1"/>
            <p:nvPr/>
          </p:nvSpPr>
          <p:spPr>
            <a:xfrm>
              <a:off x="2336078" y="2564904"/>
              <a:ext cx="65159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параллельные прямые, пересекающие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 угла, отсекают на одной его стороне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равные отрезки, то они отсекают равные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отрезки на другой его стороне (рис. а).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799184" y="5805264"/>
              <a:ext cx="73448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Теорему Фалеса можно применять для деления отрезка на </a:t>
              </a:r>
              <a:r>
                <a:rPr lang="en-US" sz="2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равных частей (рис. б). 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1979712" y="2564904"/>
            <a:ext cx="7056784" cy="4176464"/>
            <a:chOff x="72008" y="2564904"/>
            <a:chExt cx="7056784" cy="4176464"/>
          </a:xfrm>
        </p:grpSpPr>
        <p:grpSp>
          <p:nvGrpSpPr>
            <p:cNvPr id="132" name="Группа 34"/>
            <p:cNvGrpSpPr/>
            <p:nvPr/>
          </p:nvGrpSpPr>
          <p:grpSpPr>
            <a:xfrm>
              <a:off x="72008" y="2564904"/>
              <a:ext cx="7056784" cy="4176464"/>
              <a:chOff x="1827312" y="2340496"/>
              <a:chExt cx="7056784" cy="4176464"/>
            </a:xfrm>
          </p:grpSpPr>
          <p:sp>
            <p:nvSpPr>
              <p:cNvPr id="136" name="Прямоугольник 135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3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133" name="Picture 2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178" r="-1626" b="3647"/>
            <a:stretch>
              <a:fillRect/>
            </a:stretch>
          </p:blipFill>
          <p:spPr bwMode="auto">
            <a:xfrm>
              <a:off x="3347864" y="2564904"/>
              <a:ext cx="3680409" cy="216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Овал 133"/>
            <p:cNvSpPr/>
            <p:nvPr/>
          </p:nvSpPr>
          <p:spPr>
            <a:xfrm>
              <a:off x="5004048" y="4437112"/>
              <a:ext cx="432048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6516216" y="436510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Управляющая кнопка: настраиваемая 13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9" name="Object 5"/>
          <p:cNvGraphicFramePr>
            <a:graphicFrameLocks noChangeAspect="1"/>
          </p:cNvGraphicFramePr>
          <p:nvPr/>
        </p:nvGraphicFramePr>
        <p:xfrm>
          <a:off x="2375248" y="4509120"/>
          <a:ext cx="39131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Формула" r:id="rId4" imgW="33528000" imgH="5486400" progId="Equation.3">
                  <p:embed/>
                </p:oleObj>
              </mc:Choice>
              <mc:Fallback>
                <p:oleObj name="Формула" r:id="rId4" imgW="33528000" imgH="5486400" progId="Equation.3">
                  <p:embed/>
                  <p:pic>
                    <p:nvPicPr>
                      <p:cNvPr id="0" name="Изображение 2048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5248" y="4509120"/>
                        <a:ext cx="3913188" cy="639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3"/>
          <p:cNvGraphicFramePr>
            <a:graphicFrameLocks noChangeAspect="1"/>
          </p:cNvGraphicFramePr>
          <p:nvPr/>
        </p:nvGraphicFramePr>
        <p:xfrm>
          <a:off x="2375248" y="5157192"/>
          <a:ext cx="3663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Формула" r:id="rId6" imgW="31394400" imgH="5486400" progId="Equation.3">
                  <p:embed/>
                </p:oleObj>
              </mc:Choice>
              <mc:Fallback>
                <p:oleObj name="Формула" r:id="rId6" imgW="31394400" imgH="5486400" progId="Equation.3">
                  <p:embed/>
                  <p:pic>
                    <p:nvPicPr>
                      <p:cNvPr id="0" name="Изображение 2048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5248" y="5157192"/>
                        <a:ext cx="3663950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AutoShape 19"/>
          <p:cNvSpPr/>
          <p:nvPr/>
        </p:nvSpPr>
        <p:spPr bwMode="auto">
          <a:xfrm rot="10800000">
            <a:off x="6407696" y="4581128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rgbClr val="C0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" name="Стрелка вправо с вырезом 141"/>
          <p:cNvSpPr/>
          <p:nvPr/>
        </p:nvSpPr>
        <p:spPr>
          <a:xfrm>
            <a:off x="6839744" y="501317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" name="Object 4"/>
          <p:cNvGraphicFramePr>
            <a:graphicFrameLocks noChangeAspect="1"/>
          </p:cNvGraphicFramePr>
          <p:nvPr/>
        </p:nvGraphicFramePr>
        <p:xfrm>
          <a:off x="4319464" y="5949280"/>
          <a:ext cx="3949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Формула" r:id="rId8" imgW="33832800" imgH="5486400" progId="Equation.3">
                  <p:embed/>
                </p:oleObj>
              </mc:Choice>
              <mc:Fallback>
                <p:oleObj name="Формула" r:id="rId8" imgW="33832800" imgH="5486400" progId="Equation.3">
                  <p:embed/>
                  <p:pic>
                    <p:nvPicPr>
                      <p:cNvPr id="0" name="Изображение 2048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9464" y="5949280"/>
                        <a:ext cx="3949700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Стрелка вправо с вырезом 143"/>
          <p:cNvSpPr/>
          <p:nvPr/>
        </p:nvSpPr>
        <p:spPr>
          <a:xfrm>
            <a:off x="2807296" y="616530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Управляющая кнопка: далее 14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Управляющая кнопка: настраиваемая 14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№40. Средняя линия трапеции.     Площадь трапеции.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8181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№40. Средняя линия трапеции.     Площадь трапеции. </a:t>
            </a:r>
            <a:endParaRPr lang="ru-RU" dirty="0"/>
          </a:p>
        </p:txBody>
      </p:sp>
      <p:grpSp>
        <p:nvGrpSpPr>
          <p:cNvPr id="36" name="Группа 5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7" name="Группа 5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4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Трапецией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называется четырёхугольник,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 которого две стороны параллельны,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а две другие не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6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2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9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3419872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2195736" y="486916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Площадь трапеции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равна произведению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latin typeface="Times New Roman" panose="02020603050405020304" pitchFamily="18" charset="0"/>
                </a:rPr>
                <a:t>полусуммы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её оснований и высоты.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644008" y="2924944"/>
              <a:ext cx="216024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3798894" y="2924944"/>
              <a:ext cx="845114" cy="162421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 flipV="1">
              <a:off x="6804248" y="2924944"/>
              <a:ext cx="432048" cy="165618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236296" y="429309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4149725" y="5640388"/>
            <a:ext cx="3132138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3" imgW="28346400" imgH="9448800" progId="Equation.3">
                    <p:embed/>
                  </p:oleObj>
                </mc:Choice>
                <mc:Fallback>
                  <p:oleObj name="Формула" r:id="rId3" imgW="28346400" imgH="94488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49725" y="5640388"/>
                          <a:ext cx="3132138" cy="1028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3" name="Прямая соединительная линия 92"/>
            <p:cNvCxnSpPr/>
            <p:nvPr/>
          </p:nvCxnSpPr>
          <p:spPr>
            <a:xfrm>
              <a:off x="4644008" y="2924944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5"/>
            <p:cNvSpPr txBox="1">
              <a:spLocks noChangeArrowheads="1"/>
            </p:cNvSpPr>
            <p:nvPr/>
          </p:nvSpPr>
          <p:spPr bwMode="auto">
            <a:xfrm>
              <a:off x="4499992" y="4581128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644008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3779912" y="4581128"/>
              <a:ext cx="3456384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8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00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1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1" name="Группа 39"/>
            <p:cNvGrpSpPr/>
            <p:nvPr/>
          </p:nvGrpSpPr>
          <p:grpSpPr>
            <a:xfrm>
              <a:off x="5076056" y="2636912"/>
              <a:ext cx="3828728" cy="2395428"/>
              <a:chOff x="3419872" y="2564904"/>
              <a:chExt cx="4260776" cy="2539444"/>
            </a:xfrm>
          </p:grpSpPr>
          <p:sp>
            <p:nvSpPr>
              <p:cNvPr id="108" name="Text Box 5"/>
              <p:cNvSpPr txBox="1">
                <a:spLocks noChangeArrowheads="1"/>
              </p:cNvSpPr>
              <p:nvPr/>
            </p:nvSpPr>
            <p:spPr bwMode="auto">
              <a:xfrm>
                <a:off x="3419872" y="4365104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" name="Text Box 7"/>
              <p:cNvSpPr txBox="1">
                <a:spLocks noChangeArrowheads="1"/>
              </p:cNvSpPr>
              <p:nvPr/>
            </p:nvSpPr>
            <p:spPr bwMode="auto">
              <a:xfrm>
                <a:off x="6804248" y="2564904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4644008" y="2924944"/>
                <a:ext cx="2160240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flipH="1">
                <a:off x="3798894" y="2924944"/>
                <a:ext cx="845114" cy="1624212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H="1" flipV="1">
                <a:off x="6804248" y="2924944"/>
                <a:ext cx="432048" cy="1656184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4211960" y="2564904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7236296" y="429309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4644008" y="2924944"/>
                <a:ext cx="0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 Box 5"/>
              <p:cNvSpPr txBox="1">
                <a:spLocks noChangeArrowheads="1"/>
              </p:cNvSpPr>
              <p:nvPr/>
            </p:nvSpPr>
            <p:spPr bwMode="auto">
              <a:xfrm>
                <a:off x="4499992" y="4581128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Н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4644008" y="429309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3779912" y="4581128"/>
                <a:ext cx="3456384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2" name="Object 4"/>
            <p:cNvGraphicFramePr>
              <a:graphicFrameLocks noChangeAspect="1"/>
            </p:cNvGraphicFramePr>
            <p:nvPr/>
          </p:nvGraphicFramePr>
          <p:xfrm>
            <a:off x="2195736" y="2708920"/>
            <a:ext cx="32639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29565600" imgH="4876800" progId="Equation.3">
                    <p:embed/>
                  </p:oleObj>
                </mc:Choice>
                <mc:Fallback>
                  <p:oleObj name="Формула" r:id="rId5" imgW="29565600" imgH="48768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95736" y="2708920"/>
                          <a:ext cx="3263900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5"/>
            <p:cNvGraphicFramePr>
              <a:graphicFrameLocks noChangeAspect="1"/>
            </p:cNvGraphicFramePr>
            <p:nvPr/>
          </p:nvGraphicFramePr>
          <p:xfrm>
            <a:off x="3903663" y="4221163"/>
            <a:ext cx="12128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7" imgW="10972800" imgH="4267200" progId="Equation.3">
                    <p:embed/>
                  </p:oleObj>
                </mc:Choice>
                <mc:Fallback>
                  <p:oleObj name="Формула" r:id="rId7" imgW="10972800" imgH="42672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03663" y="4221163"/>
                          <a:ext cx="1212850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6"/>
            <p:cNvGraphicFramePr>
              <a:graphicFrameLocks noChangeAspect="1"/>
            </p:cNvGraphicFramePr>
            <p:nvPr/>
          </p:nvGraphicFramePr>
          <p:xfrm>
            <a:off x="2195736" y="3140968"/>
            <a:ext cx="17526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15849600" imgH="4267200" progId="Equation.3">
                    <p:embed/>
                  </p:oleObj>
                </mc:Choice>
                <mc:Fallback>
                  <p:oleObj name="Формула" r:id="rId9" imgW="15849600" imgH="42672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95736" y="3140968"/>
                          <a:ext cx="1752600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7"/>
            <p:cNvGraphicFramePr>
              <a:graphicFrameLocks noChangeAspect="1"/>
            </p:cNvGraphicFramePr>
            <p:nvPr/>
          </p:nvGraphicFramePr>
          <p:xfrm>
            <a:off x="2123728" y="3501008"/>
            <a:ext cx="24257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1" imgW="21945600" imgH="5791200" progId="Equation.3">
                    <p:embed/>
                  </p:oleObj>
                </mc:Choice>
                <mc:Fallback>
                  <p:oleObj name="Формула" r:id="rId11" imgW="21945600" imgH="57912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23728" y="3501008"/>
                          <a:ext cx="2425700" cy="628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6" name="Прямая соединительная линия 105"/>
            <p:cNvCxnSpPr/>
            <p:nvPr/>
          </p:nvCxnSpPr>
          <p:spPr>
            <a:xfrm>
              <a:off x="2123728" y="4149080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7" name="Object 8"/>
            <p:cNvGraphicFramePr>
              <a:graphicFrameLocks noChangeAspect="1"/>
            </p:cNvGraphicFramePr>
            <p:nvPr/>
          </p:nvGraphicFramePr>
          <p:xfrm>
            <a:off x="2195736" y="4221088"/>
            <a:ext cx="1330325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0" name="Формула" r:id="rId13" imgW="10972800" imgH="4267200" progId="Equation.3">
                    <p:embed/>
                  </p:oleObj>
                </mc:Choice>
                <mc:Fallback>
                  <p:oleObj name="Формула" r:id="rId13" imgW="10972800" imgH="4267200" progId="Equation.3">
                    <p:embed/>
                    <p:pic>
                      <p:nvPicPr>
                        <p:cNvPr id="0" name="Изображение 215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95736" y="4221088"/>
                          <a:ext cx="1330325" cy="5095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" name="Управляющая кнопка: настраиваемая 12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" name="Object 2"/>
          <p:cNvGraphicFramePr>
            <a:graphicFrameLocks noChangeAspect="1"/>
          </p:cNvGraphicFramePr>
          <p:nvPr/>
        </p:nvGraphicFramePr>
        <p:xfrm>
          <a:off x="2195736" y="4725144"/>
          <a:ext cx="2679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15" imgW="28346400" imgH="9448800" progId="Equation.3">
                  <p:embed/>
                </p:oleObj>
              </mc:Choice>
              <mc:Fallback>
                <p:oleObj name="Формула" r:id="rId15" imgW="28346400" imgH="9448800" progId="Equation.3">
                  <p:embed/>
                  <p:pic>
                    <p:nvPicPr>
                      <p:cNvPr id="0" name="Изображение 2151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95736" y="4725144"/>
                        <a:ext cx="2679700" cy="879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0"/>
          <p:cNvGraphicFramePr>
            <a:graphicFrameLocks noChangeAspect="1"/>
          </p:cNvGraphicFramePr>
          <p:nvPr/>
        </p:nvGraphicFramePr>
        <p:xfrm>
          <a:off x="4355976" y="5445224"/>
          <a:ext cx="38893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17" imgW="41148000" imgH="9448800" progId="Equation.3">
                  <p:embed/>
                </p:oleObj>
              </mc:Choice>
              <mc:Fallback>
                <p:oleObj name="Формула" r:id="rId17" imgW="41148000" imgH="9448800" progId="Equation.3">
                  <p:embed/>
                  <p:pic>
                    <p:nvPicPr>
                      <p:cNvPr id="0" name="Изображение 2151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55976" y="5445224"/>
                        <a:ext cx="3889375" cy="879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Стрелка вправо с вырезом 123"/>
          <p:cNvSpPr/>
          <p:nvPr/>
        </p:nvSpPr>
        <p:spPr>
          <a:xfrm>
            <a:off x="2915816" y="573325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правляющая кнопка: далее 12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979712" y="2564904"/>
              <a:ext cx="7056784" cy="4176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>
              <a:off x="5804917" y="667853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45" name="Рисунок 44"/>
            <p:cNvPicPr/>
            <p:nvPr/>
          </p:nvPicPr>
          <p:blipFill>
            <a:blip r:embed="rId2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251520" y="1484784"/>
            <a:ext cx="8640960" cy="720079"/>
            <a:chOff x="251520" y="4437113"/>
            <a:chExt cx="8712968" cy="720079"/>
          </a:xfrm>
        </p:grpSpPr>
        <p:grpSp>
          <p:nvGrpSpPr>
            <p:cNvPr id="49" name="Группа 15"/>
            <p:cNvGrpSpPr/>
            <p:nvPr/>
          </p:nvGrpSpPr>
          <p:grpSpPr>
            <a:xfrm>
              <a:off x="251520" y="4437113"/>
              <a:ext cx="8712968" cy="720079"/>
              <a:chOff x="251520" y="4437112"/>
              <a:chExt cx="8712968" cy="742863"/>
            </a:xfrm>
          </p:grpSpPr>
          <p:pic>
            <p:nvPicPr>
              <p:cNvPr id="5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4437112"/>
                <a:ext cx="8712968" cy="74286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52" name="Прямоугольник 51"/>
              <p:cNvSpPr/>
              <p:nvPr/>
            </p:nvSpPr>
            <p:spPr>
              <a:xfrm>
                <a:off x="251520" y="4437112"/>
                <a:ext cx="8640960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4581128"/>
              <a:ext cx="5479926" cy="430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№40. Средняя линия трапеции.     Площадь трапеции. </a:t>
            </a:r>
            <a:endParaRPr lang="ru-RU" dirty="0"/>
          </a:p>
        </p:txBody>
      </p:sp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956376" y="4077072"/>
            <a:ext cx="57606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7417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№40. Средняя линия трапеции.     Площадь трапеции. </a:t>
            </a:r>
            <a:endParaRPr lang="ru-RU" dirty="0"/>
          </a:p>
        </p:txBody>
      </p:sp>
      <p:grpSp>
        <p:nvGrpSpPr>
          <p:cNvPr id="81" name="Группа 6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2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83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Трапецией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называется четырёхугольник,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 которого две стороны параллельны,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а две другие не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4" name="Группа 7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95" name="Группа 50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1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46754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85192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467544" y="5661248"/>
              <a:ext cx="6336705" cy="8651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Средняя линия трапеции </a:t>
              </a:r>
              <a:endPara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соединяет середины боковых сторон и равна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latin typeface="Times New Roman" panose="02020603050405020304" pitchFamily="18" charset="0"/>
                </a:rPr>
                <a:t>полусумме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её оснований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>
              <a:off x="1691680" y="3429000"/>
              <a:ext cx="216024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827584" y="5085184"/>
              <a:ext cx="3456384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846566" y="3429000"/>
              <a:ext cx="845114" cy="162421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 flipV="1">
              <a:off x="3851920" y="3429000"/>
              <a:ext cx="432048" cy="1656184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133164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4" name="Text Box 7"/>
            <p:cNvSpPr txBox="1">
              <a:spLocks noChangeArrowheads="1"/>
            </p:cNvSpPr>
            <p:nvPr/>
          </p:nvSpPr>
          <p:spPr bwMode="auto">
            <a:xfrm>
              <a:off x="428396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259632" y="4221088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755576" y="3861048"/>
              <a:ext cx="5036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М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4067944" y="393305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N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4355976" y="2852936"/>
            <a:ext cx="2694419" cy="990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3" imgW="24993600" imgH="9448800" progId="Equation.3">
                    <p:embed/>
                  </p:oleObj>
                </mc:Choice>
                <mc:Fallback>
                  <p:oleObj name="Формула" r:id="rId3" imgW="24993600" imgH="94488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55976" y="2852936"/>
                          <a:ext cx="2694419" cy="9907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1" name="Управляющая кнопка: настраиваемая 11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Управляющая кнопка: настраиваемая 11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14" name="Группа 93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18" name="Группа 50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31" name="Прямоугольник 130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32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119" name="Группа 23"/>
              <p:cNvGrpSpPr/>
              <p:nvPr/>
            </p:nvGrpSpPr>
            <p:grpSpPr>
              <a:xfrm>
                <a:off x="2699792" y="2708920"/>
                <a:ext cx="4260776" cy="2395428"/>
                <a:chOff x="467544" y="2996952"/>
                <a:chExt cx="4260776" cy="2395428"/>
              </a:xfrm>
            </p:grpSpPr>
            <p:sp>
              <p:nvSpPr>
                <p:cNvPr id="12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67544" y="4869160"/>
                  <a:ext cx="325997" cy="347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51920" y="3068960"/>
                  <a:ext cx="325995" cy="347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1691680" y="3429000"/>
                  <a:ext cx="2160240" cy="0"/>
                </a:xfrm>
                <a:prstGeom prst="line">
                  <a:avLst/>
                </a:pr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827584" y="5085184"/>
                  <a:ext cx="3456384" cy="0"/>
                </a:xfrm>
                <a:prstGeom prst="line">
                  <a:avLst/>
                </a:pr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 flipH="1">
                  <a:off x="846566" y="3429000"/>
                  <a:ext cx="845114" cy="1624212"/>
                </a:xfrm>
                <a:prstGeom prst="line">
                  <a:avLst/>
                </a:pr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 flipH="1" flipV="1">
                  <a:off x="3851920" y="3429000"/>
                  <a:ext cx="432048" cy="1656184"/>
                </a:xfrm>
                <a:prstGeom prst="line">
                  <a:avLst/>
                </a:prstGeom>
                <a:ln w="508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31640" y="2996952"/>
                  <a:ext cx="423514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 smtClean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869160"/>
                  <a:ext cx="44435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1259632" y="4221088"/>
                  <a:ext cx="280831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55576" y="3861048"/>
                  <a:ext cx="503664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 smtClean="0">
                      <a:latin typeface="Times New Roman" panose="02020603050405020304" pitchFamily="18" charset="0"/>
                    </a:rPr>
                    <a:t>М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67944" y="3933056"/>
                  <a:ext cx="44435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b="1" i="1" dirty="0" smtClean="0">
                      <a:latin typeface="Times New Roman" panose="02020603050405020304" pitchFamily="18" charset="0"/>
                    </a:rPr>
                    <a:t>N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115" name="Object 6"/>
            <p:cNvGraphicFramePr>
              <a:graphicFrameLocks noChangeAspect="1"/>
            </p:cNvGraphicFramePr>
            <p:nvPr/>
          </p:nvGraphicFramePr>
          <p:xfrm>
            <a:off x="2051720" y="2636912"/>
            <a:ext cx="167640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5" imgW="15544800" imgH="4267200" progId="Equation.3">
                    <p:embed/>
                  </p:oleObj>
                </mc:Choice>
                <mc:Fallback>
                  <p:oleObj name="Формула" r:id="rId5" imgW="15544800" imgH="42672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51720" y="2636912"/>
                          <a:ext cx="1676400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7"/>
            <p:cNvGraphicFramePr>
              <a:graphicFrameLocks noChangeAspect="1"/>
            </p:cNvGraphicFramePr>
            <p:nvPr/>
          </p:nvGraphicFramePr>
          <p:xfrm>
            <a:off x="2051720" y="3068960"/>
            <a:ext cx="167640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7" imgW="15544800" imgH="4267200" progId="Equation.3">
                    <p:embed/>
                  </p:oleObj>
                </mc:Choice>
                <mc:Fallback>
                  <p:oleObj name="Формула" r:id="rId7" imgW="15544800" imgH="42672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51720" y="3068960"/>
                          <a:ext cx="1676400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8"/>
            <p:cNvGraphicFramePr>
              <a:graphicFrameLocks noChangeAspect="1"/>
            </p:cNvGraphicFramePr>
            <p:nvPr/>
          </p:nvGraphicFramePr>
          <p:xfrm>
            <a:off x="2035175" y="3500438"/>
            <a:ext cx="17097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9" imgW="15849600" imgH="4267200" progId="Equation.3">
                    <p:embed/>
                  </p:oleObj>
                </mc:Choice>
                <mc:Fallback>
                  <p:oleObj name="Формула" r:id="rId9" imgW="15849600" imgH="42672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35175" y="3500438"/>
                          <a:ext cx="1709738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" name="Стрелка вправо с вырезом 132"/>
          <p:cNvSpPr/>
          <p:nvPr/>
        </p:nvSpPr>
        <p:spPr>
          <a:xfrm>
            <a:off x="4067944" y="3140968"/>
            <a:ext cx="978408" cy="268608"/>
          </a:xfrm>
          <a:prstGeom prst="notchedRightArrow">
            <a:avLst>
              <a:gd name="adj1" fmla="val 48419"/>
              <a:gd name="adj2" fmla="val 12399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авая фигурная скобка 133"/>
          <p:cNvSpPr/>
          <p:nvPr/>
        </p:nvSpPr>
        <p:spPr>
          <a:xfrm>
            <a:off x="3779912" y="2708920"/>
            <a:ext cx="216024" cy="1224136"/>
          </a:xfrm>
          <a:prstGeom prst="rightBrace">
            <a:avLst>
              <a:gd name="adj1" fmla="val 36622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5" name="Object 9"/>
          <p:cNvGraphicFramePr>
            <a:graphicFrameLocks noChangeAspect="1"/>
          </p:cNvGraphicFramePr>
          <p:nvPr/>
        </p:nvGraphicFramePr>
        <p:xfrm>
          <a:off x="2123728" y="4077072"/>
          <a:ext cx="18399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1" imgW="17068800" imgH="4267200" progId="Equation.3">
                  <p:embed/>
                </p:oleObj>
              </mc:Choice>
              <mc:Fallback>
                <p:oleObj name="Формула" r:id="rId11" imgW="17068800" imgH="42672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3728" y="4077072"/>
                        <a:ext cx="1839913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"/>
          <p:cNvGraphicFramePr>
            <a:graphicFrameLocks noChangeAspect="1"/>
          </p:cNvGraphicFramePr>
          <p:nvPr/>
        </p:nvGraphicFramePr>
        <p:xfrm>
          <a:off x="2411760" y="5373216"/>
          <a:ext cx="2694419" cy="99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3" imgW="24993600" imgH="9448800" progId="Equation.3">
                  <p:embed/>
                </p:oleObj>
              </mc:Choice>
              <mc:Fallback>
                <p:oleObj name="Формула" r:id="rId13" imgW="24993600" imgH="94488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5373216"/>
                        <a:ext cx="2694419" cy="9907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2"/>
          <p:cNvGraphicFramePr>
            <a:graphicFrameLocks noChangeAspect="1"/>
          </p:cNvGraphicFramePr>
          <p:nvPr/>
        </p:nvGraphicFramePr>
        <p:xfrm>
          <a:off x="5410200" y="5300663"/>
          <a:ext cx="34194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Формула" r:id="rId14" imgW="31699200" imgH="9448800" progId="Equation.3">
                  <p:embed/>
                </p:oleObj>
              </mc:Choice>
              <mc:Fallback>
                <p:oleObj name="Формула" r:id="rId14" imgW="31699200" imgH="9448800" progId="Equation.3">
                  <p:embed/>
                  <p:pic>
                    <p:nvPicPr>
                      <p:cNvPr id="0" name="Изображение 2253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10200" y="5300663"/>
                        <a:ext cx="3419475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Прямоугольник 137"/>
          <p:cNvSpPr/>
          <p:nvPr/>
        </p:nvSpPr>
        <p:spPr>
          <a:xfrm>
            <a:off x="7812360" y="5445224"/>
            <a:ext cx="1008112" cy="648072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Управляющая кнопка: домой 138">
            <a:hlinkClick r:id="rId16" action="ppaction://hlinksldjump" highlightClick="1"/>
          </p:cNvPr>
          <p:cNvSpPr/>
          <p:nvPr/>
        </p:nvSpPr>
        <p:spPr>
          <a:xfrm>
            <a:off x="1475656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2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3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3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63688" y="5445224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Пифагор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23928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23928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23928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23928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23928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4581128"/>
            <a:ext cx="385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см,  10 см  и  12 см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2564904"/>
            <a:ext cx="3927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 или квадрат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1556792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4932040" y="5229200"/>
          <a:ext cx="76517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6096000" imgH="10363200" progId="Equation.3">
                  <p:embed/>
                </p:oleObj>
              </mc:Choice>
              <mc:Fallback>
                <p:oleObj name="Формула" r:id="rId2" imgW="6096000" imgH="103632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5229200"/>
                        <a:ext cx="765175" cy="1281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88024" y="3284984"/>
            <a:ext cx="4207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прямоугольные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равный острый угол,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такие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подобны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№36. Признаки подобия.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2273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1979712" y="2564904"/>
            <a:ext cx="7056784" cy="4176464"/>
            <a:chOff x="1979712" y="1822512"/>
            <a:chExt cx="7056784" cy="4176464"/>
          </a:xfrm>
        </p:grpSpPr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8100343" y="517955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30" name="Группа 7"/>
            <p:cNvGrpSpPr/>
            <p:nvPr/>
          </p:nvGrpSpPr>
          <p:grpSpPr>
            <a:xfrm>
              <a:off x="1979712" y="1822512"/>
              <a:ext cx="7056784" cy="4176464"/>
              <a:chOff x="1979712" y="2492896"/>
              <a:chExt cx="7056784" cy="4176464"/>
            </a:xfrm>
          </p:grpSpPr>
          <p:grpSp>
            <p:nvGrpSpPr>
              <p:cNvPr id="31" name="Группа 39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40" name="Прямоугольник 39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41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32" name="Группа 40"/>
              <p:cNvGrpSpPr/>
              <p:nvPr/>
            </p:nvGrpSpPr>
            <p:grpSpPr>
              <a:xfrm>
                <a:off x="3563888" y="2564904"/>
                <a:ext cx="3924250" cy="2764457"/>
                <a:chOff x="2159918" y="1442395"/>
                <a:chExt cx="5064125" cy="4134493"/>
              </a:xfrm>
            </p:grpSpPr>
            <p:sp>
              <p:nvSpPr>
                <p:cNvPr id="34" name="AutoShape 4"/>
                <p:cNvSpPr>
                  <a:spLocks noChangeArrowheads="1"/>
                </p:cNvSpPr>
                <p:nvPr/>
              </p:nvSpPr>
              <p:spPr bwMode="auto">
                <a:xfrm>
                  <a:off x="2483768" y="2176463"/>
                  <a:ext cx="4464050" cy="2952750"/>
                </a:xfrm>
                <a:prstGeom prst="triangle">
                  <a:avLst>
                    <a:gd name="adj" fmla="val 48741"/>
                  </a:avLst>
                </a:prstGeom>
                <a:noFill/>
                <a:ln w="50800">
                  <a:solidFill>
                    <a:schemeClr val="accent6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483021" y="1442395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59918" y="5056188"/>
                  <a:ext cx="4206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В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03356" y="5057775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>
                      <a:latin typeface="Times New Roman" panose="02020603050405020304" pitchFamily="18" charset="0"/>
                    </a:rPr>
                    <a:t>С</a:t>
                  </a:r>
                  <a:endParaRPr lang="ru-RU" sz="2800" b="1" i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8"/>
                <p:cNvSpPr/>
                <p:nvPr/>
              </p:nvSpPr>
              <p:spPr bwMode="auto">
                <a:xfrm>
                  <a:off x="3347368" y="3689350"/>
                  <a:ext cx="241300" cy="165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2" y="104"/>
                    </a:cxn>
                  </a:cxnLst>
                  <a:rect l="0" t="0" r="r" b="b"/>
                  <a:pathLst>
                    <a:path w="152" h="104">
                      <a:moveTo>
                        <a:pt x="0" y="0"/>
                      </a:moveTo>
                      <a:lnTo>
                        <a:pt x="152" y="104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9" name="Freeform 10"/>
                <p:cNvSpPr/>
                <p:nvPr/>
              </p:nvSpPr>
              <p:spPr bwMode="auto">
                <a:xfrm>
                  <a:off x="5795293" y="3760788"/>
                  <a:ext cx="228600" cy="144462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Треугольник называется равнобедренном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</a:rPr>
                  <a:t>если две его стороны равны. </a:t>
                </a:r>
                <a:r>
                  <a:rPr lang="ru-RU" sz="2400" b="1" i="1" dirty="0">
                    <a:latin typeface="Times New Roman" panose="02020603050405020304" pitchFamily="18" charset="0"/>
                  </a:rPr>
                  <a:t>АВ = АС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№36. Признаки подобия.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8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9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85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0" name="Группа 163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62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8100343" y="592194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46" name="Группа 7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49" name="Группа 39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56" name="Прямоугольник 55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5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51" name="Группа 40"/>
              <p:cNvGrpSpPr/>
              <p:nvPr/>
            </p:nvGrpSpPr>
            <p:grpSpPr>
              <a:xfrm>
                <a:off x="3779912" y="2564904"/>
                <a:ext cx="2702260" cy="3083400"/>
                <a:chOff x="2438690" y="1442395"/>
                <a:chExt cx="3487184" cy="4611501"/>
              </a:xfrm>
            </p:grpSpPr>
            <p:sp>
              <p:nvSpPr>
                <p:cNvPr id="5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531615" y="1442395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05186" y="5534783"/>
                  <a:ext cx="4206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38690" y="5534783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2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Сумма острых углов 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прямоугольного треугольника 90</a:t>
                </a:r>
                <a:r>
                  <a:rPr lang="en-US" sz="2400" b="1" dirty="0" smtClean="0">
                    <a:latin typeface="Times New Roman" panose="02020603050405020304" pitchFamily="18" charset="0"/>
                  </a:rPr>
                  <a:t>º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" name="Прямоугольный треугольник 46"/>
            <p:cNvSpPr/>
            <p:nvPr/>
          </p:nvSpPr>
          <p:spPr>
            <a:xfrm>
              <a:off x="4211960" y="2924944"/>
              <a:ext cx="1922512" cy="2736304"/>
            </a:xfrm>
            <a:prstGeom prst="rtTriangle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8" name="Object 12"/>
            <p:cNvGraphicFramePr>
              <a:graphicFrameLocks noChangeAspect="1"/>
            </p:cNvGraphicFramePr>
            <p:nvPr/>
          </p:nvGraphicFramePr>
          <p:xfrm>
            <a:off x="5364088" y="3068960"/>
            <a:ext cx="3287788" cy="683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3" imgW="22860000" imgH="4876800" progId="Equation.3">
                    <p:embed/>
                  </p:oleObj>
                </mc:Choice>
                <mc:Fallback>
                  <p:oleObj name="Формула" r:id="rId3" imgW="22860000" imgH="4876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64088" y="3068960"/>
                          <a:ext cx="3287788" cy="6831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Группа 8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sp>
          <p:nvSpPr>
            <p:cNvPr id="88" name="Line 9"/>
            <p:cNvSpPr>
              <a:spLocks noChangeShapeType="1"/>
            </p:cNvSpPr>
            <p:nvPr/>
          </p:nvSpPr>
          <p:spPr bwMode="auto">
            <a:xfrm>
              <a:off x="8100343" y="592194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89" name="Группа 7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98" name="Группа 39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03" name="Прямоугольник 102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0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99" name="Группа 40"/>
              <p:cNvGrpSpPr/>
              <p:nvPr/>
            </p:nvGrpSpPr>
            <p:grpSpPr>
              <a:xfrm>
                <a:off x="1979712" y="2492896"/>
                <a:ext cx="3062300" cy="3299424"/>
                <a:chOff x="115586" y="1334701"/>
                <a:chExt cx="3951805" cy="4934584"/>
              </a:xfrm>
            </p:grpSpPr>
            <p:sp>
              <p:nvSpPr>
                <p:cNvPr id="10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15586" y="1334701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646703" y="5750172"/>
                  <a:ext cx="4206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15586" y="5750172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90" name="Object 3"/>
            <p:cNvGraphicFramePr>
              <a:graphicFrameLocks noChangeAspect="1"/>
            </p:cNvGraphicFramePr>
            <p:nvPr/>
          </p:nvGraphicFramePr>
          <p:xfrm>
            <a:off x="5868144" y="2636912"/>
            <a:ext cx="2179786" cy="515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5" imgW="20116800" imgH="4876800" progId="Equation.3">
                    <p:embed/>
                  </p:oleObj>
                </mc:Choice>
                <mc:Fallback>
                  <p:oleObj name="Формула" r:id="rId5" imgW="20116800" imgH="4876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68144" y="2636912"/>
                          <a:ext cx="2179786" cy="5153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Прямоугольник 90"/>
            <p:cNvSpPr/>
            <p:nvPr/>
          </p:nvSpPr>
          <p:spPr>
            <a:xfrm>
              <a:off x="2411760" y="5229200"/>
              <a:ext cx="288032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ый треугольник 91"/>
            <p:cNvSpPr/>
            <p:nvPr/>
          </p:nvSpPr>
          <p:spPr>
            <a:xfrm>
              <a:off x="2411760" y="2852936"/>
              <a:ext cx="2426568" cy="2736304"/>
            </a:xfrm>
            <a:prstGeom prst="rtTriangle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2267744" y="4365104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3563888" y="544522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5" name="Object 4"/>
            <p:cNvGraphicFramePr>
              <a:graphicFrameLocks noChangeAspect="1"/>
            </p:cNvGraphicFramePr>
            <p:nvPr/>
          </p:nvGraphicFramePr>
          <p:xfrm>
            <a:off x="6148388" y="3068638"/>
            <a:ext cx="1619250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7" imgW="14935200" imgH="4876800" progId="Equation.3">
                    <p:embed/>
                  </p:oleObj>
                </mc:Choice>
                <mc:Fallback>
                  <p:oleObj name="Формула" r:id="rId7" imgW="14935200" imgH="4876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48388" y="3068638"/>
                          <a:ext cx="1619250" cy="515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Прямая соединительная линия 95"/>
            <p:cNvCxnSpPr/>
            <p:nvPr/>
          </p:nvCxnSpPr>
          <p:spPr>
            <a:xfrm>
              <a:off x="5364088" y="3645024"/>
              <a:ext cx="33123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7" name="Object 5"/>
            <p:cNvGraphicFramePr>
              <a:graphicFrameLocks noChangeAspect="1"/>
            </p:cNvGraphicFramePr>
            <p:nvPr/>
          </p:nvGraphicFramePr>
          <p:xfrm>
            <a:off x="5975350" y="3821113"/>
            <a:ext cx="24130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9" imgW="22250400" imgH="4267200" progId="Equation.3">
                    <p:embed/>
                  </p:oleObj>
                </mc:Choice>
                <mc:Fallback>
                  <p:oleObj name="Формула" r:id="rId9" imgW="22250400" imgH="42672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75350" y="3821113"/>
                          <a:ext cx="24130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Управляющая кнопка: настраиваемая 10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6" name="Object 12"/>
          <p:cNvGraphicFramePr>
            <a:graphicFrameLocks noChangeAspect="1"/>
          </p:cNvGraphicFramePr>
          <p:nvPr/>
        </p:nvGraphicFramePr>
        <p:xfrm>
          <a:off x="5364088" y="4437112"/>
          <a:ext cx="2855740" cy="593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1" imgW="22860000" imgH="4876800" progId="Equation.3">
                  <p:embed/>
                </p:oleObj>
              </mc:Choice>
              <mc:Fallback>
                <p:oleObj name="Формула" r:id="rId11" imgW="22860000" imgH="48768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4088" y="4437112"/>
                        <a:ext cx="2855740" cy="5934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6"/>
          <p:cNvGraphicFramePr>
            <a:graphicFrameLocks noChangeAspect="1"/>
          </p:cNvGraphicFramePr>
          <p:nvPr/>
        </p:nvGraphicFramePr>
        <p:xfrm>
          <a:off x="5345113" y="5084763"/>
          <a:ext cx="28940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2" imgW="23164800" imgH="4876800" progId="Equation.3">
                  <p:embed/>
                </p:oleObj>
              </mc:Choice>
              <mc:Fallback>
                <p:oleObj name="Формула" r:id="rId12" imgW="23164800" imgH="48768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45113" y="5084763"/>
                        <a:ext cx="2894012" cy="592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Прямоугольник 107"/>
          <p:cNvSpPr/>
          <p:nvPr/>
        </p:nvSpPr>
        <p:spPr>
          <a:xfrm>
            <a:off x="7380312" y="5013176"/>
            <a:ext cx="936104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правляющая кнопка: далее 10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7852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19" name="Группа 4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20" name="Группа 18"/>
            <p:cNvGrpSpPr/>
            <p:nvPr/>
          </p:nvGrpSpPr>
          <p:grpSpPr>
            <a:xfrm>
              <a:off x="1979712" y="2564904"/>
              <a:ext cx="7056784" cy="4176464"/>
              <a:chOff x="3851920" y="2492896"/>
              <a:chExt cx="7056784" cy="4176464"/>
            </a:xfrm>
          </p:grpSpPr>
          <p:sp>
            <p:nvSpPr>
              <p:cNvPr id="127" name="Прямоугольник 3"/>
              <p:cNvSpPr/>
              <p:nvPr/>
            </p:nvSpPr>
            <p:spPr>
              <a:xfrm>
                <a:off x="3851920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1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3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4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5" name="Параллелограмм 124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9" name="Управляющая кнопка: настраиваемая 12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31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37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39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45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0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14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1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</a:rPr>
                    <a:t>РОМБОМ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8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2" name="Ромб 131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Группа 14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48" name="Группа 3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54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56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62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7" name="Группа 102"/>
                <p:cNvGrpSpPr/>
                <p:nvPr/>
              </p:nvGrpSpPr>
              <p:grpSpPr>
                <a:xfrm>
                  <a:off x="3923928" y="2564904"/>
                  <a:ext cx="3206316" cy="2795368"/>
                  <a:chOff x="2624538" y="1442396"/>
                  <a:chExt cx="4137652" cy="4180721"/>
                </a:xfrm>
              </p:grpSpPr>
              <p:sp>
                <p:nvSpPr>
                  <p:cNvPr id="15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4538" y="1442396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1502" y="1442396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1502" y="5104004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8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</a:rPr>
                    <a:t>КВАДРАТОМ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прямоугольник,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5" name="Text Box 7"/>
              <p:cNvSpPr txBox="1">
                <a:spLocks noChangeArrowheads="1"/>
              </p:cNvSpPr>
              <p:nvPr/>
            </p:nvSpPr>
            <p:spPr bwMode="auto">
              <a:xfrm>
                <a:off x="2051720" y="501317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9" name="Прямоугольник 148"/>
            <p:cNvSpPr/>
            <p:nvPr/>
          </p:nvSpPr>
          <p:spPr>
            <a:xfrm>
              <a:off x="4355976" y="2924944"/>
              <a:ext cx="2448272" cy="2448272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5580112" y="278092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>
              <a:off x="5580112" y="5229200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4211960" y="4221088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6660232" y="4221088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Управляющая кнопка: далее 16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Управляющая кнопка: настраиваемая 16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№36. Признаки подобия.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5291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93" name="Группа 92"/>
          <p:cNvGrpSpPr/>
          <p:nvPr/>
        </p:nvGrpSpPr>
        <p:grpSpPr>
          <a:xfrm>
            <a:off x="1979712" y="2564904"/>
            <a:ext cx="7056784" cy="4176464"/>
            <a:chOff x="1043608" y="1340768"/>
            <a:chExt cx="7056784" cy="4176464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1043608" y="1340768"/>
              <a:ext cx="7056784" cy="4176464"/>
              <a:chOff x="1979712" y="2492896"/>
              <a:chExt cx="7056784" cy="4176464"/>
            </a:xfrm>
          </p:grpSpPr>
          <p:grpSp>
            <p:nvGrpSpPr>
              <p:cNvPr id="100" name="Группа 3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6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8" name="TextBox 63"/>
                <p:cNvSpPr txBox="1"/>
                <p:nvPr/>
              </p:nvSpPr>
              <p:spPr>
                <a:xfrm>
                  <a:off x="5580112" y="2852936"/>
                  <a:ext cx="22175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 двум углам</a:t>
                  </a:r>
                  <a:endParaRPr lang="ru-RU" dirty="0"/>
                </a:p>
              </p:txBody>
            </p:sp>
          </p:grpSp>
          <p:grpSp>
            <p:nvGrpSpPr>
              <p:cNvPr id="101" name="Группа 4"/>
              <p:cNvGrpSpPr/>
              <p:nvPr/>
            </p:nvGrpSpPr>
            <p:grpSpPr>
              <a:xfrm>
                <a:off x="2762215" y="2675062"/>
                <a:ext cx="2241833" cy="1284778"/>
                <a:chOff x="3636813" y="2852936"/>
                <a:chExt cx="5400675" cy="3744912"/>
              </a:xfrm>
            </p:grpSpPr>
            <p:sp>
              <p:nvSpPr>
                <p:cNvPr id="161" name="AutoShape 7"/>
                <p:cNvSpPr>
                  <a:spLocks noChangeArrowheads="1"/>
                </p:cNvSpPr>
                <p:nvPr/>
              </p:nvSpPr>
              <p:spPr bwMode="auto">
                <a:xfrm>
                  <a:off x="3636813" y="2852936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2" name="AutoShape 8"/>
                <p:cNvSpPr>
                  <a:spLocks noChangeArrowheads="1"/>
                </p:cNvSpPr>
                <p:nvPr/>
              </p:nvSpPr>
              <p:spPr bwMode="auto">
                <a:xfrm>
                  <a:off x="6156176" y="2852936"/>
                  <a:ext cx="2534374" cy="3666841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6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3" name="Line 17"/>
                <p:cNvSpPr>
                  <a:spLocks noChangeShapeType="1"/>
                </p:cNvSpPr>
                <p:nvPr/>
              </p:nvSpPr>
              <p:spPr bwMode="auto">
                <a:xfrm>
                  <a:off x="9037488" y="659784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4" name="AutoShape 22"/>
                <p:cNvSpPr>
                  <a:spLocks noChangeArrowheads="1"/>
                </p:cNvSpPr>
                <p:nvPr/>
              </p:nvSpPr>
              <p:spPr bwMode="auto">
                <a:xfrm rot="15660150">
                  <a:off x="6898855" y="3516011"/>
                  <a:ext cx="222250" cy="431800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5" name="AutoShape 23"/>
                <p:cNvSpPr>
                  <a:spLocks noChangeArrowheads="1"/>
                </p:cNvSpPr>
                <p:nvPr/>
              </p:nvSpPr>
              <p:spPr bwMode="auto">
                <a:xfrm rot="15660150">
                  <a:off x="4244826" y="3395861"/>
                  <a:ext cx="222250" cy="431800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102" name="Группа 5"/>
              <p:cNvGrpSpPr/>
              <p:nvPr/>
            </p:nvGrpSpPr>
            <p:grpSpPr>
              <a:xfrm>
                <a:off x="2267744" y="3443434"/>
                <a:ext cx="2607981" cy="1785766"/>
                <a:chOff x="1958606" y="1182177"/>
                <a:chExt cx="5637631" cy="5520411"/>
              </a:xfrm>
            </p:grpSpPr>
            <p:sp>
              <p:nvSpPr>
                <p:cNvPr id="122" name="AutoShape 4"/>
                <p:cNvSpPr>
                  <a:spLocks noChangeArrowheads="1"/>
                </p:cNvSpPr>
                <p:nvPr/>
              </p:nvSpPr>
              <p:spPr bwMode="auto">
                <a:xfrm>
                  <a:off x="1958606" y="2473164"/>
                  <a:ext cx="2957512" cy="4229424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3" name="AutoShape 5"/>
                <p:cNvSpPr>
                  <a:spLocks noChangeArrowheads="1"/>
                </p:cNvSpPr>
                <p:nvPr/>
              </p:nvSpPr>
              <p:spPr bwMode="auto">
                <a:xfrm>
                  <a:off x="5580112" y="3140968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6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9" name="AutoShape 19"/>
                <p:cNvSpPr>
                  <a:spLocks noChangeArrowheads="1"/>
                </p:cNvSpPr>
                <p:nvPr/>
              </p:nvSpPr>
              <p:spPr bwMode="auto">
                <a:xfrm rot="2037180">
                  <a:off x="7038942" y="2072582"/>
                  <a:ext cx="242887" cy="614364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6" name="AutoShape 20"/>
                <p:cNvSpPr>
                  <a:spLocks noChangeArrowheads="1"/>
                </p:cNvSpPr>
                <p:nvPr/>
              </p:nvSpPr>
              <p:spPr bwMode="auto">
                <a:xfrm rot="8923786">
                  <a:off x="2182712" y="6073101"/>
                  <a:ext cx="192087" cy="45402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7" name="AutoShape 23"/>
                <p:cNvSpPr>
                  <a:spLocks noChangeArrowheads="1"/>
                </p:cNvSpPr>
                <p:nvPr/>
              </p:nvSpPr>
              <p:spPr bwMode="auto">
                <a:xfrm rot="8923786">
                  <a:off x="5796012" y="5588893"/>
                  <a:ext cx="192087" cy="45402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8" name="AutoShape 24"/>
                <p:cNvSpPr>
                  <a:spLocks noChangeArrowheads="1"/>
                </p:cNvSpPr>
                <p:nvPr/>
              </p:nvSpPr>
              <p:spPr bwMode="auto">
                <a:xfrm rot="2037180">
                  <a:off x="4237090" y="1182177"/>
                  <a:ext cx="242889" cy="614364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0" name="AutoShape 25"/>
                <p:cNvSpPr>
                  <a:spLocks noChangeArrowheads="1"/>
                </p:cNvSpPr>
                <p:nvPr/>
              </p:nvSpPr>
              <p:spPr bwMode="auto">
                <a:xfrm rot="2037180">
                  <a:off x="7159944" y="2285019"/>
                  <a:ext cx="173036" cy="406400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0" name="AutoShape 26"/>
                <p:cNvSpPr>
                  <a:spLocks noChangeArrowheads="1"/>
                </p:cNvSpPr>
                <p:nvPr/>
              </p:nvSpPr>
              <p:spPr bwMode="auto">
                <a:xfrm rot="2037180">
                  <a:off x="4358092" y="1394614"/>
                  <a:ext cx="173038" cy="406400"/>
                </a:xfrm>
                <a:prstGeom prst="moon">
                  <a:avLst>
                    <a:gd name="adj" fmla="val 2444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03" name="TextBox 21"/>
              <p:cNvSpPr txBox="1"/>
              <p:nvPr/>
            </p:nvSpPr>
            <p:spPr>
              <a:xfrm>
                <a:off x="4860032" y="4077072"/>
                <a:ext cx="379398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Пропорциональность </a:t>
                </a:r>
                <a:endPara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 сторон и угол между </a:t>
                </a:r>
                <a:endPara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ними</a:t>
                </a: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04" name="Группа 7"/>
              <p:cNvGrpSpPr/>
              <p:nvPr/>
            </p:nvGrpSpPr>
            <p:grpSpPr>
              <a:xfrm>
                <a:off x="2611260" y="5373216"/>
                <a:ext cx="2968852" cy="1080119"/>
                <a:chOff x="3564805" y="2733807"/>
                <a:chExt cx="4819352" cy="3596103"/>
              </a:xfrm>
            </p:grpSpPr>
            <p:sp>
              <p:nvSpPr>
                <p:cNvPr id="106" name="AutoShape 4"/>
                <p:cNvSpPr>
                  <a:spLocks noChangeArrowheads="1"/>
                </p:cNvSpPr>
                <p:nvPr/>
              </p:nvSpPr>
              <p:spPr bwMode="auto">
                <a:xfrm>
                  <a:off x="3564805" y="3068960"/>
                  <a:ext cx="2016125" cy="2952750"/>
                </a:xfrm>
                <a:prstGeom prst="triangle">
                  <a:avLst>
                    <a:gd name="adj" fmla="val 31102"/>
                  </a:avLst>
                </a:prstGeom>
                <a:noFill/>
                <a:ln w="5080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7" name="AutoShape 5"/>
                <p:cNvSpPr>
                  <a:spLocks noChangeArrowheads="1"/>
                </p:cNvSpPr>
                <p:nvPr/>
              </p:nvSpPr>
              <p:spPr bwMode="auto">
                <a:xfrm>
                  <a:off x="5929447" y="2733807"/>
                  <a:ext cx="2454710" cy="3596103"/>
                </a:xfrm>
                <a:prstGeom prst="triangle">
                  <a:avLst>
                    <a:gd name="adj" fmla="val 33981"/>
                  </a:avLst>
                </a:prstGeom>
                <a:noFill/>
                <a:ln w="50800">
                  <a:solidFill>
                    <a:schemeClr val="accent6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8" name="Line 12"/>
                <p:cNvSpPr>
                  <a:spLocks noChangeShapeType="1"/>
                </p:cNvSpPr>
                <p:nvPr/>
              </p:nvSpPr>
              <p:spPr bwMode="auto">
                <a:xfrm>
                  <a:off x="3709268" y="4724722"/>
                  <a:ext cx="215900" cy="714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09" name="Freeform 17"/>
                <p:cNvSpPr/>
                <p:nvPr/>
              </p:nvSpPr>
              <p:spPr bwMode="auto">
                <a:xfrm>
                  <a:off x="4717330" y="4437385"/>
                  <a:ext cx="228600" cy="144462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10" name="Freeform 18"/>
                <p:cNvSpPr/>
                <p:nvPr/>
              </p:nvSpPr>
              <p:spPr bwMode="auto">
                <a:xfrm>
                  <a:off x="4788768" y="458184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44" h="91">
                      <a:moveTo>
                        <a:pt x="144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12" name="Freeform 23"/>
                <p:cNvSpPr/>
                <p:nvPr/>
              </p:nvSpPr>
              <p:spPr bwMode="auto">
                <a:xfrm>
                  <a:off x="4428405" y="5804222"/>
                  <a:ext cx="1588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13" name="Freeform 24"/>
                <p:cNvSpPr/>
                <p:nvPr/>
              </p:nvSpPr>
              <p:spPr bwMode="auto">
                <a:xfrm>
                  <a:off x="4499843" y="5804222"/>
                  <a:ext cx="1587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1" name="Freeform 25"/>
                <p:cNvSpPr/>
                <p:nvPr/>
              </p:nvSpPr>
              <p:spPr bwMode="auto">
                <a:xfrm>
                  <a:off x="4572868" y="5804222"/>
                  <a:ext cx="1587" cy="317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" h="200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05" name="TextBox 23"/>
              <p:cNvSpPr txBox="1"/>
              <p:nvPr/>
            </p:nvSpPr>
            <p:spPr>
              <a:xfrm>
                <a:off x="5652120" y="5589240"/>
                <a:ext cx="32923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Пропорциональность </a:t>
                </a:r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p:grp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1475656" y="3356992"/>
              <a:ext cx="133000" cy="21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Freeform 23"/>
            <p:cNvSpPr/>
            <p:nvPr/>
          </p:nvSpPr>
          <p:spPr bwMode="auto">
            <a:xfrm>
              <a:off x="1979712" y="4005064"/>
              <a:ext cx="978" cy="95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" h="200">
                  <a:moveTo>
                    <a:pt x="0" y="0"/>
                  </a:moveTo>
                  <a:lnTo>
                    <a:pt x="0" y="2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907704" y="4005064"/>
              <a:ext cx="978" cy="95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" h="200">
                  <a:moveTo>
                    <a:pt x="0" y="0"/>
                  </a:moveTo>
                  <a:lnTo>
                    <a:pt x="0" y="20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69" name="Управляющая кнопка: настраиваемая 16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" name="Группа 169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71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82" name="Прямоугольник 18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8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2267744" y="2780928"/>
              <a:ext cx="65527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прямоугольные треугольники имеют равный острый угол, то такие треугольники подобны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3" name="Picture 2" descr="https://img-fotki.yandex.ru/get/6418/167134308.20/0_12b6d3_c080476d_ori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5946" y="3933056"/>
              <a:ext cx="3876213" cy="2713352"/>
            </a:xfrm>
            <a:prstGeom prst="rect">
              <a:avLst/>
            </a:prstGeom>
            <a:noFill/>
          </p:spPr>
        </p:pic>
        <p:graphicFrame>
          <p:nvGraphicFramePr>
            <p:cNvPr id="174" name="Object 12"/>
            <p:cNvGraphicFramePr>
              <a:graphicFrameLocks noChangeAspect="1"/>
            </p:cNvGraphicFramePr>
            <p:nvPr/>
          </p:nvGraphicFramePr>
          <p:xfrm>
            <a:off x="6084168" y="3645024"/>
            <a:ext cx="2827338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4" imgW="26517600" imgH="5181600" progId="Equation.3">
                    <p:embed/>
                  </p:oleObj>
                </mc:Choice>
                <mc:Fallback>
                  <p:oleObj name="Формула" r:id="rId4" imgW="26517600" imgH="51816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84168" y="3645024"/>
                          <a:ext cx="2827338" cy="4921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" name="Object 8"/>
            <p:cNvGraphicFramePr>
              <a:graphicFrameLocks noChangeAspect="1"/>
            </p:cNvGraphicFramePr>
            <p:nvPr/>
          </p:nvGraphicFramePr>
          <p:xfrm>
            <a:off x="6035675" y="4133850"/>
            <a:ext cx="2640781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6" imgW="27432000" imgH="3962400" progId="Equation.3">
                    <p:embed/>
                  </p:oleObj>
                </mc:Choice>
                <mc:Fallback>
                  <p:oleObj name="Формула" r:id="rId6" imgW="27432000" imgH="39624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35675" y="4133850"/>
                          <a:ext cx="2640781" cy="376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" name="Object 9"/>
            <p:cNvGraphicFramePr>
              <a:graphicFrameLocks noChangeAspect="1"/>
            </p:cNvGraphicFramePr>
            <p:nvPr/>
          </p:nvGraphicFramePr>
          <p:xfrm>
            <a:off x="6228184" y="4725144"/>
            <a:ext cx="2503487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8" imgW="23469600" imgH="5181600" progId="Equation.3">
                    <p:embed/>
                  </p:oleObj>
                </mc:Choice>
                <mc:Fallback>
                  <p:oleObj name="Формула" r:id="rId8" imgW="23469600" imgH="51816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228184" y="4725144"/>
                          <a:ext cx="2503487" cy="4921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" name="Object 10"/>
            <p:cNvGraphicFramePr>
              <a:graphicFrameLocks noChangeAspect="1"/>
            </p:cNvGraphicFramePr>
            <p:nvPr/>
          </p:nvGraphicFramePr>
          <p:xfrm>
            <a:off x="5652120" y="5301208"/>
            <a:ext cx="1692275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10" imgW="15849600" imgH="4267200" progId="Equation.3">
                    <p:embed/>
                  </p:oleObj>
                </mc:Choice>
                <mc:Fallback>
                  <p:oleObj name="Формула" r:id="rId10" imgW="15849600" imgH="42672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652120" y="5301208"/>
                          <a:ext cx="1692275" cy="404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" name="Object 11"/>
            <p:cNvGraphicFramePr>
              <a:graphicFrameLocks noChangeAspect="1"/>
            </p:cNvGraphicFramePr>
            <p:nvPr/>
          </p:nvGraphicFramePr>
          <p:xfrm>
            <a:off x="7668344" y="5301208"/>
            <a:ext cx="1335088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2" imgW="12496800" imgH="5181600" progId="Equation.3">
                    <p:embed/>
                  </p:oleObj>
                </mc:Choice>
                <mc:Fallback>
                  <p:oleObj name="Формула" r:id="rId12" imgW="12496800" imgH="51816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668344" y="5301208"/>
                          <a:ext cx="1335088" cy="490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" name="Object 12"/>
            <p:cNvGraphicFramePr>
              <a:graphicFrameLocks noChangeAspect="1"/>
            </p:cNvGraphicFramePr>
            <p:nvPr/>
          </p:nvGraphicFramePr>
          <p:xfrm>
            <a:off x="6256338" y="5876925"/>
            <a:ext cx="25812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4" imgW="26822400" imgH="3962400" progId="Equation.3">
                    <p:embed/>
                  </p:oleObj>
                </mc:Choice>
                <mc:Fallback>
                  <p:oleObj name="Формула" r:id="rId14" imgW="26822400" imgH="39624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256338" y="5876925"/>
                          <a:ext cx="2581275" cy="376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" name="Freeform 20"/>
            <p:cNvSpPr/>
            <p:nvPr/>
          </p:nvSpPr>
          <p:spPr bwMode="auto">
            <a:xfrm rot="206182">
              <a:off x="7240787" y="5457006"/>
              <a:ext cx="397953" cy="161798"/>
            </a:xfrm>
            <a:custGeom>
              <a:avLst/>
              <a:gdLst>
                <a:gd name="T0" fmla="*/ 1 w 540"/>
                <a:gd name="T1" fmla="*/ 6 h 205"/>
                <a:gd name="T2" fmla="*/ 1 w 540"/>
                <a:gd name="T3" fmla="*/ 8 h 205"/>
                <a:gd name="T4" fmla="*/ 1 w 540"/>
                <a:gd name="T5" fmla="*/ 9 h 205"/>
                <a:gd name="T6" fmla="*/ 1 w 540"/>
                <a:gd name="T7" fmla="*/ 6 h 205"/>
                <a:gd name="T8" fmla="*/ 1 w 540"/>
                <a:gd name="T9" fmla="*/ 3 h 205"/>
                <a:gd name="T10" fmla="*/ 1 w 540"/>
                <a:gd name="T11" fmla="*/ 1 h 205"/>
                <a:gd name="T12" fmla="*/ 1 w 540"/>
                <a:gd name="T13" fmla="*/ 2 h 205"/>
                <a:gd name="T14" fmla="*/ 1 w 540"/>
                <a:gd name="T15" fmla="*/ 5 h 205"/>
                <a:gd name="T16" fmla="*/ 2 w 540"/>
                <a:gd name="T17" fmla="*/ 8 h 205"/>
                <a:gd name="T18" fmla="*/ 2 w 540"/>
                <a:gd name="T19" fmla="*/ 8 h 205"/>
                <a:gd name="T20" fmla="*/ 2 w 540"/>
                <a:gd name="T21" fmla="*/ 5 h 205"/>
                <a:gd name="T22" fmla="*/ 2 w 540"/>
                <a:gd name="T23" fmla="*/ 1 h 205"/>
                <a:gd name="T24" fmla="*/ 2 w 540"/>
                <a:gd name="T25" fmla="*/ 1 h 205"/>
                <a:gd name="T26" fmla="*/ 2 w 540"/>
                <a:gd name="T27" fmla="*/ 2 h 2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0"/>
                <a:gd name="T43" fmla="*/ 0 h 205"/>
                <a:gd name="T44" fmla="*/ 540 w 540"/>
                <a:gd name="T45" fmla="*/ 205 h 2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0" h="205">
                  <a:moveTo>
                    <a:pt x="203" y="138"/>
                  </a:moveTo>
                  <a:cubicBezTo>
                    <a:pt x="196" y="145"/>
                    <a:pt x="182" y="171"/>
                    <a:pt x="160" y="181"/>
                  </a:cubicBezTo>
                  <a:cubicBezTo>
                    <a:pt x="139" y="191"/>
                    <a:pt x="98" y="205"/>
                    <a:pt x="73" y="199"/>
                  </a:cubicBezTo>
                  <a:cubicBezTo>
                    <a:pt x="48" y="194"/>
                    <a:pt x="21" y="170"/>
                    <a:pt x="11" y="148"/>
                  </a:cubicBezTo>
                  <a:cubicBezTo>
                    <a:pt x="0" y="126"/>
                    <a:pt x="1" y="86"/>
                    <a:pt x="11" y="66"/>
                  </a:cubicBezTo>
                  <a:cubicBezTo>
                    <a:pt x="20" y="45"/>
                    <a:pt x="43" y="31"/>
                    <a:pt x="68" y="26"/>
                  </a:cubicBezTo>
                  <a:cubicBezTo>
                    <a:pt x="93" y="22"/>
                    <a:pt x="124" y="24"/>
                    <a:pt x="160" y="39"/>
                  </a:cubicBezTo>
                  <a:cubicBezTo>
                    <a:pt x="197" y="53"/>
                    <a:pt x="249" y="88"/>
                    <a:pt x="285" y="110"/>
                  </a:cubicBezTo>
                  <a:cubicBezTo>
                    <a:pt x="322" y="133"/>
                    <a:pt x="345" y="162"/>
                    <a:pt x="378" y="172"/>
                  </a:cubicBezTo>
                  <a:cubicBezTo>
                    <a:pt x="411" y="182"/>
                    <a:pt x="459" y="177"/>
                    <a:pt x="485" y="167"/>
                  </a:cubicBezTo>
                  <a:cubicBezTo>
                    <a:pt x="511" y="158"/>
                    <a:pt x="530" y="136"/>
                    <a:pt x="535" y="113"/>
                  </a:cubicBezTo>
                  <a:cubicBezTo>
                    <a:pt x="540" y="90"/>
                    <a:pt x="534" y="49"/>
                    <a:pt x="517" y="31"/>
                  </a:cubicBezTo>
                  <a:cubicBezTo>
                    <a:pt x="500" y="13"/>
                    <a:pt x="461" y="0"/>
                    <a:pt x="433" y="3"/>
                  </a:cubicBezTo>
                  <a:cubicBezTo>
                    <a:pt x="405" y="6"/>
                    <a:pt x="366" y="40"/>
                    <a:pt x="348" y="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" name="Управляющая кнопка: настраиваемая 18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Управляющая кнопка: далее 18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Управляющая кнопка: настраиваемая 18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№36. Признаки подобия.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6097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№36. Признаки подобия.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8" name="Равнобедренный треугольник 7"/>
            <p:cNvSpPr/>
            <p:nvPr/>
          </p:nvSpPr>
          <p:spPr>
            <a:xfrm>
              <a:off x="5508104" y="2924944"/>
              <a:ext cx="3168352" cy="1944216"/>
            </a:xfrm>
            <a:prstGeom prst="triangle">
              <a:avLst>
                <a:gd name="adj" fmla="val 65267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6516216" y="3933056"/>
              <a:ext cx="1584176" cy="936104"/>
            </a:xfrm>
            <a:prstGeom prst="triangle">
              <a:avLst>
                <a:gd name="adj" fmla="val 652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514806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7164288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8676456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6228184" y="3501008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М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8100392" y="350100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7020272" y="48691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K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940152" y="4221088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012160" y="4149080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020272" y="321297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948264" y="3284984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2281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300192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0283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884368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956376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740352" y="3356992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8244408" y="4293096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5"/>
            <p:cNvSpPr txBox="1"/>
            <p:nvPr/>
          </p:nvSpPr>
          <p:spPr>
            <a:xfrm>
              <a:off x="2051720" y="2636912"/>
              <a:ext cx="44435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Средней линией треугольника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называют отрезок,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соединяющий середины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двух его сторон.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56"/>
            <p:cNvSpPr txBox="1"/>
            <p:nvPr/>
          </p:nvSpPr>
          <p:spPr>
            <a:xfrm>
              <a:off x="2411760" y="5373216"/>
              <a:ext cx="63855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Средняя линия треугольника, соединяющая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середины двух его сторон, параллельна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третьей стороне и равна её половине.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8538" y="4149725"/>
              <a:ext cx="2016125" cy="896938"/>
            </a:xfrm>
            <a:prstGeom prst="rect">
              <a:avLst/>
            </a:prstGeom>
            <a:noFill/>
          </p:spPr>
        </p:pic>
        <p:pic>
          <p:nvPicPr>
            <p:cNvPr id="31" name="Object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8538" y="5013325"/>
              <a:ext cx="1724025" cy="404813"/>
            </a:xfrm>
            <a:prstGeom prst="rect">
              <a:avLst/>
            </a:prstGeom>
            <a:noFill/>
          </p:spPr>
        </p:pic>
      </p:grp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6" name="Группа 3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37" name="Равнобедренный треугольник 36"/>
            <p:cNvSpPr/>
            <p:nvPr/>
          </p:nvSpPr>
          <p:spPr>
            <a:xfrm>
              <a:off x="5508104" y="2924944"/>
              <a:ext cx="3168352" cy="1944216"/>
            </a:xfrm>
            <a:prstGeom prst="triangle">
              <a:avLst>
                <a:gd name="adj" fmla="val 65267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10800000">
              <a:off x="6516216" y="3933056"/>
              <a:ext cx="1584176" cy="936104"/>
            </a:xfrm>
            <a:prstGeom prst="triangle">
              <a:avLst>
                <a:gd name="adj" fmla="val 652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514806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7164288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8676456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6228184" y="3501008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М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8100392" y="350100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7020272" y="48691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K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940152" y="4221088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012160" y="4149080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7020272" y="321297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948264" y="3284984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2281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300192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80283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7884368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956376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6372200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7740352" y="3356992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8244408" y="4293096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Object 3"/>
            <p:cNvGraphicFramePr>
              <a:graphicFrameLocks noChangeAspect="1"/>
            </p:cNvGraphicFramePr>
            <p:nvPr/>
          </p:nvGraphicFramePr>
          <p:xfrm>
            <a:off x="2267744" y="2636912"/>
            <a:ext cx="17843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5" imgW="16459200" imgH="4267200" progId="Equation.3">
                    <p:embed/>
                  </p:oleObj>
                </mc:Choice>
                <mc:Fallback>
                  <p:oleObj name="Формула" r:id="rId5" imgW="16459200" imgH="42672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67744" y="2636912"/>
                          <a:ext cx="1784350" cy="4524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2"/>
            <p:cNvGraphicFramePr>
              <a:graphicFrameLocks noChangeAspect="1"/>
            </p:cNvGraphicFramePr>
            <p:nvPr/>
          </p:nvGraphicFramePr>
          <p:xfrm>
            <a:off x="4427984" y="2636912"/>
            <a:ext cx="171767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7" imgW="15849600" imgH="4267200" progId="Equation.3">
                    <p:embed/>
                  </p:oleObj>
                </mc:Choice>
                <mc:Fallback>
                  <p:oleObj name="Формула" r:id="rId7" imgW="15849600" imgH="42672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27984" y="2636912"/>
                          <a:ext cx="1717675" cy="4524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3"/>
            <p:cNvGraphicFramePr>
              <a:graphicFrameLocks noChangeAspect="1"/>
            </p:cNvGraphicFramePr>
            <p:nvPr/>
          </p:nvGraphicFramePr>
          <p:xfrm>
            <a:off x="3419872" y="3068960"/>
            <a:ext cx="17843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9" imgW="16459200" imgH="4267200" progId="Equation.3">
                    <p:embed/>
                  </p:oleObj>
                </mc:Choice>
                <mc:Fallback>
                  <p:oleObj name="Формула" r:id="rId9" imgW="16459200" imgH="42672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19872" y="3068960"/>
                          <a:ext cx="1784350" cy="4524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" name="Прямая соединительная линия 61"/>
            <p:cNvCxnSpPr/>
            <p:nvPr/>
          </p:nvCxnSpPr>
          <p:spPr>
            <a:xfrm>
              <a:off x="2411760" y="3573016"/>
              <a:ext cx="3600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4"/>
            <p:cNvGraphicFramePr>
              <a:graphicFrameLocks noChangeAspect="1"/>
            </p:cNvGraphicFramePr>
            <p:nvPr/>
          </p:nvGraphicFramePr>
          <p:xfrm>
            <a:off x="2051720" y="3645024"/>
            <a:ext cx="1155700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11" imgW="10668000" imgH="4267200" progId="Equation.3">
                    <p:embed/>
                  </p:oleObj>
                </mc:Choice>
                <mc:Fallback>
                  <p:oleObj name="Формула" r:id="rId11" imgW="10668000" imgH="42672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51720" y="3645024"/>
                          <a:ext cx="1155700" cy="4524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3419872" y="3645024"/>
            <a:ext cx="11874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3" imgW="10972800" imgH="4267200" progId="Equation.3">
                    <p:embed/>
                  </p:oleObj>
                </mc:Choice>
                <mc:Fallback>
                  <p:oleObj name="Формула" r:id="rId13" imgW="10972800" imgH="42672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419872" y="3645024"/>
                          <a:ext cx="1187450" cy="4524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"/>
            <p:cNvGraphicFramePr>
              <a:graphicFrameLocks noChangeAspect="1"/>
            </p:cNvGraphicFramePr>
            <p:nvPr/>
          </p:nvGraphicFramePr>
          <p:xfrm>
            <a:off x="4716016" y="3645024"/>
            <a:ext cx="1187450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5" imgW="10972800" imgH="4267200" progId="Equation.3">
                    <p:embed/>
                  </p:oleObj>
                </mc:Choice>
                <mc:Fallback>
                  <p:oleObj name="Формула" r:id="rId15" imgW="10972800" imgH="42672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16016" y="3645024"/>
                          <a:ext cx="1187450" cy="4524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2339752" y="5013176"/>
          <a:ext cx="32988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7" imgW="30480000" imgH="4876800" progId="Equation.3">
                  <p:embed/>
                </p:oleObj>
              </mc:Choice>
              <mc:Fallback>
                <p:oleObj name="Формула" r:id="rId17" imgW="30480000" imgH="48768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39752" y="5013176"/>
                        <a:ext cx="3298825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8"/>
          <p:cNvGraphicFramePr>
            <a:graphicFrameLocks noChangeAspect="1"/>
          </p:cNvGraphicFramePr>
          <p:nvPr/>
        </p:nvGraphicFramePr>
        <p:xfrm>
          <a:off x="2339752" y="5517232"/>
          <a:ext cx="32004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9" imgW="29565600" imgH="4876800" progId="Equation.3">
                  <p:embed/>
                </p:oleObj>
              </mc:Choice>
              <mc:Fallback>
                <p:oleObj name="Формула" r:id="rId19" imgW="29565600" imgH="48768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39752" y="5517232"/>
                        <a:ext cx="3200400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9"/>
          <p:cNvGraphicFramePr>
            <a:graphicFrameLocks noChangeAspect="1"/>
          </p:cNvGraphicFramePr>
          <p:nvPr/>
        </p:nvGraphicFramePr>
        <p:xfrm>
          <a:off x="2290763" y="6021388"/>
          <a:ext cx="33988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21" imgW="31394400" imgH="4876800" progId="Equation.3">
                  <p:embed/>
                </p:oleObj>
              </mc:Choice>
              <mc:Fallback>
                <p:oleObj name="Формула" r:id="rId21" imgW="31394400" imgH="4876800" progId="Equation.3">
                  <p:embed/>
                  <p:pic>
                    <p:nvPicPr>
                      <p:cNvPr id="0" name="Изображение 4104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90763" y="6021388"/>
                        <a:ext cx="3398837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4427984" y="4941168"/>
            <a:ext cx="1224136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79" name="Управляющая кнопка: настраиваемая 7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№36. Признаки подобия. Тригонометрические функции.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3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5" name="Прямоугольник 84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84" name="Рисунок 83"/>
            <p:cNvPicPr/>
            <p:nvPr/>
          </p:nvPicPr>
          <p:blipFill>
            <a:blip r:embed="rId2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Управляющая кнопка: домой 86">
            <a:hlinkClick r:id="rId3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/>
          <p:cNvGrpSpPr/>
          <p:nvPr/>
        </p:nvGrpSpPr>
        <p:grpSpPr>
          <a:xfrm>
            <a:off x="251520" y="1484784"/>
            <a:ext cx="8712968" cy="720080"/>
            <a:chOff x="251520" y="5157193"/>
            <a:chExt cx="8712968" cy="720080"/>
          </a:xfrm>
        </p:grpSpPr>
        <p:grpSp>
          <p:nvGrpSpPr>
            <p:cNvPr id="89" name="Группа 17"/>
            <p:cNvGrpSpPr/>
            <p:nvPr/>
          </p:nvGrpSpPr>
          <p:grpSpPr>
            <a:xfrm>
              <a:off x="251520" y="5157193"/>
              <a:ext cx="8712968" cy="720080"/>
              <a:chOff x="251520" y="5445224"/>
              <a:chExt cx="8712968" cy="743961"/>
            </a:xfrm>
          </p:grpSpPr>
          <p:pic>
            <p:nvPicPr>
              <p:cNvPr id="9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5445224"/>
                <a:ext cx="8712968" cy="743961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92" name="Прямоугольник 91"/>
              <p:cNvSpPr/>
              <p:nvPr/>
            </p:nvSpPr>
            <p:spPr>
              <a:xfrm>
                <a:off x="395536" y="5517232"/>
                <a:ext cx="8496944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367258"/>
              <a:ext cx="5328592" cy="40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" name="Прямоугольник 92"/>
          <p:cNvSpPr/>
          <p:nvPr/>
        </p:nvSpPr>
        <p:spPr>
          <a:xfrm>
            <a:off x="5436096" y="4869160"/>
            <a:ext cx="576064" cy="864096"/>
          </a:xfrm>
          <a:prstGeom prst="rect">
            <a:avLst/>
          </a:prstGeom>
          <a:solidFill>
            <a:schemeClr val="accent6">
              <a:lumMod val="50000"/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8145</Words>
  <Application>WPS Presentation</Application>
  <PresentationFormat>Экран (4:3)</PresentationFormat>
  <Paragraphs>1215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118</vt:i4>
      </vt:variant>
      <vt:variant>
        <vt:lpstr>幻灯片标题</vt:lpstr>
      </vt:variant>
      <vt:variant>
        <vt:i4>38</vt:i4>
      </vt:variant>
    </vt:vector>
  </HeadingPairs>
  <TitlesOfParts>
    <vt:vector size="16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765</cp:revision>
  <dcterms:created xsi:type="dcterms:W3CDTF">2018-07-30T12:06:00Z</dcterms:created>
  <dcterms:modified xsi:type="dcterms:W3CDTF">2025-02-16T15:34:46Z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B50EECE25B3649B4AEB81A4C93D87B4D_12</vt:lpwstr>
  </property>
  <property fmtid="{D5CDD505-2E9C-101B-9397-08002B2CF9AE}" pid="3" name="KSOProductBuildVer">
    <vt:lpwstr>1049-12.2.0.19805</vt:lpwstr>
  </property>
</Properties>
</file>