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303" r:id="rId4"/>
    <p:sldId id="259" r:id="rId5"/>
    <p:sldId id="260" r:id="rId6"/>
    <p:sldId id="282" r:id="rId7"/>
    <p:sldId id="261" r:id="rId8"/>
    <p:sldId id="262" r:id="rId9"/>
    <p:sldId id="263" r:id="rId10"/>
    <p:sldId id="264" r:id="rId11"/>
    <p:sldId id="265" r:id="rId12"/>
    <p:sldId id="299" r:id="rId13"/>
    <p:sldId id="273" r:id="rId14"/>
    <p:sldId id="294" r:id="rId15"/>
    <p:sldId id="285" r:id="rId16"/>
    <p:sldId id="274" r:id="rId17"/>
    <p:sldId id="300" r:id="rId18"/>
    <p:sldId id="301" r:id="rId19"/>
    <p:sldId id="293" r:id="rId20"/>
    <p:sldId id="302" r:id="rId21"/>
    <p:sldId id="275" r:id="rId22"/>
    <p:sldId id="276" r:id="rId23"/>
    <p:sldId id="305" r:id="rId24"/>
    <p:sldId id="304" r:id="rId25"/>
    <p:sldId id="278" r:id="rId26"/>
    <p:sldId id="279" r:id="rId27"/>
    <p:sldId id="280" r:id="rId28"/>
    <p:sldId id="295" r:id="rId29"/>
    <p:sldId id="298" r:id="rId30"/>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0"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26" autoAdjust="0"/>
    <p:restoredTop sz="94660"/>
  </p:normalViewPr>
  <p:slideViewPr>
    <p:cSldViewPr snapToGrid="0">
      <p:cViewPr varScale="1">
        <p:scale>
          <a:sx n="115" d="100"/>
          <a:sy n="115" d="100"/>
        </p:scale>
        <p:origin x="43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8/15/2023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ecc.gov.md/sites/default/files/instructiune_teme_pentru_acasa.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mecc.gov.md/sites/default/files/curriculum_optional_aritmetica_mentala_si_abacus_7-9_ani_10-14_ani.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www.edu.gov.md/sites/default/files/curriculum_istoria_matematicii.pdf" TargetMode="External"/><Relationship Id="rId4" Type="http://schemas.openxmlformats.org/officeDocument/2006/relationships/hyperlink" Target="http://www.edu.gov.md/sites/default/files/curriculum_matematica_distractiva_clasa_5_6.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edu.gov.md/sites/default/files/curriculum_matematica_distractiva_clasa_5_6.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mecc.gov.md/sites/default/files/curriculum_optional_aritmetica_mentala_si_abacus_7-9_ani_10-14_ani.pdf" TargetMode="External"/><Relationship Id="rId4" Type="http://schemas.openxmlformats.org/officeDocument/2006/relationships/hyperlink" Target="http://www.edu.gov.md/sites/default/files/curriculum_istoria_matematicii.pdf"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mecc.gov.md/sites/default/files/curriculum_stiinta_tehnica_tehnologii.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764771"/>
            <a:ext cx="8915399" cy="3258589"/>
          </a:xfrm>
        </p:spPr>
        <p:txBody>
          <a:bodyPr>
            <a:normAutofit fontScale="90000"/>
          </a:bodyPr>
          <a:lstStyle/>
          <a:p>
            <a:pPr algn="ctr"/>
            <a:r>
              <a:rPr lang="ro-RO" dirty="0">
                <a:solidFill>
                  <a:schemeClr val="accent2">
                    <a:lumMod val="75000"/>
                  </a:schemeClr>
                </a:solidFill>
                <a:latin typeface="Times New Roman" pitchFamily="18" charset="0"/>
                <a:cs typeface="Times New Roman" pitchFamily="18" charset="0"/>
              </a:rPr>
              <a:t>Organizarea procesului educaţional la </a:t>
            </a:r>
            <a:r>
              <a:rPr lang="ro-RO" dirty="0" smtClean="0">
                <a:solidFill>
                  <a:schemeClr val="accent2">
                    <a:lumMod val="75000"/>
                  </a:schemeClr>
                </a:solidFill>
                <a:latin typeface="Times New Roman" pitchFamily="18" charset="0"/>
                <a:cs typeface="Times New Roman" pitchFamily="18" charset="0"/>
              </a:rPr>
              <a:t>disciplina școlară Matematică </a:t>
            </a:r>
            <a:r>
              <a:rPr lang="ro-RO" dirty="0">
                <a:solidFill>
                  <a:schemeClr val="accent2">
                    <a:lumMod val="75000"/>
                  </a:schemeClr>
                </a:solidFill>
                <a:latin typeface="Times New Roman" pitchFamily="18" charset="0"/>
                <a:cs typeface="Times New Roman" pitchFamily="18" charset="0"/>
              </a:rPr>
              <a:t>în anul de studii </a:t>
            </a:r>
            <a:r>
              <a:rPr lang="ro-RO" dirty="0" smtClean="0">
                <a:solidFill>
                  <a:schemeClr val="accent2">
                    <a:lumMod val="75000"/>
                  </a:schemeClr>
                </a:solidFill>
                <a:latin typeface="Times New Roman" pitchFamily="18" charset="0"/>
                <a:cs typeface="Times New Roman" pitchFamily="18" charset="0"/>
              </a:rPr>
              <a:t/>
            </a:r>
            <a:br>
              <a:rPr lang="ro-RO" dirty="0" smtClean="0">
                <a:solidFill>
                  <a:schemeClr val="accent2">
                    <a:lumMod val="75000"/>
                  </a:schemeClr>
                </a:solidFill>
                <a:latin typeface="Times New Roman" pitchFamily="18" charset="0"/>
                <a:cs typeface="Times New Roman" pitchFamily="18" charset="0"/>
              </a:rPr>
            </a:br>
            <a:r>
              <a:rPr lang="ro-RO" dirty="0" smtClean="0">
                <a:solidFill>
                  <a:schemeClr val="accent2">
                    <a:lumMod val="75000"/>
                  </a:schemeClr>
                </a:solidFill>
                <a:latin typeface="Times New Roman" pitchFamily="18" charset="0"/>
                <a:cs typeface="Times New Roman" pitchFamily="18" charset="0"/>
              </a:rPr>
              <a:t>20</a:t>
            </a:r>
            <a:r>
              <a:rPr lang="en-US" dirty="0" smtClean="0">
                <a:solidFill>
                  <a:schemeClr val="accent2">
                    <a:lumMod val="75000"/>
                  </a:schemeClr>
                </a:solidFill>
                <a:latin typeface="Times New Roman" pitchFamily="18" charset="0"/>
                <a:cs typeface="Times New Roman" pitchFamily="18" charset="0"/>
              </a:rPr>
              <a:t>2</a:t>
            </a:r>
            <a:r>
              <a:rPr lang="ro-MD" dirty="0" smtClean="0">
                <a:solidFill>
                  <a:schemeClr val="accent2">
                    <a:lumMod val="75000"/>
                  </a:schemeClr>
                </a:solidFill>
                <a:latin typeface="Times New Roman" pitchFamily="18" charset="0"/>
                <a:cs typeface="Times New Roman" pitchFamily="18" charset="0"/>
              </a:rPr>
              <a:t>3</a:t>
            </a:r>
            <a:r>
              <a:rPr lang="ro-RO" dirty="0" smtClean="0">
                <a:solidFill>
                  <a:schemeClr val="accent2">
                    <a:lumMod val="75000"/>
                  </a:schemeClr>
                </a:solidFill>
                <a:latin typeface="Times New Roman" pitchFamily="18" charset="0"/>
                <a:cs typeface="Times New Roman" pitchFamily="18" charset="0"/>
              </a:rPr>
              <a:t>-20</a:t>
            </a:r>
            <a:r>
              <a:rPr lang="en-US" dirty="0" smtClean="0">
                <a:solidFill>
                  <a:schemeClr val="accent2">
                    <a:lumMod val="75000"/>
                  </a:schemeClr>
                </a:solidFill>
                <a:latin typeface="Times New Roman" pitchFamily="18" charset="0"/>
                <a:cs typeface="Times New Roman" pitchFamily="18" charset="0"/>
              </a:rPr>
              <a:t>2</a:t>
            </a:r>
            <a:r>
              <a:rPr lang="ro-MD" dirty="0" smtClean="0">
                <a:solidFill>
                  <a:schemeClr val="accent2">
                    <a:lumMod val="75000"/>
                  </a:schemeClr>
                </a:solidFill>
                <a:latin typeface="Times New Roman" pitchFamily="18" charset="0"/>
                <a:cs typeface="Times New Roman" pitchFamily="18" charset="0"/>
              </a:rPr>
              <a:t>4</a:t>
            </a:r>
            <a:endParaRPr lang="ro-RO" dirty="0"/>
          </a:p>
        </p:txBody>
      </p:sp>
      <p:sp>
        <p:nvSpPr>
          <p:cNvPr id="3" name="Subtitle 2"/>
          <p:cNvSpPr>
            <a:spLocks noGrp="1"/>
          </p:cNvSpPr>
          <p:nvPr>
            <p:ph type="subTitle" idx="1"/>
          </p:nvPr>
        </p:nvSpPr>
        <p:spPr>
          <a:xfrm>
            <a:off x="2589213" y="4488873"/>
            <a:ext cx="8915399" cy="1554480"/>
          </a:xfrm>
        </p:spPr>
        <p:txBody>
          <a:bodyPr>
            <a:noAutofit/>
          </a:bodyPr>
          <a:lstStyle/>
          <a:p>
            <a:pPr algn="r"/>
            <a:r>
              <a:rPr lang="en-US" b="1" dirty="0" smtClean="0">
                <a:latin typeface="Times New Roman" pitchFamily="18" charset="0"/>
                <a:cs typeface="Times New Roman" pitchFamily="18" charset="0"/>
              </a:rPr>
              <a:t>CEAPA Valentina</a:t>
            </a:r>
            <a:r>
              <a:rPr lang="en-US" dirty="0" smtClean="0">
                <a:latin typeface="Times New Roman" pitchFamily="18" charset="0"/>
                <a:cs typeface="Times New Roman" pitchFamily="18" charset="0"/>
              </a:rPr>
              <a:t>,</a:t>
            </a:r>
          </a:p>
          <a:p>
            <a:pPr algn="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onsultant principal,</a:t>
            </a:r>
          </a:p>
          <a:p>
            <a:pPr algn="r"/>
            <a:r>
              <a:rPr lang="en-US" dirty="0" smtClean="0">
                <a:latin typeface="Times New Roman" pitchFamily="18" charset="0"/>
                <a:cs typeface="Times New Roman" pitchFamily="18" charset="0"/>
              </a:rPr>
              <a:t>Direc</a:t>
            </a:r>
            <a:r>
              <a:rPr lang="ro-RO" dirty="0" smtClean="0">
                <a:latin typeface="Times New Roman" pitchFamily="18" charset="0"/>
                <a:cs typeface="Times New Roman" pitchFamily="18" charset="0"/>
              </a:rPr>
              <a:t>ț</a:t>
            </a:r>
            <a:r>
              <a:rPr lang="en-US" dirty="0" err="1" smtClean="0">
                <a:latin typeface="Times New Roman" pitchFamily="18" charset="0"/>
                <a:cs typeface="Times New Roman" pitchFamily="18" charset="0"/>
              </a:rPr>
              <a:t>ia</a:t>
            </a:r>
            <a:r>
              <a:rPr lang="ro-RO" dirty="0" smtClean="0">
                <a:latin typeface="Times New Roman" pitchFamily="18" charset="0"/>
                <a:cs typeface="Times New Roman" pitchFamily="18" charset="0"/>
              </a:rPr>
              <a:t> Învățământ general,</a:t>
            </a:r>
          </a:p>
          <a:p>
            <a:pPr algn="r"/>
            <a:r>
              <a:rPr lang="ro-RO" dirty="0" smtClean="0">
                <a:latin typeface="Times New Roman" pitchFamily="18" charset="0"/>
                <a:cs typeface="Times New Roman" pitchFamily="18" charset="0"/>
              </a:rPr>
              <a:t>Ministerul Educației și Cercetării</a:t>
            </a:r>
            <a:r>
              <a:rPr lang="en-US" dirty="0" smtClean="0">
                <a:latin typeface="Times New Roman" pitchFamily="18" charset="0"/>
                <a:cs typeface="Times New Roman" pitchFamily="18" charset="0"/>
              </a:rPr>
              <a:t> </a:t>
            </a:r>
            <a:endParaRPr lang="ro-RO" dirty="0">
              <a:latin typeface="Times New Roman" pitchFamily="18" charset="0"/>
              <a:cs typeface="Times New Roman" pitchFamily="18" charset="0"/>
            </a:endParaRPr>
          </a:p>
        </p:txBody>
      </p:sp>
    </p:spTree>
    <p:extLst>
      <p:ext uri="{BB962C8B-B14F-4D97-AF65-F5344CB8AC3E}">
        <p14:creationId xmlns:p14="http://schemas.microsoft.com/office/powerpoint/2010/main" val="1261249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7506"/>
            <a:ext cx="8911687" cy="1282536"/>
          </a:xfrm>
        </p:spPr>
        <p:txBody>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
        <p:nvSpPr>
          <p:cNvPr id="3" name="Content Placeholder 2"/>
          <p:cNvSpPr>
            <a:spLocks noGrp="1"/>
          </p:cNvSpPr>
          <p:nvPr>
            <p:ph idx="1"/>
          </p:nvPr>
        </p:nvSpPr>
        <p:spPr>
          <a:xfrm>
            <a:off x="1776248" y="1660634"/>
            <a:ext cx="9728364" cy="4225159"/>
          </a:xfrm>
        </p:spPr>
        <p:txBody>
          <a:bodyPr>
            <a:normAutofit fontScale="92500"/>
          </a:bodyPr>
          <a:lstStyle/>
          <a:p>
            <a:pPr algn="just"/>
            <a:r>
              <a:rPr lang="ro-RO" sz="3200" dirty="0">
                <a:latin typeface="Times New Roman" panose="02020603050405020304" pitchFamily="18" charset="0"/>
                <a:cs typeface="Times New Roman" panose="02020603050405020304" pitchFamily="18" charset="0"/>
              </a:rPr>
              <a:t>Media zilnică a timpului destinat activităților de instruire pentru un elev din învățământul gimnazial și liceal (în clasă și </a:t>
            </a:r>
            <a:r>
              <a:rPr lang="en-US" sz="3200" dirty="0">
                <a:latin typeface="Times New Roman" panose="02020603050405020304" pitchFamily="18" charset="0"/>
                <a:cs typeface="Times New Roman" panose="02020603050405020304" pitchFamily="18" charset="0"/>
              </a:rPr>
              <a:t>la domiciliu</a:t>
            </a:r>
            <a:r>
              <a:rPr lang="ro-RO" sz="3200" dirty="0">
                <a:latin typeface="Times New Roman" panose="02020603050405020304" pitchFamily="18" charset="0"/>
                <a:cs typeface="Times New Roman" panose="02020603050405020304" pitchFamily="18" charset="0"/>
              </a:rPr>
              <a:t>), însumând toate disciplinele școlare, trebuie să fie încadrată în </a:t>
            </a:r>
            <a:r>
              <a:rPr lang="ro-RO" sz="3200" dirty="0">
                <a:solidFill>
                  <a:srgbClr val="FF0000"/>
                </a:solidFill>
                <a:latin typeface="Times New Roman" panose="02020603050405020304" pitchFamily="18" charset="0"/>
                <a:cs typeface="Times New Roman" panose="02020603050405020304" pitchFamily="18" charset="0"/>
              </a:rPr>
              <a:t>6 - 8 ore</a:t>
            </a:r>
            <a:r>
              <a:rPr lang="ro-RO" sz="3200" dirty="0">
                <a:latin typeface="Times New Roman" panose="02020603050405020304" pitchFamily="18" charset="0"/>
                <a:cs typeface="Times New Roman" panose="02020603050405020304" pitchFamily="18" charset="0"/>
              </a:rPr>
              <a:t>. Volumul temelor pentru acasă pentru fiecare disciplină școlară, inclusiv pentru disciplina Matematica,  nu trebuie să depășească </a:t>
            </a:r>
            <a:r>
              <a:rPr lang="ro-RO" sz="3200" dirty="0">
                <a:solidFill>
                  <a:srgbClr val="FF0000"/>
                </a:solidFill>
                <a:latin typeface="Times New Roman" panose="02020603050405020304" pitchFamily="18" charset="0"/>
                <a:cs typeface="Times New Roman" panose="02020603050405020304" pitchFamily="18" charset="0"/>
              </a:rPr>
              <a:t>1/3 din volumul sarcinilor realizate în clasă</a:t>
            </a:r>
            <a:r>
              <a:rPr lang="ro-RO" sz="3200" dirty="0">
                <a:latin typeface="Times New Roman" panose="02020603050405020304" pitchFamily="18" charset="0"/>
                <a:cs typeface="Times New Roman" panose="02020603050405020304" pitchFamily="18" charset="0"/>
              </a:rPr>
              <a:t>, pe parcursul lecției</a:t>
            </a:r>
            <a:r>
              <a:rPr lang="ro-RO" sz="3200" dirty="0" smtClean="0">
                <a:latin typeface="Times New Roman" panose="02020603050405020304" pitchFamily="18" charset="0"/>
                <a:cs typeface="Times New Roman" panose="02020603050405020304" pitchFamily="18" charset="0"/>
              </a:rPr>
              <a:t>. (conform </a:t>
            </a:r>
            <a:r>
              <a:rPr lang="ro-RO" sz="3200" i="1" dirty="0" smtClean="0">
                <a:latin typeface="Times New Roman" panose="02020603050405020304" pitchFamily="18" charset="0"/>
                <a:cs typeface="Times New Roman" panose="02020603050405020304" pitchFamily="18" charset="0"/>
              </a:rPr>
              <a:t>Instrucțiunii privind managementul temelor pentru acasă în învățământul primar, gimnazial și liceal). </a:t>
            </a:r>
            <a:endParaRPr lang="ro-RO" sz="3200" i="1" dirty="0">
              <a:latin typeface="Times New Roman" panose="02020603050405020304" pitchFamily="18" charset="0"/>
              <a:cs typeface="Times New Roman" panose="02020603050405020304" pitchFamily="18" charset="0"/>
            </a:endParaRPr>
          </a:p>
          <a:p>
            <a:pPr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97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3756"/>
            <a:ext cx="8911687" cy="1163782"/>
          </a:xfrm>
        </p:spPr>
        <p:txBody>
          <a:bodyPr>
            <a:normAutofit/>
          </a:bodyPr>
          <a:lstStyle/>
          <a:p>
            <a:pPr algn="ctr"/>
            <a:r>
              <a:rPr lang="vi-VN" b="1" dirty="0">
                <a:solidFill>
                  <a:schemeClr val="accent1">
                    <a:lumMod val="75000"/>
                  </a:schemeClr>
                </a:solidFill>
                <a:latin typeface="Times New Roman" pitchFamily="18" charset="0"/>
                <a:cs typeface="Times New Roman" pitchFamily="18" charset="0"/>
              </a:rPr>
              <a:t>Volumul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zilnic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al temelor pentru acasă</a:t>
            </a:r>
            <a:endParaRPr lang="ro-RO" dirty="0">
              <a:solidFill>
                <a:schemeClr val="accent1">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1902372" y="1021277"/>
            <a:ext cx="9602240" cy="5411053"/>
          </a:xfrm>
        </p:spPr>
        <p:txBody>
          <a:bodyPr>
            <a:normAutofit lnSpcReduction="10000"/>
          </a:bodyPr>
          <a:lstStyle/>
          <a:p>
            <a:pPr lvl="0" algn="just"/>
            <a:r>
              <a:rPr lang="ro-RO" sz="2800" dirty="0">
                <a:latin typeface="Times New Roman" pitchFamily="18" charset="0"/>
                <a:cs typeface="Times New Roman" pitchFamily="18" charset="0"/>
              </a:rPr>
              <a:t>În ciclul gimnazial, în clasa a V-a, în primele două săptămâni de studiu nu se dau teme pentru acasă. Timpul estimat, zilnic, pentru realizarea </a:t>
            </a:r>
            <a:r>
              <a:rPr lang="ro-RO" sz="2800" dirty="0" smtClean="0">
                <a:latin typeface="Times New Roman" pitchFamily="18" charset="0"/>
                <a:cs typeface="Times New Roman" pitchFamily="18" charset="0"/>
              </a:rPr>
              <a:t>temei pentru acasă, </a:t>
            </a:r>
            <a:r>
              <a:rPr lang="ro-RO" sz="2800" dirty="0">
                <a:solidFill>
                  <a:srgbClr val="FF0000"/>
                </a:solidFill>
                <a:latin typeface="Times New Roman" pitchFamily="18" charset="0"/>
                <a:cs typeface="Times New Roman" pitchFamily="18" charset="0"/>
              </a:rPr>
              <a:t>la toate disciplinele școlare</a:t>
            </a:r>
            <a:r>
              <a:rPr lang="ro-RO" sz="2800" dirty="0">
                <a:latin typeface="Times New Roman" pitchFamily="18" charset="0"/>
                <a:cs typeface="Times New Roman" pitchFamily="18" charset="0"/>
              </a:rPr>
              <a:t>, nu va depăși:</a:t>
            </a:r>
          </a:p>
          <a:p>
            <a:pPr lvl="0" algn="just"/>
            <a:r>
              <a:rPr lang="ro-RO" sz="2800" dirty="0">
                <a:latin typeface="Times New Roman" pitchFamily="18" charset="0"/>
                <a:cs typeface="Times New Roman" pitchFamily="18" charset="0"/>
              </a:rPr>
              <a:t> </a:t>
            </a:r>
            <a:r>
              <a:rPr lang="ro-RO" sz="2800" dirty="0">
                <a:solidFill>
                  <a:srgbClr val="FF0000"/>
                </a:solidFill>
                <a:latin typeface="Times New Roman" pitchFamily="18" charset="0"/>
                <a:cs typeface="Times New Roman" pitchFamily="18" charset="0"/>
              </a:rPr>
              <a:t>pentru clasele V-VI – 1,5 ore</a:t>
            </a:r>
          </a:p>
          <a:p>
            <a:pPr lvl="0" algn="just"/>
            <a:r>
              <a:rPr lang="ro-RO" sz="2800" dirty="0">
                <a:solidFill>
                  <a:srgbClr val="FF0000"/>
                </a:solidFill>
                <a:latin typeface="Times New Roman" pitchFamily="18" charset="0"/>
                <a:cs typeface="Times New Roman" pitchFamily="18" charset="0"/>
              </a:rPr>
              <a:t>pentru clasele VII-IX – 2 ore</a:t>
            </a:r>
          </a:p>
          <a:p>
            <a:pPr algn="just"/>
            <a:r>
              <a:rPr lang="ro-RO" sz="2800" dirty="0">
                <a:latin typeface="Times New Roman" pitchFamily="18" charset="0"/>
                <a:cs typeface="Times New Roman" pitchFamily="18" charset="0"/>
              </a:rPr>
              <a:t>Volumul </a:t>
            </a:r>
            <a:r>
              <a:rPr lang="ro-RO" sz="2800" dirty="0">
                <a:solidFill>
                  <a:srgbClr val="FF0000"/>
                </a:solidFill>
                <a:latin typeface="Times New Roman" pitchFamily="18" charset="0"/>
                <a:cs typeface="Times New Roman" pitchFamily="18" charset="0"/>
              </a:rPr>
              <a:t>săptămânal</a:t>
            </a:r>
            <a:r>
              <a:rPr lang="ro-RO" sz="2800" dirty="0">
                <a:latin typeface="Times New Roman" pitchFamily="18" charset="0"/>
                <a:cs typeface="Times New Roman" pitchFamily="18" charset="0"/>
              </a:rPr>
              <a:t> al temelor pentru acasă nu va depăși </a:t>
            </a:r>
            <a:r>
              <a:rPr lang="ro-RO" sz="2800" dirty="0">
                <a:solidFill>
                  <a:srgbClr val="FF0000"/>
                </a:solidFill>
                <a:latin typeface="Times New Roman" pitchFamily="18" charset="0"/>
                <a:cs typeface="Times New Roman" pitchFamily="18" charset="0"/>
              </a:rPr>
              <a:t>7,5 ore pentru clasele V-VI </a:t>
            </a:r>
            <a:r>
              <a:rPr lang="ro-RO" sz="2800" dirty="0">
                <a:latin typeface="Times New Roman" pitchFamily="18" charset="0"/>
                <a:cs typeface="Times New Roman" pitchFamily="18" charset="0"/>
              </a:rPr>
              <a:t>și </a:t>
            </a:r>
            <a:r>
              <a:rPr lang="ro-RO" sz="2800" dirty="0">
                <a:solidFill>
                  <a:srgbClr val="FF0000"/>
                </a:solidFill>
                <a:latin typeface="Times New Roman" pitchFamily="18" charset="0"/>
                <a:cs typeface="Times New Roman" pitchFamily="18" charset="0"/>
              </a:rPr>
              <a:t>10 ore de lucru pentru clasele VII - IX</a:t>
            </a:r>
            <a:r>
              <a:rPr lang="ro-RO" sz="2800" dirty="0" smtClean="0">
                <a:latin typeface="Times New Roman" pitchFamily="18" charset="0"/>
                <a:cs typeface="Times New Roman" pitchFamily="18" charset="0"/>
              </a:rPr>
              <a:t>.</a:t>
            </a:r>
          </a:p>
          <a:p>
            <a:pPr lvl="0" algn="just"/>
            <a:r>
              <a:rPr lang="ro-RO" sz="2800" dirty="0" smtClean="0">
                <a:solidFill>
                  <a:schemeClr val="tx1">
                    <a:lumMod val="95000"/>
                    <a:lumOff val="5000"/>
                  </a:schemeClr>
                </a:solidFill>
                <a:latin typeface="Times New Roman" pitchFamily="18" charset="0"/>
                <a:cs typeface="Times New Roman" pitchFamily="18" charset="0"/>
              </a:rPr>
              <a:t>În ciclul liceal timpul estimat, zilnic, realizării temei pentru acasă, </a:t>
            </a:r>
            <a:r>
              <a:rPr lang="ro-RO" sz="2800" dirty="0" smtClean="0">
                <a:solidFill>
                  <a:srgbClr val="FF0000"/>
                </a:solidFill>
                <a:latin typeface="Times New Roman" pitchFamily="18" charset="0"/>
                <a:cs typeface="Times New Roman" pitchFamily="18" charset="0"/>
              </a:rPr>
              <a:t>la toate disciplinele</a:t>
            </a:r>
            <a:r>
              <a:rPr lang="ro-RO" sz="2800" dirty="0" smtClean="0">
                <a:solidFill>
                  <a:schemeClr val="tx1">
                    <a:lumMod val="95000"/>
                    <a:lumOff val="5000"/>
                  </a:schemeClr>
                </a:solidFill>
                <a:latin typeface="Times New Roman" pitchFamily="18" charset="0"/>
                <a:cs typeface="Times New Roman" pitchFamily="18" charset="0"/>
              </a:rPr>
              <a:t>, nu va depăși 2,5 ore. Volumul săptămânal nu va depăși 12,5 ore.</a:t>
            </a:r>
          </a:p>
          <a:p>
            <a:endParaRPr lang="ro-RO" dirty="0"/>
          </a:p>
        </p:txBody>
      </p:sp>
    </p:spTree>
    <p:extLst>
      <p:ext uri="{BB962C8B-B14F-4D97-AF65-F5344CB8AC3E}">
        <p14:creationId xmlns:p14="http://schemas.microsoft.com/office/powerpoint/2010/main" val="3985044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83780"/>
            <a:ext cx="8911687" cy="777766"/>
          </a:xfrm>
        </p:spPr>
        <p:txBody>
          <a:bodyPr/>
          <a:lstStyle/>
          <a:p>
            <a:pPr algn="ctr"/>
            <a:r>
              <a:rPr lang="en-US" b="1" dirty="0" smtClean="0">
                <a:solidFill>
                  <a:schemeClr val="accent1">
                    <a:lumMod val="75000"/>
                  </a:schemeClr>
                </a:solidFill>
                <a:latin typeface="Times New Roman" pitchFamily="18" charset="0"/>
                <a:cs typeface="Times New Roman" pitchFamily="18" charset="0"/>
              </a:rPr>
              <a:t>T</a:t>
            </a:r>
            <a:r>
              <a:rPr lang="vi-VN" b="1" dirty="0" smtClean="0">
                <a:solidFill>
                  <a:schemeClr val="accent1">
                    <a:lumMod val="75000"/>
                  </a:schemeClr>
                </a:solidFill>
                <a:latin typeface="Times New Roman" pitchFamily="18" charset="0"/>
                <a:cs typeface="Times New Roman" pitchFamily="18" charset="0"/>
              </a:rPr>
              <a:t>eme pentru acasă</a:t>
            </a:r>
            <a:endParaRPr lang="ro-RO" dirty="0">
              <a:solidFill>
                <a:schemeClr val="accent1">
                  <a:lumMod val="75000"/>
                </a:schemeClr>
              </a:solidFill>
            </a:endParaRPr>
          </a:p>
        </p:txBody>
      </p:sp>
      <p:sp>
        <p:nvSpPr>
          <p:cNvPr id="3" name="Содержимое 2"/>
          <p:cNvSpPr>
            <a:spLocks noGrp="1"/>
          </p:cNvSpPr>
          <p:nvPr>
            <p:ph idx="1"/>
          </p:nvPr>
        </p:nvSpPr>
        <p:spPr>
          <a:xfrm>
            <a:off x="1692166" y="1303283"/>
            <a:ext cx="9812446" cy="5118538"/>
          </a:xfrm>
        </p:spPr>
        <p:txBody>
          <a:bodyPr>
            <a:noAutofit/>
          </a:bodyPr>
          <a:lstStyle/>
          <a:p>
            <a:r>
              <a:rPr lang="ro-RO" sz="2400" dirty="0" smtClean="0">
                <a:solidFill>
                  <a:schemeClr val="tx1"/>
                </a:solidFill>
                <a:latin typeface="Times New Roman" pitchFamily="18" charset="0"/>
                <a:cs typeface="Times New Roman" pitchFamily="18" charset="0"/>
              </a:rPr>
              <a:t>Profesorul de matematică nu va suprasolicita elevii cu temele date pentru acasă, respectând prevederile </a:t>
            </a:r>
            <a:r>
              <a:rPr lang="ro-RO" sz="2400" i="1" dirty="0" smtClean="0">
                <a:solidFill>
                  <a:schemeClr val="tx1"/>
                </a:solidFill>
                <a:latin typeface="Times New Roman" pitchFamily="18" charset="0"/>
                <a:cs typeface="Times New Roman" pitchFamily="18" charset="0"/>
              </a:rPr>
              <a:t>Instrucțiunii privind managementul temelor pentru acasă în învățământul primar, gimnazial și liceal</a:t>
            </a:r>
            <a:r>
              <a:rPr lang="ro-RO" sz="2400" dirty="0" smtClean="0">
                <a:solidFill>
                  <a:schemeClr val="tx1"/>
                </a:solidFill>
                <a:latin typeface="Times New Roman" pitchFamily="18" charset="0"/>
                <a:cs typeface="Times New Roman" pitchFamily="18" charset="0"/>
              </a:rPr>
              <a:t> și principiile școlii prietenoase copilului! </a:t>
            </a:r>
            <a:r>
              <a:rPr lang="ro-RO" sz="2400" u="sng" dirty="0" smtClean="0">
                <a:latin typeface="Times New Roman" pitchFamily="18" charset="0"/>
                <a:cs typeface="Times New Roman" pitchFamily="18" charset="0"/>
                <a:hlinkClick r:id="rId2"/>
              </a:rPr>
              <a:t>https://mecc.gov.md/sites/default/files/instructiune_teme_pentru_acasa.pdf</a:t>
            </a:r>
            <a:r>
              <a:rPr lang="ru-RU" sz="2400" dirty="0" smtClean="0">
                <a:latin typeface="Times New Roman" pitchFamily="18" charset="0"/>
                <a:cs typeface="Times New Roman" pitchFamily="18" charset="0"/>
              </a:rPr>
              <a:t> </a:t>
            </a:r>
            <a:endParaRPr lang="ro-RO" sz="2400" dirty="0" smtClean="0">
              <a:latin typeface="Times New Roman" pitchFamily="18" charset="0"/>
              <a:cs typeface="Times New Roman" pitchFamily="18" charset="0"/>
            </a:endParaRPr>
          </a:p>
          <a:p>
            <a:pPr>
              <a:buNone/>
            </a:pPr>
            <a:r>
              <a:rPr lang="en-US" sz="2400" dirty="0" smtClean="0">
                <a:solidFill>
                  <a:schemeClr val="tx1"/>
                </a:solidFill>
                <a:latin typeface="Times New Roman" pitchFamily="18" charset="0"/>
                <a:cs typeface="Times New Roman" pitchFamily="18" charset="0"/>
              </a:rPr>
              <a:t>      </a:t>
            </a:r>
            <a:r>
              <a:rPr lang="ro-RO" sz="2400" dirty="0" smtClean="0">
                <a:solidFill>
                  <a:schemeClr val="tx1"/>
                </a:solidFill>
                <a:latin typeface="Times New Roman" pitchFamily="18" charset="0"/>
                <a:cs typeface="Times New Roman" pitchFamily="18" charset="0"/>
              </a:rPr>
              <a:t>Tema pentru acasă, de regulă, va conține următoarele componente:</a:t>
            </a:r>
          </a:p>
          <a:p>
            <a:r>
              <a:rPr lang="ro-RO" sz="2000" b="1" i="1" dirty="0" smtClean="0">
                <a:latin typeface="Times New Roman" pitchFamily="18" charset="0"/>
                <a:cs typeface="Times New Roman" pitchFamily="18" charset="0"/>
              </a:rPr>
              <a:t>- </a:t>
            </a:r>
            <a:r>
              <a:rPr lang="ro-RO" sz="2400" b="1" i="1" dirty="0" smtClean="0">
                <a:latin typeface="Times New Roman" pitchFamily="18" charset="0"/>
                <a:cs typeface="Times New Roman" pitchFamily="18" charset="0"/>
              </a:rPr>
              <a:t>Partea teoretică (subiectul care s-a învățat la lecție);</a:t>
            </a:r>
            <a:endParaRPr lang="ro-RO" sz="2400" dirty="0" smtClean="0">
              <a:latin typeface="Times New Roman" pitchFamily="18" charset="0"/>
              <a:cs typeface="Times New Roman" pitchFamily="18" charset="0"/>
            </a:endParaRPr>
          </a:p>
          <a:p>
            <a:pPr algn="just"/>
            <a:r>
              <a:rPr lang="ro-RO" sz="2400" b="1" i="1" dirty="0" smtClean="0">
                <a:latin typeface="Times New Roman" pitchFamily="18" charset="0"/>
                <a:cs typeface="Times New Roman" pitchFamily="18" charset="0"/>
              </a:rPr>
              <a:t>- Partea practică (rezolvare de exerciții aplicative, de modelare a activității cotidiene, probleme, situații-problemă, lucrări practice, proiecte);</a:t>
            </a:r>
            <a:endParaRPr lang="ro-RO" sz="2400" dirty="0" smtClean="0">
              <a:latin typeface="Times New Roman" pitchFamily="18" charset="0"/>
              <a:cs typeface="Times New Roman" pitchFamily="18" charset="0"/>
            </a:endParaRPr>
          </a:p>
          <a:p>
            <a:pPr algn="just"/>
            <a:r>
              <a:rPr lang="ro-RO" sz="2400" b="1" i="1" dirty="0" smtClean="0">
                <a:latin typeface="Times New Roman" pitchFamily="18" charset="0"/>
                <a:cs typeface="Times New Roman" pitchFamily="18" charset="0"/>
              </a:rPr>
              <a:t>- Partea recapitulativă (poate conține subiecte teoretice și subiecte aplicative/ practice, nu este obligatorie la fiecare lecție).</a:t>
            </a:r>
            <a:endParaRPr lang="ro-RO" sz="2400" dirty="0" smtClean="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2759"/>
            <a:ext cx="8911687" cy="609600"/>
          </a:xfrm>
        </p:spPr>
        <p:txBody>
          <a:bodyPr>
            <a:normAutofit/>
          </a:bodyPr>
          <a:lstStyle/>
          <a:p>
            <a:pPr algn="ctr"/>
            <a:r>
              <a:rPr lang="ro-RO" sz="2800" b="1" i="1" dirty="0" smtClean="0">
                <a:solidFill>
                  <a:schemeClr val="accent1">
                    <a:lumMod val="75000"/>
                  </a:schemeClr>
                </a:solidFill>
              </a:rPr>
              <a:t>Elaborarea Proiectelor didactice de lungă durată</a:t>
            </a:r>
            <a:endParaRPr lang="ro-RO" sz="2800" dirty="0">
              <a:solidFill>
                <a:schemeClr val="accent1">
                  <a:lumMod val="75000"/>
                </a:schemeClr>
              </a:solidFill>
            </a:endParaRPr>
          </a:p>
        </p:txBody>
      </p:sp>
      <p:sp>
        <p:nvSpPr>
          <p:cNvPr id="3" name="Content Placeholder 2"/>
          <p:cNvSpPr>
            <a:spLocks noGrp="1"/>
          </p:cNvSpPr>
          <p:nvPr>
            <p:ph idx="1"/>
          </p:nvPr>
        </p:nvSpPr>
        <p:spPr>
          <a:xfrm>
            <a:off x="1870841" y="1061545"/>
            <a:ext cx="9633771" cy="5108027"/>
          </a:xfrm>
        </p:spPr>
        <p:txBody>
          <a:bodyPr>
            <a:noAutofit/>
          </a:bodyPr>
          <a:lstStyle/>
          <a:p>
            <a:pPr lvl="0" algn="just"/>
            <a:r>
              <a:rPr lang="ro-RO" sz="2400" dirty="0">
                <a:latin typeface="Times New Roman" pitchFamily="18" charset="0"/>
                <a:cs typeface="Times New Roman" pitchFamily="18" charset="0"/>
              </a:rPr>
              <a:t>Realizarea obligatorie a prevederilor Planului-cadru pentru învățământul primar, gimnazial și liceal pentru anul de studii </a:t>
            </a:r>
            <a:r>
              <a:rPr lang="ro-RO" sz="2400" dirty="0" smtClean="0">
                <a:latin typeface="Times New Roman" pitchFamily="18" charset="0"/>
                <a:cs typeface="Times New Roman" pitchFamily="18" charset="0"/>
              </a:rPr>
              <a:t>2023-2024.</a:t>
            </a:r>
            <a:endParaRPr lang="ro-RO" sz="2400" dirty="0">
              <a:latin typeface="Times New Roman" pitchFamily="18" charset="0"/>
              <a:cs typeface="Times New Roman" pitchFamily="18" charset="0"/>
            </a:endParaRPr>
          </a:p>
          <a:p>
            <a:pPr lvl="0" algn="just"/>
            <a:r>
              <a:rPr lang="ro-RO" sz="2400" dirty="0" smtClean="0">
                <a:latin typeface="Times New Roman" pitchFamily="18" charset="0"/>
                <a:cs typeface="Times New Roman" pitchFamily="18" charset="0"/>
              </a:rPr>
              <a:t>Proiectarea </a:t>
            </a:r>
            <a:r>
              <a:rPr lang="ro-RO" sz="2400" dirty="0">
                <a:latin typeface="Times New Roman" pitchFamily="18" charset="0"/>
                <a:cs typeface="Times New Roman" pitchFamily="18" charset="0"/>
              </a:rPr>
              <a:t>didactică </a:t>
            </a:r>
            <a:r>
              <a:rPr lang="ro-RO" sz="2400" dirty="0" smtClean="0">
                <a:latin typeface="Times New Roman" pitchFamily="18" charset="0"/>
                <a:cs typeface="Times New Roman" pitchFamily="18" charset="0"/>
              </a:rPr>
              <a:t>„de </a:t>
            </a:r>
            <a:r>
              <a:rPr lang="ro-RO" sz="2400" dirty="0">
                <a:latin typeface="Times New Roman" pitchFamily="18" charset="0"/>
                <a:cs typeface="Times New Roman" pitchFamily="18" charset="0"/>
              </a:rPr>
              <a:t>lungă durată” poate fi realizată  pe unități de învățare sau pe unități de </a:t>
            </a:r>
            <a:r>
              <a:rPr lang="ro-RO" sz="2400" dirty="0" smtClean="0">
                <a:latin typeface="Times New Roman" pitchFamily="18" charset="0"/>
                <a:cs typeface="Times New Roman" pitchFamily="18" charset="0"/>
              </a:rPr>
              <a:t>conținut, însă pentru toate clasele, proiectările  vor conține: </a:t>
            </a:r>
          </a:p>
          <a:p>
            <a:pPr lvl="0" algn="just"/>
            <a:r>
              <a:rPr lang="ro-RO" sz="2400" dirty="0" smtClean="0">
                <a:solidFill>
                  <a:srgbClr val="FF0000"/>
                </a:solidFill>
                <a:latin typeface="Times New Roman" pitchFamily="18" charset="0"/>
                <a:cs typeface="Times New Roman" pitchFamily="18" charset="0"/>
              </a:rPr>
              <a:t>Recapitulare (la începutul anului de studii)</a:t>
            </a:r>
            <a:r>
              <a:rPr lang="ro-RO" sz="2400" dirty="0" smtClean="0">
                <a:latin typeface="Times New Roman" pitchFamily="18" charset="0"/>
                <a:cs typeface="Times New Roman" pitchFamily="18" charset="0"/>
              </a:rPr>
              <a:t>, la fiecare unitate de conținut/ de învățare – </a:t>
            </a:r>
            <a:r>
              <a:rPr lang="ro-RO" sz="2400" dirty="0" smtClean="0">
                <a:solidFill>
                  <a:srgbClr val="FF0000"/>
                </a:solidFill>
                <a:latin typeface="Times New Roman" pitchFamily="18" charset="0"/>
                <a:cs typeface="Times New Roman" pitchFamily="18" charset="0"/>
              </a:rPr>
              <a:t>ora de sinteză</a:t>
            </a:r>
            <a:r>
              <a:rPr lang="ro-RO" sz="2400" dirty="0" smtClean="0">
                <a:latin typeface="Times New Roman" pitchFamily="18" charset="0"/>
                <a:cs typeface="Times New Roman" pitchFamily="18" charset="0"/>
              </a:rPr>
              <a:t>, </a:t>
            </a:r>
            <a:r>
              <a:rPr lang="ro-RO" sz="2400" dirty="0" smtClean="0">
                <a:solidFill>
                  <a:srgbClr val="FF0000"/>
                </a:solidFill>
                <a:latin typeface="Times New Roman" pitchFamily="18" charset="0"/>
                <a:cs typeface="Times New Roman" pitchFamily="18" charset="0"/>
              </a:rPr>
              <a:t>ora de sinteză interactivă</a:t>
            </a:r>
            <a:r>
              <a:rPr lang="ro-RO" sz="2400" dirty="0" smtClean="0">
                <a:latin typeface="Times New Roman" pitchFamily="18" charset="0"/>
                <a:cs typeface="Times New Roman" pitchFamily="18" charset="0"/>
              </a:rPr>
              <a:t>; </a:t>
            </a:r>
            <a:r>
              <a:rPr lang="ro-RO" sz="2400" dirty="0" smtClean="0">
                <a:solidFill>
                  <a:srgbClr val="FF0000"/>
                </a:solidFill>
                <a:latin typeface="Times New Roman" pitchFamily="18" charset="0"/>
                <a:cs typeface="Times New Roman" pitchFamily="18" charset="0"/>
              </a:rPr>
              <a:t>evaluare sumativă </a:t>
            </a:r>
            <a:r>
              <a:rPr lang="ro-RO" sz="2400" dirty="0" smtClean="0">
                <a:latin typeface="Times New Roman" pitchFamily="18" charset="0"/>
                <a:cs typeface="Times New Roman" pitchFamily="18" charset="0"/>
              </a:rPr>
              <a:t>(2 evaluări sumative pentru tema/ modulul/ capitolul, la care sunt planificate mai mult decât 20 de ore) și </a:t>
            </a:r>
            <a:r>
              <a:rPr lang="ro-RO" sz="2400" dirty="0" smtClean="0">
                <a:solidFill>
                  <a:srgbClr val="FF0000"/>
                </a:solidFill>
                <a:latin typeface="Times New Roman" pitchFamily="18" charset="0"/>
                <a:cs typeface="Times New Roman" pitchFamily="18" charset="0"/>
              </a:rPr>
              <a:t>analiza evaluării sumative </a:t>
            </a:r>
            <a:r>
              <a:rPr lang="ro-RO" sz="2400" dirty="0" smtClean="0">
                <a:solidFill>
                  <a:schemeClr val="tx1"/>
                </a:solidFill>
                <a:latin typeface="Times New Roman" pitchFamily="18" charset="0"/>
                <a:cs typeface="Times New Roman" pitchFamily="18" charset="0"/>
              </a:rPr>
              <a:t>(care este planificată pentru o oră sau ½ oră)</a:t>
            </a:r>
            <a:r>
              <a:rPr lang="ro-RO" sz="2400" dirty="0" smtClean="0">
                <a:latin typeface="Times New Roman" pitchFamily="18" charset="0"/>
                <a:cs typeface="Times New Roman" pitchFamily="18" charset="0"/>
              </a:rPr>
              <a:t>;</a:t>
            </a:r>
          </a:p>
          <a:p>
            <a:pPr algn="just"/>
            <a:r>
              <a:rPr lang="ro-RO" sz="2400" dirty="0" smtClean="0">
                <a:latin typeface="Times New Roman" pitchFamily="18" charset="0"/>
                <a:cs typeface="Times New Roman" pitchFamily="18" charset="0"/>
              </a:rPr>
              <a:t>Pentru anul curent de studii, </a:t>
            </a:r>
            <a:r>
              <a:rPr lang="ro-RO" sz="2400" dirty="0" smtClean="0">
                <a:solidFill>
                  <a:srgbClr val="FF0000"/>
                </a:solidFill>
                <a:latin typeface="Times New Roman" pitchFamily="18" charset="0"/>
                <a:cs typeface="Times New Roman" pitchFamily="18" charset="0"/>
              </a:rPr>
              <a:t>evaluarea inițială </a:t>
            </a:r>
            <a:r>
              <a:rPr lang="ro-RO" sz="2400" dirty="0" smtClean="0">
                <a:latin typeface="Times New Roman" pitchFamily="18" charset="0"/>
                <a:cs typeface="Times New Roman" pitchFamily="18" charset="0"/>
              </a:rPr>
              <a:t>este obligatorie pentru clasa a V-a, a X-a și, </a:t>
            </a:r>
            <a:r>
              <a:rPr lang="ro-RO" sz="2400" dirty="0" smtClean="0">
                <a:solidFill>
                  <a:schemeClr val="tx1"/>
                </a:solidFill>
                <a:latin typeface="Times New Roman" pitchFamily="18" charset="0"/>
                <a:cs typeface="Times New Roman" pitchFamily="18" charset="0"/>
              </a:rPr>
              <a:t>în cazul în care profesorul este la început de activitate în clasă.</a:t>
            </a:r>
          </a:p>
          <a:p>
            <a:pPr lvl="0" algn="just">
              <a:buNone/>
            </a:pPr>
            <a:endParaRPr lang="ro-RO" sz="2400" dirty="0">
              <a:latin typeface="Times New Roman" pitchFamily="18" charset="0"/>
              <a:cs typeface="Times New Roman" pitchFamily="18" charset="0"/>
            </a:endParaRPr>
          </a:p>
        </p:txBody>
      </p:sp>
    </p:spTree>
    <p:extLst>
      <p:ext uri="{BB962C8B-B14F-4D97-AF65-F5344CB8AC3E}">
        <p14:creationId xmlns:p14="http://schemas.microsoft.com/office/powerpoint/2010/main" val="2214567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36332"/>
            <a:ext cx="8911687" cy="672662"/>
          </a:xfrm>
        </p:spPr>
        <p:txBody>
          <a:bodyPr/>
          <a:lstStyle/>
          <a:p>
            <a:r>
              <a:rPr lang="ro-RO" b="1" dirty="0" smtClean="0">
                <a:solidFill>
                  <a:schemeClr val="accent1">
                    <a:lumMod val="75000"/>
                  </a:schemeClr>
                </a:solidFill>
              </a:rPr>
              <a:t>PROIECT DIDACTIC DE LUNGĂ DURATĂ</a:t>
            </a:r>
            <a:endParaRPr lang="ro-RO" dirty="0">
              <a:solidFill>
                <a:schemeClr val="accent1">
                  <a:lumMod val="75000"/>
                </a:schemeClr>
              </a:solidFill>
            </a:endParaRPr>
          </a:p>
        </p:txBody>
      </p:sp>
      <p:sp>
        <p:nvSpPr>
          <p:cNvPr id="3" name="Содержимое 2"/>
          <p:cNvSpPr>
            <a:spLocks noGrp="1"/>
          </p:cNvSpPr>
          <p:nvPr>
            <p:ph idx="1"/>
          </p:nvPr>
        </p:nvSpPr>
        <p:spPr>
          <a:xfrm>
            <a:off x="1524000" y="1040524"/>
            <a:ext cx="9980612" cy="5486401"/>
          </a:xfrm>
        </p:spPr>
        <p:txBody>
          <a:bodyPr>
            <a:noAutofit/>
          </a:bodyPr>
          <a:lstStyle/>
          <a:p>
            <a:r>
              <a:rPr lang="ro-RO" sz="2400" dirty="0" smtClean="0"/>
              <a:t>Pentru elaborarea proiectului didactic de lungă durată, profesorul utilizează:</a:t>
            </a:r>
          </a:p>
          <a:p>
            <a:pPr>
              <a:buNone/>
            </a:pPr>
            <a:r>
              <a:rPr lang="ro-RO" sz="2400" dirty="0" smtClean="0"/>
              <a:t>	</a:t>
            </a:r>
            <a:r>
              <a:rPr lang="ro-RO" sz="2400" dirty="0" smtClean="0">
                <a:solidFill>
                  <a:srgbClr val="FF0000"/>
                </a:solidFill>
                <a:latin typeface="Times New Roman" pitchFamily="18" charset="0"/>
                <a:cs typeface="Times New Roman" pitchFamily="18" charset="0"/>
              </a:rPr>
              <a:t>Curriculum la Matematică;</a:t>
            </a:r>
          </a:p>
          <a:p>
            <a:pPr>
              <a:buNone/>
            </a:pPr>
            <a:r>
              <a:rPr lang="ro-RO" sz="2400" dirty="0" smtClean="0">
                <a:solidFill>
                  <a:srgbClr val="FF0000"/>
                </a:solidFill>
                <a:latin typeface="Times New Roman" pitchFamily="18" charset="0"/>
                <a:cs typeface="Times New Roman" pitchFamily="18" charset="0"/>
              </a:rPr>
              <a:t>	Manualul școlar;</a:t>
            </a:r>
          </a:p>
          <a:p>
            <a:pPr>
              <a:buNone/>
            </a:pPr>
            <a:r>
              <a:rPr lang="ro-RO" sz="2400" dirty="0" smtClean="0">
                <a:solidFill>
                  <a:srgbClr val="FF0000"/>
                </a:solidFill>
                <a:latin typeface="Times New Roman" pitchFamily="18" charset="0"/>
                <a:cs typeface="Times New Roman" pitchFamily="18" charset="0"/>
              </a:rPr>
              <a:t>	Ghidul de implementare a Curriculumului la Matematică;</a:t>
            </a:r>
          </a:p>
          <a:p>
            <a:pPr>
              <a:buNone/>
            </a:pPr>
            <a:r>
              <a:rPr lang="ro-RO" sz="2400" dirty="0" smtClean="0">
                <a:solidFill>
                  <a:srgbClr val="FF0000"/>
                </a:solidFill>
                <a:latin typeface="Times New Roman" pitchFamily="18" charset="0"/>
                <a:cs typeface="Times New Roman" pitchFamily="18" charset="0"/>
              </a:rPr>
              <a:t>	Ghidul profesorului la manualul școlar (în învățământul gimnazial);</a:t>
            </a:r>
          </a:p>
          <a:p>
            <a:pPr>
              <a:buNone/>
            </a:pPr>
            <a:r>
              <a:rPr lang="ro-RO" sz="2400" dirty="0" smtClean="0">
                <a:solidFill>
                  <a:srgbClr val="FF0000"/>
                </a:solidFill>
                <a:latin typeface="Times New Roman" pitchFamily="18" charset="0"/>
                <a:cs typeface="Times New Roman" pitchFamily="18" charset="0"/>
              </a:rPr>
              <a:t>	Reperele metodologice privind organizarea procesului educațional la disciplina școlară Matematică în anul de studii 2023-2024.</a:t>
            </a:r>
          </a:p>
          <a:p>
            <a:pPr>
              <a:buNone/>
            </a:pPr>
            <a:r>
              <a:rPr lang="ro-RO" sz="2800" dirty="0" smtClean="0">
                <a:solidFill>
                  <a:srgbClr val="FF0000"/>
                </a:solidFill>
                <a:latin typeface="Times New Roman" pitchFamily="18" charset="0"/>
                <a:cs typeface="Times New Roman" pitchFamily="18" charset="0"/>
              </a:rPr>
              <a:t>    </a:t>
            </a:r>
            <a:r>
              <a:rPr lang="ro-RO" sz="2400" dirty="0" smtClean="0">
                <a:solidFill>
                  <a:srgbClr val="FF0000"/>
                </a:solidFill>
                <a:latin typeface="Times New Roman" pitchFamily="18" charset="0"/>
                <a:cs typeface="Times New Roman" pitchFamily="18" charset="0"/>
              </a:rPr>
              <a:t>Modele de Proiect didactic de lungă durată </a:t>
            </a:r>
            <a:r>
              <a:rPr lang="ro-RO" sz="2400" dirty="0" smtClean="0">
                <a:solidFill>
                  <a:schemeClr val="tx1"/>
                </a:solidFill>
                <a:latin typeface="Times New Roman" pitchFamily="18" charset="0"/>
                <a:cs typeface="Times New Roman" pitchFamily="18" charset="0"/>
              </a:rPr>
              <a:t>este pe pagina MEC (clasa a V-a și a X-a) și în Ghidul de implementare a </a:t>
            </a:r>
            <a:r>
              <a:rPr lang="en-US" sz="2400" dirty="0" smtClean="0">
                <a:solidFill>
                  <a:schemeClr val="tx1"/>
                </a:solidFill>
                <a:latin typeface="Times New Roman" pitchFamily="18" charset="0"/>
                <a:cs typeface="Times New Roman" pitchFamily="18" charset="0"/>
              </a:rPr>
              <a:t>C</a:t>
            </a:r>
            <a:r>
              <a:rPr lang="ro-RO" sz="2400" dirty="0" err="1" smtClean="0">
                <a:solidFill>
                  <a:schemeClr val="tx1"/>
                </a:solidFill>
                <a:latin typeface="Times New Roman" pitchFamily="18" charset="0"/>
                <a:cs typeface="Times New Roman" pitchFamily="18" charset="0"/>
              </a:rPr>
              <a:t>urriculumului</a:t>
            </a:r>
            <a:r>
              <a:rPr lang="ro-RO" sz="2400" dirty="0" smtClean="0">
                <a:solidFill>
                  <a:schemeClr val="tx1"/>
                </a:solidFill>
                <a:latin typeface="Times New Roman" pitchFamily="18" charset="0"/>
                <a:cs typeface="Times New Roman" pitchFamily="18" charset="0"/>
              </a:rPr>
              <a:t>. </a:t>
            </a:r>
          </a:p>
          <a:p>
            <a:pPr>
              <a:buNone/>
            </a:pPr>
            <a:r>
              <a:rPr lang="ro-RO" sz="2400" dirty="0" smtClean="0">
                <a:solidFill>
                  <a:schemeClr val="tx1"/>
                </a:solidFill>
                <a:latin typeface="Times New Roman" pitchFamily="18" charset="0"/>
                <a:cs typeface="Times New Roman" pitchFamily="18" charset="0"/>
              </a:rPr>
              <a:t>    Termenul de elaborare/ discuție/ verificare/ aprobare a Proiectului didactic de lungă durată – </a:t>
            </a:r>
            <a:r>
              <a:rPr lang="ro-RO" sz="2400" dirty="0" smtClean="0">
                <a:solidFill>
                  <a:srgbClr val="FF0000"/>
                </a:solidFill>
                <a:latin typeface="Times New Roman" pitchFamily="18" charset="0"/>
                <a:cs typeface="Times New Roman" pitchFamily="18" charset="0"/>
              </a:rPr>
              <a:t>15 septembrie.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04800"/>
            <a:ext cx="8911687" cy="704193"/>
          </a:xfrm>
        </p:spPr>
        <p:txBody>
          <a:bodyPr/>
          <a:lstStyle/>
          <a:p>
            <a:pPr algn="ctr"/>
            <a:r>
              <a:rPr lang="ro-RO" b="1" dirty="0" smtClean="0">
                <a:solidFill>
                  <a:schemeClr val="accent1">
                    <a:lumMod val="75000"/>
                  </a:schemeClr>
                </a:solidFill>
              </a:rPr>
              <a:t>Proiectul didactic</a:t>
            </a:r>
            <a:endParaRPr lang="ro-RO" b="1" dirty="0">
              <a:solidFill>
                <a:schemeClr val="accent1">
                  <a:lumMod val="75000"/>
                </a:schemeClr>
              </a:solidFill>
            </a:endParaRPr>
          </a:p>
        </p:txBody>
      </p:sp>
      <p:sp>
        <p:nvSpPr>
          <p:cNvPr id="3" name="Содержимое 2"/>
          <p:cNvSpPr>
            <a:spLocks noGrp="1"/>
          </p:cNvSpPr>
          <p:nvPr>
            <p:ph idx="1"/>
          </p:nvPr>
        </p:nvSpPr>
        <p:spPr>
          <a:xfrm>
            <a:off x="1870841" y="1040523"/>
            <a:ext cx="9633771" cy="5444359"/>
          </a:xfrm>
        </p:spPr>
        <p:txBody>
          <a:bodyPr>
            <a:noAutofit/>
          </a:bodyPr>
          <a:lstStyle/>
          <a:p>
            <a:pPr algn="just"/>
            <a:r>
              <a:rPr lang="ro-RO" sz="2800" b="1" dirty="0" smtClean="0">
                <a:latin typeface="Times New Roman" pitchFamily="18" charset="0"/>
                <a:cs typeface="Times New Roman" pitchFamily="18" charset="0"/>
              </a:rPr>
              <a:t>Pentru elaborarea</a:t>
            </a:r>
            <a:r>
              <a:rPr lang="ro-RO" sz="2800" dirty="0" smtClean="0">
                <a:latin typeface="Times New Roman" pitchFamily="18" charset="0"/>
                <a:cs typeface="Times New Roman" pitchFamily="18" charset="0"/>
              </a:rPr>
              <a:t> Proiectului didactic de lungă durată la matematică pentru clasa a X-a, profil real, profil umanist se vor utiliza competențele specifice, unitățile de competențe, conținuturile pentru învățământul gimnazial și liceal</a:t>
            </a:r>
            <a:r>
              <a:rPr lang="en-US" sz="2800" dirty="0" smtClean="0">
                <a:latin typeface="Times New Roman" pitchFamily="18" charset="0"/>
                <a:cs typeface="Times New Roman" pitchFamily="18" charset="0"/>
              </a:rPr>
              <a:t> (similar</a:t>
            </a:r>
            <a:r>
              <a:rPr lang="ro-RO"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ro-RO" sz="2800" dirty="0" smtClean="0">
                <a:latin typeface="Times New Roman" pitchFamily="18" charset="0"/>
                <a:cs typeface="Times New Roman" pitchFamily="18" charset="0"/>
              </a:rPr>
              <a:t>î</a:t>
            </a:r>
            <a:r>
              <a:rPr lang="en-US" sz="2800" dirty="0" smtClean="0">
                <a:latin typeface="Times New Roman" pitchFamily="18" charset="0"/>
                <a:cs typeface="Times New Roman" pitchFamily="18" charset="0"/>
              </a:rPr>
              <a:t>n clasa a V</a:t>
            </a:r>
            <a:r>
              <a:rPr lang="ro-RO" sz="2800" dirty="0" smtClean="0">
                <a:latin typeface="Times New Roman" pitchFamily="18" charset="0"/>
                <a:cs typeface="Times New Roman" pitchFamily="18" charset="0"/>
              </a:rPr>
              <a:t>-a – pentru învățământul primar și gimnazial).</a:t>
            </a:r>
          </a:p>
          <a:p>
            <a:pPr marL="0" indent="0" algn="just">
              <a:buNone/>
            </a:pPr>
            <a:endParaRPr lang="ro-RO" sz="2800" dirty="0" smtClean="0">
              <a:latin typeface="Times New Roman" pitchFamily="18" charset="0"/>
              <a:cs typeface="Times New Roman" pitchFamily="18" charset="0"/>
            </a:endParaRPr>
          </a:p>
          <a:p>
            <a:pPr algn="just"/>
            <a:r>
              <a:rPr lang="ro-RO" sz="2800" dirty="0" smtClean="0">
                <a:latin typeface="Times New Roman" pitchFamily="18" charset="0"/>
                <a:cs typeface="Times New Roman" pitchFamily="18" charset="0"/>
              </a:rPr>
              <a:t>Proiectul didactic al lecției poate fi elaborat în baza  diverselor modele didactice existente și acceptate în literatura de specialitate.</a:t>
            </a:r>
          </a:p>
          <a:p>
            <a:pPr lvl="0" algn="just"/>
            <a:endParaRPr lang="ro-RO" sz="2400" dirty="0" smtClean="0">
              <a:latin typeface="Times New Roman" pitchFamily="18" charset="0"/>
              <a:cs typeface="Times New Roman" pitchFamily="18" charset="0"/>
            </a:endParaRPr>
          </a:p>
          <a:p>
            <a:endParaRPr lang="ro-RO" sz="2400" dirty="0" smtClean="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0208"/>
            <a:ext cx="8911687" cy="851337"/>
          </a:xfrm>
        </p:spPr>
        <p:txBody>
          <a:bodyPr>
            <a:normAutofit/>
          </a:bodyPr>
          <a:lstStyle/>
          <a:p>
            <a:pPr algn="ctr"/>
            <a:r>
              <a:rPr lang="ro-RO" sz="2400" b="1" dirty="0">
                <a:solidFill>
                  <a:schemeClr val="accent1">
                    <a:lumMod val="75000"/>
                  </a:schemeClr>
                </a:solidFill>
              </a:rPr>
              <a:t>Recomandări cu privire la</a:t>
            </a:r>
            <a:br>
              <a:rPr lang="ro-RO" sz="2400" b="1" dirty="0">
                <a:solidFill>
                  <a:schemeClr val="accent1">
                    <a:lumMod val="75000"/>
                  </a:schemeClr>
                </a:solidFill>
              </a:rPr>
            </a:br>
            <a:r>
              <a:rPr lang="ro-RO" sz="2400" b="1" dirty="0">
                <a:solidFill>
                  <a:schemeClr val="accent1">
                    <a:lumMod val="75000"/>
                  </a:schemeClr>
                </a:solidFill>
              </a:rPr>
              <a:t> predarea - învăţarea matematicii </a:t>
            </a:r>
            <a:endParaRPr lang="ro-RO" sz="2400" dirty="0">
              <a:solidFill>
                <a:schemeClr val="accent1">
                  <a:lumMod val="75000"/>
                </a:schemeClr>
              </a:solidFill>
            </a:endParaRPr>
          </a:p>
        </p:txBody>
      </p:sp>
      <p:sp>
        <p:nvSpPr>
          <p:cNvPr id="3" name="Content Placeholder 2"/>
          <p:cNvSpPr>
            <a:spLocks noGrp="1"/>
          </p:cNvSpPr>
          <p:nvPr>
            <p:ph idx="1"/>
          </p:nvPr>
        </p:nvSpPr>
        <p:spPr>
          <a:xfrm>
            <a:off x="1755228" y="1082567"/>
            <a:ext cx="9749384" cy="5391805"/>
          </a:xfrm>
        </p:spPr>
        <p:txBody>
          <a:bodyPr>
            <a:normAutofit fontScale="92500" lnSpcReduction="20000"/>
          </a:bodyPr>
          <a:lstStyle/>
          <a:p>
            <a:pPr marL="0" indent="0" algn="just">
              <a:buNone/>
            </a:pPr>
            <a:r>
              <a:rPr lang="ro-RO" sz="2400" dirty="0" smtClean="0">
                <a:latin typeface="Times New Roman" panose="02020603050405020304" pitchFamily="18" charset="0"/>
                <a:cs typeface="Times New Roman" panose="02020603050405020304" pitchFamily="18" charset="0"/>
              </a:rPr>
              <a:t>Organizarea </a:t>
            </a:r>
            <a:r>
              <a:rPr lang="ro-RO" sz="2400" dirty="0">
                <a:latin typeface="Times New Roman" panose="02020603050405020304" pitchFamily="18" charset="0"/>
                <a:cs typeface="Times New Roman" panose="02020603050405020304" pitchFamily="18" charset="0"/>
              </a:rPr>
              <a:t>procesului de predare-învățare-evaluare la Matematică va fi realizat în contextul dezvoltării competenţelor specifice disciplinei prin</a:t>
            </a:r>
            <a:r>
              <a:rPr lang="en-US" sz="24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Organizarea rațională a demersului didactic, </a:t>
            </a:r>
            <a:r>
              <a:rPr lang="ro-RO" sz="2600" dirty="0">
                <a:latin typeface="Times New Roman" panose="02020603050405020304" pitchFamily="18" charset="0"/>
                <a:cs typeface="Times New Roman" panose="02020603050405020304" pitchFamily="18" charset="0"/>
              </a:rPr>
              <a:t>ghidând elevii spre dobândirea cunoștințelor (</a:t>
            </a:r>
            <a:r>
              <a:rPr lang="ro-RO" sz="2600" dirty="0">
                <a:solidFill>
                  <a:srgbClr val="FF0000"/>
                </a:solidFill>
                <a:latin typeface="Times New Roman" panose="02020603050405020304" pitchFamily="18" charset="0"/>
                <a:cs typeface="Times New Roman" panose="02020603050405020304" pitchFamily="18" charset="0"/>
              </a:rPr>
              <a:t>a ști</a:t>
            </a:r>
            <a:r>
              <a:rPr lang="ro-RO" sz="2600" dirty="0">
                <a:latin typeface="Times New Roman" panose="02020603050405020304" pitchFamily="18" charset="0"/>
                <a:cs typeface="Times New Roman" panose="02020603050405020304" pitchFamily="18" charset="0"/>
              </a:rPr>
              <a:t>), formarea abilităților (</a:t>
            </a:r>
            <a:r>
              <a:rPr lang="ro-RO" sz="2600" dirty="0">
                <a:solidFill>
                  <a:srgbClr val="FF0000"/>
                </a:solidFill>
                <a:latin typeface="Times New Roman" panose="02020603050405020304" pitchFamily="18" charset="0"/>
                <a:cs typeface="Times New Roman" panose="02020603050405020304" pitchFamily="18" charset="0"/>
              </a:rPr>
              <a:t>a ști să faci</a:t>
            </a:r>
            <a:r>
              <a:rPr lang="ro-RO" sz="2600" dirty="0">
                <a:latin typeface="Times New Roman" panose="02020603050405020304" pitchFamily="18" charset="0"/>
                <a:cs typeface="Times New Roman" panose="02020603050405020304" pitchFamily="18" charset="0"/>
              </a:rPr>
              <a:t>), atitudini și valori (</a:t>
            </a:r>
            <a:r>
              <a:rPr lang="ro-RO" sz="2600" dirty="0">
                <a:solidFill>
                  <a:srgbClr val="FF0000"/>
                </a:solidFill>
                <a:latin typeface="Times New Roman" panose="02020603050405020304" pitchFamily="18" charset="0"/>
                <a:cs typeface="Times New Roman" panose="02020603050405020304" pitchFamily="18" charset="0"/>
              </a:rPr>
              <a:t>a ști să fii</a:t>
            </a:r>
            <a:r>
              <a:rPr lang="ro-RO" sz="2600" dirty="0">
                <a:latin typeface="Times New Roman" panose="02020603050405020304" pitchFamily="18" charset="0"/>
                <a:cs typeface="Times New Roman" panose="02020603050405020304" pitchFamily="18" charset="0"/>
              </a:rPr>
              <a:t>) și, altfel spus – formarea competenței;</a:t>
            </a:r>
          </a:p>
          <a:p>
            <a:pPr lvl="0" algn="just"/>
            <a:r>
              <a:rPr lang="ro-RO" sz="2600" i="1" dirty="0" smtClean="0">
                <a:latin typeface="Times New Roman" panose="02020603050405020304" pitchFamily="18" charset="0"/>
                <a:cs typeface="Times New Roman" panose="02020603050405020304" pitchFamily="18" charset="0"/>
              </a:rPr>
              <a:t>Abordarea motivată a subiectelor de studiu, </a:t>
            </a:r>
            <a:r>
              <a:rPr lang="ro-RO" sz="2600" dirty="0" smtClean="0">
                <a:latin typeface="Times New Roman" panose="02020603050405020304" pitchFamily="18" charset="0"/>
                <a:cs typeface="Times New Roman" panose="02020603050405020304" pitchFamily="18" charset="0"/>
              </a:rPr>
              <a:t>pentru a-l face accesibil și atractiv elevilor</a:t>
            </a:r>
            <a:r>
              <a:rPr lang="en-US" sz="2600" dirty="0" smtClean="0">
                <a:latin typeface="Times New Roman" panose="02020603050405020304" pitchFamily="18" charset="0"/>
                <a:cs typeface="Times New Roman" panose="02020603050405020304" pitchFamily="18" charset="0"/>
              </a:rPr>
              <a:t>;</a:t>
            </a:r>
          </a:p>
          <a:p>
            <a:pPr lvl="0" algn="just"/>
            <a:r>
              <a:rPr lang="ro-RO" sz="2600" i="1" dirty="0" smtClean="0">
                <a:latin typeface="Times New Roman" panose="02020603050405020304" pitchFamily="18" charset="0"/>
                <a:cs typeface="Times New Roman" panose="02020603050405020304" pitchFamily="18" charset="0"/>
              </a:rPr>
              <a:t>Desfășurarea </a:t>
            </a:r>
            <a:r>
              <a:rPr lang="ro-RO" sz="2600" i="1" dirty="0">
                <a:latin typeface="Times New Roman" panose="02020603050405020304" pitchFamily="18" charset="0"/>
                <a:cs typeface="Times New Roman" panose="02020603050405020304" pitchFamily="18" charset="0"/>
              </a:rPr>
              <a:t>interactivă </a:t>
            </a:r>
            <a:r>
              <a:rPr lang="ro-RO" sz="2600" dirty="0">
                <a:latin typeface="Times New Roman" panose="02020603050405020304" pitchFamily="18" charset="0"/>
                <a:cs typeface="Times New Roman" panose="02020603050405020304" pitchFamily="18" charset="0"/>
              </a:rPr>
              <a:t>a procesului de predare-învățare;</a:t>
            </a:r>
          </a:p>
          <a:p>
            <a:pPr lvl="0" algn="just"/>
            <a:r>
              <a:rPr lang="ro-RO" sz="2600" dirty="0" smtClean="0">
                <a:latin typeface="Times New Roman" pitchFamily="18" charset="0"/>
                <a:cs typeface="Times New Roman" pitchFamily="18" charset="0"/>
              </a:rPr>
              <a:t>Activități </a:t>
            </a:r>
            <a:r>
              <a:rPr lang="ro-RO" sz="2600" dirty="0">
                <a:latin typeface="Times New Roman" pitchFamily="18" charset="0"/>
                <a:cs typeface="Times New Roman" pitchFamily="18" charset="0"/>
              </a:rPr>
              <a:t>de elaborare a proiectelor </a:t>
            </a:r>
            <a:r>
              <a:rPr lang="ro-RO" sz="2600" dirty="0" smtClean="0">
                <a:latin typeface="Times New Roman" pitchFamily="18" charset="0"/>
                <a:cs typeface="Times New Roman" pitchFamily="18" charset="0"/>
              </a:rPr>
              <a:t>STEM/ STEAM (se propune utilizarea criteriului 5P (</a:t>
            </a:r>
            <a:r>
              <a:rPr lang="ro-RO" sz="2600" dirty="0" smtClean="0">
                <a:solidFill>
                  <a:srgbClr val="FF0000"/>
                </a:solidFill>
                <a:latin typeface="Times New Roman" pitchFamily="18" charset="0"/>
                <a:cs typeface="Times New Roman" pitchFamily="18" charset="0"/>
              </a:rPr>
              <a:t>Problema</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proiectarea/ planificarea</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procesul</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produsul/ produsele</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prezentarea</a:t>
            </a:r>
            <a:r>
              <a:rPr lang="ro-RO" sz="2600" dirty="0" smtClean="0">
                <a:latin typeface="Times New Roman" pitchFamily="18" charset="0"/>
                <a:cs typeface="Times New Roman" pitchFamily="18" charset="0"/>
              </a:rPr>
              <a:t>) în realizarea proiectelor. Pentru a realiza acești pași este necesar de stabilit obiectivele; domeniile; colaboratorii; produsele finale; tehnologiile utilizate</a:t>
            </a:r>
            <a:r>
              <a:rPr lang="ro-RO" sz="2600" dirty="0">
                <a:latin typeface="Times New Roman" pitchFamily="18" charset="0"/>
                <a:cs typeface="Times New Roman" pitchFamily="18" charset="0"/>
              </a:rPr>
              <a:t>.</a:t>
            </a:r>
          </a:p>
          <a:p>
            <a:pPr algn="just"/>
            <a:r>
              <a:rPr lang="ro-RO" sz="2600" dirty="0">
                <a:latin typeface="Times New Roman" pitchFamily="18" charset="0"/>
                <a:cs typeface="Times New Roman" pitchFamily="18" charset="0"/>
              </a:rPr>
              <a:t>O atenție deosebită se va acorda aplicabilității matematicii în rezolvarea diverselor probleme, inclusiv, a problemelor din cotidian, a problemelor integrative.</a:t>
            </a:r>
            <a:endParaRPr lang="en-US" sz="26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3066539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1292772"/>
          </a:xfrm>
        </p:spPr>
        <p:txBody>
          <a:bodyPr/>
          <a:lstStyle/>
          <a:p>
            <a:pPr algn="ctr"/>
            <a:r>
              <a:rPr lang="ro-RO" b="1" dirty="0" smtClean="0">
                <a:solidFill>
                  <a:schemeClr val="accent1">
                    <a:lumMod val="75000"/>
                  </a:schemeClr>
                </a:solidFill>
              </a:rPr>
              <a:t>Recomandări cu privire la</a:t>
            </a:r>
            <a:br>
              <a:rPr lang="ro-RO" b="1" dirty="0" smtClean="0">
                <a:solidFill>
                  <a:schemeClr val="accent1">
                    <a:lumMod val="75000"/>
                  </a:schemeClr>
                </a:solidFill>
              </a:rPr>
            </a:br>
            <a:r>
              <a:rPr lang="ro-RO" b="1" dirty="0" smtClean="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765738" y="1450428"/>
            <a:ext cx="9738874" cy="4950371"/>
          </a:xfrm>
        </p:spPr>
        <p:txBody>
          <a:bodyPr>
            <a:noAutofit/>
          </a:bodyPr>
          <a:lstStyle/>
          <a:p>
            <a:pPr algn="just"/>
            <a:r>
              <a:rPr lang="ro-RO" sz="2400" dirty="0" smtClean="0">
                <a:latin typeface="Times New Roman" pitchFamily="18" charset="0"/>
                <a:cs typeface="Times New Roman" pitchFamily="18" charset="0"/>
              </a:rPr>
              <a:t>La moment, domeniul Tehnologii Informaționale și Comunicaționale (TIC) este unul foarte dinamic, viteza de dezvoltare a noilor instrumente și oportunități fiind foarte mare. În scopul eficientizării procesului de predare-învățare</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evaluare</a:t>
            </a:r>
            <a:r>
              <a:rPr lang="ro-RO" sz="2400" dirty="0" smtClean="0">
                <a:latin typeface="Times New Roman" pitchFamily="18" charset="0"/>
                <a:cs typeface="Times New Roman" pitchFamily="18" charset="0"/>
              </a:rPr>
              <a:t> la matematică, utilizând tutorialele de pe pagina </a:t>
            </a:r>
            <a:r>
              <a:rPr lang="ro-RO" sz="2400" b="1" i="1" dirty="0" smtClean="0">
                <a:latin typeface="Times New Roman" pitchFamily="18" charset="0"/>
                <a:cs typeface="Times New Roman" pitchFamily="18" charset="0"/>
              </a:rPr>
              <a:t>Platforme educaționale online (alem.aice.md) </a:t>
            </a:r>
            <a:r>
              <a:rPr lang="ro-RO" sz="2400" dirty="0" smtClean="0">
                <a:latin typeface="Times New Roman" pitchFamily="18" charset="0"/>
                <a:cs typeface="Times New Roman" pitchFamily="18" charset="0"/>
              </a:rPr>
              <a:t>profesorul poate:</a:t>
            </a:r>
          </a:p>
          <a:p>
            <a:pPr lvl="0"/>
            <a:r>
              <a:rPr lang="ro-RO" sz="2400" b="1" i="1" dirty="0" smtClean="0">
                <a:latin typeface="Times New Roman" pitchFamily="18" charset="0"/>
                <a:cs typeface="Times New Roman" pitchFamily="18" charset="0"/>
              </a:rPr>
              <a:t>crea lecții online (Wand Education), colaje digitale</a:t>
            </a:r>
            <a:r>
              <a:rPr lang="en-US" sz="2400" b="1" i="1" dirty="0" smtClean="0">
                <a:latin typeface="Times New Roman" pitchFamily="18" charset="0"/>
                <a:cs typeface="Times New Roman" pitchFamily="18" charset="0"/>
              </a:rPr>
              <a:t>,</a:t>
            </a:r>
            <a:r>
              <a:rPr lang="ro-RO" sz="2400" b="1" i="1" dirty="0" smtClean="0">
                <a:latin typeface="Times New Roman" pitchFamily="18" charset="0"/>
                <a:cs typeface="Times New Roman" pitchFamily="18" charset="0"/>
              </a:rPr>
              <a:t> text și imagini (Canva, Fotojet), postere digitale (Thing Link), grafice (Beam, Infogr.am), cărți digitale (Book Creator, Bookemon, Flipsnack),</a:t>
            </a:r>
            <a:endParaRPr lang="ro-RO" sz="2400" dirty="0" smtClean="0">
              <a:latin typeface="Times New Roman" pitchFamily="18" charset="0"/>
              <a:cs typeface="Times New Roman" pitchFamily="18" charset="0"/>
            </a:endParaRPr>
          </a:p>
          <a:p>
            <a:pPr lvl="0"/>
            <a:r>
              <a:rPr lang="ro-RO" sz="2400" b="1" i="1" dirty="0" smtClean="0">
                <a:latin typeface="Times New Roman" pitchFamily="18" charset="0"/>
                <a:cs typeface="Times New Roman" pitchFamily="18" charset="0"/>
              </a:rPr>
              <a:t>crea portofolii digitale (Wakelet), </a:t>
            </a:r>
            <a:endParaRPr lang="ro-RO" sz="2400" dirty="0" smtClean="0">
              <a:latin typeface="Times New Roman" pitchFamily="18" charset="0"/>
              <a:cs typeface="Times New Roman" pitchFamily="18" charset="0"/>
            </a:endParaRPr>
          </a:p>
          <a:p>
            <a:pPr lvl="0"/>
            <a:r>
              <a:rPr lang="ro-RO" sz="2400" b="1" i="1" dirty="0" smtClean="0">
                <a:latin typeface="Times New Roman" pitchFamily="18" charset="0"/>
                <a:cs typeface="Times New Roman" pitchFamily="18" charset="0"/>
              </a:rPr>
              <a:t>crea și realiza jocuri educative (Umaigra), jocuri interactive (Jeopardy Game, Purpose Games ), edita filmulețe (ClipChamp), </a:t>
            </a:r>
            <a:endParaRPr lang="ro-RO" sz="2400" dirty="0" smtClean="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04800"/>
            <a:ext cx="8911687" cy="1219200"/>
          </a:xfrm>
        </p:spPr>
        <p:txBody>
          <a:bodyPr/>
          <a:lstStyle/>
          <a:p>
            <a:pPr algn="ctr"/>
            <a:r>
              <a:rPr lang="ro-RO" b="1" dirty="0" smtClean="0">
                <a:solidFill>
                  <a:schemeClr val="accent1">
                    <a:lumMod val="75000"/>
                  </a:schemeClr>
                </a:solidFill>
              </a:rPr>
              <a:t>Recomandări cu privire la</a:t>
            </a:r>
            <a:br>
              <a:rPr lang="ro-RO" b="1" dirty="0" smtClean="0">
                <a:solidFill>
                  <a:schemeClr val="accent1">
                    <a:lumMod val="75000"/>
                  </a:schemeClr>
                </a:solidFill>
              </a:rPr>
            </a:br>
            <a:r>
              <a:rPr lang="ro-RO" b="1" dirty="0" smtClean="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744717" y="1534511"/>
            <a:ext cx="9759895" cy="4792717"/>
          </a:xfrm>
        </p:spPr>
        <p:txBody>
          <a:bodyPr>
            <a:normAutofit lnSpcReduction="10000"/>
          </a:bodyPr>
          <a:lstStyle/>
          <a:p>
            <a:pPr lvl="0"/>
            <a:r>
              <a:rPr lang="ro-RO" sz="2800" b="1" i="1" dirty="0" smtClean="0">
                <a:latin typeface="Times New Roman" pitchFamily="18" charset="0"/>
                <a:cs typeface="Times New Roman" pitchFamily="18" charset="0"/>
              </a:rPr>
              <a:t>realiza prezentări Power Point (ISSUU),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crea hărți conceptuale (Trading Card, Coggle, Bubbl.us),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crea și aplica teste interactive online (ProProfs, Quizizz, Testmoz, Quizalize, Socrative, Triventy),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aplica instrumente interactive de evaluare (Plickers),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verifica în timp real exerciții și teste (ASQ.ro),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organiza și realiza conferințe web (Discord, My Own conference),</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filma lecțiile de matematică (lecții video) și transmite elevilor (Screencast-o-matic, Screencastify).</a:t>
            </a:r>
            <a:endParaRPr lang="ro-RO" sz="2800" dirty="0" smtClean="0">
              <a:latin typeface="Times New Roman" pitchFamily="18" charset="0"/>
              <a:cs typeface="Times New Roman" pitchFamily="18" charset="0"/>
            </a:endParaRPr>
          </a:p>
          <a:p>
            <a:endParaRPr lang="ro-R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31228"/>
            <a:ext cx="8911687" cy="1040524"/>
          </a:xfrm>
        </p:spPr>
        <p:txBody>
          <a:bodyPr>
            <a:normAutofit fontScale="90000"/>
          </a:bodyPr>
          <a:lstStyle/>
          <a:p>
            <a:pPr algn="ctr"/>
            <a:r>
              <a:rPr lang="ro-RO" b="1" dirty="0" smtClean="0">
                <a:solidFill>
                  <a:schemeClr val="accent1">
                    <a:lumMod val="75000"/>
                  </a:schemeClr>
                </a:solidFill>
                <a:latin typeface="Times New Roman" pitchFamily="18" charset="0"/>
                <a:cs typeface="Times New Roman" pitchFamily="18" charset="0"/>
              </a:rPr>
              <a:t>Cum sporim motivația, autonomia și responsabilitatea pentru învățare la elevi</a:t>
            </a:r>
            <a:endParaRPr lang="ro-RO" b="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1734207" y="1502980"/>
            <a:ext cx="9770405" cy="4876800"/>
          </a:xfrm>
        </p:spPr>
        <p:txBody>
          <a:bodyPr>
            <a:normAutofit/>
          </a:bodyPr>
          <a:lstStyle/>
          <a:p>
            <a:r>
              <a:rPr lang="ro-RO" sz="2400" dirty="0" smtClean="0">
                <a:solidFill>
                  <a:srgbClr val="FF0000"/>
                </a:solidFill>
                <a:latin typeface="Times New Roman" pitchFamily="18" charset="0"/>
                <a:cs typeface="Times New Roman" pitchFamily="18" charset="0"/>
              </a:rPr>
              <a:t>Prin aprecierea justă și corectă a rezultatului la zi;</a:t>
            </a:r>
          </a:p>
          <a:p>
            <a:pPr algn="just"/>
            <a:r>
              <a:rPr lang="ro-RO" sz="2400" dirty="0" smtClean="0">
                <a:latin typeface="Times New Roman" pitchFamily="18" charset="0"/>
                <a:cs typeface="Times New Roman" pitchFamily="18" charset="0"/>
              </a:rPr>
              <a:t>Prin </a:t>
            </a:r>
            <a:r>
              <a:rPr lang="ro-RO" sz="2400" dirty="0" smtClean="0">
                <a:solidFill>
                  <a:srgbClr val="FF0000"/>
                </a:solidFill>
                <a:latin typeface="Times New Roman" pitchFamily="18" charset="0"/>
                <a:cs typeface="Times New Roman" pitchFamily="18" charset="0"/>
              </a:rPr>
              <a:t>fraze de apreciere</a:t>
            </a:r>
            <a:r>
              <a:rPr lang="ro-RO" sz="2400" dirty="0" smtClean="0">
                <a:latin typeface="Times New Roman" pitchFamily="18" charset="0"/>
                <a:cs typeface="Times New Roman" pitchFamily="18" charset="0"/>
              </a:rPr>
              <a:t>, mulți de bravo,  prin  „apreciez ceea ce ai făcut”, „te descurci de minune”, sunt mândru (ă) de tine”, „Ești talentat (ă)! Este meritul tău!”, „ai luat o decizie corectă/ foarte bună!”;</a:t>
            </a:r>
          </a:p>
          <a:p>
            <a:r>
              <a:rPr lang="ro-RO" sz="2400" dirty="0" smtClean="0">
                <a:latin typeface="Times New Roman" pitchFamily="18" charset="0"/>
                <a:cs typeface="Times New Roman" pitchFamily="18" charset="0"/>
              </a:rPr>
              <a:t>Prin un șir de plusuri, semne de exclamare pe linia de margine a caietului;</a:t>
            </a:r>
          </a:p>
          <a:p>
            <a:pPr algn="just"/>
            <a:r>
              <a:rPr lang="ro-RO" sz="2400" dirty="0" smtClean="0">
                <a:solidFill>
                  <a:srgbClr val="FF0000"/>
                </a:solidFill>
                <a:latin typeface="Times New Roman" pitchFamily="18" charset="0"/>
                <a:cs typeface="Times New Roman" pitchFamily="18" charset="0"/>
              </a:rPr>
              <a:t>Oferind posibilitatea de a se deschide în comunicare</a:t>
            </a:r>
            <a:r>
              <a:rPr lang="ro-RO" sz="2400" dirty="0" smtClean="0">
                <a:latin typeface="Times New Roman" pitchFamily="18" charset="0"/>
                <a:cs typeface="Times New Roman" pitchFamily="18" charset="0"/>
              </a:rPr>
              <a:t>, de a se implica în activitate;</a:t>
            </a:r>
          </a:p>
          <a:p>
            <a:pPr algn="just"/>
            <a:r>
              <a:rPr lang="ro-RO" sz="2400" dirty="0" smtClean="0">
                <a:latin typeface="Times New Roman" pitchFamily="18" charset="0"/>
                <a:cs typeface="Times New Roman" pitchFamily="18" charset="0"/>
              </a:rPr>
              <a:t>Această comunicare îi stimulează, le insuflă încrederea și, atunci, fac cu mai multă tragere de inimă temele, își spun că pot și încearcă să soluționeze și ceea ce este mai complicat. </a:t>
            </a:r>
          </a:p>
          <a:p>
            <a:r>
              <a:rPr lang="ro-RO" sz="2400" dirty="0" smtClean="0">
                <a:solidFill>
                  <a:srgbClr val="FF0000"/>
                </a:solidFill>
                <a:latin typeface="Times New Roman" pitchFamily="18" charset="0"/>
                <a:cs typeface="Times New Roman" pitchFamily="18" charset="0"/>
              </a:rPr>
              <a:t>Succesul </a:t>
            </a:r>
            <a:r>
              <a:rPr lang="ro-RO" sz="2400" dirty="0" smtClean="0">
                <a:latin typeface="Times New Roman" pitchFamily="18" charset="0"/>
                <a:cs typeface="Times New Roman" pitchFamily="18" charset="0"/>
              </a:rPr>
              <a:t>îi dă încredere elevului, crește interesul pentru învățătură. </a:t>
            </a:r>
            <a:endParaRPr lang="ro-RO"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8000" b="1" dirty="0">
                <a:solidFill>
                  <a:schemeClr val="accent1">
                    <a:lumMod val="50000"/>
                  </a:schemeClr>
                </a:solidFill>
                <a:latin typeface="Times New Roman" panose="02020603050405020304" pitchFamily="18" charset="0"/>
                <a:cs typeface="Times New Roman" panose="02020603050405020304" pitchFamily="18" charset="0"/>
              </a:rPr>
              <a:t>Motto:</a:t>
            </a:r>
            <a:endParaRPr lang="ro-RO" sz="8000" dirty="0"/>
          </a:p>
        </p:txBody>
      </p:sp>
      <p:sp>
        <p:nvSpPr>
          <p:cNvPr id="3" name="Content Placeholder 2"/>
          <p:cNvSpPr>
            <a:spLocks noGrp="1"/>
          </p:cNvSpPr>
          <p:nvPr>
            <p:ph idx="1"/>
          </p:nvPr>
        </p:nvSpPr>
        <p:spPr>
          <a:xfrm>
            <a:off x="1324303" y="2133600"/>
            <a:ext cx="10180309" cy="3909848"/>
          </a:xfrm>
        </p:spPr>
        <p:txBody>
          <a:bodyPr>
            <a:normAutofit/>
          </a:bodyPr>
          <a:lstStyle/>
          <a:p>
            <a:pPr algn="ctr"/>
            <a:r>
              <a:rPr lang="ro-RO" sz="4800" b="1" i="1" dirty="0"/>
              <a:t>Dacă un copil nu poate învăţa în modul în care îi predăm, trebuie să îi predăm în modul în care el poate învăţa…</a:t>
            </a:r>
            <a:br>
              <a:rPr lang="ro-RO" sz="4800" b="1" i="1" dirty="0"/>
            </a:br>
            <a:r>
              <a:rPr lang="ro-RO" sz="4800" b="1" i="1" dirty="0" smtClean="0"/>
              <a:t>                         </a:t>
            </a:r>
            <a:r>
              <a:rPr lang="ro-RO" sz="4800" i="1" dirty="0" smtClean="0"/>
              <a:t>Ignacio </a:t>
            </a:r>
            <a:r>
              <a:rPr lang="ro-RO" sz="4800" i="1" dirty="0"/>
              <a:t>Estrada</a:t>
            </a:r>
          </a:p>
          <a:p>
            <a:endParaRPr lang="ro-RO" dirty="0"/>
          </a:p>
        </p:txBody>
      </p:sp>
    </p:spTree>
    <p:extLst>
      <p:ext uri="{BB962C8B-B14F-4D97-AF65-F5344CB8AC3E}">
        <p14:creationId xmlns:p14="http://schemas.microsoft.com/office/powerpoint/2010/main" val="328524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199698"/>
            <a:ext cx="8911687" cy="630620"/>
          </a:xfrm>
        </p:spPr>
        <p:txBody>
          <a:bodyPr>
            <a:normAutofit fontScale="90000"/>
          </a:bodyPr>
          <a:lstStyle/>
          <a:p>
            <a:pPr algn="ctr"/>
            <a:r>
              <a:rPr lang="ro-RO" b="1" dirty="0" smtClean="0">
                <a:solidFill>
                  <a:schemeClr val="accent1">
                    <a:lumMod val="75000"/>
                  </a:schemeClr>
                </a:solidFill>
                <a:latin typeface="Times New Roman" pitchFamily="18" charset="0"/>
                <a:cs typeface="Times New Roman" pitchFamily="18" charset="0"/>
              </a:rPr>
              <a:t>Reușita școlară</a:t>
            </a:r>
            <a:endParaRPr lang="ro-RO" b="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1639614" y="861848"/>
            <a:ext cx="9864998" cy="5644055"/>
          </a:xfrm>
        </p:spPr>
        <p:txBody>
          <a:bodyPr>
            <a:normAutofit fontScale="92500" lnSpcReduction="10000"/>
          </a:bodyPr>
          <a:lstStyle/>
          <a:p>
            <a:pPr algn="just"/>
            <a:r>
              <a:rPr lang="ro-RO" sz="2400" dirty="0" smtClean="0">
                <a:latin typeface="Times New Roman" pitchFamily="18" charset="0"/>
                <a:cs typeface="Times New Roman" pitchFamily="18" charset="0"/>
              </a:rPr>
              <a:t>Pentru a obține reușită școlară la disciplină, este important de identificat nevoile de învățare ale fiecărui elev. Pentru aceasta, este necesar de evaluat calitatea climatului din clasă în sală conform indicatorilor:</a:t>
            </a:r>
          </a:p>
          <a:p>
            <a:pPr lvl="0"/>
            <a:r>
              <a:rPr lang="ro-RO" sz="2400" dirty="0" smtClean="0">
                <a:latin typeface="Times New Roman" pitchFamily="18" charset="0"/>
                <a:cs typeface="Times New Roman" pitchFamily="18" charset="0"/>
              </a:rPr>
              <a:t>receptivitate și incluziune culturală,</a:t>
            </a:r>
          </a:p>
          <a:p>
            <a:pPr lvl="0"/>
            <a:r>
              <a:rPr lang="ro-RO" sz="2400" dirty="0" smtClean="0">
                <a:latin typeface="Times New Roman" pitchFamily="18" charset="0"/>
                <a:cs typeface="Times New Roman" pitchFamily="18" charset="0"/>
              </a:rPr>
              <a:t>sentiment de securitate, inclusiv prevenirea și protecția împotriva hărțuirii,</a:t>
            </a:r>
          </a:p>
          <a:p>
            <a:pPr lvl="0"/>
            <a:r>
              <a:rPr lang="ro-RO" sz="2400" dirty="0" smtClean="0">
                <a:latin typeface="Times New Roman" pitchFamily="18" charset="0"/>
                <a:cs typeface="Times New Roman" pitchFamily="18" charset="0"/>
              </a:rPr>
              <a:t>gestionarea pozitivă a clasei,</a:t>
            </a:r>
          </a:p>
          <a:p>
            <a:pPr lvl="0"/>
            <a:r>
              <a:rPr lang="ro-RO" sz="2400" dirty="0" smtClean="0">
                <a:latin typeface="Times New Roman" pitchFamily="18" charset="0"/>
                <a:cs typeface="Times New Roman" pitchFamily="18" charset="0"/>
              </a:rPr>
              <a:t>relații pline de grijă între profesori și elevi,</a:t>
            </a:r>
          </a:p>
          <a:p>
            <a:pPr lvl="0"/>
            <a:r>
              <a:rPr lang="ro-RO" sz="2400" dirty="0" smtClean="0">
                <a:latin typeface="Times New Roman" pitchFamily="18" charset="0"/>
                <a:cs typeface="Times New Roman" pitchFamily="18" charset="0"/>
              </a:rPr>
              <a:t>relații de susținere între colegi,</a:t>
            </a:r>
          </a:p>
          <a:p>
            <a:pPr lvl="0"/>
            <a:r>
              <a:rPr lang="ro-RO" sz="2400" dirty="0" smtClean="0">
                <a:latin typeface="Times New Roman" pitchFamily="18" charset="0"/>
                <a:cs typeface="Times New Roman" pitchFamily="18" charset="0"/>
              </a:rPr>
              <a:t>colaborare, inclusiv învățare în colaborare,</a:t>
            </a:r>
          </a:p>
          <a:p>
            <a:pPr lvl="0"/>
            <a:r>
              <a:rPr lang="ro-RO" sz="2400" dirty="0" smtClean="0">
                <a:latin typeface="Times New Roman" pitchFamily="18" charset="0"/>
                <a:cs typeface="Times New Roman" pitchFamily="18" charset="0"/>
              </a:rPr>
              <a:t>implicare activă e elevilor în activități de învățare relevante,</a:t>
            </a:r>
          </a:p>
          <a:p>
            <a:pPr lvl="0"/>
            <a:r>
              <a:rPr lang="ro-RO" sz="2400" dirty="0" smtClean="0">
                <a:latin typeface="Times New Roman" pitchFamily="18" charset="0"/>
                <a:cs typeface="Times New Roman" pitchFamily="18" charset="0"/>
              </a:rPr>
              <a:t>provocările și așteptările tuturor elevilor din clasă,</a:t>
            </a:r>
          </a:p>
          <a:p>
            <a:pPr lvl="0"/>
            <a:r>
              <a:rPr lang="ro-RO" sz="2400" dirty="0" smtClean="0">
                <a:latin typeface="Times New Roman" pitchFamily="18" charset="0"/>
                <a:cs typeface="Times New Roman" pitchFamily="18" charset="0"/>
              </a:rPr>
              <a:t>vocea elevilor, inclusiv participarea elevilor la deciziile din clasă.</a:t>
            </a:r>
          </a:p>
          <a:p>
            <a:pPr>
              <a:buNone/>
            </a:pPr>
            <a:r>
              <a:rPr lang="ro-RO" sz="2400" dirty="0" smtClean="0">
                <a:latin typeface="Times New Roman" pitchFamily="18" charset="0"/>
                <a:cs typeface="Times New Roman" pitchFamily="18" charset="0"/>
              </a:rPr>
              <a:t>     Acești indicatori pot fi transpuși într-un chestionar și adaptați în funcție de fiecare clasă, fapt care va permite profesorilor să evalueze cât mai bine nevoile elevilor.</a:t>
            </a:r>
          </a:p>
          <a:p>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9697"/>
            <a:ext cx="8911687" cy="1054713"/>
          </a:xfrm>
        </p:spPr>
        <p:txBody>
          <a:bodyPr/>
          <a:lstStyle/>
          <a:p>
            <a:pPr algn="ctr"/>
            <a:r>
              <a:rPr lang="ro-RO" b="1" dirty="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dirty="0"/>
          </a:p>
        </p:txBody>
      </p:sp>
      <p:sp>
        <p:nvSpPr>
          <p:cNvPr id="3" name="Content Placeholder 2"/>
          <p:cNvSpPr>
            <a:spLocks noGrp="1"/>
          </p:cNvSpPr>
          <p:nvPr>
            <p:ph idx="1"/>
          </p:nvPr>
        </p:nvSpPr>
        <p:spPr>
          <a:xfrm>
            <a:off x="1902372" y="1019503"/>
            <a:ext cx="9602240" cy="5402318"/>
          </a:xfrm>
        </p:spPr>
        <p:txBody>
          <a:bodyPr>
            <a:normAutofit lnSpcReduction="10000"/>
          </a:bodyPr>
          <a:lstStyle/>
          <a:p>
            <a:pPr marL="0" indent="0" algn="just">
              <a:buNone/>
            </a:pPr>
            <a:r>
              <a:rPr lang="ro-RO" sz="2400" dirty="0">
                <a:latin typeface="Times New Roman" pitchFamily="18" charset="0"/>
                <a:cs typeface="Times New Roman" pitchFamily="18" charset="0"/>
              </a:rPr>
              <a:t>În activitatea evaluativă, profesorul se va ghida de principiile evaluării rezultatelor şcolare la matematică şi cerinţele moderne referitoare la organizarea şi desfăşurarea acţiunilor evaluate, stipulate în:</a:t>
            </a:r>
          </a:p>
          <a:p>
            <a:pPr algn="just"/>
            <a:r>
              <a:rPr lang="ro-RO" sz="2400" dirty="0">
                <a:latin typeface="Times New Roman" pitchFamily="18" charset="0"/>
                <a:cs typeface="Times New Roman" pitchFamily="18" charset="0"/>
              </a:rPr>
              <a:t>Rubrica </a:t>
            </a:r>
            <a:r>
              <a:rPr lang="ro-RO" sz="2400" i="1" dirty="0" smtClean="0">
                <a:latin typeface="Times New Roman" pitchFamily="18" charset="0"/>
                <a:cs typeface="Times New Roman" pitchFamily="18" charset="0"/>
              </a:rPr>
              <a:t>Repere metodologice  de predare-învățare-evaluare </a:t>
            </a:r>
            <a:r>
              <a:rPr lang="ro-RO" sz="2400" i="1" dirty="0">
                <a:latin typeface="Times New Roman" pitchFamily="18" charset="0"/>
                <a:cs typeface="Times New Roman" pitchFamily="18" charset="0"/>
              </a:rPr>
              <a:t>din Curriculum</a:t>
            </a:r>
            <a:r>
              <a:rPr lang="ro-RO" sz="2400" i="1" dirty="0" smtClean="0">
                <a:latin typeface="Times New Roman" pitchFamily="18" charset="0"/>
                <a:cs typeface="Times New Roman" pitchFamily="18" charset="0"/>
              </a:rPr>
              <a:t>;</a:t>
            </a:r>
            <a:endParaRPr lang="ro-RO" sz="2400" i="1"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Standardele de eficiență a învățării. Aprobat prin ordinul Ministrului Educaţiei nr.1001 din 23.12.2011. Lyceum, Chişinău, 2012.</a:t>
            </a:r>
          </a:p>
          <a:p>
            <a:pPr algn="just"/>
            <a:r>
              <a:rPr lang="ro-RO" sz="2400" dirty="0">
                <a:latin typeface="Times New Roman" pitchFamily="18" charset="0"/>
                <a:cs typeface="Times New Roman" pitchFamily="18" charset="0"/>
              </a:rPr>
              <a:t>Referențialul de evaluare a competențelor specifice formate elevilor. Aprobat de către Consiliul Național pentru Curriculum (proces-verbal nr. 2.3 din 04.04.2014). </a:t>
            </a:r>
            <a:endParaRPr lang="ro-RO" sz="2400" dirty="0" smtClean="0">
              <a:latin typeface="Times New Roman" pitchFamily="18" charset="0"/>
              <a:cs typeface="Times New Roman" pitchFamily="18" charset="0"/>
            </a:endParaRPr>
          </a:p>
          <a:p>
            <a:pPr lvl="0" algn="just"/>
            <a:r>
              <a:rPr lang="ro-RO" sz="2400" dirty="0" smtClean="0">
                <a:latin typeface="Times New Roman" pitchFamily="18" charset="0"/>
                <a:cs typeface="Times New Roman" pitchFamily="18" charset="0"/>
              </a:rPr>
              <a:t>Matematică. Ghid de implementare a curriculumului, ediția 2019.</a:t>
            </a:r>
          </a:p>
          <a:p>
            <a:pPr algn="just">
              <a:buNone/>
            </a:pPr>
            <a:r>
              <a:rPr lang="ro-RO" sz="2400" dirty="0" smtClean="0">
                <a:latin typeface="Times New Roman" pitchFamily="18" charset="0"/>
                <a:cs typeface="Times New Roman" pitchFamily="18" charset="0"/>
              </a:rPr>
              <a:t>	Important </a:t>
            </a:r>
            <a:r>
              <a:rPr lang="ro-RO" sz="2400" dirty="0">
                <a:latin typeface="Times New Roman" pitchFamily="18" charset="0"/>
                <a:cs typeface="Times New Roman" pitchFamily="18" charset="0"/>
              </a:rPr>
              <a:t>este ca atât elevul, cât şi profesorul să conştientizeze că evaluarea în orice circumstanţe trebuie să fie </a:t>
            </a:r>
            <a:r>
              <a:rPr lang="ro-RO" sz="2400" b="1" i="1" dirty="0">
                <a:latin typeface="Times New Roman" pitchFamily="18" charset="0"/>
                <a:cs typeface="Times New Roman" pitchFamily="18" charset="0"/>
              </a:rPr>
              <a:t>obiectivă</a:t>
            </a:r>
            <a:r>
              <a:rPr lang="ro-RO" sz="2400" dirty="0" smtClean="0">
                <a:latin typeface="Times New Roman" pitchFamily="18" charset="0"/>
                <a:cs typeface="Times New Roman" pitchFamily="18" charset="0"/>
              </a:rPr>
              <a:t>.</a:t>
            </a:r>
          </a:p>
          <a:p>
            <a:endParaRPr lang="ro-RO" dirty="0"/>
          </a:p>
        </p:txBody>
      </p:sp>
    </p:spTree>
    <p:extLst>
      <p:ext uri="{BB962C8B-B14F-4D97-AF65-F5344CB8AC3E}">
        <p14:creationId xmlns:p14="http://schemas.microsoft.com/office/powerpoint/2010/main" val="4082496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0006"/>
            <a:ext cx="8911687" cy="831272"/>
          </a:xfrm>
        </p:spPr>
        <p:txBody>
          <a:bodyPr>
            <a:normAutofit/>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ro-RO" dirty="0">
              <a:solidFill>
                <a:schemeClr val="accent1">
                  <a:lumMod val="75000"/>
                </a:schemeClr>
              </a:solidFill>
            </a:endParaRPr>
          </a:p>
        </p:txBody>
      </p:sp>
      <p:sp>
        <p:nvSpPr>
          <p:cNvPr id="3" name="Content Placeholder 2"/>
          <p:cNvSpPr>
            <a:spLocks noGrp="1"/>
          </p:cNvSpPr>
          <p:nvPr>
            <p:ph idx="1"/>
          </p:nvPr>
        </p:nvSpPr>
        <p:spPr>
          <a:xfrm>
            <a:off x="1671145" y="830316"/>
            <a:ext cx="9833467" cy="5864773"/>
          </a:xfrm>
        </p:spPr>
        <p:txBody>
          <a:bodyPr>
            <a:normAutofit fontScale="92500" lnSpcReduction="10000"/>
          </a:bodyPr>
          <a:lstStyle/>
          <a:p>
            <a:pPr lvl="0" algn="just"/>
            <a:r>
              <a:rPr lang="ro-RO" sz="2100" i="1" dirty="0" smtClean="0">
                <a:latin typeface="Times New Roman" pitchFamily="18" charset="0"/>
                <a:cs typeface="Times New Roman" pitchFamily="18" charset="0"/>
              </a:rPr>
              <a:t>Evaluarea inițială se realizează în clasa a V-a, a X-a și nu se apreciază cu notă în catalogul clasei</a:t>
            </a:r>
            <a:r>
              <a:rPr lang="ro-RO" sz="2100" dirty="0" smtClean="0">
                <a:latin typeface="Times New Roman" pitchFamily="18" charset="0"/>
                <a:cs typeface="Times New Roman" pitchFamily="18" charset="0"/>
              </a:rPr>
              <a:t>.</a:t>
            </a:r>
          </a:p>
          <a:p>
            <a:pPr lvl="0" algn="just"/>
            <a:r>
              <a:rPr lang="ro-RO" sz="2100" i="1" dirty="0" smtClean="0">
                <a:latin typeface="Times New Roman" pitchFamily="18" charset="0"/>
                <a:cs typeface="Times New Roman" pitchFamily="18" charset="0"/>
              </a:rPr>
              <a:t>Verificarea caietelor - </a:t>
            </a:r>
            <a:r>
              <a:rPr lang="ro-RO" sz="2100" dirty="0" smtClean="0">
                <a:latin typeface="Times New Roman" pitchFamily="18" charset="0"/>
                <a:cs typeface="Times New Roman" pitchFamily="18" charset="0"/>
              </a:rPr>
              <a:t>se recomandă verificarea calitativă a activității curente a elevului la matematică. Caietele de lucru ale elevilor se recomandă a fi verificate de 2 ori pe săptămână în clasele a V-a – a VI-a, o dată pe săptămână în clasele a VII-a – a IX-a, o dată la 2 săptămâni în clasele a X-a – a XII-a.  </a:t>
            </a:r>
          </a:p>
          <a:p>
            <a:pPr lvl="0" algn="just"/>
            <a:r>
              <a:rPr lang="ro-RO" sz="2100" i="1" dirty="0" smtClean="0">
                <a:solidFill>
                  <a:schemeClr val="tx1"/>
                </a:solidFill>
                <a:latin typeface="Times New Roman" pitchFamily="18" charset="0"/>
                <a:cs typeface="Times New Roman" pitchFamily="18" charset="0"/>
              </a:rPr>
              <a:t>Evaluarea în clasa a V-a: </a:t>
            </a:r>
            <a:r>
              <a:rPr lang="ro-RO" sz="2100" dirty="0" smtClean="0">
                <a:solidFill>
                  <a:schemeClr val="tx1"/>
                </a:solidFill>
                <a:latin typeface="Times New Roman" pitchFamily="18" charset="0"/>
                <a:cs typeface="Times New Roman" pitchFamily="18" charset="0"/>
              </a:rPr>
              <a:t>se va realiza similar modalității ultimilor ani de studii, indicată în </a:t>
            </a:r>
            <a:r>
              <a:rPr lang="ro-RO" sz="2100" i="1" dirty="0" smtClean="0">
                <a:solidFill>
                  <a:schemeClr val="tx1"/>
                </a:solidFill>
                <a:latin typeface="Times New Roman" pitchFamily="18" charset="0"/>
                <a:cs typeface="Times New Roman" pitchFamily="18" charset="0"/>
              </a:rPr>
              <a:t>Reperele metodologice privind organizarea procesului educațional la disciplina școlară Matematică în anul de studii 2023-2024</a:t>
            </a:r>
            <a:r>
              <a:rPr lang="ro-RO" sz="2100" dirty="0" smtClean="0">
                <a:solidFill>
                  <a:schemeClr val="tx1"/>
                </a:solidFill>
                <a:latin typeface="Times New Roman" pitchFamily="18" charset="0"/>
                <a:cs typeface="Times New Roman" pitchFamily="18" charset="0"/>
              </a:rPr>
              <a:t>, în conformitate cu</a:t>
            </a:r>
            <a:r>
              <a:rPr lang="ro-RO" sz="2100" i="1" dirty="0" smtClean="0">
                <a:solidFill>
                  <a:schemeClr val="tx1"/>
                </a:solidFill>
                <a:latin typeface="Times New Roman" pitchFamily="18" charset="0"/>
                <a:cs typeface="Times New Roman" pitchFamily="18" charset="0"/>
              </a:rPr>
              <a:t> </a:t>
            </a:r>
            <a:r>
              <a:rPr lang="ro-RO" sz="2100" dirty="0" smtClean="0">
                <a:solidFill>
                  <a:schemeClr val="tx1"/>
                </a:solidFill>
                <a:latin typeface="Times New Roman" pitchFamily="18" charset="0"/>
                <a:cs typeface="Times New Roman" pitchFamily="18" charset="0"/>
              </a:rPr>
              <a:t>prevederile pct. 45, 46 din</a:t>
            </a:r>
            <a:r>
              <a:rPr lang="ro-RO" sz="2100" i="1" dirty="0" smtClean="0">
                <a:solidFill>
                  <a:schemeClr val="tx1"/>
                </a:solidFill>
                <a:latin typeface="Times New Roman" pitchFamily="18" charset="0"/>
                <a:cs typeface="Times New Roman" pitchFamily="18" charset="0"/>
              </a:rPr>
              <a:t> Regulamentul privind evaluarea și notarea rezultatelor învățării, promovarea și absolvirea în învățământul primar și secundar</a:t>
            </a:r>
            <a:r>
              <a:rPr lang="ro-RO" sz="2100" dirty="0" smtClean="0">
                <a:solidFill>
                  <a:schemeClr val="tx1"/>
                </a:solidFill>
                <a:latin typeface="Times New Roman" pitchFamily="18" charset="0"/>
                <a:cs typeface="Times New Roman" pitchFamily="18" charset="0"/>
              </a:rPr>
              <a:t>. </a:t>
            </a:r>
          </a:p>
          <a:p>
            <a:pPr algn="just"/>
            <a:r>
              <a:rPr lang="ro-RO" sz="2100" dirty="0">
                <a:latin typeface="Times New Roman" panose="02020603050405020304" pitchFamily="18" charset="0"/>
                <a:cs typeface="Times New Roman" panose="02020603050405020304" pitchFamily="18" charset="0"/>
              </a:rPr>
              <a:t>În scopul eficientizării procesului de adaptare a elevilor </a:t>
            </a:r>
            <a:r>
              <a:rPr lang="ro-RO" sz="2100" b="1" dirty="0">
                <a:latin typeface="Times New Roman" panose="02020603050405020304" pitchFamily="18" charset="0"/>
                <a:cs typeface="Times New Roman" panose="02020603050405020304" pitchFamily="18" charset="0"/>
              </a:rPr>
              <a:t>clasei a V-a</a:t>
            </a:r>
            <a:r>
              <a:rPr lang="ro-RO" sz="2100" dirty="0">
                <a:latin typeface="Times New Roman" panose="02020603050405020304" pitchFamily="18" charset="0"/>
                <a:cs typeface="Times New Roman" panose="02020603050405020304" pitchFamily="18" charset="0"/>
              </a:rPr>
              <a:t> la un sistem de evaluare nou pentru ei, în perioada septembrie – octombrie 2023: </a:t>
            </a:r>
            <a:endParaRPr lang="en-US" sz="2100" dirty="0">
              <a:latin typeface="Times New Roman" panose="02020603050405020304" pitchFamily="18" charset="0"/>
              <a:cs typeface="Times New Roman" panose="02020603050405020304" pitchFamily="18" charset="0"/>
            </a:endParaRPr>
          </a:p>
          <a:p>
            <a:pPr marL="0" lvl="0" indent="0" algn="just">
              <a:buNone/>
            </a:pPr>
            <a:r>
              <a:rPr lang="ro-RO" sz="2100" i="1" dirty="0">
                <a:latin typeface="Times New Roman" panose="02020603050405020304" pitchFamily="18" charset="0"/>
                <a:cs typeface="Times New Roman" panose="02020603050405020304" pitchFamily="18" charset="0"/>
              </a:rPr>
              <a:t>activitatea elevilor și rezultatele școlare vor fi evaluate fără apreciere cu note, utilizând criterii, descriptori, calificative; </a:t>
            </a:r>
            <a:endParaRPr lang="en-US" sz="2100" dirty="0">
              <a:latin typeface="Times New Roman" panose="02020603050405020304" pitchFamily="18" charset="0"/>
              <a:cs typeface="Times New Roman" panose="02020603050405020304" pitchFamily="18" charset="0"/>
            </a:endParaRPr>
          </a:p>
          <a:p>
            <a:pPr marL="0" lvl="0" indent="0" algn="just">
              <a:buNone/>
            </a:pPr>
            <a:r>
              <a:rPr lang="ro-RO" sz="2100" i="1" dirty="0">
                <a:latin typeface="Times New Roman" panose="02020603050405020304" pitchFamily="18" charset="0"/>
                <a:cs typeface="Times New Roman" panose="02020603050405020304" pitchFamily="18" charset="0"/>
              </a:rPr>
              <a:t>cadrele didactice vor explica elevilor corelarea descriptor - notă, astfel pregătind elevii pentru înțelegerea semnificației notelor; </a:t>
            </a:r>
            <a:endParaRPr lang="en-US" sz="2100" dirty="0">
              <a:latin typeface="Times New Roman" panose="02020603050405020304" pitchFamily="18" charset="0"/>
              <a:cs typeface="Times New Roman" panose="02020603050405020304" pitchFamily="18" charset="0"/>
            </a:endParaRPr>
          </a:p>
          <a:p>
            <a:pPr marL="0" lvl="0" indent="0" algn="just">
              <a:buNone/>
            </a:pPr>
            <a:r>
              <a:rPr lang="ro-RO" sz="2100" i="1" dirty="0">
                <a:latin typeface="Times New Roman" panose="02020603050405020304" pitchFamily="18" charset="0"/>
                <a:cs typeface="Times New Roman" panose="02020603050405020304" pitchFamily="18" charset="0"/>
              </a:rPr>
              <a:t>cadrele didactice vor informa părinții despre specificul sistemului de evaluare nou pentru elevii din clasa a V-a și despre importanța implicării familiei în perioada de tranziție. </a:t>
            </a:r>
            <a:endParaRPr lang="en-US" sz="21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2735430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1557" y="174568"/>
            <a:ext cx="9443056" cy="706582"/>
          </a:xfrm>
        </p:spPr>
        <p:txBody>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en-US" dirty="0"/>
          </a:p>
        </p:txBody>
      </p:sp>
      <p:sp>
        <p:nvSpPr>
          <p:cNvPr id="3" name="Content Placeholder 2"/>
          <p:cNvSpPr>
            <a:spLocks noGrp="1"/>
          </p:cNvSpPr>
          <p:nvPr>
            <p:ph idx="1"/>
          </p:nvPr>
        </p:nvSpPr>
        <p:spPr>
          <a:xfrm>
            <a:off x="1695796" y="947651"/>
            <a:ext cx="9808816" cy="5552902"/>
          </a:xfrm>
        </p:spPr>
        <p:txBody>
          <a:bodyPr>
            <a:normAutofit fontScale="92500" lnSpcReduction="20000"/>
          </a:bodyPr>
          <a:lstStyle/>
          <a:p>
            <a:pPr algn="just"/>
            <a:r>
              <a:rPr lang="ro-RO" sz="2100" dirty="0">
                <a:latin typeface="Times New Roman" panose="02020603050405020304" pitchFamily="18" charset="0"/>
                <a:cs typeface="Times New Roman" panose="02020603050405020304" pitchFamily="18" charset="0"/>
              </a:rPr>
              <a:t>Elevii vor fi evaluați prin note la evaluările sumative. Rezultatele evaluării vor respecta principiul confidențialității, fiind comunicate elevului și părintelui fără a fi anunțate public. După realizarea evaluării sumative, profesorul/ profesoara desfășoară, în mod obligatoriu, lecția de analiză a evaluării care va include două aspecte importante: </a:t>
            </a:r>
            <a:endParaRPr lang="en-US" sz="2100" dirty="0">
              <a:latin typeface="Times New Roman" panose="02020603050405020304" pitchFamily="18" charset="0"/>
              <a:cs typeface="Times New Roman" panose="02020603050405020304" pitchFamily="18" charset="0"/>
            </a:endParaRPr>
          </a:p>
          <a:p>
            <a:pPr lvl="0" algn="just"/>
            <a:r>
              <a:rPr lang="ro-RO" sz="2100" dirty="0">
                <a:latin typeface="Times New Roman" panose="02020603050405020304" pitchFamily="18" charset="0"/>
                <a:cs typeface="Times New Roman" panose="02020603050405020304" pitchFamily="18" charset="0"/>
              </a:rPr>
              <a:t>analiza rezultatelor, exerciții de remediere a greșelilor, explicații diferențiate; </a:t>
            </a:r>
            <a:endParaRPr lang="en-US" sz="2100" dirty="0">
              <a:latin typeface="Times New Roman" panose="02020603050405020304" pitchFamily="18" charset="0"/>
              <a:cs typeface="Times New Roman" panose="02020603050405020304" pitchFamily="18" charset="0"/>
            </a:endParaRPr>
          </a:p>
          <a:p>
            <a:pPr lvl="0" algn="just"/>
            <a:r>
              <a:rPr lang="ro-RO" sz="2100" dirty="0">
                <a:latin typeface="Times New Roman" panose="02020603050405020304" pitchFamily="18" charset="0"/>
                <a:cs typeface="Times New Roman" panose="02020603050405020304" pitchFamily="18" charset="0"/>
              </a:rPr>
              <a:t>autoevaluarea reflexivă care stimulează învățarea conștientă, autonomă și centrată spre succesul elevului. </a:t>
            </a:r>
            <a:endParaRPr lang="en-US" sz="2100" dirty="0">
              <a:latin typeface="Times New Roman" panose="02020603050405020304" pitchFamily="18" charset="0"/>
              <a:cs typeface="Times New Roman" panose="02020603050405020304" pitchFamily="18" charset="0"/>
            </a:endParaRPr>
          </a:p>
          <a:p>
            <a:pPr algn="just"/>
            <a:r>
              <a:rPr lang="ro-RO" sz="2100" b="1" dirty="0" smtClean="0">
                <a:solidFill>
                  <a:schemeClr val="tx1"/>
                </a:solidFill>
                <a:latin typeface="Times New Roman" pitchFamily="18" charset="0"/>
                <a:cs typeface="Times New Roman" pitchFamily="18" charset="0"/>
              </a:rPr>
              <a:t>Important</a:t>
            </a:r>
            <a:r>
              <a:rPr lang="ro-RO" sz="2100" dirty="0">
                <a:solidFill>
                  <a:schemeClr val="tx1"/>
                </a:solidFill>
                <a:latin typeface="Times New Roman" pitchFamily="18" charset="0"/>
                <a:cs typeface="Times New Roman" pitchFamily="18" charset="0"/>
              </a:rPr>
              <a:t>! Elevul clasei a V-a va obține </a:t>
            </a:r>
            <a:r>
              <a:rPr lang="ro-RO" sz="2100" b="1" dirty="0">
                <a:solidFill>
                  <a:schemeClr val="tx1"/>
                </a:solidFill>
                <a:latin typeface="Times New Roman" pitchFamily="18" charset="0"/>
                <a:cs typeface="Times New Roman" pitchFamily="18" charset="0"/>
              </a:rPr>
              <a:t>4 note în semestrul I</a:t>
            </a:r>
            <a:r>
              <a:rPr lang="ro-RO" sz="2100" dirty="0">
                <a:solidFill>
                  <a:schemeClr val="tx1"/>
                </a:solidFill>
                <a:latin typeface="Times New Roman" pitchFamily="18" charset="0"/>
                <a:cs typeface="Times New Roman" pitchFamily="18" charset="0"/>
              </a:rPr>
              <a:t>: două note la Evaluările sumative, o notă la un proiect realizat (De exemplu, „Mulțimi în jurul meu”) și o notă va obține la un produs evaluativ (în perioada noiembrie – decembrie).</a:t>
            </a:r>
          </a:p>
          <a:p>
            <a:pPr algn="just"/>
            <a:r>
              <a:rPr lang="ro-RO" sz="2100" dirty="0">
                <a:latin typeface="Times New Roman" panose="02020603050405020304" pitchFamily="18" charset="0"/>
                <a:cs typeface="Times New Roman" panose="02020603050405020304" pitchFamily="18" charset="0"/>
              </a:rPr>
              <a:t>Notele „1”, „2”, „3” și „4” în clasa a V-a nu se înregistrează în catalogul școlar. Profesorul/ profesoara va elabora un plan de recuperare și va administra, în termen de 1- 2 săptămâni, încă o probă care va avea același grad de dificultate. De asemenea, elevii care au absentat vor susține proba de evaluare sumativă. Nota de la evaluarea repetată va fi înregistrată în ziua susținerii cu specificarea de rigoare în rubrica „Notă” din catalogul școlar. </a:t>
            </a:r>
            <a:r>
              <a:rPr lang="ro-RO" sz="2000" dirty="0">
                <a:latin typeface="Times New Roman" panose="02020603050405020304" pitchFamily="18" charset="0"/>
                <a:cs typeface="Times New Roman" panose="02020603050405020304" pitchFamily="18" charset="0"/>
              </a:rPr>
              <a:t>Se recomandă să fie administrate până la trei probe repetate, în timp de nu mai mult de o lună după prima probă, în caz de insucces la probele precedente. În caz de insucces și la probele repetate, profesorul în comun cu dirigintele clasei, se adresează la Comisia multidisciplinară. </a:t>
            </a:r>
            <a:endParaRPr lang="ro-RO" sz="2000" dirty="0" smtClean="0">
              <a:latin typeface="Times New Roman" panose="02020603050405020304" pitchFamily="18" charset="0"/>
              <a:cs typeface="Times New Roman" panose="02020603050405020304" pitchFamily="18" charset="0"/>
            </a:endParaRPr>
          </a:p>
          <a:p>
            <a:pPr algn="just"/>
            <a:r>
              <a:rPr lang="ro-RO" sz="2000" dirty="0">
                <a:latin typeface="Times New Roman" panose="02020603050405020304" pitchFamily="18" charset="0"/>
                <a:cs typeface="Times New Roman" panose="02020603050405020304" pitchFamily="18" charset="0"/>
              </a:rPr>
              <a:t>Răspunsurile sporadice și evaluările formative nu se notează, punându-se accent pe autoevaluare. </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28833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805" y="241069"/>
            <a:ext cx="9542808" cy="714895"/>
          </a:xfrm>
        </p:spPr>
        <p:txBody>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en-US" dirty="0"/>
          </a:p>
        </p:txBody>
      </p:sp>
      <p:sp>
        <p:nvSpPr>
          <p:cNvPr id="3" name="Content Placeholder 2"/>
          <p:cNvSpPr>
            <a:spLocks noGrp="1"/>
          </p:cNvSpPr>
          <p:nvPr>
            <p:ph idx="1"/>
          </p:nvPr>
        </p:nvSpPr>
        <p:spPr>
          <a:xfrm>
            <a:off x="1579417" y="1080655"/>
            <a:ext cx="10158153" cy="5228705"/>
          </a:xfrm>
        </p:spPr>
        <p:txBody>
          <a:bodyPr>
            <a:normAutofit/>
          </a:bodyPr>
          <a:lstStyle/>
          <a:p>
            <a:r>
              <a:rPr lang="ro-RO" sz="2400" i="1" dirty="0">
                <a:solidFill>
                  <a:schemeClr val="tx1"/>
                </a:solidFill>
                <a:latin typeface="Times New Roman" pitchFamily="18" charset="0"/>
                <a:cs typeface="Times New Roman" pitchFamily="18" charset="0"/>
              </a:rPr>
              <a:t>Evaluarea în clasa a VI-a. </a:t>
            </a:r>
            <a:r>
              <a:rPr lang="ro-RO" sz="2400" dirty="0">
                <a:latin typeface="Times New Roman" pitchFamily="18" charset="0"/>
                <a:cs typeface="Times New Roman" pitchFamily="18" charset="0"/>
              </a:rPr>
              <a:t>În primul semestru al anului de </a:t>
            </a:r>
            <a:r>
              <a:rPr lang="ro-RO" sz="2400">
                <a:latin typeface="Times New Roman" pitchFamily="18" charset="0"/>
                <a:cs typeface="Times New Roman" pitchFamily="18" charset="0"/>
              </a:rPr>
              <a:t>studii </a:t>
            </a:r>
            <a:r>
              <a:rPr lang="ro-RO" sz="2400" smtClean="0">
                <a:latin typeface="Times New Roman" pitchFamily="18" charset="0"/>
                <a:cs typeface="Times New Roman" pitchFamily="18" charset="0"/>
              </a:rPr>
              <a:t>2023-2024 </a:t>
            </a:r>
            <a:r>
              <a:rPr lang="ro-RO" sz="2400" dirty="0">
                <a:latin typeface="Times New Roman" pitchFamily="18" charset="0"/>
                <a:cs typeface="Times New Roman" pitchFamily="18" charset="0"/>
              </a:rPr>
              <a:t>se va realiza trecerea lentă de la modul de evaluare realizat în clasa a V-a la matematică la evaluarea, similară claselor VII – XII (la fiecare temă/ capitol sunt evaluări formative/ curente  și evaluarea sumativă. </a:t>
            </a:r>
          </a:p>
          <a:p>
            <a:endParaRPr lang="en-US" sz="2400" dirty="0"/>
          </a:p>
        </p:txBody>
      </p:sp>
    </p:spTree>
    <p:extLst>
      <p:ext uri="{BB962C8B-B14F-4D97-AF65-F5344CB8AC3E}">
        <p14:creationId xmlns:p14="http://schemas.microsoft.com/office/powerpoint/2010/main" val="1244460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57656"/>
            <a:ext cx="8911687" cy="777766"/>
          </a:xfrm>
        </p:spPr>
        <p:txBody>
          <a:bodyPr>
            <a:normAutofit/>
          </a:bodyPr>
          <a:lstStyle/>
          <a:p>
            <a:pPr algn="ctr"/>
            <a:r>
              <a:rPr lang="ro-RO" sz="4400" b="1" dirty="0">
                <a:solidFill>
                  <a:schemeClr val="accent1">
                    <a:lumMod val="75000"/>
                  </a:schemeClr>
                </a:solidFill>
                <a:latin typeface="Times New Roman" pitchFamily="18" charset="0"/>
                <a:cs typeface="Times New Roman" pitchFamily="18" charset="0"/>
              </a:rPr>
              <a:t>Discipline opţionale</a:t>
            </a:r>
            <a:endParaRPr lang="ro-RO" sz="4400" b="1" dirty="0">
              <a:solidFill>
                <a:schemeClr val="accent1">
                  <a:lumMod val="75000"/>
                </a:schemeClr>
              </a:solidFill>
            </a:endParaRPr>
          </a:p>
        </p:txBody>
      </p:sp>
      <p:sp>
        <p:nvSpPr>
          <p:cNvPr id="3" name="Content Placeholder 2"/>
          <p:cNvSpPr>
            <a:spLocks noGrp="1"/>
          </p:cNvSpPr>
          <p:nvPr>
            <p:ph idx="1"/>
          </p:nvPr>
        </p:nvSpPr>
        <p:spPr>
          <a:xfrm>
            <a:off x="1891862" y="1376855"/>
            <a:ext cx="9612750" cy="4792716"/>
          </a:xfrm>
        </p:spPr>
        <p:txBody>
          <a:bodyPr>
            <a:noAutofit/>
          </a:bodyPr>
          <a:lstStyle/>
          <a:p>
            <a:pPr algn="just"/>
            <a:r>
              <a:rPr lang="ro-RO" sz="2400" dirty="0" smtClean="0">
                <a:latin typeface="Times New Roman" pitchFamily="18" charset="0"/>
                <a:cs typeface="Times New Roman" pitchFamily="18" charset="0"/>
              </a:rPr>
              <a:t>Disciplina opţională este o disciplină de învăţământ propusă la alegere elevilor, diferită de cele existente în trunchiul comun, care are drept scop aprofundarea, extinderea, integrarea şi inovarea </a:t>
            </a:r>
            <a:r>
              <a:rPr lang="ro-MD" sz="2400" dirty="0" smtClean="0">
                <a:latin typeface="Times New Roman" pitchFamily="18" charset="0"/>
                <a:cs typeface="Times New Roman" pitchFamily="18" charset="0"/>
              </a:rPr>
              <a:t>cunoștințelor</a:t>
            </a:r>
            <a:r>
              <a:rPr lang="ro-RO" sz="2400" dirty="0" smtClean="0">
                <a:latin typeface="Times New Roman" pitchFamily="18" charset="0"/>
                <a:cs typeface="Times New Roman" pitchFamily="18" charset="0"/>
              </a:rPr>
              <a:t>/ competențelor elevului din unul sau mai multe domenii. Disciplinele opționale oferă elevilor oportunități pentru realizarea la maximum a potențialului personal, spațiu sigur pentru exprimarea propriilor idei, pentru îmbogățirea experiențelor necesare în vederea dezvoltării personale.</a:t>
            </a:r>
          </a:p>
          <a:p>
            <a:pPr algn="just"/>
            <a:r>
              <a:rPr lang="ro-RO" sz="2400" dirty="0" smtClean="0">
                <a:solidFill>
                  <a:srgbClr val="FF0000"/>
                </a:solidFill>
                <a:latin typeface="Times New Roman" pitchFamily="18" charset="0"/>
                <a:cs typeface="Times New Roman" pitchFamily="18" charset="0"/>
              </a:rPr>
              <a:t>Planul-cadru </a:t>
            </a:r>
            <a:r>
              <a:rPr lang="ro-RO" sz="2400" dirty="0">
                <a:solidFill>
                  <a:srgbClr val="FF0000"/>
                </a:solidFill>
                <a:latin typeface="Times New Roman" pitchFamily="18" charset="0"/>
                <a:cs typeface="Times New Roman" pitchFamily="18" charset="0"/>
              </a:rPr>
              <a:t>de învățământ oferă fiecărui elev posibilitatea de a opta pentru diferite discipline opționale. </a:t>
            </a:r>
          </a:p>
          <a:p>
            <a:pPr algn="just"/>
            <a:r>
              <a:rPr lang="ro-RO" sz="2400" dirty="0">
                <a:latin typeface="Times New Roman" pitchFamily="18" charset="0"/>
                <a:cs typeface="Times New Roman" pitchFamily="18" charset="0"/>
              </a:rPr>
              <a:t>Fiecare elev, cu excepția elevilor din clasele cu profil arte, sport și cele bilingve, studiază, </a:t>
            </a:r>
            <a:r>
              <a:rPr lang="ro-RO" sz="2400" b="1" dirty="0">
                <a:latin typeface="Times New Roman" pitchFamily="18" charset="0"/>
                <a:cs typeface="Times New Roman" pitchFamily="18" charset="0"/>
              </a:rPr>
              <a:t>în mod obligatoriu</a:t>
            </a: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o disciplină opțională</a:t>
            </a:r>
            <a:r>
              <a:rPr lang="ro-RO" sz="24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103488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2756"/>
            <a:ext cx="8911687" cy="631768"/>
          </a:xfrm>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765738" y="947651"/>
            <a:ext cx="9738874" cy="5361709"/>
          </a:xfrm>
        </p:spPr>
        <p:txBody>
          <a:bodyPr>
            <a:normAutofit/>
          </a:bodyPr>
          <a:lstStyle/>
          <a:p>
            <a:pPr lvl="0"/>
            <a:r>
              <a:rPr lang="ro-RO" sz="2000" b="1" i="1" dirty="0"/>
              <a:t>Matematica distractivă</a:t>
            </a:r>
            <a:r>
              <a:rPr lang="ro-RO" sz="2000" i="1" dirty="0"/>
              <a:t>, pentru clasele a V-a – a VI-a. (</a:t>
            </a:r>
            <a:r>
              <a:rPr lang="ro-RO" sz="2000" i="1" u="sng" dirty="0">
                <a:solidFill>
                  <a:srgbClr val="7030A0"/>
                </a:solidFill>
                <a:hlinkClick r:id="rId2"/>
              </a:rPr>
              <a:t>http://www.edu.gov.md/sites/default/files/curriculum_matematica_aplicativa.pdf</a:t>
            </a:r>
            <a:r>
              <a:rPr lang="ro-RO" sz="2000" i="1" dirty="0"/>
              <a:t>);</a:t>
            </a:r>
            <a:endParaRPr lang="ro-RO" sz="2000" dirty="0"/>
          </a:p>
          <a:p>
            <a:pPr lvl="0"/>
            <a:r>
              <a:rPr lang="ro-RO" sz="2000" b="1" i="1" dirty="0"/>
              <a:t>Aritmetica mentală și Abacus</a:t>
            </a:r>
            <a:r>
              <a:rPr lang="ro-RO" sz="2000" i="1" dirty="0"/>
              <a:t>, pentru elevii cu vârsta cuprinsă între 10 – 14 ani</a:t>
            </a:r>
            <a:r>
              <a:rPr lang="ro-RO" sz="2000" dirty="0"/>
              <a:t>. (</a:t>
            </a:r>
            <a:r>
              <a:rPr lang="ro-RO" sz="2000" dirty="0">
                <a:solidFill>
                  <a:srgbClr val="7030A0"/>
                </a:solidFill>
                <a:hlinkClick r:id="rId3"/>
              </a:rPr>
              <a:t>http://mecc.gov.md/sites/default/files/curriculum_optional_aritmetica_mentala_si_abacus_7-9_ani_10-14_ani.pdf</a:t>
            </a:r>
            <a:r>
              <a:rPr lang="ro-RO" sz="2000" dirty="0" smtClean="0"/>
              <a:t>);</a:t>
            </a:r>
          </a:p>
          <a:p>
            <a:pPr lvl="0"/>
            <a:r>
              <a:rPr lang="ro-RO" sz="2000" b="1" dirty="0" smtClean="0"/>
              <a:t>Geometria în cotidian</a:t>
            </a:r>
            <a:r>
              <a:rPr lang="ro-RO" sz="2000" dirty="0" smtClean="0"/>
              <a:t>, pentru clasa a VIII-a;</a:t>
            </a:r>
            <a:endParaRPr lang="ro-RO" sz="2000" dirty="0"/>
          </a:p>
          <a:p>
            <a:pPr lvl="0"/>
            <a:r>
              <a:rPr lang="ro-RO" sz="2000" dirty="0"/>
              <a:t> </a:t>
            </a:r>
            <a:r>
              <a:rPr lang="ro-RO" sz="2000" b="1" i="1" dirty="0"/>
              <a:t>Matematica aplicativă</a:t>
            </a:r>
            <a:r>
              <a:rPr lang="ro-RO" sz="2000" i="1" dirty="0"/>
              <a:t>, pentru clasa</a:t>
            </a:r>
            <a:r>
              <a:rPr lang="en-US" sz="2000" i="1" dirty="0"/>
              <a:t> a IX-a. (</a:t>
            </a:r>
            <a:r>
              <a:rPr lang="en-US" sz="2000" i="1" dirty="0">
                <a:solidFill>
                  <a:srgbClr val="7030A0"/>
                </a:solidFill>
                <a:hlinkClick r:id="rId4"/>
              </a:rPr>
              <a:t>http://</a:t>
            </a:r>
            <a:r>
              <a:rPr lang="en-US" sz="2000" i="1" dirty="0" smtClean="0">
                <a:solidFill>
                  <a:srgbClr val="7030A0"/>
                </a:solidFill>
                <a:hlinkClick r:id="rId4"/>
              </a:rPr>
              <a:t>www.edu.gov.md/sites/default/files/curriculum_matematica_distractiva_clasa_5_6.pdf</a:t>
            </a:r>
            <a:r>
              <a:rPr lang="ro-MD" sz="2000" i="1" dirty="0" smtClean="0">
                <a:solidFill>
                  <a:srgbClr val="7030A0"/>
                </a:solidFill>
              </a:rPr>
              <a:t> </a:t>
            </a:r>
            <a:r>
              <a:rPr lang="en-US" sz="2000" i="1" dirty="0" smtClean="0"/>
              <a:t>);</a:t>
            </a:r>
            <a:endParaRPr lang="ro-RO" sz="2000" dirty="0"/>
          </a:p>
          <a:p>
            <a:pPr lvl="0"/>
            <a:r>
              <a:rPr lang="ro-RO" sz="2000" b="1" i="1" dirty="0"/>
              <a:t>Istoria matematicii</a:t>
            </a:r>
            <a:r>
              <a:rPr lang="ro-RO" sz="2000" i="1" dirty="0"/>
              <a:t>, pentru clasele</a:t>
            </a:r>
            <a:r>
              <a:rPr lang="en-US" sz="2000" i="1" dirty="0"/>
              <a:t> a X-a – a XI-a. (</a:t>
            </a:r>
            <a:r>
              <a:rPr lang="en-US" sz="2000" i="1" dirty="0">
                <a:solidFill>
                  <a:srgbClr val="7030A0"/>
                </a:solidFill>
                <a:hlinkClick r:id="rId5"/>
              </a:rPr>
              <a:t>http://</a:t>
            </a:r>
            <a:r>
              <a:rPr lang="en-US" sz="2000" i="1" dirty="0" smtClean="0">
                <a:solidFill>
                  <a:srgbClr val="7030A0"/>
                </a:solidFill>
                <a:hlinkClick r:id="rId5"/>
              </a:rPr>
              <a:t>www.edu.gov.md/sites/default/files/curriculum_istoria_matematicii.pd</a:t>
            </a:r>
            <a:r>
              <a:rPr lang="en-US" sz="2000" i="1" dirty="0" smtClean="0">
                <a:hlinkClick r:id="rId5"/>
              </a:rPr>
              <a:t>f</a:t>
            </a:r>
            <a:r>
              <a:rPr lang="ro-MD" sz="2000" i="1" dirty="0" smtClean="0"/>
              <a:t> </a:t>
            </a:r>
            <a:r>
              <a:rPr lang="en-US" sz="2000" i="1" dirty="0" smtClean="0"/>
              <a:t>).</a:t>
            </a:r>
            <a:endParaRPr lang="ro-RO" sz="2000" dirty="0"/>
          </a:p>
          <a:p>
            <a:endParaRPr lang="ro-RO" dirty="0"/>
          </a:p>
        </p:txBody>
      </p:sp>
    </p:spTree>
    <p:extLst>
      <p:ext uri="{BB962C8B-B14F-4D97-AF65-F5344CB8AC3E}">
        <p14:creationId xmlns:p14="http://schemas.microsoft.com/office/powerpoint/2010/main" val="2635616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860331" y="1211283"/>
            <a:ext cx="9644281" cy="4706041"/>
          </a:xfrm>
        </p:spPr>
        <p:txBody>
          <a:bodyPr>
            <a:normAutofit/>
          </a:bodyPr>
          <a:lstStyle/>
          <a:p>
            <a:pPr lvl="0"/>
            <a:r>
              <a:rPr lang="ru-RU" sz="2000" b="1" i="1" dirty="0"/>
              <a:t>Занимательная математика</a:t>
            </a:r>
            <a:r>
              <a:rPr lang="ru-RU" sz="2000" i="1" dirty="0"/>
              <a:t>, для </a:t>
            </a:r>
            <a:r>
              <a:rPr lang="en-US" sz="2000" i="1" dirty="0"/>
              <a:t>V</a:t>
            </a:r>
            <a:r>
              <a:rPr lang="ru-RU" sz="2000" i="1" dirty="0"/>
              <a:t>-х – </a:t>
            </a:r>
            <a:r>
              <a:rPr lang="en-US" sz="2000" i="1" dirty="0"/>
              <a:t>VI</a:t>
            </a:r>
            <a:r>
              <a:rPr lang="ru-RU" sz="2000" i="1" dirty="0"/>
              <a:t>-х классов. </a:t>
            </a:r>
            <a:r>
              <a:rPr lang="en-US" sz="2000" i="1" dirty="0">
                <a:solidFill>
                  <a:schemeClr val="tx1"/>
                </a:solidFill>
              </a:rPr>
              <a:t>(</a:t>
            </a:r>
            <a:r>
              <a:rPr lang="en-US" sz="2000" i="1" dirty="0">
                <a:solidFill>
                  <a:srgbClr val="7030A0"/>
                </a:solidFill>
                <a:hlinkClick r:id="rId2"/>
              </a:rPr>
              <a:t>http://</a:t>
            </a:r>
            <a:r>
              <a:rPr lang="en-US" sz="2000" i="1" dirty="0" smtClean="0">
                <a:solidFill>
                  <a:srgbClr val="7030A0"/>
                </a:solidFill>
                <a:hlinkClick r:id="rId2"/>
              </a:rPr>
              <a:t>www.edu.gov.md/sites/default/files/curriculum_matematica_aplicativa.pdf</a:t>
            </a:r>
            <a:r>
              <a:rPr lang="ro-MD" sz="2000" i="1" dirty="0" smtClean="0">
                <a:solidFill>
                  <a:srgbClr val="7030A0"/>
                </a:solidFill>
              </a:rPr>
              <a:t> </a:t>
            </a:r>
            <a:r>
              <a:rPr lang="en-US" sz="2000" i="1" dirty="0" smtClean="0"/>
              <a:t>);</a:t>
            </a:r>
            <a:endParaRPr lang="ro-RO" sz="2000" dirty="0"/>
          </a:p>
          <a:p>
            <a:r>
              <a:rPr lang="ru-RU" sz="2000" i="1" dirty="0"/>
              <a:t>б) </a:t>
            </a:r>
            <a:r>
              <a:rPr lang="ru-RU" sz="2000" b="1" i="1" dirty="0"/>
              <a:t>Прикладная математика</a:t>
            </a:r>
            <a:r>
              <a:rPr lang="ru-RU" sz="2000" i="1" dirty="0"/>
              <a:t>, для IX-х классов.</a:t>
            </a:r>
            <a:endParaRPr lang="ro-RO" sz="2000" dirty="0"/>
          </a:p>
          <a:p>
            <a:r>
              <a:rPr lang="ru-RU" sz="2000" i="1" dirty="0"/>
              <a:t>(</a:t>
            </a:r>
            <a:r>
              <a:rPr lang="ru-RU" sz="2000" i="1" u="sng" dirty="0">
                <a:hlinkClick r:id="rId3"/>
              </a:rPr>
              <a:t>http://www.edu.gov.md/sites/default/files/curriculum_matematica_distractiva_clasa_5_6.pdf</a:t>
            </a:r>
            <a:r>
              <a:rPr lang="ru-RU" sz="2000" i="1" dirty="0" smtClean="0"/>
              <a:t>);</a:t>
            </a:r>
            <a:endParaRPr lang="ro-MD" sz="2000" i="1" dirty="0" smtClean="0"/>
          </a:p>
          <a:p>
            <a:r>
              <a:rPr lang="ru-MD" sz="2000" dirty="0" smtClean="0"/>
              <a:t>в) </a:t>
            </a:r>
            <a:r>
              <a:rPr lang="ru-MD" sz="2000" b="1" dirty="0" smtClean="0"/>
              <a:t>Геометрия</a:t>
            </a:r>
            <a:r>
              <a:rPr lang="ro-MD" sz="2000" b="1" dirty="0" smtClean="0"/>
              <a:t> </a:t>
            </a:r>
            <a:r>
              <a:rPr lang="ru-RU" altLang="en-US" sz="2000" b="1" dirty="0">
                <a:solidFill>
                  <a:srgbClr val="202124"/>
                </a:solidFill>
                <a:latin typeface="inherit"/>
              </a:rPr>
              <a:t>в</a:t>
            </a:r>
            <a:r>
              <a:rPr lang="ru-MD" sz="2000" b="1" dirty="0" smtClean="0"/>
              <a:t> </a:t>
            </a:r>
            <a:r>
              <a:rPr lang="ru-RU" altLang="en-US" sz="2000" b="1" dirty="0">
                <a:solidFill>
                  <a:srgbClr val="202124"/>
                </a:solidFill>
                <a:latin typeface="inherit"/>
              </a:rPr>
              <a:t>повседневной </a:t>
            </a:r>
            <a:r>
              <a:rPr lang="ru-RU" altLang="en-US" sz="2000" b="1" dirty="0" smtClean="0">
                <a:solidFill>
                  <a:srgbClr val="202124"/>
                </a:solidFill>
                <a:latin typeface="inherit"/>
              </a:rPr>
              <a:t>жизни</a:t>
            </a:r>
            <a:r>
              <a:rPr lang="ro-MD" altLang="en-US" sz="2000" dirty="0" smtClean="0">
                <a:solidFill>
                  <a:srgbClr val="202124"/>
                </a:solidFill>
                <a:latin typeface="inherit"/>
              </a:rPr>
              <a:t>, </a:t>
            </a:r>
            <a:r>
              <a:rPr lang="ru-RU" sz="2000" i="1" dirty="0" smtClean="0"/>
              <a:t>для </a:t>
            </a:r>
            <a:r>
              <a:rPr lang="ro-MD" sz="2000" i="1" dirty="0" smtClean="0"/>
              <a:t>VIII</a:t>
            </a:r>
            <a:r>
              <a:rPr lang="ru-RU" sz="2000" i="1" dirty="0" smtClean="0"/>
              <a:t>-х </a:t>
            </a:r>
            <a:r>
              <a:rPr lang="ru-RU" sz="2000" i="1" dirty="0"/>
              <a:t>классов</a:t>
            </a:r>
            <a:r>
              <a:rPr lang="ru-RU" sz="2000" i="1" dirty="0" smtClean="0"/>
              <a:t>.</a:t>
            </a:r>
            <a:r>
              <a:rPr lang="ru-RU" altLang="en-US" sz="2000" dirty="0">
                <a:solidFill>
                  <a:srgbClr val="202124"/>
                </a:solidFill>
                <a:latin typeface="inherit"/>
              </a:rPr>
              <a:t> </a:t>
            </a:r>
            <a:endParaRPr lang="ro-MD" altLang="en-US" sz="2000" dirty="0" smtClean="0">
              <a:solidFill>
                <a:srgbClr val="202124"/>
              </a:solidFill>
              <a:latin typeface="inherit"/>
            </a:endParaRPr>
          </a:p>
          <a:p>
            <a:r>
              <a:rPr lang="ru-RU" sz="2000" i="1" dirty="0" smtClean="0"/>
              <a:t>г) </a:t>
            </a:r>
            <a:r>
              <a:rPr lang="ru-RU" sz="2000" b="1" i="1" dirty="0"/>
              <a:t>История математики</a:t>
            </a:r>
            <a:r>
              <a:rPr lang="ru-RU" sz="2000" i="1" dirty="0"/>
              <a:t>, для X-х – XI-х классов. (</a:t>
            </a:r>
            <a:r>
              <a:rPr lang="ru-RU" sz="2000" i="1" dirty="0">
                <a:hlinkClick r:id="rId4"/>
              </a:rPr>
              <a:t>http://www.edu.gov.md/sites/default/files/curriculum_istoria_matematicii.pdf</a:t>
            </a:r>
            <a:r>
              <a:rPr lang="ru-RU" sz="2000" i="1" dirty="0"/>
              <a:t>)</a:t>
            </a:r>
            <a:r>
              <a:rPr lang="ro-RO" sz="2000" i="1" dirty="0"/>
              <a:t>;</a:t>
            </a:r>
          </a:p>
          <a:p>
            <a:r>
              <a:rPr lang="ru-RU" sz="2000" i="1" dirty="0" smtClean="0"/>
              <a:t>д)</a:t>
            </a:r>
            <a:r>
              <a:rPr lang="ro-RO" sz="2000" i="1" dirty="0" smtClean="0"/>
              <a:t> </a:t>
            </a:r>
            <a:r>
              <a:rPr lang="ro-RO" sz="2000" b="1" i="1" dirty="0"/>
              <a:t>Ментальная арифметика и Абакус</a:t>
            </a:r>
            <a:r>
              <a:rPr lang="ro-RO" sz="2000" i="1" dirty="0"/>
              <a:t>, </a:t>
            </a:r>
            <a:r>
              <a:rPr lang="ru-RU" sz="2000" dirty="0"/>
              <a:t>для учащихся </a:t>
            </a:r>
            <a:r>
              <a:rPr lang="ro-RO" sz="2000" dirty="0"/>
              <a:t>10 – 14 лет.</a:t>
            </a:r>
            <a:r>
              <a:rPr lang="ru-RU" sz="2000" dirty="0"/>
              <a:t> </a:t>
            </a:r>
            <a:r>
              <a:rPr lang="ro-RO" sz="2000" dirty="0"/>
              <a:t>(</a:t>
            </a:r>
            <a:r>
              <a:rPr lang="ro-RO" sz="2000" dirty="0">
                <a:solidFill>
                  <a:srgbClr val="7030A0"/>
                </a:solidFill>
                <a:hlinkClick r:id="rId5"/>
              </a:rPr>
              <a:t>http://</a:t>
            </a:r>
            <a:r>
              <a:rPr lang="ro-RO" sz="2000" dirty="0" smtClean="0">
                <a:solidFill>
                  <a:srgbClr val="7030A0"/>
                </a:solidFill>
                <a:hlinkClick r:id="rId5"/>
              </a:rPr>
              <a:t>mecc.gov.md/sites/default/files/curriculum_optional_aritmetica_mentala_si_abacus_7-9_ani_10-14_ani.pdf</a:t>
            </a:r>
            <a:r>
              <a:rPr lang="ro-RO" sz="2000" dirty="0" smtClean="0">
                <a:solidFill>
                  <a:srgbClr val="7030A0"/>
                </a:solidFill>
              </a:rPr>
              <a:t> </a:t>
            </a:r>
            <a:r>
              <a:rPr lang="ro-RO" sz="2000" dirty="0" smtClean="0"/>
              <a:t>).</a:t>
            </a:r>
            <a:endParaRPr lang="ro-RO" sz="2000" dirty="0"/>
          </a:p>
          <a:p>
            <a:endParaRPr lang="ro-RO" dirty="0"/>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152400" y="2553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304800" y="4077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801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b="1" dirty="0" smtClean="0">
                <a:solidFill>
                  <a:schemeClr val="accent1">
                    <a:lumMod val="75000"/>
                  </a:schemeClr>
                </a:solidFill>
                <a:latin typeface="Times New Roman" pitchFamily="18" charset="0"/>
                <a:cs typeface="Times New Roman" pitchFamily="18" charset="0"/>
              </a:rPr>
              <a:t>Activități extrașcolare</a:t>
            </a:r>
            <a:endParaRPr lang="ro-RO" b="1" dirty="0">
              <a:solidFill>
                <a:schemeClr val="accent1">
                  <a:lumMod val="75000"/>
                </a:schemeClr>
              </a:solidFill>
            </a:endParaRPr>
          </a:p>
        </p:txBody>
      </p:sp>
      <p:sp>
        <p:nvSpPr>
          <p:cNvPr id="3" name="Content Placeholder 2"/>
          <p:cNvSpPr>
            <a:spLocks noGrp="1"/>
          </p:cNvSpPr>
          <p:nvPr>
            <p:ph idx="1"/>
          </p:nvPr>
        </p:nvSpPr>
        <p:spPr>
          <a:xfrm>
            <a:off x="1597572" y="1211283"/>
            <a:ext cx="9907040" cy="4821655"/>
          </a:xfrm>
        </p:spPr>
        <p:txBody>
          <a:bodyPr>
            <a:normAutofit/>
          </a:bodyPr>
          <a:lstStyle/>
          <a:p>
            <a:pPr algn="just"/>
            <a:r>
              <a:rPr lang="ro-RO" sz="2800" dirty="0" smtClean="0">
                <a:latin typeface="Times New Roman" pitchFamily="18" charset="0"/>
                <a:cs typeface="Times New Roman" pitchFamily="18" charset="0"/>
              </a:rPr>
              <a:t>Totodată, conform Planului-cadru pentru învățământul primar, gimnazial și liceal, în instituțiile de învățământ primar și secundar se propun activități extrașcolare în dependență de numărul de clase. </a:t>
            </a:r>
          </a:p>
          <a:p>
            <a:pPr algn="just"/>
            <a:r>
              <a:rPr lang="ro-RO" sz="2800" dirty="0" smtClean="0">
                <a:latin typeface="Times New Roman" pitchFamily="18" charset="0"/>
                <a:cs typeface="Times New Roman" pitchFamily="18" charset="0"/>
              </a:rPr>
              <a:t>La solicitarea elevilor, cadrele didactice pot organiza activități extrașcolare (cercuri, activități de cercetare) specifice disciplinei Matematică conform </a:t>
            </a:r>
            <a:r>
              <a:rPr lang="ro-RO" sz="2800" i="1" dirty="0" smtClean="0">
                <a:latin typeface="Times New Roman" pitchFamily="18" charset="0"/>
                <a:cs typeface="Times New Roman" pitchFamily="18" charset="0"/>
              </a:rPr>
              <a:t>Curriculumului de bază pentru domeniul Știință. Tehnică. Tehnologii. </a:t>
            </a:r>
          </a:p>
          <a:p>
            <a:pPr algn="just">
              <a:buNone/>
            </a:pPr>
            <a:r>
              <a:rPr lang="ro-RO" sz="2800" i="1" dirty="0" smtClean="0">
                <a:latin typeface="Times New Roman" pitchFamily="18" charset="0"/>
                <a:cs typeface="Times New Roman" pitchFamily="18" charset="0"/>
              </a:rPr>
              <a:t>	</a:t>
            </a:r>
            <a:r>
              <a:rPr lang="ro-RO" sz="2800" u="sng" dirty="0" smtClean="0">
                <a:latin typeface="Times New Roman" pitchFamily="18" charset="0"/>
                <a:cs typeface="Times New Roman" pitchFamily="18" charset="0"/>
                <a:hlinkClick r:id="rId2"/>
              </a:rPr>
              <a:t>https://mecc.gov.md/sites/default/files/curriculum_stiinta_tehnica_tehnologii.pdf</a:t>
            </a:r>
            <a:r>
              <a:rPr lang="ru-RU" sz="2800" dirty="0" smtClean="0">
                <a:latin typeface="Times New Roman" pitchFamily="18" charset="0"/>
                <a:cs typeface="Times New Roman" pitchFamily="18" charset="0"/>
              </a:rPr>
              <a:t> </a:t>
            </a:r>
            <a:endParaRPr lang="ro-RO" sz="2800" dirty="0" smtClean="0">
              <a:latin typeface="Times New Roman" pitchFamily="18" charset="0"/>
              <a:cs typeface="Times New Roman" pitchFamily="18" charset="0"/>
            </a:endParaRPr>
          </a:p>
          <a:p>
            <a:pPr algn="just"/>
            <a:endParaRPr lang="ro-RO" sz="2800" dirty="0" smtClean="0">
              <a:latin typeface="Times New Roman" pitchFamily="18" charset="0"/>
              <a:cs typeface="Times New Roman" pitchFamily="18" charset="0"/>
            </a:endParaRPr>
          </a:p>
          <a:p>
            <a:pPr algn="just"/>
            <a:endParaRPr lang="ro-RO" sz="2800" dirty="0">
              <a:latin typeface="Times New Roman" pitchFamily="18" charset="0"/>
              <a:cs typeface="Times New Roman" pitchFamily="18" charset="0"/>
            </a:endParaRPr>
          </a:p>
        </p:txBody>
      </p:sp>
    </p:spTree>
    <p:extLst>
      <p:ext uri="{BB962C8B-B14F-4D97-AF65-F5344CB8AC3E}">
        <p14:creationId xmlns:p14="http://schemas.microsoft.com/office/powerpoint/2010/main" val="528016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0859" y="91440"/>
            <a:ext cx="10208028" cy="1316946"/>
          </a:xfrm>
        </p:spPr>
        <p:txBody>
          <a:bodyPr>
            <a:normAutofit fontScale="90000"/>
          </a:bodyPr>
          <a:lstStyle/>
          <a:p>
            <a:pPr algn="ctr"/>
            <a:r>
              <a:rPr lang="ro-RO" sz="4000" dirty="0" smtClean="0">
                <a:latin typeface="Arial" pitchFamily="34" charset="0"/>
              </a:rPr>
              <a:t>Mulţumesc pentru </a:t>
            </a:r>
            <a:r>
              <a:rPr lang="ro-RO" sz="4000" dirty="0" err="1" smtClean="0">
                <a:latin typeface="Arial" pitchFamily="34" charset="0"/>
              </a:rPr>
              <a:t>atenţie</a:t>
            </a:r>
            <a:r>
              <a:rPr lang="ro-RO" sz="4000" dirty="0" smtClean="0">
                <a:latin typeface="Arial" pitchFamily="34" charset="0"/>
              </a:rPr>
              <a:t>!</a:t>
            </a:r>
            <a:r>
              <a:rPr lang="ro-RO" sz="4000" dirty="0">
                <a:latin typeface="Arial" pitchFamily="34" charset="0"/>
              </a:rPr>
              <a:t/>
            </a:r>
            <a:br>
              <a:rPr lang="ro-RO" sz="4000" dirty="0">
                <a:latin typeface="Arial" pitchFamily="34" charset="0"/>
              </a:rPr>
            </a:br>
            <a:r>
              <a:rPr lang="ro-RO" sz="4000" dirty="0" smtClean="0">
                <a:latin typeface="Arial" pitchFamily="34" charset="0"/>
              </a:rPr>
              <a:t>Un an de studii cu succese și realizări frumoase!</a:t>
            </a:r>
            <a:endParaRPr lang="ro-RO" sz="4000" dirty="0"/>
          </a:p>
        </p:txBody>
      </p:sp>
      <p:pic>
        <p:nvPicPr>
          <p:cNvPr id="44034" name="Picture 2" descr="G:\ceapa_valentina\anul_2022\matematica\646x404.jpg"/>
          <p:cNvPicPr>
            <a:picLocks noGrp="1" noChangeAspect="1" noChangeArrowheads="1"/>
          </p:cNvPicPr>
          <p:nvPr>
            <p:ph idx="1"/>
          </p:nvPr>
        </p:nvPicPr>
        <p:blipFill>
          <a:blip r:embed="rId2"/>
          <a:srcRect/>
          <a:stretch>
            <a:fillRect/>
          </a:stretch>
        </p:blipFill>
        <p:spPr bwMode="auto">
          <a:xfrm>
            <a:off x="2133600" y="1618593"/>
            <a:ext cx="8586951" cy="475381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563559"/>
          </a:xfrm>
        </p:spPr>
        <p:txBody>
          <a:bodyPr>
            <a:normAutofit fontScale="90000"/>
          </a:bodyPr>
          <a:lstStyle/>
          <a:p>
            <a:endParaRPr lang="ro-RO" dirty="0"/>
          </a:p>
        </p:txBody>
      </p:sp>
      <p:sp>
        <p:nvSpPr>
          <p:cNvPr id="3" name="Содержимое 2"/>
          <p:cNvSpPr>
            <a:spLocks noGrp="1"/>
          </p:cNvSpPr>
          <p:nvPr>
            <p:ph idx="1"/>
          </p:nvPr>
        </p:nvSpPr>
        <p:spPr>
          <a:xfrm>
            <a:off x="1408386" y="1303283"/>
            <a:ext cx="10096226" cy="4607939"/>
          </a:xfrm>
        </p:spPr>
        <p:txBody>
          <a:bodyPr/>
          <a:lstStyle/>
          <a:p>
            <a:pPr marL="0" indent="0" algn="ctr">
              <a:buNone/>
            </a:pPr>
            <a:r>
              <a:rPr lang="ro-RO" sz="4800" b="1" i="1" dirty="0" err="1" smtClean="0"/>
              <a:t>Competen</a:t>
            </a:r>
            <a:r>
              <a:rPr lang="ro-MD" sz="4800" b="1" i="1" dirty="0"/>
              <a:t>ț</a:t>
            </a:r>
            <a:r>
              <a:rPr lang="ro-RO" sz="4800" b="1" i="1" dirty="0" smtClean="0"/>
              <a:t>ele matematice, ca produs al unei logici exersabile, derivă din logica unei </a:t>
            </a:r>
            <a:r>
              <a:rPr lang="ro-RO" sz="4800" b="1" i="1" dirty="0" err="1" smtClean="0"/>
              <a:t>învăţări</a:t>
            </a:r>
            <a:r>
              <a:rPr lang="ro-RO" sz="4800" b="1" i="1" dirty="0" smtClean="0"/>
              <a:t> credibile </a:t>
            </a:r>
            <a:r>
              <a:rPr lang="ro-RO" sz="4800" b="1" i="1" dirty="0"/>
              <a:t>ș</a:t>
            </a:r>
            <a:r>
              <a:rPr lang="ro-RO" sz="4800" b="1" i="1" dirty="0" smtClean="0"/>
              <a:t>i de valoare aplicativă.</a:t>
            </a:r>
            <a:endParaRPr lang="ro-RO" sz="4800" dirty="0" smtClean="0"/>
          </a:p>
          <a:p>
            <a:endParaRPr lang="ro-RO" sz="4800" dirty="0" smtClean="0"/>
          </a:p>
          <a:p>
            <a:endParaRPr lang="ro-R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428"/>
          </a:xfrm>
        </p:spPr>
        <p:txBody>
          <a:bodyPr>
            <a:normAutofit fontScale="90000"/>
          </a:bodyPr>
          <a:lstStyle/>
          <a:p>
            <a:pPr algn="ctr"/>
            <a:r>
              <a:rPr lang="ro-RO" sz="4400" b="1" dirty="0">
                <a:solidFill>
                  <a:schemeClr val="accent1">
                    <a:lumMod val="75000"/>
                  </a:schemeClr>
                </a:solidFill>
                <a:latin typeface="Times New Roman" pitchFamily="18" charset="0"/>
              </a:rPr>
              <a:t>Acte normative</a:t>
            </a:r>
            <a:endParaRPr lang="ro-RO" sz="4400" dirty="0">
              <a:solidFill>
                <a:schemeClr val="accent1">
                  <a:lumMod val="75000"/>
                </a:schemeClr>
              </a:solidFill>
            </a:endParaRPr>
          </a:p>
        </p:txBody>
      </p:sp>
      <p:sp>
        <p:nvSpPr>
          <p:cNvPr id="3" name="Content Placeholder 2"/>
          <p:cNvSpPr>
            <a:spLocks noGrp="1"/>
          </p:cNvSpPr>
          <p:nvPr>
            <p:ph idx="1"/>
          </p:nvPr>
        </p:nvSpPr>
        <p:spPr>
          <a:xfrm>
            <a:off x="1765738" y="1353787"/>
            <a:ext cx="9738874" cy="5004972"/>
          </a:xfrm>
        </p:spPr>
        <p:txBody>
          <a:bodyPr>
            <a:normAutofit/>
          </a:bodyPr>
          <a:lstStyle/>
          <a:p>
            <a:pPr lvl="0" algn="just"/>
            <a:r>
              <a:rPr lang="ro-RO" sz="2200" i="1" dirty="0">
                <a:latin typeface="Times New Roman" panose="02020603050405020304" pitchFamily="18" charset="0"/>
                <a:cs typeface="Times New Roman" panose="02020603050405020304" pitchFamily="18" charset="0"/>
              </a:rPr>
              <a:t>CODUL EDUCAȚIEI AL REPUBLICII MOLDOVA, aprobat prin Legea nr. 152 din </a:t>
            </a:r>
            <a:r>
              <a:rPr lang="ro-RO" sz="2200" i="1" dirty="0" smtClean="0">
                <a:latin typeface="Times New Roman" panose="02020603050405020304" pitchFamily="18" charset="0"/>
                <a:cs typeface="Times New Roman" panose="02020603050405020304" pitchFamily="18" charset="0"/>
              </a:rPr>
              <a:t>17.07.2014, cu modiuficările ulterioare;</a:t>
            </a:r>
            <a:endParaRPr lang="ro-RO" sz="2200" i="1" dirty="0">
              <a:latin typeface="Times New Roman" panose="02020603050405020304" pitchFamily="18" charset="0"/>
              <a:cs typeface="Times New Roman" panose="02020603050405020304" pitchFamily="18" charset="0"/>
            </a:endParaRPr>
          </a:p>
          <a:p>
            <a:pPr lvl="0" algn="just"/>
            <a:r>
              <a:rPr lang="ro-RO" sz="2200" i="1" dirty="0">
                <a:latin typeface="Times New Roman" panose="02020603050405020304" pitchFamily="18" charset="0"/>
                <a:cs typeface="Times New Roman" panose="02020603050405020304" pitchFamily="18" charset="0"/>
              </a:rPr>
              <a:t>Planul-cadru pentru învățământul primar, gimnazial şi liceal, anul </a:t>
            </a:r>
            <a:r>
              <a:rPr lang="ro-RO" sz="2200" i="1" dirty="0" smtClean="0">
                <a:latin typeface="Times New Roman" panose="02020603050405020304" pitchFamily="18" charset="0"/>
                <a:cs typeface="Times New Roman" panose="02020603050405020304" pitchFamily="18" charset="0"/>
              </a:rPr>
              <a:t>de studii 20</a:t>
            </a:r>
            <a:r>
              <a:rPr lang="en-US" sz="2200" i="1" dirty="0" smtClean="0">
                <a:latin typeface="Times New Roman" panose="02020603050405020304" pitchFamily="18" charset="0"/>
                <a:cs typeface="Times New Roman" panose="02020603050405020304" pitchFamily="18" charset="0"/>
              </a:rPr>
              <a:t>2</a:t>
            </a:r>
            <a:r>
              <a:rPr lang="ro-MD" sz="2200" i="1" dirty="0" smtClean="0">
                <a:latin typeface="Times New Roman" panose="02020603050405020304" pitchFamily="18" charset="0"/>
                <a:cs typeface="Times New Roman" panose="02020603050405020304" pitchFamily="18" charset="0"/>
              </a:rPr>
              <a:t>3</a:t>
            </a:r>
            <a:r>
              <a:rPr lang="ro-RO" sz="2200" i="1" dirty="0" smtClean="0">
                <a:latin typeface="Times New Roman" panose="02020603050405020304" pitchFamily="18" charset="0"/>
                <a:cs typeface="Times New Roman" panose="02020603050405020304" pitchFamily="18" charset="0"/>
              </a:rPr>
              <a:t>-202</a:t>
            </a:r>
            <a:r>
              <a:rPr lang="ro-MD" sz="2200" i="1" dirty="0">
                <a:latin typeface="Times New Roman" panose="02020603050405020304" pitchFamily="18" charset="0"/>
                <a:cs typeface="Times New Roman" panose="02020603050405020304" pitchFamily="18" charset="0"/>
              </a:rPr>
              <a:t>4</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aprobat prin Ordinul nr. </a:t>
            </a:r>
            <a:r>
              <a:rPr lang="ro-RO" sz="2200" dirty="0" smtClean="0">
                <a:solidFill>
                  <a:schemeClr val="tx1"/>
                </a:solidFill>
                <a:latin typeface="Times New Roman" panose="02020603050405020304" pitchFamily="18" charset="0"/>
                <a:cs typeface="Times New Roman" panose="02020603050405020304" pitchFamily="18" charset="0"/>
              </a:rPr>
              <a:t>200 </a:t>
            </a:r>
            <a:r>
              <a:rPr lang="ro-RO" sz="2200" dirty="0">
                <a:solidFill>
                  <a:schemeClr val="tx1"/>
                </a:solidFill>
                <a:latin typeface="Times New Roman" panose="02020603050405020304" pitchFamily="18" charset="0"/>
                <a:cs typeface="Times New Roman" panose="02020603050405020304" pitchFamily="18" charset="0"/>
              </a:rPr>
              <a:t>din </a:t>
            </a:r>
            <a:r>
              <a:rPr lang="en-US" sz="2200" dirty="0" smtClean="0">
                <a:solidFill>
                  <a:schemeClr val="tx1"/>
                </a:solidFill>
                <a:latin typeface="Times New Roman" panose="02020603050405020304" pitchFamily="18" charset="0"/>
                <a:cs typeface="Times New Roman" panose="02020603050405020304" pitchFamily="18" charset="0"/>
              </a:rPr>
              <a:t>28</a:t>
            </a:r>
            <a:r>
              <a:rPr lang="ro-RO" sz="2200" dirty="0" smtClean="0">
                <a:solidFill>
                  <a:schemeClr val="tx1"/>
                </a:solidFill>
                <a:latin typeface="Times New Roman" panose="02020603050405020304" pitchFamily="18" charset="0"/>
                <a:cs typeface="Times New Roman" panose="02020603050405020304" pitchFamily="18" charset="0"/>
              </a:rPr>
              <a:t> </a:t>
            </a:r>
            <a:r>
              <a:rPr lang="en-US" sz="2200" dirty="0" smtClean="0">
                <a:solidFill>
                  <a:schemeClr val="tx1"/>
                </a:solidFill>
                <a:latin typeface="Times New Roman" panose="02020603050405020304" pitchFamily="18" charset="0"/>
                <a:cs typeface="Times New Roman" panose="02020603050405020304" pitchFamily="18" charset="0"/>
              </a:rPr>
              <a:t>februarie</a:t>
            </a:r>
            <a:r>
              <a:rPr lang="ro-RO" sz="2200" dirty="0" smtClean="0">
                <a:solidFill>
                  <a:schemeClr val="tx1"/>
                </a:solidFill>
                <a:latin typeface="Times New Roman" panose="02020603050405020304" pitchFamily="18" charset="0"/>
                <a:cs typeface="Times New Roman" panose="02020603050405020304" pitchFamily="18" charset="0"/>
              </a:rPr>
              <a:t> 20</a:t>
            </a:r>
            <a:r>
              <a:rPr lang="en-US" sz="2200" dirty="0" smtClean="0">
                <a:solidFill>
                  <a:schemeClr val="tx1"/>
                </a:solidFill>
                <a:latin typeface="Times New Roman" panose="02020603050405020304" pitchFamily="18" charset="0"/>
                <a:cs typeface="Times New Roman" panose="02020603050405020304" pitchFamily="18" charset="0"/>
              </a:rPr>
              <a:t>2</a:t>
            </a:r>
            <a:r>
              <a:rPr lang="ro-MD" sz="2200" dirty="0" smtClean="0">
                <a:solidFill>
                  <a:schemeClr val="tx1"/>
                </a:solidFill>
                <a:latin typeface="Times New Roman" panose="02020603050405020304" pitchFamily="18" charset="0"/>
                <a:cs typeface="Times New Roman" panose="02020603050405020304" pitchFamily="18" charset="0"/>
              </a:rPr>
              <a:t>3</a:t>
            </a:r>
            <a:r>
              <a:rPr lang="ro-RO" sz="2200" dirty="0" smtClean="0">
                <a:solidFill>
                  <a:schemeClr val="tx1"/>
                </a:solidFill>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al Ministrului </a:t>
            </a:r>
            <a:r>
              <a:rPr lang="ro-RO" sz="2200" dirty="0" smtClean="0">
                <a:latin typeface="Times New Roman" panose="02020603050405020304" pitchFamily="18" charset="0"/>
                <a:cs typeface="Times New Roman" panose="02020603050405020304" pitchFamily="18" charset="0"/>
              </a:rPr>
              <a:t>Educației </a:t>
            </a:r>
            <a:r>
              <a:rPr lang="ro-RO" sz="2200" dirty="0">
                <a:latin typeface="Times New Roman" panose="02020603050405020304" pitchFamily="18" charset="0"/>
                <a:cs typeface="Times New Roman" panose="02020603050405020304" pitchFamily="18" charset="0"/>
              </a:rPr>
              <a:t>și Cercetării;</a:t>
            </a:r>
          </a:p>
          <a:p>
            <a:pPr lvl="0" algn="just"/>
            <a:r>
              <a:rPr lang="ro-RO" sz="2200" i="1" dirty="0" smtClean="0">
                <a:latin typeface="Times New Roman" panose="02020603050405020304" pitchFamily="18" charset="0"/>
                <a:cs typeface="Times New Roman" panose="02020603050405020304" pitchFamily="18" charset="0"/>
              </a:rPr>
              <a:t>MATEMATICĂ. Învățământul gimnazial. Curriculum </a:t>
            </a:r>
            <a:r>
              <a:rPr lang="ro-RO" sz="2200" i="1" dirty="0">
                <a:latin typeface="Times New Roman" panose="02020603050405020304" pitchFamily="18" charset="0"/>
                <a:cs typeface="Times New Roman" panose="02020603050405020304" pitchFamily="18" charset="0"/>
              </a:rPr>
              <a:t>pentru </a:t>
            </a:r>
            <a:r>
              <a:rPr lang="ro-RO" sz="2200" i="1" dirty="0" smtClean="0">
                <a:latin typeface="Times New Roman" panose="02020603050405020304" pitchFamily="18" charset="0"/>
                <a:cs typeface="Times New Roman" panose="02020603050405020304" pitchFamily="18" charset="0"/>
              </a:rPr>
              <a:t>clasele </a:t>
            </a:r>
            <a:r>
              <a:rPr lang="ro-RO" sz="2200" i="1" dirty="0">
                <a:latin typeface="Times New Roman" panose="02020603050405020304" pitchFamily="18" charset="0"/>
                <a:cs typeface="Times New Roman" panose="02020603050405020304" pitchFamily="18" charset="0"/>
              </a:rPr>
              <a:t>V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IX.</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ro-RO" sz="2200" dirty="0" smtClean="0">
                <a:latin typeface="Times New Roman" panose="02020603050405020304" pitchFamily="18" charset="0"/>
                <a:cs typeface="Times New Roman" panose="02020603050405020304" pitchFamily="18" charset="0"/>
              </a:rPr>
              <a:t>906 </a:t>
            </a:r>
            <a:r>
              <a:rPr lang="ro-RO" sz="2200" dirty="0">
                <a:latin typeface="Times New Roman" panose="02020603050405020304" pitchFamily="18" charset="0"/>
                <a:cs typeface="Times New Roman" panose="02020603050405020304" pitchFamily="18" charset="0"/>
              </a:rPr>
              <a:t>din </a:t>
            </a:r>
            <a:r>
              <a:rPr lang="ro-RO" sz="2200" dirty="0" smtClean="0">
                <a:latin typeface="Times New Roman" panose="02020603050405020304" pitchFamily="18" charset="0"/>
                <a:cs typeface="Times New Roman" panose="02020603050405020304" pitchFamily="18" charset="0"/>
              </a:rPr>
              <a:t>17 iulie 2019 al </a:t>
            </a:r>
            <a:r>
              <a:rPr lang="ro-RO" sz="2200" dirty="0">
                <a:latin typeface="Times New Roman" panose="02020603050405020304" pitchFamily="18" charset="0"/>
                <a:cs typeface="Times New Roman" panose="02020603050405020304" pitchFamily="18" charset="0"/>
              </a:rPr>
              <a:t>Ministrului </a:t>
            </a:r>
            <a:r>
              <a:rPr lang="ro-RO" sz="2200" dirty="0" smtClean="0">
                <a:latin typeface="Times New Roman" panose="02020603050405020304" pitchFamily="18" charset="0"/>
                <a:cs typeface="Times New Roman" panose="02020603050405020304" pitchFamily="18" charset="0"/>
              </a:rPr>
              <a:t>Educaţiei, Culturii și Cercetării; </a:t>
            </a:r>
          </a:p>
          <a:p>
            <a:pPr lvl="0" algn="just"/>
            <a:r>
              <a:rPr lang="ro-RO" sz="2200" i="1" dirty="0" smtClean="0">
                <a:latin typeface="Times New Roman" panose="02020603050405020304" pitchFamily="18" charset="0"/>
                <a:cs typeface="Times New Roman" panose="02020603050405020304" pitchFamily="18" charset="0"/>
              </a:rPr>
              <a:t>MATEMATICĂ</a:t>
            </a:r>
            <a:r>
              <a:rPr lang="ro-RO" sz="2200" i="1" dirty="0">
                <a:latin typeface="Times New Roman" panose="02020603050405020304" pitchFamily="18" charset="0"/>
                <a:cs typeface="Times New Roman" panose="02020603050405020304" pitchFamily="18" charset="0"/>
              </a:rPr>
              <a:t>. Învățământul </a:t>
            </a:r>
            <a:r>
              <a:rPr lang="ro-RO" sz="2200" i="1" dirty="0" smtClean="0">
                <a:latin typeface="Times New Roman" panose="02020603050405020304" pitchFamily="18" charset="0"/>
                <a:cs typeface="Times New Roman" panose="02020603050405020304" pitchFamily="18" charset="0"/>
              </a:rPr>
              <a:t>liceal. </a:t>
            </a:r>
            <a:r>
              <a:rPr lang="ro-RO" sz="2200" i="1" dirty="0">
                <a:latin typeface="Times New Roman" panose="02020603050405020304" pitchFamily="18" charset="0"/>
                <a:cs typeface="Times New Roman" panose="02020603050405020304" pitchFamily="18" charset="0"/>
              </a:rPr>
              <a:t>Curriculum pentru clasele </a:t>
            </a:r>
            <a:r>
              <a:rPr lang="ro-RO" sz="2200" i="1" dirty="0" smtClean="0">
                <a:latin typeface="Times New Roman" panose="02020603050405020304" pitchFamily="18" charset="0"/>
                <a:cs typeface="Times New Roman" panose="02020603050405020304" pitchFamily="18" charset="0"/>
              </a:rPr>
              <a:t>X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XII.</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ro-RO" sz="2200" dirty="0" smtClean="0">
                <a:latin typeface="Times New Roman" panose="02020603050405020304" pitchFamily="18" charset="0"/>
                <a:cs typeface="Times New Roman" panose="02020603050405020304" pitchFamily="18" charset="0"/>
              </a:rPr>
              <a:t>906 </a:t>
            </a:r>
            <a:r>
              <a:rPr lang="ro-RO" sz="2200" dirty="0">
                <a:latin typeface="Times New Roman" panose="02020603050405020304" pitchFamily="18" charset="0"/>
                <a:cs typeface="Times New Roman" panose="02020603050405020304" pitchFamily="18" charset="0"/>
              </a:rPr>
              <a:t>din </a:t>
            </a:r>
            <a:r>
              <a:rPr lang="ro-RO" sz="2200" dirty="0" smtClean="0">
                <a:latin typeface="Times New Roman" panose="02020603050405020304" pitchFamily="18" charset="0"/>
                <a:cs typeface="Times New Roman" panose="02020603050405020304" pitchFamily="18" charset="0"/>
              </a:rPr>
              <a:t>17 </a:t>
            </a:r>
            <a:r>
              <a:rPr lang="ro-RO" sz="2200" dirty="0">
                <a:latin typeface="Times New Roman" panose="02020603050405020304" pitchFamily="18" charset="0"/>
                <a:cs typeface="Times New Roman" panose="02020603050405020304" pitchFamily="18" charset="0"/>
              </a:rPr>
              <a:t>iulie 2019 al Ministrului Educaţiei, Culturii și Cercetării</a:t>
            </a:r>
            <a:r>
              <a:rPr lang="ro-RO" sz="22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85738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46842"/>
            <a:ext cx="8911687" cy="788276"/>
          </a:xfrm>
        </p:spPr>
        <p:txBody>
          <a:bodyPr>
            <a:normAutofit/>
          </a:bodyPr>
          <a:lstStyle/>
          <a:p>
            <a:pPr algn="ctr"/>
            <a:r>
              <a:rPr lang="ro-RO" sz="4000" b="1" dirty="0">
                <a:solidFill>
                  <a:schemeClr val="accent1">
                    <a:lumMod val="75000"/>
                  </a:schemeClr>
                </a:solidFill>
                <a:latin typeface="Times New Roman" pitchFamily="18" charset="0"/>
              </a:rPr>
              <a:t>Acte normative</a:t>
            </a:r>
            <a:endParaRPr lang="ro-RO" sz="4000" dirty="0">
              <a:solidFill>
                <a:schemeClr val="accent1">
                  <a:lumMod val="75000"/>
                </a:schemeClr>
              </a:solidFill>
            </a:endParaRPr>
          </a:p>
        </p:txBody>
      </p:sp>
      <p:sp>
        <p:nvSpPr>
          <p:cNvPr id="3" name="Content Placeholder 2"/>
          <p:cNvSpPr>
            <a:spLocks noGrp="1"/>
          </p:cNvSpPr>
          <p:nvPr>
            <p:ph idx="1"/>
          </p:nvPr>
        </p:nvSpPr>
        <p:spPr>
          <a:xfrm>
            <a:off x="1818290" y="1124608"/>
            <a:ext cx="9686322" cy="5002924"/>
          </a:xfrm>
        </p:spPr>
        <p:txBody>
          <a:bodyPr>
            <a:normAutofit fontScale="92500"/>
          </a:bodyPr>
          <a:lstStyle/>
          <a:p>
            <a:pPr algn="just"/>
            <a:r>
              <a:rPr lang="ro-RO" sz="2600" dirty="0" smtClean="0">
                <a:latin typeface="Times New Roman" pitchFamily="18" charset="0"/>
                <a:cs typeface="Times New Roman" pitchFamily="18" charset="0"/>
              </a:rPr>
              <a:t>Cadrul de referință al Curriculumului Național (aprobat la Consiliul Național pentru Curriculum la 30 mai 2017). Chișinău, Lyceum, 2017;</a:t>
            </a:r>
          </a:p>
          <a:p>
            <a:pPr lvl="0" algn="just"/>
            <a:r>
              <a:rPr lang="ro-RO" sz="2600" dirty="0" smtClean="0">
                <a:latin typeface="Times New Roman" pitchFamily="18" charset="0"/>
                <a:cs typeface="Times New Roman" pitchFamily="18" charset="0"/>
              </a:rPr>
              <a:t>Regulamentul privind evaluarea și notarea rezultatelor învățării, promovarea și absolvirea în învățământul primar și secundar (Ordinul nr. 70 din 30.01.2020); </a:t>
            </a:r>
          </a:p>
          <a:p>
            <a:pPr algn="just"/>
            <a:r>
              <a:rPr lang="ro-RO" sz="2600" dirty="0" smtClean="0">
                <a:latin typeface="Times New Roman" pitchFamily="18" charset="0"/>
                <a:cs typeface="Times New Roman" pitchFamily="18" charset="0"/>
              </a:rPr>
              <a:t>Instrucțiune privind managementul temelor pentru acasă în învățământul primar, gimnazial și liceal (Ordinul nr. 1249 din 22.08.20</a:t>
            </a:r>
            <a:r>
              <a:rPr lang="en-US" sz="2600" dirty="0" smtClean="0">
                <a:latin typeface="Times New Roman" pitchFamily="18" charset="0"/>
                <a:cs typeface="Times New Roman" pitchFamily="18" charset="0"/>
              </a:rPr>
              <a:t>18</a:t>
            </a:r>
            <a:r>
              <a:rPr lang="ro-RO" sz="2600" dirty="0" smtClean="0">
                <a:latin typeface="Times New Roman" pitchFamily="18" charset="0"/>
                <a:cs typeface="Times New Roman" pitchFamily="18" charset="0"/>
              </a:rPr>
              <a:t>);</a:t>
            </a:r>
          </a:p>
          <a:p>
            <a:pPr lvl="0" algn="just"/>
            <a:r>
              <a:rPr lang="ro-RO" sz="2600" i="1" dirty="0" smtClean="0">
                <a:latin typeface="Times New Roman" pitchFamily="18" charset="0"/>
                <a:cs typeface="Times New Roman" pitchFamily="18" charset="0"/>
              </a:rPr>
              <a:t>Standardele de eficiență a învățării</a:t>
            </a:r>
            <a:r>
              <a:rPr lang="ro-RO" sz="2600" dirty="0" smtClean="0">
                <a:latin typeface="Times New Roman" pitchFamily="18" charset="0"/>
                <a:cs typeface="Times New Roman" pitchFamily="18" charset="0"/>
              </a:rPr>
              <a:t>. Aprobat prin ordinul Ministrului Educației nr.1001 din 23.12.2011. Lyceum, Chișinău, 2012.</a:t>
            </a:r>
          </a:p>
          <a:p>
            <a:pPr algn="just"/>
            <a:r>
              <a:rPr lang="ro-RO" sz="2600" dirty="0" smtClean="0">
                <a:latin typeface="Times New Roman" pitchFamily="18" charset="0"/>
                <a:cs typeface="Times New Roman" pitchFamily="18" charset="0"/>
              </a:rPr>
              <a:t>Referențialul de evaluare a competențelor specifice formate elevilor. Chișinău, 2014.</a:t>
            </a:r>
          </a:p>
          <a:p>
            <a:endParaRPr lang="ro-RO"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pPr marL="0" indent="0">
              <a:buNone/>
            </a:pPr>
            <a:endParaRPr lang="ro-RO" dirty="0"/>
          </a:p>
          <a:p>
            <a:endParaRPr lang="ro-RO" dirty="0"/>
          </a:p>
        </p:txBody>
      </p:sp>
    </p:spTree>
    <p:extLst>
      <p:ext uri="{BB962C8B-B14F-4D97-AF65-F5344CB8AC3E}">
        <p14:creationId xmlns:p14="http://schemas.microsoft.com/office/powerpoint/2010/main" val="3914634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662152"/>
          </a:xfrm>
        </p:spPr>
        <p:txBody>
          <a:bodyPr/>
          <a:lstStyle/>
          <a:p>
            <a:pPr algn="ctr"/>
            <a:r>
              <a:rPr lang="ro-RO" b="1" dirty="0" smtClean="0">
                <a:solidFill>
                  <a:schemeClr val="accent1">
                    <a:lumMod val="75000"/>
                  </a:schemeClr>
                </a:solidFill>
                <a:latin typeface="Times New Roman" pitchFamily="18" charset="0"/>
              </a:rPr>
              <a:t>Acte normative</a:t>
            </a:r>
            <a:endParaRPr lang="ro-RO" dirty="0">
              <a:solidFill>
                <a:schemeClr val="accent1">
                  <a:lumMod val="75000"/>
                </a:schemeClr>
              </a:solidFill>
            </a:endParaRPr>
          </a:p>
        </p:txBody>
      </p:sp>
      <p:sp>
        <p:nvSpPr>
          <p:cNvPr id="3" name="Содержимое 2"/>
          <p:cNvSpPr>
            <a:spLocks noGrp="1"/>
          </p:cNvSpPr>
          <p:nvPr>
            <p:ph idx="1"/>
          </p:nvPr>
        </p:nvSpPr>
        <p:spPr>
          <a:xfrm>
            <a:off x="1818290" y="966952"/>
            <a:ext cx="9686322" cy="5391807"/>
          </a:xfrm>
        </p:spPr>
        <p:txBody>
          <a:bodyPr>
            <a:normAutofit/>
          </a:bodyPr>
          <a:lstStyle/>
          <a:p>
            <a:pPr algn="just"/>
            <a:r>
              <a:rPr lang="ro-RO" sz="2400" dirty="0" smtClean="0">
                <a:latin typeface="Times New Roman" pitchFamily="18" charset="0"/>
                <a:cs typeface="Times New Roman" pitchFamily="18" charset="0"/>
              </a:rPr>
              <a:t>Standarde de competențe profesionale ale cadrelor didactice din învățământul general (aprobate la 03 iulie 2018)</a:t>
            </a:r>
            <a:r>
              <a:rPr lang="ro-MD" sz="2400" dirty="0">
                <a:latin typeface="Times New Roman" pitchFamily="18" charset="0"/>
                <a:cs typeface="Times New Roman" pitchFamily="18" charset="0"/>
              </a:rPr>
              <a:t>;</a:t>
            </a:r>
            <a:r>
              <a:rPr lang="ro-RO" sz="2400" dirty="0" smtClean="0">
                <a:latin typeface="Times New Roman" pitchFamily="18" charset="0"/>
                <a:cs typeface="Times New Roman" pitchFamily="18" charset="0"/>
              </a:rPr>
              <a:t> (suplimentar este </a:t>
            </a:r>
            <a:r>
              <a:rPr lang="ro-MD" sz="2400" i="1" dirty="0" smtClean="0">
                <a:latin typeface="Times New Roman" panose="02020603050405020304" pitchFamily="18" charset="0"/>
                <a:cs typeface="Times New Roman" panose="02020603050405020304" pitchFamily="18" charset="0"/>
              </a:rPr>
              <a:t>Suport didactic pentru facilitarea implementării Standardelor de competențe profesionale ale cadrelor didactice din învățământul general (</a:t>
            </a:r>
            <a:r>
              <a:rPr lang="ro-MD" sz="2400" i="1" dirty="0" err="1" smtClean="0">
                <a:latin typeface="Times New Roman" panose="02020603050405020304" pitchFamily="18" charset="0"/>
                <a:cs typeface="Times New Roman" panose="02020603050405020304" pitchFamily="18" charset="0"/>
              </a:rPr>
              <a:t>ro</a:t>
            </a:r>
            <a:r>
              <a:rPr lang="ro-MD" sz="2400" i="1" dirty="0" smtClean="0">
                <a:latin typeface="Times New Roman" panose="02020603050405020304" pitchFamily="18" charset="0"/>
                <a:cs typeface="Times New Roman" panose="02020603050405020304" pitchFamily="18" charset="0"/>
              </a:rPr>
              <a:t>/ </a:t>
            </a:r>
            <a:r>
              <a:rPr lang="ro-MD" sz="2400" i="1" dirty="0" err="1" smtClean="0">
                <a:latin typeface="Times New Roman" panose="02020603050405020304" pitchFamily="18" charset="0"/>
                <a:cs typeface="Times New Roman" panose="02020603050405020304" pitchFamily="18" charset="0"/>
              </a:rPr>
              <a:t>ru</a:t>
            </a:r>
            <a:r>
              <a:rPr lang="ro-MD" sz="2400" i="1" dirty="0" smtClean="0">
                <a:latin typeface="Times New Roman" panose="02020603050405020304" pitchFamily="18" charset="0"/>
                <a:cs typeface="Times New Roman" panose="02020603050405020304" pitchFamily="18" charset="0"/>
              </a:rPr>
              <a:t>) – </a:t>
            </a:r>
            <a:r>
              <a:rPr lang="ro-MD" sz="2400" i="1" dirty="0" smtClean="0">
                <a:solidFill>
                  <a:srgbClr val="FF0000"/>
                </a:solidFill>
                <a:latin typeface="Times New Roman" panose="02020603050405020304" pitchFamily="18" charset="0"/>
                <a:cs typeface="Times New Roman" panose="02020603050405020304" pitchFamily="18" charset="0"/>
              </a:rPr>
              <a:t>Resurse pentru cadre didactice</a:t>
            </a:r>
            <a:r>
              <a:rPr lang="ro-RO"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Regulamentul-tip de organizare și funcționare a instituțiilor de învățământ primar și secundar, ciclul I și II, aprobat prin ordinul nr. 235 din 25 martie 2016;</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Metodologia de evaluare a instituțiilor de învățământ general, aprobată prin ordinul nr. 581 din 26.06.2020;</a:t>
            </a:r>
          </a:p>
          <a:p>
            <a:pPr algn="just"/>
            <a:r>
              <a:rPr lang="vi-VN" sz="2400" dirty="0" smtClean="0">
                <a:latin typeface="Times New Roman" pitchFamily="18" charset="0"/>
                <a:cs typeface="Times New Roman" pitchFamily="18" charset="0"/>
              </a:rPr>
              <a:t>Metodologi</a:t>
            </a:r>
            <a:r>
              <a:rPr lang="ro-RO" sz="2400" dirty="0" smtClean="0">
                <a:latin typeface="Times New Roman" pitchFamily="18" charset="0"/>
                <a:cs typeface="Times New Roman" pitchFamily="18" charset="0"/>
              </a:rPr>
              <a:t>a</a:t>
            </a:r>
            <a:r>
              <a:rPr lang="vi-VN" sz="2400" dirty="0" smtClean="0">
                <a:latin typeface="Times New Roman" pitchFamily="18" charset="0"/>
                <a:cs typeface="Times New Roman" pitchFamily="18" charset="0"/>
              </a:rPr>
              <a:t> privind continuarea la distanță a procesului educațional în condiții de carantină în învățământul primar, gimnazial și liceal</a:t>
            </a:r>
            <a:r>
              <a:rPr lang="ro-RO" sz="2400" dirty="0" smtClean="0">
                <a:latin typeface="Times New Roman" pitchFamily="18" charset="0"/>
                <a:cs typeface="Times New Roman" pitchFamily="18" charset="0"/>
              </a:rPr>
              <a:t> (ordinul nr. 351 din 19.03.2020).</a:t>
            </a:r>
            <a:endParaRPr lang="en-US" sz="2400" dirty="0" smtClean="0">
              <a:latin typeface="Times New Roman" pitchFamily="18" charset="0"/>
              <a:cs typeface="Times New Roman"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4800"/>
            <a:ext cx="8911687" cy="662152"/>
          </a:xfrm>
        </p:spPr>
        <p:txBody>
          <a:bodyPr/>
          <a:lstStyle/>
          <a:p>
            <a:pPr algn="ctr"/>
            <a:r>
              <a:rPr lang="ro-RO" b="1" dirty="0">
                <a:solidFill>
                  <a:schemeClr val="accent1">
                    <a:lumMod val="50000"/>
                  </a:schemeClr>
                </a:solidFill>
                <a:latin typeface="Times New Roman" pitchFamily="18" charset="0"/>
                <a:cs typeface="Times New Roman" pitchFamily="18" charset="0"/>
              </a:rPr>
              <a:t>MATEMATICA  ÎN  PLANUL - CADRU</a:t>
            </a:r>
            <a:endParaRPr lang="ro-RO" dirty="0"/>
          </a:p>
        </p:txBody>
      </p:sp>
      <p:sp>
        <p:nvSpPr>
          <p:cNvPr id="3" name="Content Placeholder 2"/>
          <p:cNvSpPr>
            <a:spLocks noGrp="1"/>
          </p:cNvSpPr>
          <p:nvPr>
            <p:ph idx="1"/>
          </p:nvPr>
        </p:nvSpPr>
        <p:spPr>
          <a:xfrm>
            <a:off x="1534511" y="1030014"/>
            <a:ext cx="9970102" cy="5181600"/>
          </a:xfrm>
        </p:spPr>
        <p:txBody>
          <a:bodyPr>
            <a:normAutofit lnSpcReduction="10000"/>
          </a:bodyPr>
          <a:lstStyle/>
          <a:p>
            <a:pPr algn="just"/>
            <a:r>
              <a:rPr lang="ro-RO" sz="3600" dirty="0">
                <a:latin typeface="Times New Roman" panose="02020603050405020304" pitchFamily="18" charset="0"/>
                <a:cs typeface="Times New Roman" panose="02020603050405020304" pitchFamily="18" charset="0"/>
              </a:rPr>
              <a:t>Învățământul gimnazial – câte 4 ore </a:t>
            </a:r>
            <a:r>
              <a:rPr lang="ro-RO" sz="3600" dirty="0" smtClean="0">
                <a:latin typeface="Times New Roman" panose="02020603050405020304" pitchFamily="18" charset="0"/>
                <a:cs typeface="Times New Roman" panose="02020603050405020304" pitchFamily="18" charset="0"/>
              </a:rPr>
              <a:t>/ săptămână;</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Învățământul liceal – avem 4 modele, conform </a:t>
            </a:r>
            <a:r>
              <a:rPr lang="ro-RO" sz="3600" i="1" dirty="0">
                <a:latin typeface="Times New Roman" panose="02020603050405020304" pitchFamily="18" charset="0"/>
                <a:cs typeface="Times New Roman" panose="02020603050405020304" pitchFamily="18" charset="0"/>
              </a:rPr>
              <a:t>Planului-cadru pentru învățământul primar, gimnazial şi liceal, anul școlar </a:t>
            </a:r>
            <a:r>
              <a:rPr lang="ro-RO" sz="3600" i="1" dirty="0" smtClean="0">
                <a:latin typeface="Times New Roman" panose="02020603050405020304" pitchFamily="18" charset="0"/>
                <a:cs typeface="Times New Roman" panose="02020603050405020304" pitchFamily="18" charset="0"/>
              </a:rPr>
              <a:t>2023-2024</a:t>
            </a:r>
            <a:r>
              <a:rPr lang="ro-RO" sz="3600" dirty="0" smtClean="0">
                <a:latin typeface="Times New Roman" panose="02020603050405020304" pitchFamily="18" charset="0"/>
                <a:cs typeface="Times New Roman" panose="02020603050405020304" pitchFamily="18" charset="0"/>
              </a:rPr>
              <a:t>, </a:t>
            </a:r>
            <a:r>
              <a:rPr lang="ro-RO" sz="3600" dirty="0">
                <a:latin typeface="Times New Roman" panose="02020603050405020304" pitchFamily="18" charset="0"/>
                <a:cs typeface="Times New Roman" panose="02020603050405020304" pitchFamily="18" charset="0"/>
              </a:rPr>
              <a:t>aprobat prin Ordinul nr. </a:t>
            </a:r>
            <a:r>
              <a:rPr lang="ro-RO" sz="3600" dirty="0" smtClean="0">
                <a:solidFill>
                  <a:schemeClr val="tx1"/>
                </a:solidFill>
                <a:latin typeface="Times New Roman" panose="02020603050405020304" pitchFamily="18" charset="0"/>
                <a:cs typeface="Times New Roman" panose="02020603050405020304" pitchFamily="18" charset="0"/>
              </a:rPr>
              <a:t>200 </a:t>
            </a:r>
            <a:r>
              <a:rPr lang="ro-RO" sz="3600" dirty="0">
                <a:solidFill>
                  <a:schemeClr val="tx1"/>
                </a:solidFill>
                <a:latin typeface="Times New Roman" panose="02020603050405020304" pitchFamily="18" charset="0"/>
                <a:cs typeface="Times New Roman" panose="02020603050405020304" pitchFamily="18" charset="0"/>
              </a:rPr>
              <a:t>din </a:t>
            </a:r>
            <a:r>
              <a:rPr lang="ro-RO" sz="3600" dirty="0" smtClean="0">
                <a:solidFill>
                  <a:schemeClr val="tx1"/>
                </a:solidFill>
                <a:latin typeface="Times New Roman" panose="02020603050405020304" pitchFamily="18" charset="0"/>
                <a:cs typeface="Times New Roman" panose="02020603050405020304" pitchFamily="18" charset="0"/>
              </a:rPr>
              <a:t>2</a:t>
            </a:r>
            <a:r>
              <a:rPr lang="en-US" sz="3600" dirty="0" smtClean="0">
                <a:solidFill>
                  <a:schemeClr val="tx1"/>
                </a:solidFill>
                <a:latin typeface="Times New Roman" panose="02020603050405020304" pitchFamily="18" charset="0"/>
                <a:cs typeface="Times New Roman" panose="02020603050405020304" pitchFamily="18" charset="0"/>
              </a:rPr>
              <a:t>8</a:t>
            </a:r>
            <a:r>
              <a:rPr lang="ro-RO" sz="3600" dirty="0" smtClean="0">
                <a:solidFill>
                  <a:schemeClr val="tx1"/>
                </a:solidFill>
                <a:latin typeface="Times New Roman" panose="02020603050405020304" pitchFamily="18" charset="0"/>
                <a:cs typeface="Times New Roman" panose="02020603050405020304" pitchFamily="18" charset="0"/>
              </a:rPr>
              <a:t> februarie 2023 </a:t>
            </a:r>
            <a:r>
              <a:rPr lang="ro-RO" sz="3600" dirty="0">
                <a:latin typeface="Times New Roman" panose="02020603050405020304" pitchFamily="18" charset="0"/>
                <a:cs typeface="Times New Roman" panose="02020603050405020304" pitchFamily="18" charset="0"/>
              </a:rPr>
              <a:t>al Ministrului </a:t>
            </a:r>
            <a:r>
              <a:rPr lang="ro-RO" sz="3600" dirty="0" smtClean="0">
                <a:latin typeface="Times New Roman" panose="02020603050405020304" pitchFamily="18" charset="0"/>
                <a:cs typeface="Times New Roman" panose="02020603050405020304" pitchFamily="18" charset="0"/>
              </a:rPr>
              <a:t>Educaţiei </a:t>
            </a:r>
            <a:r>
              <a:rPr lang="ro-RO" sz="3600" dirty="0">
                <a:latin typeface="Times New Roman" panose="02020603050405020304" pitchFamily="18" charset="0"/>
                <a:cs typeface="Times New Roman" panose="02020603050405020304" pitchFamily="18" charset="0"/>
              </a:rPr>
              <a:t>și </a:t>
            </a:r>
            <a:r>
              <a:rPr lang="ro-RO" sz="3600" dirty="0" smtClean="0">
                <a:latin typeface="Times New Roman" panose="02020603050405020304" pitchFamily="18" charset="0"/>
                <a:cs typeface="Times New Roman" panose="02020603050405020304" pitchFamily="18" charset="0"/>
              </a:rPr>
              <a:t>Cercetării;</a:t>
            </a:r>
            <a:endParaRPr lang="ro-RO" sz="3600" dirty="0">
              <a:latin typeface="Times New Roman" panose="02020603050405020304" pitchFamily="18" charset="0"/>
              <a:cs typeface="Times New Roman" panose="02020603050405020304" pitchFamily="18" charset="0"/>
            </a:endParaRPr>
          </a:p>
          <a:p>
            <a:pPr algn="just"/>
            <a:r>
              <a:rPr lang="ro-RO" sz="3600" dirty="0" smtClean="0">
                <a:latin typeface="Times New Roman" panose="02020603050405020304" pitchFamily="18" charset="0"/>
                <a:cs typeface="Times New Roman" panose="02020603050405020304" pitchFamily="18" charset="0"/>
              </a:rPr>
              <a:t>Modelul 4: </a:t>
            </a:r>
            <a:r>
              <a:rPr lang="ro-RO" sz="3600" b="1" dirty="0" smtClean="0">
                <a:latin typeface="Times New Roman" panose="02020603050405020304" pitchFamily="18" charset="0"/>
                <a:cs typeface="Times New Roman" panose="02020603050405020304" pitchFamily="18" charset="0"/>
              </a:rPr>
              <a:t>profil real </a:t>
            </a:r>
            <a:r>
              <a:rPr lang="ro-RO" sz="3600" dirty="0" smtClean="0">
                <a:latin typeface="Times New Roman" panose="02020603050405020304" pitchFamily="18" charset="0"/>
                <a:cs typeface="Times New Roman" panose="02020603050405020304" pitchFamily="18" charset="0"/>
              </a:rPr>
              <a:t>- </a:t>
            </a:r>
            <a:r>
              <a:rPr lang="ro-RO" sz="3600" dirty="0">
                <a:latin typeface="Times New Roman" panose="02020603050405020304" pitchFamily="18" charset="0"/>
                <a:cs typeface="Times New Roman" panose="02020603050405020304" pitchFamily="18" charset="0"/>
              </a:rPr>
              <a:t>câte </a:t>
            </a:r>
            <a:r>
              <a:rPr lang="ro-RO" sz="3600" dirty="0" smtClean="0">
                <a:latin typeface="Times New Roman" panose="02020603050405020304" pitchFamily="18" charset="0"/>
                <a:cs typeface="Times New Roman" panose="02020603050405020304" pitchFamily="18" charset="0"/>
              </a:rPr>
              <a:t>5 </a:t>
            </a:r>
            <a:r>
              <a:rPr lang="ro-RO" sz="3600" dirty="0">
                <a:latin typeface="Times New Roman" panose="02020603050405020304" pitchFamily="18" charset="0"/>
                <a:cs typeface="Times New Roman" panose="02020603050405020304" pitchFamily="18" charset="0"/>
              </a:rPr>
              <a:t>ore </a:t>
            </a:r>
            <a:r>
              <a:rPr lang="ro-RO" sz="3600" dirty="0" smtClean="0">
                <a:latin typeface="Times New Roman" panose="02020603050405020304" pitchFamily="18" charset="0"/>
                <a:cs typeface="Times New Roman" panose="02020603050405020304" pitchFamily="18" charset="0"/>
              </a:rPr>
              <a:t>/ săptămână; </a:t>
            </a:r>
            <a:r>
              <a:rPr lang="ro-RO" sz="3600" b="1" dirty="0" smtClean="0">
                <a:latin typeface="Times New Roman" panose="02020603050405020304" pitchFamily="18" charset="0"/>
                <a:cs typeface="Times New Roman" panose="02020603050405020304" pitchFamily="18" charset="0"/>
              </a:rPr>
              <a:t>profilurile: umanist</a:t>
            </a:r>
            <a:r>
              <a:rPr lang="ro-RO" sz="3600" dirty="0" smtClean="0">
                <a:latin typeface="Times New Roman" panose="02020603050405020304" pitchFamily="18" charset="0"/>
                <a:cs typeface="Times New Roman" panose="02020603050405020304" pitchFamily="18" charset="0"/>
              </a:rPr>
              <a:t>, </a:t>
            </a:r>
            <a:r>
              <a:rPr lang="ro-RO" sz="3600" b="1" dirty="0" smtClean="0">
                <a:latin typeface="Times New Roman" panose="02020603050405020304" pitchFamily="18" charset="0"/>
                <a:cs typeface="Times New Roman" panose="02020603050405020304" pitchFamily="18" charset="0"/>
              </a:rPr>
              <a:t>arte</a:t>
            </a:r>
            <a:r>
              <a:rPr lang="ro-RO" sz="3600" dirty="0" smtClean="0">
                <a:latin typeface="Times New Roman" panose="02020603050405020304" pitchFamily="18" charset="0"/>
                <a:cs typeface="Times New Roman" panose="02020603050405020304" pitchFamily="18" charset="0"/>
              </a:rPr>
              <a:t> și </a:t>
            </a:r>
            <a:r>
              <a:rPr lang="ro-RO" sz="3600" b="1" dirty="0" smtClean="0">
                <a:latin typeface="Times New Roman" panose="02020603050405020304" pitchFamily="18" charset="0"/>
                <a:cs typeface="Times New Roman" panose="02020603050405020304" pitchFamily="18" charset="0"/>
              </a:rPr>
              <a:t>sport</a:t>
            </a:r>
            <a:r>
              <a:rPr lang="ro-RO" sz="3600" dirty="0" smtClean="0">
                <a:latin typeface="Times New Roman" panose="02020603050405020304" pitchFamily="18" charset="0"/>
                <a:cs typeface="Times New Roman" panose="02020603050405020304" pitchFamily="18" charset="0"/>
              </a:rPr>
              <a:t> – câte 3 ore / săptămână.</a:t>
            </a:r>
            <a:endParaRPr lang="ro-RO" sz="3600" dirty="0">
              <a:latin typeface="Times New Roman" panose="02020603050405020304" pitchFamily="18" charset="0"/>
              <a:cs typeface="Times New Roman" panose="02020603050405020304" pitchFamily="18" charset="0"/>
            </a:endParaRPr>
          </a:p>
          <a:p>
            <a:pPr algn="ctr"/>
            <a:endParaRPr lang="ro-RO" sz="3600" dirty="0"/>
          </a:p>
        </p:txBody>
      </p:sp>
    </p:spTree>
    <p:extLst>
      <p:ext uri="{BB962C8B-B14F-4D97-AF65-F5344CB8AC3E}">
        <p14:creationId xmlns:p14="http://schemas.microsoft.com/office/powerpoint/2010/main" val="2397323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1725" y="133004"/>
            <a:ext cx="10432472" cy="773083"/>
          </a:xfrm>
        </p:spPr>
        <p:txBody>
          <a:bodyPr>
            <a:noAutofit/>
          </a:bodyPr>
          <a:lstStyle/>
          <a:p>
            <a:pPr algn="ctr"/>
            <a:r>
              <a:rPr lang="ro-RO" sz="4400" dirty="0">
                <a:solidFill>
                  <a:schemeClr val="accent1">
                    <a:lumMod val="50000"/>
                  </a:schemeClr>
                </a:solidFill>
                <a:latin typeface="Times New Roman" pitchFamily="18" charset="0"/>
                <a:cs typeface="Times New Roman" pitchFamily="18" charset="0"/>
              </a:rPr>
              <a:t>Manuale </a:t>
            </a:r>
            <a:r>
              <a:rPr lang="ro-RO" sz="4400" dirty="0" smtClean="0">
                <a:solidFill>
                  <a:schemeClr val="accent1">
                    <a:lumMod val="50000"/>
                  </a:schemeClr>
                </a:solidFill>
                <a:latin typeface="Times New Roman" pitchFamily="18" charset="0"/>
                <a:cs typeface="Times New Roman" pitchFamily="18" charset="0"/>
              </a:rPr>
              <a:t>școlare în </a:t>
            </a:r>
            <a:r>
              <a:rPr lang="ro-RO" sz="4400" dirty="0">
                <a:solidFill>
                  <a:schemeClr val="accent1">
                    <a:lumMod val="50000"/>
                  </a:schemeClr>
                </a:solidFill>
                <a:latin typeface="Times New Roman" pitchFamily="18" charset="0"/>
                <a:cs typeface="Times New Roman" pitchFamily="18" charset="0"/>
              </a:rPr>
              <a:t>anul </a:t>
            </a:r>
            <a:r>
              <a:rPr lang="ro-RO" sz="4400" dirty="0" smtClean="0">
                <a:solidFill>
                  <a:schemeClr val="accent1">
                    <a:lumMod val="50000"/>
                  </a:schemeClr>
                </a:solidFill>
                <a:latin typeface="Times New Roman" pitchFamily="18" charset="0"/>
                <a:cs typeface="Times New Roman" pitchFamily="18" charset="0"/>
              </a:rPr>
              <a:t>de </a:t>
            </a:r>
            <a:r>
              <a:rPr lang="ro-RO" sz="4400" smtClean="0">
                <a:solidFill>
                  <a:schemeClr val="accent1">
                    <a:lumMod val="50000"/>
                  </a:schemeClr>
                </a:solidFill>
                <a:latin typeface="Times New Roman" pitchFamily="18" charset="0"/>
                <a:cs typeface="Times New Roman" pitchFamily="18" charset="0"/>
              </a:rPr>
              <a:t>studii 2023–2024</a:t>
            </a:r>
            <a:endParaRPr lang="ro-RO" sz="4400" dirty="0"/>
          </a:p>
        </p:txBody>
      </p:sp>
      <p:sp>
        <p:nvSpPr>
          <p:cNvPr id="3" name="Content Placeholder 2"/>
          <p:cNvSpPr>
            <a:spLocks noGrp="1"/>
          </p:cNvSpPr>
          <p:nvPr>
            <p:ph idx="1"/>
          </p:nvPr>
        </p:nvSpPr>
        <p:spPr>
          <a:xfrm>
            <a:off x="1765739" y="906087"/>
            <a:ext cx="9738874" cy="5389610"/>
          </a:xfrm>
        </p:spPr>
        <p:txBody>
          <a:bodyPr>
            <a:noAutofit/>
          </a:bodyPr>
          <a:lstStyle/>
          <a:p>
            <a:pPr algn="just"/>
            <a:r>
              <a:rPr lang="ro-RO" sz="3200" dirty="0" smtClean="0">
                <a:latin typeface="Times New Roman" pitchFamily="18" charset="0"/>
                <a:cs typeface="Times New Roman" pitchFamily="18" charset="0"/>
              </a:rPr>
              <a:t>Se vor utiliza manualele </a:t>
            </a:r>
            <a:r>
              <a:rPr lang="ro-RO" sz="3200" dirty="0">
                <a:latin typeface="Times New Roman" pitchFamily="18" charset="0"/>
                <a:cs typeface="Times New Roman" pitchFamily="18" charset="0"/>
              </a:rPr>
              <a:t>anterioare (în limba română și rusă</a:t>
            </a:r>
            <a:r>
              <a:rPr lang="ro-RO" sz="3200" dirty="0" smtClean="0">
                <a:latin typeface="Times New Roman" pitchFamily="18" charset="0"/>
                <a:cs typeface="Times New Roman" pitchFamily="18" charset="0"/>
              </a:rPr>
              <a:t>) pentru clasele V, VI și XI. </a:t>
            </a:r>
          </a:p>
          <a:p>
            <a:pPr algn="just"/>
            <a:r>
              <a:rPr lang="ro-RO" sz="3200" dirty="0" smtClean="0">
                <a:latin typeface="Times New Roman" pitchFamily="18" charset="0"/>
                <a:cs typeface="Times New Roman" pitchFamily="18" charset="0"/>
              </a:rPr>
              <a:t>Pentru clasele VII, VIII și XII sunt </a:t>
            </a:r>
            <a:r>
              <a:rPr lang="ro-RO" sz="3200" dirty="0">
                <a:latin typeface="Times New Roman" pitchFamily="18" charset="0"/>
                <a:cs typeface="Times New Roman" pitchFamily="18" charset="0"/>
              </a:rPr>
              <a:t>manuale noi, </a:t>
            </a:r>
            <a:r>
              <a:rPr lang="ro-RO" sz="3200" dirty="0" smtClean="0">
                <a:latin typeface="Times New Roman" pitchFamily="18" charset="0"/>
                <a:cs typeface="Times New Roman" pitchFamily="18" charset="0"/>
              </a:rPr>
              <a:t>în </a:t>
            </a:r>
            <a:r>
              <a:rPr lang="ro-RO" sz="3200" dirty="0">
                <a:latin typeface="Times New Roman" pitchFamily="18" charset="0"/>
                <a:cs typeface="Times New Roman" pitchFamily="18" charset="0"/>
              </a:rPr>
              <a:t>limba română și </a:t>
            </a:r>
            <a:r>
              <a:rPr lang="ro-RO" sz="3200" dirty="0" smtClean="0">
                <a:latin typeface="Times New Roman" pitchFamily="18" charset="0"/>
                <a:cs typeface="Times New Roman" pitchFamily="18" charset="0"/>
              </a:rPr>
              <a:t>rusă </a:t>
            </a:r>
            <a:r>
              <a:rPr lang="ro-RO" sz="3200" dirty="0">
                <a:latin typeface="Times New Roman" pitchFamily="18" charset="0"/>
                <a:cs typeface="Times New Roman" pitchFamily="18" charset="0"/>
              </a:rPr>
              <a:t>(conform </a:t>
            </a:r>
            <a:r>
              <a:rPr lang="ro-RO" sz="3200" dirty="0" err="1" smtClean="0">
                <a:latin typeface="Times New Roman" pitchFamily="18" charset="0"/>
                <a:cs typeface="Times New Roman" pitchFamily="18" charset="0"/>
              </a:rPr>
              <a:t>Curricula</a:t>
            </a:r>
            <a:r>
              <a:rPr lang="ro-RO" sz="3200" dirty="0" smtClean="0">
                <a:latin typeface="Times New Roman" pitchFamily="18" charset="0"/>
                <a:cs typeface="Times New Roman" pitchFamily="18" charset="0"/>
              </a:rPr>
              <a:t> 2019).</a:t>
            </a:r>
          </a:p>
          <a:p>
            <a:r>
              <a:rPr lang="ro-RO" sz="3200" dirty="0" smtClean="0">
                <a:latin typeface="Times New Roman" pitchFamily="18" charset="0"/>
                <a:cs typeface="Times New Roman" pitchFamily="18" charset="0"/>
              </a:rPr>
              <a:t>În clasele IX - X – se vor folosi manualele, </a:t>
            </a:r>
            <a:r>
              <a:rPr lang="ro-RO" sz="2000" dirty="0" smtClean="0">
                <a:solidFill>
                  <a:schemeClr val="tx1"/>
                </a:solidFill>
                <a:latin typeface="Times New Roman" pitchFamily="18" charset="0"/>
                <a:cs typeface="Times New Roman" pitchFamily="18" charset="0"/>
              </a:rPr>
              <a:t>ediția 2016, 2012.</a:t>
            </a:r>
          </a:p>
          <a:p>
            <a:r>
              <a:rPr lang="ro-RO" sz="3200" dirty="0" smtClean="0">
                <a:latin typeface="Times New Roman" pitchFamily="18" charset="0"/>
                <a:cs typeface="Times New Roman" pitchFamily="18" charset="0"/>
              </a:rPr>
              <a:t>În clasa a X-a, profil real:</a:t>
            </a:r>
          </a:p>
          <a:p>
            <a:pPr algn="just">
              <a:buNone/>
            </a:pPr>
            <a:r>
              <a:rPr lang="ro-RO" sz="3200" dirty="0" smtClean="0">
                <a:solidFill>
                  <a:srgbClr val="FF0000"/>
                </a:solidFill>
                <a:latin typeface="Times New Roman" pitchFamily="18" charset="0"/>
                <a:cs typeface="Times New Roman" pitchFamily="18" charset="0"/>
              </a:rPr>
              <a:t>    Tema „Polinoame. Fracții algebrice” se va studia din manualul pentru clasa a IX-a (se vor utiliza manualele care sunt rezervă în bibliotecă, sau varianta electronică www.ctice.md ).</a:t>
            </a:r>
            <a:endParaRPr lang="ro-RO"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90187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4177" y="168167"/>
            <a:ext cx="8911687" cy="693682"/>
          </a:xfrm>
        </p:spPr>
        <p:txBody>
          <a:bodyPr>
            <a:normAutofit/>
          </a:bodyPr>
          <a:lstStyle/>
          <a:p>
            <a:pPr algn="ctr"/>
            <a:r>
              <a:rPr lang="ro-RO" dirty="0" smtClean="0"/>
              <a:t>Curriculum la disciplina Matematică</a:t>
            </a:r>
            <a:endParaRPr lang="ro-RO" dirty="0"/>
          </a:p>
        </p:txBody>
      </p:sp>
      <p:sp>
        <p:nvSpPr>
          <p:cNvPr id="3" name="Content Placeholder 2"/>
          <p:cNvSpPr>
            <a:spLocks noGrp="1"/>
          </p:cNvSpPr>
          <p:nvPr>
            <p:ph idx="1"/>
          </p:nvPr>
        </p:nvSpPr>
        <p:spPr>
          <a:xfrm>
            <a:off x="1923393" y="819807"/>
            <a:ext cx="9581219" cy="5580993"/>
          </a:xfrm>
        </p:spPr>
        <p:txBody>
          <a:bodyPr>
            <a:noAutofit/>
          </a:bodyPr>
          <a:lstStyle/>
          <a:p>
            <a:pPr algn="just"/>
            <a:r>
              <a:rPr lang="ro-RO" sz="2200" i="1" dirty="0" smtClean="0">
                <a:latin typeface="Times New Roman" panose="02020603050405020304" pitchFamily="18" charset="0"/>
                <a:cs typeface="Times New Roman" panose="02020603050405020304" pitchFamily="18" charset="0"/>
              </a:rPr>
              <a:t>Articolul 11 (Finalitățile educaționale) </a:t>
            </a:r>
            <a:r>
              <a:rPr lang="en-US" sz="2200" i="1" dirty="0" smtClean="0">
                <a:latin typeface="Times New Roman" panose="02020603050405020304" pitchFamily="18" charset="0"/>
                <a:cs typeface="Times New Roman" panose="02020603050405020304" pitchFamily="18" charset="0"/>
              </a:rPr>
              <a:t>din </a:t>
            </a:r>
            <a:r>
              <a:rPr lang="ro-RO" sz="2200" i="1" dirty="0" smtClean="0">
                <a:latin typeface="Times New Roman" panose="02020603050405020304" pitchFamily="18" charset="0"/>
                <a:cs typeface="Times New Roman" panose="02020603050405020304" pitchFamily="18" charset="0"/>
              </a:rPr>
              <a:t>Codul Educației stipulează: (1). Educația are ca finalitate principală </a:t>
            </a:r>
            <a:r>
              <a:rPr lang="ro-RO" sz="2200" i="1" dirty="0" smtClean="0">
                <a:solidFill>
                  <a:schemeClr val="tx1"/>
                </a:solidFill>
                <a:latin typeface="Times New Roman" panose="02020603050405020304" pitchFamily="18" charset="0"/>
                <a:cs typeface="Times New Roman" panose="02020603050405020304" pitchFamily="18" charset="0"/>
              </a:rPr>
              <a:t>formarea unui caracter integru și dezvoltarea unui sistem de competențe care include cunoștințe, abilități, atitudini și valori ce permit  participarea activă a individului la viața socială și economică.</a:t>
            </a:r>
          </a:p>
          <a:p>
            <a:pPr algn="just"/>
            <a:r>
              <a:rPr lang="ro-RO" sz="2200" i="1" dirty="0" smtClean="0">
                <a:latin typeface="Times New Roman" panose="02020603050405020304" pitchFamily="18" charset="0"/>
                <a:cs typeface="Times New Roman" panose="02020603050405020304" pitchFamily="18" charset="0"/>
              </a:rPr>
              <a:t>Curriculum şcolar la </a:t>
            </a:r>
            <a:r>
              <a:rPr lang="ro-RO" sz="2200" i="1" dirty="0">
                <a:latin typeface="Times New Roman" panose="02020603050405020304" pitchFamily="18" charset="0"/>
                <a:cs typeface="Times New Roman" panose="02020603050405020304" pitchFamily="18" charset="0"/>
              </a:rPr>
              <a:t>matematică reprezintă instrumentul didactic şi documentul normativ principal ce descrie condiţiile învăţării şi performanţele de atins la matematică în învăţământul gimnazial</a:t>
            </a:r>
            <a:r>
              <a:rPr lang="ro-RO" sz="2200" i="1" dirty="0" smtClean="0">
                <a:latin typeface="Times New Roman" panose="02020603050405020304" pitchFamily="18" charset="0"/>
                <a:cs typeface="Times New Roman" panose="02020603050405020304" pitchFamily="18" charset="0"/>
              </a:rPr>
              <a:t>/ liceal </a:t>
            </a:r>
            <a:r>
              <a:rPr lang="ro-RO" sz="2200" i="1" dirty="0">
                <a:latin typeface="Times New Roman" panose="02020603050405020304" pitchFamily="18" charset="0"/>
                <a:cs typeface="Times New Roman" panose="02020603050405020304" pitchFamily="18" charset="0"/>
              </a:rPr>
              <a:t>exprimate în competenţe, unități de competențe,  conţinuturi şi activităţi de învăţare şi evaluare.</a:t>
            </a:r>
            <a:endParaRPr lang="ro-RO" sz="2200" dirty="0">
              <a:latin typeface="Times New Roman" panose="02020603050405020304" pitchFamily="18" charset="0"/>
              <a:cs typeface="Times New Roman" panose="02020603050405020304" pitchFamily="18" charset="0"/>
            </a:endParaRPr>
          </a:p>
          <a:p>
            <a:pPr algn="just"/>
            <a:r>
              <a:rPr lang="ro-RO" sz="2200" i="1" dirty="0" smtClean="0">
                <a:latin typeface="Times New Roman" panose="02020603050405020304" pitchFamily="18" charset="0"/>
                <a:cs typeface="Times New Roman" panose="02020603050405020304" pitchFamily="18" charset="0"/>
              </a:rPr>
              <a:t>Curriculumul </a:t>
            </a:r>
            <a:r>
              <a:rPr lang="ro-RO" sz="2200" i="1" dirty="0">
                <a:latin typeface="Times New Roman" panose="02020603050405020304" pitchFamily="18" charset="0"/>
                <a:cs typeface="Times New Roman" panose="02020603050405020304" pitchFamily="18" charset="0"/>
              </a:rPr>
              <a:t>la disciplina Matematică </a:t>
            </a:r>
            <a:r>
              <a:rPr lang="ro-RO" sz="2200" dirty="0">
                <a:latin typeface="Times New Roman" panose="02020603050405020304" pitchFamily="18" charset="0"/>
                <a:cs typeface="Times New Roman" panose="02020603050405020304" pitchFamily="18" charset="0"/>
              </a:rPr>
              <a:t>fundamentează și ghidează activitatea cadrului didactic, facilitează abordarea creativă a demersurilor de proiectare didactică de lungă durată și de scurtă durată, dar și de realizare propriu-zisă a procesului de predare-învățare-evaluare.</a:t>
            </a:r>
          </a:p>
          <a:p>
            <a:pPr algn="just"/>
            <a:r>
              <a:rPr lang="ro-RO" sz="2200" i="1" dirty="0" smtClean="0">
                <a:latin typeface="Times New Roman" panose="02020603050405020304" pitchFamily="18" charset="0"/>
                <a:cs typeface="Times New Roman" panose="02020603050405020304" pitchFamily="18" charset="0"/>
              </a:rPr>
              <a:t>În curriculumul la disciplina Matematică, ediția 2019, la finele fiecărei clase sunt indicate finalitățile educaționale (achiziții).</a:t>
            </a:r>
            <a:endParaRPr lang="en-US" sz="22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7776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2345</TotalTime>
  <Words>3016</Words>
  <Application>Microsoft Office PowerPoint</Application>
  <PresentationFormat>Widescreen</PresentationFormat>
  <Paragraphs>161</Paragraphs>
  <Slides>29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Century Gothic</vt:lpstr>
      <vt:lpstr>inherit</vt:lpstr>
      <vt:lpstr>Symbol</vt:lpstr>
      <vt:lpstr>Tahoma</vt:lpstr>
      <vt:lpstr>Times New Roman</vt:lpstr>
      <vt:lpstr>Wingdings 3</vt:lpstr>
      <vt:lpstr>Wisp</vt:lpstr>
      <vt:lpstr>Organizarea procesului educaţional la disciplina școlară Matematică în anul de studii  2023-2024</vt:lpstr>
      <vt:lpstr>Motto:</vt:lpstr>
      <vt:lpstr>PowerPoint Presentation</vt:lpstr>
      <vt:lpstr>Acte normative</vt:lpstr>
      <vt:lpstr>Acte normative</vt:lpstr>
      <vt:lpstr>Acte normative</vt:lpstr>
      <vt:lpstr>MATEMATICA  ÎN  PLANUL - CADRU</vt:lpstr>
      <vt:lpstr>Manuale școlare în anul de studii 2023–2024</vt:lpstr>
      <vt:lpstr>Curriculum la disciplina Matematică</vt:lpstr>
      <vt:lpstr>Volumul  zilnic  al temelor pentru acasă</vt:lpstr>
      <vt:lpstr>Volumul  zilnic  al temelor pentru acasă</vt:lpstr>
      <vt:lpstr>Teme pentru acasă</vt:lpstr>
      <vt:lpstr>Elaborarea Proiectelor didactice de lungă durată</vt:lpstr>
      <vt:lpstr>PROIECT DIDACTIC DE LUNGĂ DURATĂ</vt:lpstr>
      <vt:lpstr>Proiectul didactic</vt:lpstr>
      <vt:lpstr>Recomandări cu privire la  predarea - învăţarea matematicii </vt:lpstr>
      <vt:lpstr>Recomandări cu privire la  predarea - învăţarea matematicii </vt:lpstr>
      <vt:lpstr>Recomandări cu privire la  predarea - învăţarea matematicii </vt:lpstr>
      <vt:lpstr>Cum sporim motivația, autonomia și responsabilitatea pentru învățare la elevi</vt:lpstr>
      <vt:lpstr>Reușita școlară</vt:lpstr>
      <vt:lpstr>Componenta evaluativă</vt:lpstr>
      <vt:lpstr>Componenta evaluativă</vt:lpstr>
      <vt:lpstr>Componenta evaluativă</vt:lpstr>
      <vt:lpstr>Componenta evaluativă</vt:lpstr>
      <vt:lpstr>Discipline opţionale</vt:lpstr>
      <vt:lpstr>Discipline opţionale</vt:lpstr>
      <vt:lpstr>Discipline opţionale</vt:lpstr>
      <vt:lpstr>Activități extrașcolare</vt:lpstr>
      <vt:lpstr>Mulţumesc pentru atenţie! Un an de studii cu succese și realizări frumoase!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Organizarea procesului educaţional la matematică în anul de studii 2019-2020</dc:title>
  <dc:creator>Ceapa V</dc:creator>
  <cp:lastModifiedBy>PC</cp:lastModifiedBy>
  <cp:revision>186</cp:revision>
  <cp:lastPrinted>2023-08-14T13:27:11Z</cp:lastPrinted>
  <dcterms:created xsi:type="dcterms:W3CDTF">2019-07-24T06:34:16Z</dcterms:created>
  <dcterms:modified xsi:type="dcterms:W3CDTF">2023-08-15T04:37:08Z</dcterms:modified>
</cp:coreProperties>
</file>