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4" r:id="rId1"/>
  </p:sldMasterIdLst>
  <p:notesMasterIdLst>
    <p:notesMasterId r:id="rId13"/>
  </p:notesMasterIdLst>
  <p:sldIdLst>
    <p:sldId id="325" r:id="rId2"/>
    <p:sldId id="259" r:id="rId3"/>
    <p:sldId id="260" r:id="rId4"/>
    <p:sldId id="268" r:id="rId5"/>
    <p:sldId id="269" r:id="rId6"/>
    <p:sldId id="270" r:id="rId7"/>
    <p:sldId id="271" r:id="rId8"/>
    <p:sldId id="261" r:id="rId9"/>
    <p:sldId id="264" r:id="rId10"/>
    <p:sldId id="266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11" autoAdjust="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FDDDC-9260-4E6C-AB65-E239B9E1071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4CC50-36F4-4E93-BEE8-E1A4C411B0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55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7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53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89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54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91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59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758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792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77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79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16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5" r:id="rId1"/>
    <p:sldLayoutId id="2147484406" r:id="rId2"/>
    <p:sldLayoutId id="2147484407" r:id="rId3"/>
    <p:sldLayoutId id="2147484408" r:id="rId4"/>
    <p:sldLayoutId id="2147484409" r:id="rId5"/>
    <p:sldLayoutId id="2147484410" r:id="rId6"/>
    <p:sldLayoutId id="2147484411" r:id="rId7"/>
    <p:sldLayoutId id="2147484412" r:id="rId8"/>
    <p:sldLayoutId id="2147484413" r:id="rId9"/>
    <p:sldLayoutId id="2147484414" r:id="rId10"/>
    <p:sldLayoutId id="21474844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97.wmf"/><Relationship Id="rId21" Type="http://schemas.openxmlformats.org/officeDocument/2006/relationships/image" Target="../media/image106.wmf"/><Relationship Id="rId7" Type="http://schemas.openxmlformats.org/officeDocument/2006/relationships/image" Target="../media/image99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104.wmf"/><Relationship Id="rId25" Type="http://schemas.openxmlformats.org/officeDocument/2006/relationships/image" Target="../media/image108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105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10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13" Type="http://schemas.openxmlformats.org/officeDocument/2006/relationships/image" Target="../media/image114.wmf"/><Relationship Id="rId18" Type="http://schemas.openxmlformats.org/officeDocument/2006/relationships/oleObject" Target="../embeddings/oleObject104.bin"/><Relationship Id="rId3" Type="http://schemas.openxmlformats.org/officeDocument/2006/relationships/image" Target="../media/image47.png"/><Relationship Id="rId21" Type="http://schemas.openxmlformats.org/officeDocument/2006/relationships/image" Target="../media/image118.wmf"/><Relationship Id="rId7" Type="http://schemas.openxmlformats.org/officeDocument/2006/relationships/image" Target="../media/image111.wmf"/><Relationship Id="rId12" Type="http://schemas.openxmlformats.org/officeDocument/2006/relationships/oleObject" Target="../embeddings/oleObject101.bin"/><Relationship Id="rId17" Type="http://schemas.openxmlformats.org/officeDocument/2006/relationships/image" Target="../media/image116.wmf"/><Relationship Id="rId2" Type="http://schemas.openxmlformats.org/officeDocument/2006/relationships/image" Target="../media/image46.gif"/><Relationship Id="rId16" Type="http://schemas.openxmlformats.org/officeDocument/2006/relationships/oleObject" Target="../embeddings/oleObject103.bin"/><Relationship Id="rId20" Type="http://schemas.openxmlformats.org/officeDocument/2006/relationships/oleObject" Target="../embeddings/oleObject10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113.wmf"/><Relationship Id="rId5" Type="http://schemas.openxmlformats.org/officeDocument/2006/relationships/image" Target="../media/image110.wmf"/><Relationship Id="rId15" Type="http://schemas.openxmlformats.org/officeDocument/2006/relationships/image" Target="../media/image115.wmf"/><Relationship Id="rId23" Type="http://schemas.openxmlformats.org/officeDocument/2006/relationships/image" Target="../media/image119.wmf"/><Relationship Id="rId10" Type="http://schemas.openxmlformats.org/officeDocument/2006/relationships/oleObject" Target="../embeddings/oleObject100.bin"/><Relationship Id="rId19" Type="http://schemas.openxmlformats.org/officeDocument/2006/relationships/image" Target="../media/image117.wmf"/><Relationship Id="rId4" Type="http://schemas.openxmlformats.org/officeDocument/2006/relationships/oleObject" Target="../embeddings/oleObject97.bin"/><Relationship Id="rId9" Type="http://schemas.openxmlformats.org/officeDocument/2006/relationships/image" Target="../media/image112.wmf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0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5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17.bin"/><Relationship Id="rId7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8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22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4.bin"/><Relationship Id="rId36" Type="http://schemas.openxmlformats.org/officeDocument/2006/relationships/oleObject" Target="../embeddings/oleObject18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" Type="http://schemas.openxmlformats.org/officeDocument/2006/relationships/image" Target="../media/image23.wmf"/><Relationship Id="rId21" Type="http://schemas.openxmlformats.org/officeDocument/2006/relationships/image" Target="../media/image32.wmf"/><Relationship Id="rId34" Type="http://schemas.openxmlformats.org/officeDocument/2006/relationships/oleObject" Target="../embeddings/oleObject35.bin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30.wmf"/><Relationship Id="rId25" Type="http://schemas.openxmlformats.org/officeDocument/2006/relationships/image" Target="../media/image34.wmf"/><Relationship Id="rId33" Type="http://schemas.openxmlformats.org/officeDocument/2006/relationships/image" Target="../media/image38.wmf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29" Type="http://schemas.openxmlformats.org/officeDocument/2006/relationships/image" Target="../media/image36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24" Type="http://schemas.openxmlformats.org/officeDocument/2006/relationships/oleObject" Target="../embeddings/oleObject30.bin"/><Relationship Id="rId32" Type="http://schemas.openxmlformats.org/officeDocument/2006/relationships/oleObject" Target="../embeddings/oleObject34.bin"/><Relationship Id="rId37" Type="http://schemas.openxmlformats.org/officeDocument/2006/relationships/image" Target="../media/image40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23" Type="http://schemas.openxmlformats.org/officeDocument/2006/relationships/image" Target="../media/image33.wmf"/><Relationship Id="rId28" Type="http://schemas.openxmlformats.org/officeDocument/2006/relationships/oleObject" Target="../embeddings/oleObject32.bin"/><Relationship Id="rId36" Type="http://schemas.openxmlformats.org/officeDocument/2006/relationships/oleObject" Target="../embeddings/oleObject36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31.wmf"/><Relationship Id="rId31" Type="http://schemas.openxmlformats.org/officeDocument/2006/relationships/image" Target="../media/image37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35.wmf"/><Relationship Id="rId30" Type="http://schemas.openxmlformats.org/officeDocument/2006/relationships/oleObject" Target="../embeddings/oleObject33.bin"/><Relationship Id="rId35" Type="http://schemas.openxmlformats.org/officeDocument/2006/relationships/image" Target="../media/image3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gif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gif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54.wmf"/><Relationship Id="rId3" Type="http://schemas.openxmlformats.org/officeDocument/2006/relationships/image" Target="../media/image47.png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56.wmf"/><Relationship Id="rId2" Type="http://schemas.openxmlformats.org/officeDocument/2006/relationships/image" Target="../media/image46.gif"/><Relationship Id="rId16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53.wmf"/><Relationship Id="rId5" Type="http://schemas.openxmlformats.org/officeDocument/2006/relationships/image" Target="../media/image49.png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39.bin"/><Relationship Id="rId4" Type="http://schemas.openxmlformats.org/officeDocument/2006/relationships/image" Target="../media/image48.png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4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60.wmf"/><Relationship Id="rId3" Type="http://schemas.openxmlformats.org/officeDocument/2006/relationships/image" Target="../media/image47.png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46.bin"/><Relationship Id="rId2" Type="http://schemas.openxmlformats.org/officeDocument/2006/relationships/image" Target="../media/image46.gi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59.wmf"/><Relationship Id="rId5" Type="http://schemas.openxmlformats.org/officeDocument/2006/relationships/image" Target="../media/image49.png"/><Relationship Id="rId10" Type="http://schemas.openxmlformats.org/officeDocument/2006/relationships/oleObject" Target="../embeddings/oleObject45.bin"/><Relationship Id="rId4" Type="http://schemas.openxmlformats.org/officeDocument/2006/relationships/image" Target="../media/image48.png"/><Relationship Id="rId9" Type="http://schemas.openxmlformats.org/officeDocument/2006/relationships/image" Target="../media/image5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66.wmf"/><Relationship Id="rId18" Type="http://schemas.openxmlformats.org/officeDocument/2006/relationships/oleObject" Target="../embeddings/oleObject55.bin"/><Relationship Id="rId26" Type="http://schemas.openxmlformats.org/officeDocument/2006/relationships/image" Target="../media/image72.wmf"/><Relationship Id="rId39" Type="http://schemas.openxmlformats.org/officeDocument/2006/relationships/oleObject" Target="../embeddings/oleObject65.bin"/><Relationship Id="rId3" Type="http://schemas.openxmlformats.org/officeDocument/2006/relationships/image" Target="../media/image61.wmf"/><Relationship Id="rId21" Type="http://schemas.openxmlformats.org/officeDocument/2006/relationships/oleObject" Target="../embeddings/oleObject57.bin"/><Relationship Id="rId34" Type="http://schemas.openxmlformats.org/officeDocument/2006/relationships/image" Target="../media/image77.jpeg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68.wmf"/><Relationship Id="rId25" Type="http://schemas.openxmlformats.org/officeDocument/2006/relationships/oleObject" Target="../embeddings/oleObject59.bin"/><Relationship Id="rId33" Type="http://schemas.openxmlformats.org/officeDocument/2006/relationships/image" Target="../media/image76.png"/><Relationship Id="rId38" Type="http://schemas.openxmlformats.org/officeDocument/2006/relationships/image" Target="../media/image79.wmf"/><Relationship Id="rId2" Type="http://schemas.openxmlformats.org/officeDocument/2006/relationships/oleObject" Target="../embeddings/oleObject47.bin"/><Relationship Id="rId16" Type="http://schemas.openxmlformats.org/officeDocument/2006/relationships/oleObject" Target="../embeddings/oleObject54.bin"/><Relationship Id="rId20" Type="http://schemas.openxmlformats.org/officeDocument/2006/relationships/oleObject" Target="../embeddings/oleObject56.bin"/><Relationship Id="rId29" Type="http://schemas.openxmlformats.org/officeDocument/2006/relationships/oleObject" Target="../embeddings/oleObject61.bin"/><Relationship Id="rId41" Type="http://schemas.openxmlformats.org/officeDocument/2006/relationships/oleObject" Target="../embeddings/oleObject6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65.wmf"/><Relationship Id="rId24" Type="http://schemas.openxmlformats.org/officeDocument/2006/relationships/image" Target="../media/image71.wmf"/><Relationship Id="rId32" Type="http://schemas.openxmlformats.org/officeDocument/2006/relationships/image" Target="../media/image75.wmf"/><Relationship Id="rId37" Type="http://schemas.openxmlformats.org/officeDocument/2006/relationships/oleObject" Target="../embeddings/oleObject64.bin"/><Relationship Id="rId40" Type="http://schemas.openxmlformats.org/officeDocument/2006/relationships/oleObject" Target="../embeddings/oleObject66.bin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23" Type="http://schemas.openxmlformats.org/officeDocument/2006/relationships/oleObject" Target="../embeddings/oleObject58.bin"/><Relationship Id="rId28" Type="http://schemas.openxmlformats.org/officeDocument/2006/relationships/image" Target="../media/image73.wmf"/><Relationship Id="rId36" Type="http://schemas.openxmlformats.org/officeDocument/2006/relationships/image" Target="../media/image78.wmf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69.wmf"/><Relationship Id="rId31" Type="http://schemas.openxmlformats.org/officeDocument/2006/relationships/oleObject" Target="../embeddings/oleObject62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53.bin"/><Relationship Id="rId22" Type="http://schemas.openxmlformats.org/officeDocument/2006/relationships/image" Target="../media/image70.wmf"/><Relationship Id="rId27" Type="http://schemas.openxmlformats.org/officeDocument/2006/relationships/oleObject" Target="../embeddings/oleObject60.bin"/><Relationship Id="rId30" Type="http://schemas.openxmlformats.org/officeDocument/2006/relationships/image" Target="../media/image74.wmf"/><Relationship Id="rId35" Type="http://schemas.openxmlformats.org/officeDocument/2006/relationships/oleObject" Target="../embeddings/oleObject6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88.wmf"/><Relationship Id="rId26" Type="http://schemas.openxmlformats.org/officeDocument/2006/relationships/image" Target="../media/image92.wmf"/><Relationship Id="rId3" Type="http://schemas.openxmlformats.org/officeDocument/2006/relationships/image" Target="../media/image80.wmf"/><Relationship Id="rId21" Type="http://schemas.openxmlformats.org/officeDocument/2006/relationships/oleObject" Target="../embeddings/oleObject77.bin"/><Relationship Id="rId34" Type="http://schemas.openxmlformats.org/officeDocument/2006/relationships/image" Target="../media/image96.wmf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85.wmf"/><Relationship Id="rId17" Type="http://schemas.openxmlformats.org/officeDocument/2006/relationships/oleObject" Target="../embeddings/oleObject75.bin"/><Relationship Id="rId25" Type="http://schemas.openxmlformats.org/officeDocument/2006/relationships/oleObject" Target="../embeddings/oleObject79.bin"/><Relationship Id="rId33" Type="http://schemas.openxmlformats.org/officeDocument/2006/relationships/oleObject" Target="../embeddings/oleObject83.bin"/><Relationship Id="rId2" Type="http://schemas.openxmlformats.org/officeDocument/2006/relationships/oleObject" Target="../embeddings/oleObject68.bin"/><Relationship Id="rId16" Type="http://schemas.openxmlformats.org/officeDocument/2006/relationships/image" Target="../media/image87.wmf"/><Relationship Id="rId20" Type="http://schemas.openxmlformats.org/officeDocument/2006/relationships/image" Target="../media/image89.wmf"/><Relationship Id="rId29" Type="http://schemas.openxmlformats.org/officeDocument/2006/relationships/oleObject" Target="../embeddings/oleObject8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2.gif"/><Relationship Id="rId11" Type="http://schemas.openxmlformats.org/officeDocument/2006/relationships/oleObject" Target="../embeddings/oleObject72.bin"/><Relationship Id="rId24" Type="http://schemas.openxmlformats.org/officeDocument/2006/relationships/image" Target="../media/image91.wmf"/><Relationship Id="rId32" Type="http://schemas.openxmlformats.org/officeDocument/2006/relationships/image" Target="../media/image95.wmf"/><Relationship Id="rId5" Type="http://schemas.openxmlformats.org/officeDocument/2006/relationships/image" Target="../media/image81.wmf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8.bin"/><Relationship Id="rId28" Type="http://schemas.openxmlformats.org/officeDocument/2006/relationships/image" Target="../media/image93.wmf"/><Relationship Id="rId10" Type="http://schemas.openxmlformats.org/officeDocument/2006/relationships/image" Target="../media/image84.wmf"/><Relationship Id="rId19" Type="http://schemas.openxmlformats.org/officeDocument/2006/relationships/oleObject" Target="../embeddings/oleObject76.bin"/><Relationship Id="rId31" Type="http://schemas.openxmlformats.org/officeDocument/2006/relationships/oleObject" Target="../embeddings/oleObject82.bin"/><Relationship Id="rId4" Type="http://schemas.openxmlformats.org/officeDocument/2006/relationships/oleObject" Target="../embeddings/oleObject69.bin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86.wmf"/><Relationship Id="rId22" Type="http://schemas.openxmlformats.org/officeDocument/2006/relationships/image" Target="../media/image90.wmf"/><Relationship Id="rId27" Type="http://schemas.openxmlformats.org/officeDocument/2006/relationships/oleObject" Target="../embeddings/oleObject80.bin"/><Relationship Id="rId30" Type="http://schemas.openxmlformats.org/officeDocument/2006/relationships/image" Target="../media/image9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5" name="WordArt 5">
            <a:extLst>
              <a:ext uri="{FF2B5EF4-FFF2-40B4-BE49-F238E27FC236}">
                <a16:creationId xmlns:a16="http://schemas.microsoft.com/office/drawing/2014/main" id="{298E4326-1888-4BE9-A994-7E80292BD47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62013" y="1306513"/>
            <a:ext cx="7577137" cy="3824287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6600" b="1" kern="10" dirty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cs typeface="Times New Roman" panose="02020603050405020304" pitchFamily="18" charset="0"/>
              </a:rPr>
              <a:t>Умножение </a:t>
            </a:r>
          </a:p>
          <a:p>
            <a:pPr algn="ctr"/>
            <a:r>
              <a:rPr lang="ru-RU" sz="6600" b="1" kern="10" dirty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cs typeface="Times New Roman" panose="02020603050405020304" pitchFamily="18" charset="0"/>
              </a:rPr>
              <a:t>дробей</a:t>
            </a:r>
          </a:p>
        </p:txBody>
      </p:sp>
      <p:grpSp>
        <p:nvGrpSpPr>
          <p:cNvPr id="332810" name="Group 10">
            <a:extLst>
              <a:ext uri="{FF2B5EF4-FFF2-40B4-BE49-F238E27FC236}">
                <a16:creationId xmlns:a16="http://schemas.microsoft.com/office/drawing/2014/main" id="{A4287CC8-E233-4834-A00B-FB51C4BBC6D2}"/>
              </a:ext>
            </a:extLst>
          </p:cNvPr>
          <p:cNvGrpSpPr>
            <a:grpSpLocks/>
          </p:cNvGrpSpPr>
          <p:nvPr/>
        </p:nvGrpSpPr>
        <p:grpSpPr bwMode="auto">
          <a:xfrm>
            <a:off x="266700" y="279400"/>
            <a:ext cx="8585200" cy="6235700"/>
            <a:chOff x="168" y="176"/>
            <a:chExt cx="5408" cy="3928"/>
          </a:xfrm>
        </p:grpSpPr>
        <p:sp>
          <p:nvSpPr>
            <p:cNvPr id="332811" name="Freeform 11">
              <a:extLst>
                <a:ext uri="{FF2B5EF4-FFF2-40B4-BE49-F238E27FC236}">
                  <a16:creationId xmlns:a16="http://schemas.microsoft.com/office/drawing/2014/main" id="{39A08379-7849-4670-8503-95A8D60FF6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2" name="Freeform 12">
              <a:extLst>
                <a:ext uri="{FF2B5EF4-FFF2-40B4-BE49-F238E27FC236}">
                  <a16:creationId xmlns:a16="http://schemas.microsoft.com/office/drawing/2014/main" id="{FC5262F5-E45C-4653-96B4-53AFC14E72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3" name="Freeform 13">
              <a:extLst>
                <a:ext uri="{FF2B5EF4-FFF2-40B4-BE49-F238E27FC236}">
                  <a16:creationId xmlns:a16="http://schemas.microsoft.com/office/drawing/2014/main" id="{C82A8039-0552-480C-859F-D93244646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4" name="Freeform 14">
              <a:extLst>
                <a:ext uri="{FF2B5EF4-FFF2-40B4-BE49-F238E27FC236}">
                  <a16:creationId xmlns:a16="http://schemas.microsoft.com/office/drawing/2014/main" id="{2E8D6524-3972-4855-B8E1-896F7C467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5" name="Freeform 15">
              <a:extLst>
                <a:ext uri="{FF2B5EF4-FFF2-40B4-BE49-F238E27FC236}">
                  <a16:creationId xmlns:a16="http://schemas.microsoft.com/office/drawing/2014/main" id="{965FBCF2-3CE9-4776-8428-9A63093EF9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6" name="Freeform 16">
              <a:extLst>
                <a:ext uri="{FF2B5EF4-FFF2-40B4-BE49-F238E27FC236}">
                  <a16:creationId xmlns:a16="http://schemas.microsoft.com/office/drawing/2014/main" id="{6D4ED516-FFDB-40DD-BF0D-08C8C66B3E7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7" name="Freeform 17">
              <a:extLst>
                <a:ext uri="{FF2B5EF4-FFF2-40B4-BE49-F238E27FC236}">
                  <a16:creationId xmlns:a16="http://schemas.microsoft.com/office/drawing/2014/main" id="{0CCE6281-EB36-419F-9F8E-28847A4B8FD1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8" name="Freeform 18">
              <a:extLst>
                <a:ext uri="{FF2B5EF4-FFF2-40B4-BE49-F238E27FC236}">
                  <a16:creationId xmlns:a16="http://schemas.microsoft.com/office/drawing/2014/main" id="{9A234013-E131-470A-940D-9B32CEE6723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150" name="Group 94"/>
          <p:cNvGraphicFramePr>
            <a:graphicFrameLocks noGrp="1"/>
          </p:cNvGraphicFramePr>
          <p:nvPr>
            <p:ph sz="quarter" idx="4294967295"/>
          </p:nvPr>
        </p:nvGraphicFramePr>
        <p:xfrm>
          <a:off x="0" y="0"/>
          <a:ext cx="9144000" cy="7429500"/>
        </p:xfrm>
        <a:graphic>
          <a:graphicData uri="http://schemas.openxmlformats.org/drawingml/2006/table">
            <a:tbl>
              <a:tblPr/>
              <a:tblGrid>
                <a:gridCol w="2997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8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295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51" name="Object 54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214313"/>
          <a:ext cx="1355725" cy="150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Формула" r:id="rId2" imgW="355320" imgH="393480" progId="Equation.3">
                  <p:embed/>
                </p:oleObj>
              </mc:Choice>
              <mc:Fallback>
                <p:oleObj name="Формула" r:id="rId2" imgW="355320" imgH="393480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14313"/>
                        <a:ext cx="1355725" cy="1500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" name="Object 2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6"/>
          <p:cNvGraphicFramePr>
            <a:graphicFrameLocks noChangeAspect="1"/>
          </p:cNvGraphicFramePr>
          <p:nvPr/>
        </p:nvGraphicFramePr>
        <p:xfrm>
          <a:off x="500034" y="1785926"/>
          <a:ext cx="2566789" cy="1500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Формула" r:id="rId6" imgW="355320" imgH="393480" progId="Equation.3">
                  <p:embed/>
                </p:oleObj>
              </mc:Choice>
              <mc:Fallback>
                <p:oleObj name="Формула" r:id="rId6" imgW="355320" imgH="393480" progId="Equation.3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1785926"/>
                        <a:ext cx="2566789" cy="15001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68"/>
          <p:cNvGraphicFramePr>
            <a:graphicFrameLocks noChangeAspect="1"/>
          </p:cNvGraphicFramePr>
          <p:nvPr/>
        </p:nvGraphicFramePr>
        <p:xfrm>
          <a:off x="0" y="3357562"/>
          <a:ext cx="2272710" cy="157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Формула" r:id="rId8" imgW="355320" imgH="393480" progId="Equation.3">
                  <p:embed/>
                </p:oleObj>
              </mc:Choice>
              <mc:Fallback>
                <p:oleObj name="Формула" r:id="rId8" imgW="355320" imgH="393480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357562"/>
                        <a:ext cx="2272710" cy="157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71"/>
          <p:cNvGraphicFramePr>
            <a:graphicFrameLocks noChangeAspect="1"/>
          </p:cNvGraphicFramePr>
          <p:nvPr/>
        </p:nvGraphicFramePr>
        <p:xfrm>
          <a:off x="642910" y="4857760"/>
          <a:ext cx="2143140" cy="1606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Формула" r:id="rId10" imgW="495000" imgH="393480" progId="Equation.3">
                  <p:embed/>
                </p:oleObj>
              </mc:Choice>
              <mc:Fallback>
                <p:oleObj name="Формула" r:id="rId10" imgW="495000" imgH="393480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4857760"/>
                        <a:ext cx="2143140" cy="16067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6"/>
          <p:cNvGraphicFramePr>
            <a:graphicFrameLocks noChangeAspect="1"/>
          </p:cNvGraphicFramePr>
          <p:nvPr/>
        </p:nvGraphicFramePr>
        <p:xfrm>
          <a:off x="3000364" y="142852"/>
          <a:ext cx="2286016" cy="163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4" name="Формула" r:id="rId12" imgW="355320" imgH="393480" progId="Equation.3">
                  <p:embed/>
                </p:oleObj>
              </mc:Choice>
              <mc:Fallback>
                <p:oleObj name="Формула" r:id="rId12" imgW="355320" imgH="393480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142852"/>
                        <a:ext cx="2286016" cy="163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88"/>
          <p:cNvGraphicFramePr>
            <a:graphicFrameLocks noChangeAspect="1"/>
          </p:cNvGraphicFramePr>
          <p:nvPr/>
        </p:nvGraphicFramePr>
        <p:xfrm>
          <a:off x="4214810" y="1785926"/>
          <a:ext cx="1972413" cy="1643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Формула" r:id="rId14" imgW="406080" imgH="393480" progId="Equation.3">
                  <p:embed/>
                </p:oleObj>
              </mc:Choice>
              <mc:Fallback>
                <p:oleObj name="Формула" r:id="rId14" imgW="406080" imgH="393480" progId="Equation.3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0" y="1785926"/>
                        <a:ext cx="1972413" cy="1643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89"/>
          <p:cNvGraphicFramePr>
            <a:graphicFrameLocks noChangeAspect="1"/>
          </p:cNvGraphicFramePr>
          <p:nvPr/>
        </p:nvGraphicFramePr>
        <p:xfrm>
          <a:off x="3000364" y="3429000"/>
          <a:ext cx="2428892" cy="1518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Формула" r:id="rId16" imgW="355320" imgH="393480" progId="Equation.3">
                  <p:embed/>
                </p:oleObj>
              </mc:Choice>
              <mc:Fallback>
                <p:oleObj name="Формула" r:id="rId16" imgW="355320" imgH="393480" progId="Equation.3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3429000"/>
                        <a:ext cx="2428892" cy="15180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90"/>
          <p:cNvGraphicFramePr>
            <a:graphicFrameLocks noChangeAspect="1"/>
          </p:cNvGraphicFramePr>
          <p:nvPr/>
        </p:nvGraphicFramePr>
        <p:xfrm>
          <a:off x="3714744" y="4857760"/>
          <a:ext cx="2357454" cy="1620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Формула" r:id="rId18" imgW="520560" imgH="393480" progId="Equation.3">
                  <p:embed/>
                </p:oleObj>
              </mc:Choice>
              <mc:Fallback>
                <p:oleObj name="Формула" r:id="rId18" imgW="520560" imgH="393480" progId="Equation.3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44" y="4857760"/>
                        <a:ext cx="2357454" cy="16203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95"/>
          <p:cNvGraphicFramePr>
            <a:graphicFrameLocks noChangeAspect="1"/>
          </p:cNvGraphicFramePr>
          <p:nvPr/>
        </p:nvGraphicFramePr>
        <p:xfrm>
          <a:off x="6429388" y="0"/>
          <a:ext cx="2286016" cy="1584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Формула" r:id="rId20" imgW="355320" imgH="393480" progId="Equation.3">
                  <p:embed/>
                </p:oleObj>
              </mc:Choice>
              <mc:Fallback>
                <p:oleObj name="Формула" r:id="rId20" imgW="355320" imgH="393480" progId="Equation.3">
                  <p:embed/>
                  <p:pic>
                    <p:nvPicPr>
                      <p:cNvPr id="0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8" y="0"/>
                        <a:ext cx="2286016" cy="15847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96"/>
          <p:cNvGraphicFramePr>
            <a:graphicFrameLocks noChangeAspect="1"/>
          </p:cNvGraphicFramePr>
          <p:nvPr/>
        </p:nvGraphicFramePr>
        <p:xfrm>
          <a:off x="6839008" y="1500174"/>
          <a:ext cx="2304992" cy="1500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Формула" r:id="rId22" imgW="533160" imgH="393480" progId="Equation.3">
                  <p:embed/>
                </p:oleObj>
              </mc:Choice>
              <mc:Fallback>
                <p:oleObj name="Формула" r:id="rId22" imgW="533160" imgH="393480" progId="Equation.3">
                  <p:embed/>
                  <p:pic>
                    <p:nvPicPr>
                      <p:cNvPr id="0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9008" y="1500174"/>
                        <a:ext cx="2304992" cy="15001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97"/>
          <p:cNvGraphicFramePr>
            <a:graphicFrameLocks noChangeAspect="1"/>
          </p:cNvGraphicFramePr>
          <p:nvPr/>
        </p:nvGraphicFramePr>
        <p:xfrm>
          <a:off x="6500826" y="3286124"/>
          <a:ext cx="2435713" cy="1643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Формула" r:id="rId24" imgW="533160" imgH="393480" progId="Equation.3">
                  <p:embed/>
                </p:oleObj>
              </mc:Choice>
              <mc:Fallback>
                <p:oleObj name="Формула" r:id="rId24" imgW="533160" imgH="393480" progId="Equation.3">
                  <p:embed/>
                  <p:pic>
                    <p:nvPicPr>
                      <p:cNvPr id="0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26" y="3286124"/>
                        <a:ext cx="2435713" cy="1643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98"/>
          <p:cNvGraphicFramePr>
            <a:graphicFrameLocks noChangeAspect="1"/>
          </p:cNvGraphicFramePr>
          <p:nvPr/>
        </p:nvGraphicFramePr>
        <p:xfrm>
          <a:off x="6572264" y="5000636"/>
          <a:ext cx="2334868" cy="1500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Формула" r:id="rId26" imgW="533160" imgH="393480" progId="Equation.3">
                  <p:embed/>
                </p:oleObj>
              </mc:Choice>
              <mc:Fallback>
                <p:oleObj name="Формула" r:id="rId26" imgW="533160" imgH="393480" progId="Equation.3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64" y="5000636"/>
                        <a:ext cx="2334868" cy="15001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8" name="Picture 3" descr="zvonok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0"/>
            <a:ext cx="1600200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4" descr="zvonok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0"/>
            <a:ext cx="16160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eaLnBrk="1" hangingPunct="1"/>
            <a:endParaRPr lang="ru-RU" dirty="0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2133600" y="228600"/>
            <a:ext cx="4953000" cy="8382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Проверим себя!</a:t>
            </a:r>
          </a:p>
        </p:txBody>
      </p:sp>
      <p:sp>
        <p:nvSpPr>
          <p:cNvPr id="411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4113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4114" name="Rectangle 31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4115" name="Rectangle 32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4116" name="Rectangle 33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4117" name="Rectangle 34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endParaRPr lang="ru-RU"/>
          </a:p>
        </p:txBody>
      </p:sp>
      <p:graphicFrame>
        <p:nvGraphicFramePr>
          <p:cNvPr id="100433" name="Group 81"/>
          <p:cNvGraphicFramePr>
            <a:graphicFrameLocks noGrp="1"/>
          </p:cNvGraphicFramePr>
          <p:nvPr/>
        </p:nvGraphicFramePr>
        <p:xfrm>
          <a:off x="533400" y="1143000"/>
          <a:ext cx="8001000" cy="5662296"/>
        </p:xfrm>
        <a:graphic>
          <a:graphicData uri="http://schemas.openxmlformats.org/drawingml/2006/table">
            <a:tbl>
              <a:tblPr/>
              <a:tblGrid>
                <a:gridCol w="400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Вариант 1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Вариант 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5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4)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5)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4)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5)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129" name="Rectangle 6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19" name="Object 67"/>
          <p:cNvGraphicFramePr>
            <a:graphicFrameLocks noChangeAspect="1"/>
          </p:cNvGraphicFramePr>
          <p:nvPr/>
        </p:nvGraphicFramePr>
        <p:xfrm>
          <a:off x="914400" y="1676400"/>
          <a:ext cx="1633538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Формула" r:id="rId4" imgW="634680" imgH="393480" progId="Equation.3">
                  <p:embed/>
                </p:oleObj>
              </mc:Choice>
              <mc:Fallback>
                <p:oleObj name="Формула" r:id="rId4" imgW="634680" imgH="393480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676400"/>
                        <a:ext cx="1633538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0" name="Rectangle 7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25" name="Object 73"/>
          <p:cNvGraphicFramePr>
            <a:graphicFrameLocks noChangeAspect="1"/>
          </p:cNvGraphicFramePr>
          <p:nvPr/>
        </p:nvGraphicFramePr>
        <p:xfrm>
          <a:off x="990600" y="2743200"/>
          <a:ext cx="15795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Формула" r:id="rId6" imgW="647640" imgH="393480" progId="Equation.3">
                  <p:embed/>
                </p:oleObj>
              </mc:Choice>
              <mc:Fallback>
                <p:oleObj name="Формула" r:id="rId6" imgW="647640" imgH="393480" progId="Equation.3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1579563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1" name="Rectangle 7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27" name="Object 75"/>
          <p:cNvGraphicFramePr>
            <a:graphicFrameLocks noChangeAspect="1"/>
          </p:cNvGraphicFramePr>
          <p:nvPr/>
        </p:nvGraphicFramePr>
        <p:xfrm>
          <a:off x="914400" y="3657600"/>
          <a:ext cx="2216150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Формула" r:id="rId8" imgW="672840" imgH="393480" progId="Equation.3">
                  <p:embed/>
                </p:oleObj>
              </mc:Choice>
              <mc:Fallback>
                <p:oleObj name="Формула" r:id="rId8" imgW="672840" imgH="393480" progId="Equation.3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57600"/>
                        <a:ext cx="2216150" cy="1020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2" name="Rectangle 7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29" name="Object 77"/>
          <p:cNvGraphicFramePr>
            <a:graphicFrameLocks noChangeAspect="1"/>
          </p:cNvGraphicFramePr>
          <p:nvPr/>
        </p:nvGraphicFramePr>
        <p:xfrm>
          <a:off x="914400" y="4724400"/>
          <a:ext cx="1768475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Формула" r:id="rId10" imgW="711000" imgH="393480" progId="Equation.3">
                  <p:embed/>
                </p:oleObj>
              </mc:Choice>
              <mc:Fallback>
                <p:oleObj name="Формула" r:id="rId10" imgW="711000" imgH="393480" progId="Equation.3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1768475" cy="966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3" name="Rectangle 8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31" name="Object 79"/>
          <p:cNvGraphicFramePr>
            <a:graphicFrameLocks noChangeAspect="1"/>
          </p:cNvGraphicFramePr>
          <p:nvPr/>
        </p:nvGraphicFramePr>
        <p:xfrm>
          <a:off x="914400" y="5638800"/>
          <a:ext cx="18097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Формула" r:id="rId12" imgW="711000" imgH="393480" progId="Equation.3">
                  <p:embed/>
                </p:oleObj>
              </mc:Choice>
              <mc:Fallback>
                <p:oleObj name="Формула" r:id="rId12" imgW="711000" imgH="393480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638800"/>
                        <a:ext cx="1809750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4" name="Rectangle 8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34" name="Object 82"/>
          <p:cNvGraphicFramePr>
            <a:graphicFrameLocks noChangeAspect="1"/>
          </p:cNvGraphicFramePr>
          <p:nvPr/>
        </p:nvGraphicFramePr>
        <p:xfrm>
          <a:off x="4876800" y="1676400"/>
          <a:ext cx="177165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Формула" r:id="rId14" imgW="647640" imgH="393480" progId="Equation.3">
                  <p:embed/>
                </p:oleObj>
              </mc:Choice>
              <mc:Fallback>
                <p:oleObj name="Формула" r:id="rId14" imgW="647640" imgH="393480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676400"/>
                        <a:ext cx="1771650" cy="1068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5" name="Rectangle 8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36" name="Object 84"/>
          <p:cNvGraphicFramePr>
            <a:graphicFrameLocks noChangeAspect="1"/>
          </p:cNvGraphicFramePr>
          <p:nvPr/>
        </p:nvGraphicFramePr>
        <p:xfrm>
          <a:off x="4953000" y="2667000"/>
          <a:ext cx="1905000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Формула" r:id="rId16" imgW="634680" imgH="393480" progId="Equation.3">
                  <p:embed/>
                </p:oleObj>
              </mc:Choice>
              <mc:Fallback>
                <p:oleObj name="Формула" r:id="rId16" imgW="634680" imgH="393480" progId="Equation.3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667000"/>
                        <a:ext cx="1905000" cy="1171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6" name="Rectangle 8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38" name="Object 86"/>
          <p:cNvGraphicFramePr>
            <a:graphicFrameLocks noChangeAspect="1"/>
          </p:cNvGraphicFramePr>
          <p:nvPr/>
        </p:nvGraphicFramePr>
        <p:xfrm>
          <a:off x="4876800" y="3810000"/>
          <a:ext cx="179387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Формула" r:id="rId18" imgW="685800" imgH="393480" progId="Equation.3">
                  <p:embed/>
                </p:oleObj>
              </mc:Choice>
              <mc:Fallback>
                <p:oleObj name="Формула" r:id="rId18" imgW="685800" imgH="393480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810000"/>
                        <a:ext cx="1793875" cy="1020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7" name="Rectangle 8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40" name="Object 88"/>
          <p:cNvGraphicFramePr>
            <a:graphicFrameLocks noChangeAspect="1"/>
          </p:cNvGraphicFramePr>
          <p:nvPr/>
        </p:nvGraphicFramePr>
        <p:xfrm>
          <a:off x="4953000" y="4724400"/>
          <a:ext cx="1873250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Формула" r:id="rId20" imgW="711000" imgH="393480" progId="Equation.3">
                  <p:embed/>
                </p:oleObj>
              </mc:Choice>
              <mc:Fallback>
                <p:oleObj name="Формула" r:id="rId20" imgW="711000" imgH="393480" progId="Equation.3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724400"/>
                        <a:ext cx="1873250" cy="1023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8" name="Rectangle 9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100442" name="Object 90"/>
          <p:cNvGraphicFramePr>
            <a:graphicFrameLocks noChangeAspect="1"/>
          </p:cNvGraphicFramePr>
          <p:nvPr/>
        </p:nvGraphicFramePr>
        <p:xfrm>
          <a:off x="4953000" y="5721350"/>
          <a:ext cx="2081213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Формула" r:id="rId22" imgW="711000" imgH="393480" progId="Equation.3">
                  <p:embed/>
                </p:oleObj>
              </mc:Choice>
              <mc:Fallback>
                <p:oleObj name="Формула" r:id="rId22" imgW="711000" imgH="393480" progId="Equation.3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721350"/>
                        <a:ext cx="2081213" cy="1136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0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0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0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0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0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0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0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0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0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0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0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0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0" y="0"/>
            <a:ext cx="9144000" cy="750974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tabLst>
                <a:tab pos="2330450" algn="l"/>
              </a:tabLst>
            </a:pPr>
            <a:r>
              <a:rPr lang="ru-RU" sz="3200" dirty="0"/>
              <a:t>Вспомни!</a:t>
            </a:r>
          </a:p>
          <a:p>
            <a:pPr algn="ctr">
              <a:tabLst>
                <a:tab pos="2330450" algn="l"/>
              </a:tabLst>
            </a:pPr>
            <a:r>
              <a:rPr lang="ru-RU" sz="3200" dirty="0"/>
              <a:t>ПРЕДСТАВЬТЕ В ВИДЕ СМЕШАННЫХ ЧИСЕЛ НЕПРАВИЛЬНЫЕ ДРОБИ</a:t>
            </a:r>
          </a:p>
          <a:p>
            <a:pPr algn="ctr">
              <a:tabLst>
                <a:tab pos="2330450" algn="l"/>
              </a:tabLst>
            </a:pPr>
            <a:endParaRPr lang="ru-RU" sz="3200" dirty="0"/>
          </a:p>
          <a:p>
            <a:pPr algn="ctr">
              <a:tabLst>
                <a:tab pos="2330450" algn="l"/>
              </a:tabLst>
            </a:pPr>
            <a:endParaRPr lang="ru-RU" sz="3200" dirty="0"/>
          </a:p>
          <a:p>
            <a:pPr algn="ctr">
              <a:tabLst>
                <a:tab pos="2330450" algn="l"/>
              </a:tabLst>
            </a:pPr>
            <a:endParaRPr lang="ru-RU" sz="3200" dirty="0"/>
          </a:p>
          <a:p>
            <a:pPr algn="ctr">
              <a:tabLst>
                <a:tab pos="2330450" algn="l"/>
              </a:tabLst>
            </a:pPr>
            <a:endParaRPr lang="ru-RU" sz="3200" dirty="0"/>
          </a:p>
          <a:p>
            <a:pPr algn="ctr">
              <a:tabLst>
                <a:tab pos="2330450" algn="l"/>
              </a:tabLst>
            </a:pPr>
            <a:endParaRPr lang="ru-RU" sz="3200" dirty="0"/>
          </a:p>
          <a:p>
            <a:pPr>
              <a:tabLst>
                <a:tab pos="2330450" algn="l"/>
              </a:tabLst>
            </a:pPr>
            <a:endParaRPr lang="ru-RU" sz="3200" dirty="0"/>
          </a:p>
          <a:p>
            <a:pPr>
              <a:tabLst>
                <a:tab pos="2330450" algn="l"/>
              </a:tabLst>
            </a:pP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</a:t>
            </a: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98438" y="1340768"/>
          <a:ext cx="1258887" cy="1583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Формула" r:id="rId2" imgW="266400" imgH="393480" progId="Equation.3">
                  <p:embed/>
                </p:oleObj>
              </mc:Choice>
              <mc:Fallback>
                <p:oleObj name="Формула" r:id="rId2" imgW="266400" imgH="3934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8" y="1340768"/>
                        <a:ext cx="1258887" cy="15834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2955925" y="1412777"/>
          <a:ext cx="1287463" cy="1584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Формула" r:id="rId4" imgW="330120" imgH="393480" progId="Equation.3">
                  <p:embed/>
                </p:oleObj>
              </mc:Choice>
              <mc:Fallback>
                <p:oleObj name="Формула" r:id="rId4" imgW="330120" imgH="3934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1412777"/>
                        <a:ext cx="1287463" cy="15844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2915816" y="3356992"/>
          <a:ext cx="1006475" cy="151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Формула" r:id="rId6" imgW="342720" imgH="393480" progId="Equation.3">
                  <p:embed/>
                </p:oleObj>
              </mc:Choice>
              <mc:Fallback>
                <p:oleObj name="Формула" r:id="rId6" imgW="342720" imgH="3934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356992"/>
                        <a:ext cx="1006475" cy="1513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584825" y="3284984"/>
          <a:ext cx="1144588" cy="1583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Формула" r:id="rId8" imgW="342720" imgH="393480" progId="Equation.3">
                  <p:embed/>
                </p:oleObj>
              </mc:Choice>
              <mc:Fallback>
                <p:oleObj name="Формула" r:id="rId8" imgW="342720" imgH="3934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4825" y="3284984"/>
                        <a:ext cx="1144588" cy="15838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323528" y="5274568"/>
          <a:ext cx="1287463" cy="1583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Формула" r:id="rId10" imgW="330120" imgH="393480" progId="Equation.3">
                  <p:embed/>
                </p:oleObj>
              </mc:Choice>
              <mc:Fallback>
                <p:oleObj name="Формула" r:id="rId10" imgW="330120" imgH="393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274568"/>
                        <a:ext cx="1287463" cy="15834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5988050" y="1484784"/>
          <a:ext cx="1201738" cy="1656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Формула" r:id="rId12" imgW="317160" imgH="393480" progId="Equation.3">
                  <p:embed/>
                </p:oleObj>
              </mc:Choice>
              <mc:Fallback>
                <p:oleObj name="Формула" r:id="rId12" imgW="317160" imgH="3934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050" y="1484784"/>
                        <a:ext cx="1201738" cy="16568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2849563" y="5229200"/>
          <a:ext cx="1089025" cy="16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Формула" r:id="rId14" imgW="330120" imgH="393480" progId="Equation.3">
                  <p:embed/>
                </p:oleObj>
              </mc:Choice>
              <mc:Fallback>
                <p:oleObj name="Формула" r:id="rId14" imgW="330120" imgH="39348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5229200"/>
                        <a:ext cx="1089025" cy="16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251520" y="3356992"/>
          <a:ext cx="1023938" cy="1655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Формула" r:id="rId16" imgW="342720" imgH="393480" progId="Equation.3">
                  <p:embed/>
                </p:oleObj>
              </mc:Choice>
              <mc:Fallback>
                <p:oleObj name="Формула" r:id="rId16" imgW="342720" imgH="39348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356992"/>
                        <a:ext cx="1023938" cy="16558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1691680" y="1340768"/>
          <a:ext cx="631812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Формула" r:id="rId18" imgW="215640" imgH="393480" progId="Equation.3">
                  <p:embed/>
                </p:oleObj>
              </mc:Choice>
              <mc:Fallback>
                <p:oleObj name="Формула" r:id="rId18" imgW="215640" imgH="39348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340768"/>
                        <a:ext cx="631812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4644008" y="1412777"/>
          <a:ext cx="864096" cy="1498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Формула" r:id="rId20" imgW="266400" imgH="393480" progId="Equation.3">
                  <p:embed/>
                </p:oleObj>
              </mc:Choice>
              <mc:Fallback>
                <p:oleObj name="Формула" r:id="rId20" imgW="266400" imgH="39348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1412777"/>
                        <a:ext cx="864096" cy="14984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/>
          <p:cNvGraphicFramePr>
            <a:graphicFrameLocks noChangeAspect="1"/>
          </p:cNvGraphicFramePr>
          <p:nvPr/>
        </p:nvGraphicFramePr>
        <p:xfrm>
          <a:off x="7518400" y="1557338"/>
          <a:ext cx="803275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Формула" r:id="rId22" imgW="228600" imgH="393480" progId="Equation.3">
                  <p:embed/>
                </p:oleObj>
              </mc:Choice>
              <mc:Fallback>
                <p:oleObj name="Формула" r:id="rId22" imgW="228600" imgH="39348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400" y="1557338"/>
                        <a:ext cx="803275" cy="158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1547664" y="3789040"/>
          <a:ext cx="43204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Формула" r:id="rId24" imgW="114120" imgH="177480" progId="Equation.3">
                  <p:embed/>
                </p:oleObj>
              </mc:Choice>
              <mc:Fallback>
                <p:oleObj name="Формула" r:id="rId24" imgW="114120" imgH="17748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789040"/>
                        <a:ext cx="432048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4211960" y="3717032"/>
          <a:ext cx="504056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Формула" r:id="rId26" imgW="126720" imgH="164880" progId="Equation.3">
                  <p:embed/>
                </p:oleObj>
              </mc:Choice>
              <mc:Fallback>
                <p:oleObj name="Формула" r:id="rId26" imgW="126720" imgH="16488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717032"/>
                        <a:ext cx="504056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6948264" y="3356992"/>
          <a:ext cx="720080" cy="1600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Формула" r:id="rId28" imgW="241200" imgH="393480" progId="Equation.3">
                  <p:embed/>
                </p:oleObj>
              </mc:Choice>
              <mc:Fallback>
                <p:oleObj name="Формула" r:id="rId28" imgW="241200" imgH="39348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3356992"/>
                        <a:ext cx="720080" cy="16007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Объект 42"/>
          <p:cNvGraphicFramePr>
            <a:graphicFrameLocks noChangeAspect="1"/>
          </p:cNvGraphicFramePr>
          <p:nvPr/>
        </p:nvGraphicFramePr>
        <p:xfrm>
          <a:off x="1547664" y="5157192"/>
          <a:ext cx="864096" cy="1700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Формула" r:id="rId30" imgW="215640" imgH="393480" progId="Equation.3">
                  <p:embed/>
                </p:oleObj>
              </mc:Choice>
              <mc:Fallback>
                <p:oleObj name="Формула" r:id="rId30" imgW="215640" imgH="39348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157192"/>
                        <a:ext cx="864096" cy="17008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Объект 43"/>
          <p:cNvGraphicFramePr>
            <a:graphicFrameLocks noChangeAspect="1"/>
          </p:cNvGraphicFramePr>
          <p:nvPr/>
        </p:nvGraphicFramePr>
        <p:xfrm>
          <a:off x="3923928" y="5301208"/>
          <a:ext cx="1080120" cy="1556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Формула" r:id="rId32" imgW="266400" imgH="393480" progId="Equation.3">
                  <p:embed/>
                </p:oleObj>
              </mc:Choice>
              <mc:Fallback>
                <p:oleObj name="Формула" r:id="rId32" imgW="266400" imgH="39348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5301208"/>
                        <a:ext cx="1080120" cy="15567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Объект 44"/>
          <p:cNvGraphicFramePr>
            <a:graphicFrameLocks noChangeAspect="1"/>
          </p:cNvGraphicFramePr>
          <p:nvPr/>
        </p:nvGraphicFramePr>
        <p:xfrm>
          <a:off x="5508104" y="5085184"/>
          <a:ext cx="1512168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Формула" r:id="rId34" imgW="406080" imgH="393480" progId="Equation.3">
                  <p:embed/>
                </p:oleObj>
              </mc:Choice>
              <mc:Fallback>
                <p:oleObj name="Формула" r:id="rId34" imgW="406080" imgH="39348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085184"/>
                        <a:ext cx="1512168" cy="15841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7164288" y="5157192"/>
          <a:ext cx="1584176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Формула" r:id="rId36" imgW="431640" imgH="393480" progId="Equation.3">
                  <p:embed/>
                </p:oleObj>
              </mc:Choice>
              <mc:Fallback>
                <p:oleObj name="Формула" r:id="rId36" imgW="431640" imgH="39348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5157192"/>
                        <a:ext cx="1584176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67710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/>
              <a:t>Представьте в виде неправильных дробей числа:</a:t>
            </a:r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51520" y="692696"/>
          <a:ext cx="1296144" cy="1512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Формула" r:id="rId2" imgW="330120" imgH="393480" progId="Equation.3">
                  <p:embed/>
                </p:oleObj>
              </mc:Choice>
              <mc:Fallback>
                <p:oleObj name="Формула" r:id="rId2" imgW="3301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692696"/>
                        <a:ext cx="1296144" cy="15121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547664" y="764704"/>
          <a:ext cx="792088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Формула" r:id="rId4" imgW="190440" imgH="393480" progId="Equation.3">
                  <p:embed/>
                </p:oleObj>
              </mc:Choice>
              <mc:Fallback>
                <p:oleObj name="Формула" r:id="rId4" imgW="1904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764704"/>
                        <a:ext cx="792088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186113" y="836613"/>
          <a:ext cx="1260475" cy="129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Формула" r:id="rId6" imgW="495000" imgH="393480" progId="Equation.3">
                  <p:embed/>
                </p:oleObj>
              </mc:Choice>
              <mc:Fallback>
                <p:oleObj name="Формула" r:id="rId6" imgW="4950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836613"/>
                        <a:ext cx="1260475" cy="1296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572000" y="764704"/>
          <a:ext cx="1058941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Формула" r:id="rId8" imgW="279360" imgH="393480" progId="Equation.3">
                  <p:embed/>
                </p:oleObj>
              </mc:Choice>
              <mc:Fallback>
                <p:oleObj name="Формула" r:id="rId8" imgW="2793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764704"/>
                        <a:ext cx="1058941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084168" y="836712"/>
          <a:ext cx="1080120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Формула" r:id="rId10" imgW="355320" imgH="393480" progId="Equation.3">
                  <p:embed/>
                </p:oleObj>
              </mc:Choice>
              <mc:Fallback>
                <p:oleObj name="Формула" r:id="rId10" imgW="35532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836712"/>
                        <a:ext cx="1080120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7308304" y="836712"/>
          <a:ext cx="792088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Формула" r:id="rId12" imgW="215640" imgH="393480" progId="Equation.3">
                  <p:embed/>
                </p:oleObj>
              </mc:Choice>
              <mc:Fallback>
                <p:oleObj name="Формула" r:id="rId12" imgW="21564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836712"/>
                        <a:ext cx="792088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51520" y="2636912"/>
          <a:ext cx="1152128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Формула" r:id="rId14" imgW="355320" imgH="393480" progId="Equation.3">
                  <p:embed/>
                </p:oleObj>
              </mc:Choice>
              <mc:Fallback>
                <p:oleObj name="Формула" r:id="rId14" imgW="35532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636912"/>
                        <a:ext cx="1152128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547664" y="2564904"/>
          <a:ext cx="792088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Формула" r:id="rId16" imgW="228600" imgH="393480" progId="Equation.3">
                  <p:embed/>
                </p:oleObj>
              </mc:Choice>
              <mc:Fallback>
                <p:oleObj name="Формула" r:id="rId16" imgW="22860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564904"/>
                        <a:ext cx="792088" cy="15841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203848" y="2564904"/>
          <a:ext cx="1080120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Формула" r:id="rId18" imgW="406080" imgH="393480" progId="Equation.3">
                  <p:embed/>
                </p:oleObj>
              </mc:Choice>
              <mc:Fallback>
                <p:oleObj name="Формула" r:id="rId18" imgW="40608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564904"/>
                        <a:ext cx="1080120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355976" y="2636912"/>
          <a:ext cx="762372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Формула" r:id="rId20" imgW="228600" imgH="393480" progId="Equation.3">
                  <p:embed/>
                </p:oleObj>
              </mc:Choice>
              <mc:Fallback>
                <p:oleObj name="Формула" r:id="rId20" imgW="22860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636912"/>
                        <a:ext cx="762372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868144" y="2564904"/>
          <a:ext cx="1080120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Формула" r:id="rId22" imgW="419040" imgH="393480" progId="Equation.3">
                  <p:embed/>
                </p:oleObj>
              </mc:Choice>
              <mc:Fallback>
                <p:oleObj name="Формула" r:id="rId22" imgW="41904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2564904"/>
                        <a:ext cx="1080120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7020272" y="2564904"/>
          <a:ext cx="936104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Формула" r:id="rId24" imgW="215640" imgH="393480" progId="Equation.3">
                  <p:embed/>
                </p:oleObj>
              </mc:Choice>
              <mc:Fallback>
                <p:oleObj name="Формула" r:id="rId24" imgW="21564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2564904"/>
                        <a:ext cx="936104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51520" y="4437112"/>
          <a:ext cx="1162408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Формула" r:id="rId26" imgW="419040" imgH="393480" progId="Equation.3">
                  <p:embed/>
                </p:oleObj>
              </mc:Choice>
              <mc:Fallback>
                <p:oleObj name="Формула" r:id="rId26" imgW="41904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437112"/>
                        <a:ext cx="1162408" cy="17281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475656" y="4581128"/>
          <a:ext cx="1152128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Формула" r:id="rId28" imgW="215640" imgH="393480" progId="Equation.3">
                  <p:embed/>
                </p:oleObj>
              </mc:Choice>
              <mc:Fallback>
                <p:oleObj name="Формула" r:id="rId28" imgW="21564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581128"/>
                        <a:ext cx="1152128" cy="17281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059832" y="4509120"/>
          <a:ext cx="1152128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Формула" r:id="rId30" imgW="419040" imgH="393480" progId="Equation.3">
                  <p:embed/>
                </p:oleObj>
              </mc:Choice>
              <mc:Fallback>
                <p:oleObj name="Формула" r:id="rId30" imgW="41904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509120"/>
                        <a:ext cx="1152128" cy="17281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427984" y="4509120"/>
          <a:ext cx="936104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Формула" r:id="rId32" imgW="215640" imgH="393480" progId="Equation.3">
                  <p:embed/>
                </p:oleObj>
              </mc:Choice>
              <mc:Fallback>
                <p:oleObj name="Формула" r:id="rId32" imgW="21564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509120"/>
                        <a:ext cx="936104" cy="1656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012160" y="4509120"/>
          <a:ext cx="1152128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Формула" r:id="rId34" imgW="495000" imgH="393480" progId="Equation.3">
                  <p:embed/>
                </p:oleObj>
              </mc:Choice>
              <mc:Fallback>
                <p:oleObj name="Формула" r:id="rId34" imgW="49500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509120"/>
                        <a:ext cx="1152128" cy="1656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7380312" y="4509120"/>
          <a:ext cx="1008112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Формула" r:id="rId36" imgW="291960" imgH="393480" progId="Equation.3">
                  <p:embed/>
                </p:oleObj>
              </mc:Choice>
              <mc:Fallback>
                <p:oleObj name="Формула" r:id="rId36" imgW="29196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4509120"/>
                        <a:ext cx="1008112" cy="15841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14488"/>
            <a:ext cx="914509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11"/>
          <p:cNvSpPr>
            <a:spLocks noChangeArrowheads="1"/>
          </p:cNvSpPr>
          <p:nvPr/>
        </p:nvSpPr>
        <p:spPr bwMode="auto">
          <a:xfrm>
            <a:off x="323850" y="1628775"/>
            <a:ext cx="8640763" cy="4032250"/>
          </a:xfrm>
          <a:prstGeom prst="rect">
            <a:avLst/>
          </a:prstGeom>
          <a:noFill/>
          <a:ln w="9525">
            <a:solidFill>
              <a:srgbClr val="21F4F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WordArt 12"/>
          <p:cNvSpPr>
            <a:spLocks noChangeArrowheads="1" noChangeShapeType="1" noTextEdit="1"/>
          </p:cNvSpPr>
          <p:nvPr/>
        </p:nvSpPr>
        <p:spPr bwMode="auto">
          <a:xfrm>
            <a:off x="3059113" y="549275"/>
            <a:ext cx="4032250" cy="863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Игра "Лото"</a:t>
            </a:r>
          </a:p>
        </p:txBody>
      </p:sp>
      <p:pic>
        <p:nvPicPr>
          <p:cNvPr id="99349" name="Picture 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828800"/>
            <a:ext cx="26670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50" name="Picture 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828800"/>
            <a:ext cx="2743200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52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3505200"/>
            <a:ext cx="266700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54" name="Oval 26"/>
          <p:cNvSpPr>
            <a:spLocks noChangeArrowheads="1"/>
          </p:cNvSpPr>
          <p:nvPr/>
        </p:nvSpPr>
        <p:spPr bwMode="auto">
          <a:xfrm>
            <a:off x="3214678" y="1905000"/>
            <a:ext cx="2424122" cy="1452562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404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dirty="0">
                <a:solidFill>
                  <a:srgbClr val="19015B"/>
                </a:solidFill>
                <a:latin typeface="Comic Sans MS" pitchFamily="66" charset="0"/>
              </a:rPr>
              <a:t>умножить</a:t>
            </a:r>
          </a:p>
        </p:txBody>
      </p:sp>
      <p:sp>
        <p:nvSpPr>
          <p:cNvPr id="99355" name="Oval 27"/>
          <p:cNvSpPr>
            <a:spLocks noChangeArrowheads="1"/>
          </p:cNvSpPr>
          <p:nvPr/>
        </p:nvSpPr>
        <p:spPr bwMode="auto">
          <a:xfrm>
            <a:off x="6096000" y="1905000"/>
            <a:ext cx="2619404" cy="15240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404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19015B"/>
                </a:solidFill>
                <a:latin typeface="Comic Sans MS" pitchFamily="66" charset="0"/>
              </a:rPr>
              <a:t>обыкновенную</a:t>
            </a:r>
            <a:endParaRPr lang="ru-RU" sz="3200" b="1" dirty="0">
              <a:solidFill>
                <a:srgbClr val="19015B"/>
              </a:solidFill>
              <a:latin typeface="Comic Sans MS" pitchFamily="66" charset="0"/>
            </a:endParaRPr>
          </a:p>
        </p:txBody>
      </p:sp>
      <p:sp>
        <p:nvSpPr>
          <p:cNvPr id="99356" name="Oval 28"/>
          <p:cNvSpPr>
            <a:spLocks noChangeArrowheads="1"/>
          </p:cNvSpPr>
          <p:nvPr/>
        </p:nvSpPr>
        <p:spPr bwMode="auto">
          <a:xfrm>
            <a:off x="0" y="3643314"/>
            <a:ext cx="2643206" cy="1943104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404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19015B"/>
                </a:solidFill>
                <a:latin typeface="Comic Sans MS" pitchFamily="66" charset="0"/>
              </a:rPr>
              <a:t>дробь</a:t>
            </a:r>
          </a:p>
        </p:txBody>
      </p:sp>
      <p:sp>
        <p:nvSpPr>
          <p:cNvPr id="99357" name="Oval 29"/>
          <p:cNvSpPr>
            <a:spLocks noChangeArrowheads="1"/>
          </p:cNvSpPr>
          <p:nvPr/>
        </p:nvSpPr>
        <p:spPr bwMode="auto">
          <a:xfrm>
            <a:off x="3286116" y="3786190"/>
            <a:ext cx="2362200" cy="1714512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404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rgbClr val="19015B"/>
                </a:solidFill>
                <a:latin typeface="Comic Sans MS" pitchFamily="66" charset="0"/>
              </a:rPr>
              <a:t>на</a:t>
            </a:r>
          </a:p>
        </p:txBody>
      </p:sp>
      <p:sp>
        <p:nvSpPr>
          <p:cNvPr id="99358" name="WordArt 30"/>
          <p:cNvSpPr>
            <a:spLocks noChangeArrowheads="1" noChangeShapeType="1" noTextEdit="1"/>
          </p:cNvSpPr>
          <p:nvPr/>
        </p:nvSpPr>
        <p:spPr bwMode="auto">
          <a:xfrm>
            <a:off x="7772400" y="3733800"/>
            <a:ext cx="804863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?</a:t>
            </a:r>
          </a:p>
        </p:txBody>
      </p:sp>
      <p:pic>
        <p:nvPicPr>
          <p:cNvPr id="99360" name="Picture 3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1828800"/>
            <a:ext cx="259080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41" name="Oval 13"/>
          <p:cNvSpPr>
            <a:spLocks noChangeArrowheads="1"/>
          </p:cNvSpPr>
          <p:nvPr/>
        </p:nvSpPr>
        <p:spPr bwMode="auto">
          <a:xfrm>
            <a:off x="357158" y="2000240"/>
            <a:ext cx="2547966" cy="1452562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404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rgbClr val="19015B"/>
                </a:solidFill>
                <a:latin typeface="Comic Sans MS" pitchFamily="66" charset="0"/>
              </a:rPr>
              <a:t>Как</a:t>
            </a:r>
          </a:p>
        </p:txBody>
      </p:sp>
      <p:pic>
        <p:nvPicPr>
          <p:cNvPr id="8210" name="Picture 2" descr="zvonok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43800" y="0"/>
            <a:ext cx="1600200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1" name="Picture 3" descr="zvonok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16160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2" name="Picture 6" descr="zvonok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5307013"/>
            <a:ext cx="1609725" cy="155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3" name="Picture 7" descr="zvonok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519988" y="5172075"/>
            <a:ext cx="1624012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9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9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54" grpId="0" animBg="1"/>
      <p:bldP spid="99355" grpId="0" animBg="1"/>
      <p:bldP spid="99356" grpId="0" animBg="1"/>
      <p:bldP spid="99357" grpId="0" animBg="1"/>
      <p:bldP spid="99358" grpId="0" animBg="1"/>
      <p:bldP spid="993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zvonok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160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609600" y="18288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endParaRPr lang="ru-RU" sz="3200" b="1" i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pic>
        <p:nvPicPr>
          <p:cNvPr id="1029" name="Picture 6" descr="zvonok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307013"/>
            <a:ext cx="1609725" cy="155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7" descr="zvonok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19988" y="5172075"/>
            <a:ext cx="1624012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4" name="Rectangle 8"/>
          <p:cNvSpPr>
            <a:spLocks noChangeArrowheads="1"/>
          </p:cNvSpPr>
          <p:nvPr/>
        </p:nvSpPr>
        <p:spPr bwMode="auto">
          <a:xfrm>
            <a:off x="1371600" y="304800"/>
            <a:ext cx="6705600" cy="609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Результат исследования</a:t>
            </a:r>
          </a:p>
        </p:txBody>
      </p:sp>
      <p:sp>
        <p:nvSpPr>
          <p:cNvPr id="1032" name="Rectangle 11"/>
          <p:cNvSpPr>
            <a:spLocks noChangeArrowheads="1"/>
          </p:cNvSpPr>
          <p:nvPr/>
        </p:nvSpPr>
        <p:spPr bwMode="auto">
          <a:xfrm>
            <a:off x="0" y="2033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6" name="Object 10"/>
              <p:cNvSpPr txBox="1"/>
              <p:nvPr/>
            </p:nvSpPr>
            <p:spPr bwMode="auto">
              <a:xfrm>
                <a:off x="1752600" y="1828800"/>
                <a:ext cx="5857875" cy="2790825"/>
              </a:xfrm>
              <a:prstGeom prst="rect">
                <a:avLst/>
              </a:prstGeom>
              <a:noFill/>
            </p:spPr>
            <p:txBody>
              <a:bodyPr>
                <a:normAutofit fontScale="70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ru-RU" sz="10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ru-RU" sz="10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ru-RU" sz="10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26" name="Object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52600" y="1828800"/>
                <a:ext cx="5857875" cy="27908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33" name="Picture 2" descr="zvonok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1600200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2" descr="zvonok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0"/>
            <a:ext cx="1600200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3" descr="zvonok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6160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2059" name="Text Box 6"/>
          <p:cNvSpPr txBox="1">
            <a:spLocks noChangeArrowheads="1"/>
          </p:cNvSpPr>
          <p:nvPr/>
        </p:nvSpPr>
        <p:spPr bwMode="auto">
          <a:xfrm>
            <a:off x="0" y="1219200"/>
            <a:ext cx="91440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ru-RU" sz="2400" b="1" dirty="0">
                <a:solidFill>
                  <a:srgbClr val="000066"/>
                </a:solidFill>
              </a:rPr>
              <a:t>Вычислить:</a:t>
            </a:r>
          </a:p>
          <a:p>
            <a:pPr marL="342900" indent="-342900"/>
            <a:endParaRPr lang="ru-RU" sz="2400" b="1" dirty="0">
              <a:solidFill>
                <a:srgbClr val="000066"/>
              </a:solidFill>
            </a:endParaRPr>
          </a:p>
          <a:p>
            <a:pPr marL="342900" indent="-342900"/>
            <a:r>
              <a:rPr lang="ru-RU" sz="2400" b="1" dirty="0">
                <a:solidFill>
                  <a:srgbClr val="000066"/>
                </a:solidFill>
              </a:rPr>
              <a:t>1)                                       4)</a:t>
            </a:r>
          </a:p>
          <a:p>
            <a:pPr marL="342900" indent="-342900"/>
            <a:r>
              <a:rPr lang="ru-RU" sz="2400" b="1" dirty="0">
                <a:solidFill>
                  <a:srgbClr val="000066"/>
                </a:solidFill>
              </a:rPr>
              <a:t> </a:t>
            </a:r>
          </a:p>
          <a:p>
            <a:pPr marL="342900" indent="-342900"/>
            <a:endParaRPr lang="ru-RU" sz="2400" b="1" dirty="0">
              <a:solidFill>
                <a:srgbClr val="000066"/>
              </a:solidFill>
            </a:endParaRPr>
          </a:p>
          <a:p>
            <a:pPr marL="342900" indent="-342900"/>
            <a:r>
              <a:rPr lang="ru-RU" sz="2400" b="1" dirty="0">
                <a:solidFill>
                  <a:srgbClr val="000066"/>
                </a:solidFill>
              </a:rPr>
              <a:t>2)                                       5)</a:t>
            </a:r>
          </a:p>
          <a:p>
            <a:pPr marL="342900" indent="-342900"/>
            <a:endParaRPr lang="ru-RU" sz="2400" b="1" dirty="0">
              <a:solidFill>
                <a:srgbClr val="000066"/>
              </a:solidFill>
            </a:endParaRPr>
          </a:p>
          <a:p>
            <a:pPr marL="342900" indent="-342900"/>
            <a:endParaRPr lang="ru-RU" sz="2400" b="1" dirty="0">
              <a:solidFill>
                <a:srgbClr val="000066"/>
              </a:solidFill>
            </a:endParaRPr>
          </a:p>
          <a:p>
            <a:pPr marL="342900" indent="-342900"/>
            <a:endParaRPr lang="ru-RU" sz="2400" b="1" dirty="0">
              <a:solidFill>
                <a:srgbClr val="000066"/>
              </a:solidFill>
            </a:endParaRPr>
          </a:p>
          <a:p>
            <a:pPr marL="342900" indent="-342900"/>
            <a:r>
              <a:rPr lang="ru-RU" sz="2400" b="1" dirty="0">
                <a:solidFill>
                  <a:srgbClr val="000066"/>
                </a:solidFill>
              </a:rPr>
              <a:t>3)                                       6)</a:t>
            </a:r>
          </a:p>
          <a:p>
            <a:pPr marL="342900" indent="-342900"/>
            <a:r>
              <a:rPr lang="ru-RU" dirty="0">
                <a:solidFill>
                  <a:srgbClr val="000066"/>
                </a:solidFill>
              </a:rPr>
              <a:t> </a:t>
            </a:r>
          </a:p>
        </p:txBody>
      </p:sp>
      <p:pic>
        <p:nvPicPr>
          <p:cNvPr id="2060" name="Picture 9" descr="zvonok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307013"/>
            <a:ext cx="1609725" cy="155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0" descr="zvonok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19988" y="5172075"/>
            <a:ext cx="1624012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1219200" y="304800"/>
            <a:ext cx="7315200" cy="6858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Задания на закрепление:</a:t>
            </a: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2050" name="Object 12"/>
          <p:cNvGraphicFramePr>
            <a:graphicFrameLocks noChangeAspect="1"/>
          </p:cNvGraphicFramePr>
          <p:nvPr/>
        </p:nvGraphicFramePr>
        <p:xfrm>
          <a:off x="571472" y="2857495"/>
          <a:ext cx="1643074" cy="1683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6" name="Формула" r:id="rId6" imgW="380835" imgH="393529" progId="Equation.3">
                  <p:embed/>
                </p:oleObj>
              </mc:Choice>
              <mc:Fallback>
                <p:oleObj name="Формула" r:id="rId6" imgW="380835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2857495"/>
                        <a:ext cx="1643074" cy="16831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2051" name="Object 14"/>
          <p:cNvGraphicFramePr>
            <a:graphicFrameLocks noChangeAspect="1"/>
          </p:cNvGraphicFramePr>
          <p:nvPr/>
        </p:nvGraphicFramePr>
        <p:xfrm>
          <a:off x="609600" y="1397519"/>
          <a:ext cx="1390632" cy="1424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7" name="Формула" r:id="rId8" imgW="380880" imgH="393480" progId="Equation.3">
                  <p:embed/>
                </p:oleObj>
              </mc:Choice>
              <mc:Fallback>
                <p:oleObj name="Формула" r:id="rId8" imgW="38088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97519"/>
                        <a:ext cx="1390632" cy="14248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2052" name="Object 16"/>
          <p:cNvGraphicFramePr>
            <a:graphicFrameLocks noChangeAspect="1"/>
          </p:cNvGraphicFramePr>
          <p:nvPr/>
        </p:nvGraphicFramePr>
        <p:xfrm>
          <a:off x="571472" y="4500569"/>
          <a:ext cx="2071702" cy="2172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8" name="Формула" r:id="rId10" imgW="368280" imgH="393480" progId="Equation.3">
                  <p:embed/>
                </p:oleObj>
              </mc:Choice>
              <mc:Fallback>
                <p:oleObj name="Формула" r:id="rId10" imgW="36828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500569"/>
                        <a:ext cx="2071702" cy="21726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2053" name="Object 18"/>
          <p:cNvGraphicFramePr>
            <a:graphicFrameLocks noChangeAspect="1"/>
          </p:cNvGraphicFramePr>
          <p:nvPr/>
        </p:nvGraphicFramePr>
        <p:xfrm>
          <a:off x="4190999" y="1571612"/>
          <a:ext cx="1881199" cy="1332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Формула" r:id="rId12" imgW="444307" imgH="393529" progId="Equation.3">
                  <p:embed/>
                </p:oleObj>
              </mc:Choice>
              <mc:Fallback>
                <p:oleObj name="Формула" r:id="rId12" imgW="444307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0999" y="1571612"/>
                        <a:ext cx="1881199" cy="13325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7" name="Rectangle 2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2054" name="Object 20"/>
          <p:cNvGraphicFramePr>
            <a:graphicFrameLocks noChangeAspect="1"/>
          </p:cNvGraphicFramePr>
          <p:nvPr/>
        </p:nvGraphicFramePr>
        <p:xfrm>
          <a:off x="4143372" y="3000371"/>
          <a:ext cx="1785950" cy="1684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0" name="Формула" r:id="rId14" imgW="380880" imgH="393480" progId="Equation.3">
                  <p:embed/>
                </p:oleObj>
              </mc:Choice>
              <mc:Fallback>
                <p:oleObj name="Формула" r:id="rId14" imgW="38088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2" y="3000371"/>
                        <a:ext cx="1785950" cy="16847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2"/>
          <p:cNvGraphicFramePr>
            <a:graphicFrameLocks noChangeAspect="1"/>
          </p:cNvGraphicFramePr>
          <p:nvPr/>
        </p:nvGraphicFramePr>
        <p:xfrm>
          <a:off x="4000496" y="4572007"/>
          <a:ext cx="2071702" cy="1930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Формула" r:id="rId16" imgW="419040" imgH="393480" progId="Equation.3">
                  <p:embed/>
                </p:oleObj>
              </mc:Choice>
              <mc:Fallback>
                <p:oleObj name="Формула" r:id="rId16" imgW="419040" imgH="3934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4572007"/>
                        <a:ext cx="2071702" cy="19309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9" name="Oval 11"/>
          <p:cNvSpPr>
            <a:spLocks noChangeArrowheads="1"/>
          </p:cNvSpPr>
          <p:nvPr/>
        </p:nvSpPr>
        <p:spPr bwMode="auto">
          <a:xfrm>
            <a:off x="3276600" y="1981200"/>
            <a:ext cx="838200" cy="457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00FF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pic>
        <p:nvPicPr>
          <p:cNvPr id="3079" name="Picture 2" descr="zvonok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0"/>
            <a:ext cx="1600200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3" descr="zvonok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6160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2133600" y="457200"/>
            <a:ext cx="4953000" cy="8382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Работа экспертов!</a:t>
            </a:r>
          </a:p>
        </p:txBody>
      </p:sp>
      <p:pic>
        <p:nvPicPr>
          <p:cNvPr id="3083" name="Picture 7" descr="zvonok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307013"/>
            <a:ext cx="1609725" cy="155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8" descr="zvonok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19988" y="5172075"/>
            <a:ext cx="1624012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0" y="1285860"/>
          <a:ext cx="4355557" cy="1271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0" name="Формула" r:id="rId6" imgW="1091880" imgH="393480" progId="Equation.3">
                  <p:embed/>
                </p:oleObj>
              </mc:Choice>
              <mc:Fallback>
                <p:oleObj name="Формула" r:id="rId6" imgW="109188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285860"/>
                        <a:ext cx="4355557" cy="12715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0" name="WordArt 12"/>
          <p:cNvSpPr>
            <a:spLocks noChangeArrowheads="1" noChangeShapeType="1" noTextEdit="1"/>
          </p:cNvSpPr>
          <p:nvPr/>
        </p:nvSpPr>
        <p:spPr bwMode="auto">
          <a:xfrm>
            <a:off x="4648200" y="1752600"/>
            <a:ext cx="4114800" cy="338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арифметическая ошибка!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3075" name="Object 13"/>
          <p:cNvGraphicFramePr>
            <a:graphicFrameLocks noChangeAspect="1"/>
          </p:cNvGraphicFramePr>
          <p:nvPr/>
        </p:nvGraphicFramePr>
        <p:xfrm>
          <a:off x="0" y="0"/>
          <a:ext cx="14382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Формула" r:id="rId8" imgW="1435100" imgH="393700" progId="Equation.3">
                  <p:embed/>
                </p:oleObj>
              </mc:Choice>
              <mc:Fallback>
                <p:oleObj name="Формула" r:id="rId8" imgW="1435100" imgH="3937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382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3076" name="Object 15"/>
          <p:cNvGraphicFramePr>
            <a:graphicFrameLocks noChangeAspect="1"/>
          </p:cNvGraphicFramePr>
          <p:nvPr/>
        </p:nvGraphicFramePr>
        <p:xfrm>
          <a:off x="142844" y="2714620"/>
          <a:ext cx="4635494" cy="1257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Формула" r:id="rId10" imgW="1435100" imgH="393700" progId="Equation.3">
                  <p:embed/>
                </p:oleObj>
              </mc:Choice>
              <mc:Fallback>
                <p:oleObj name="Формула" r:id="rId10" imgW="1435100" imgH="3937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44" y="2714620"/>
                        <a:ext cx="4635494" cy="12573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5" name="Rectangle 17"/>
          <p:cNvSpPr>
            <a:spLocks noChangeArrowheads="1"/>
          </p:cNvSpPr>
          <p:nvPr/>
        </p:nvSpPr>
        <p:spPr bwMode="auto">
          <a:xfrm>
            <a:off x="3657600" y="2743200"/>
            <a:ext cx="1371600" cy="13716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89106" name="WordArt 18"/>
          <p:cNvSpPr>
            <a:spLocks noChangeArrowheads="1" noChangeShapeType="1" noTextEdit="1"/>
          </p:cNvSpPr>
          <p:nvPr/>
        </p:nvSpPr>
        <p:spPr bwMode="auto">
          <a:xfrm>
            <a:off x="4724400" y="3048000"/>
            <a:ext cx="4114800" cy="338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 сокращена дробь!</a:t>
            </a:r>
          </a:p>
        </p:txBody>
      </p:sp>
      <p:graphicFrame>
        <p:nvGraphicFramePr>
          <p:cNvPr id="3077" name="Object 19"/>
          <p:cNvGraphicFramePr>
            <a:graphicFrameLocks noChangeAspect="1"/>
          </p:cNvGraphicFramePr>
          <p:nvPr/>
        </p:nvGraphicFramePr>
        <p:xfrm>
          <a:off x="0" y="4143380"/>
          <a:ext cx="4269889" cy="135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Формула" r:id="rId12" imgW="1511300" imgH="393700" progId="Equation.3">
                  <p:embed/>
                </p:oleObj>
              </mc:Choice>
              <mc:Fallback>
                <p:oleObj name="Формула" r:id="rId12" imgW="1511300" imgH="3937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143380"/>
                        <a:ext cx="4269889" cy="13573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9" name="Rectangle 21"/>
          <p:cNvSpPr>
            <a:spLocks noChangeArrowheads="1"/>
          </p:cNvSpPr>
          <p:nvPr/>
        </p:nvSpPr>
        <p:spPr bwMode="auto">
          <a:xfrm>
            <a:off x="3429000" y="3962400"/>
            <a:ext cx="1371600" cy="13716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89110" name="WordArt 22"/>
          <p:cNvSpPr>
            <a:spLocks noChangeArrowheads="1" noChangeShapeType="1" noTextEdit="1"/>
          </p:cNvSpPr>
          <p:nvPr/>
        </p:nvSpPr>
        <p:spPr bwMode="auto">
          <a:xfrm>
            <a:off x="4495800" y="4114800"/>
            <a:ext cx="4343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неправильную дробь нужно </a:t>
            </a:r>
          </a:p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переводить в смешанное число!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9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89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89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9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9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9" grpId="0" animBg="1"/>
      <p:bldP spid="89100" grpId="0" animBg="1"/>
      <p:bldP spid="89105" grpId="0" animBg="1"/>
      <p:bldP spid="89106" grpId="0" animBg="1"/>
      <p:bldP spid="89109" grpId="0" animBg="1"/>
      <p:bldP spid="891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252520" cy="1009507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3600" dirty="0"/>
          </a:p>
          <a:p>
            <a:r>
              <a:rPr lang="ru-RU" sz="3600" dirty="0"/>
              <a:t>В каждом бидоне        литров молока . Таких бидонов 5.Сколько всего литров молока</a:t>
            </a:r>
            <a:r>
              <a:rPr lang="en-US" sz="3600" dirty="0"/>
              <a:t>?</a:t>
            </a:r>
          </a:p>
          <a:p>
            <a:endParaRPr lang="en-US" sz="3600" dirty="0"/>
          </a:p>
          <a:p>
            <a:endParaRPr lang="ru-RU" sz="36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sz="3200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563888" y="260648"/>
          <a:ext cx="576064" cy="1007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Формула" r:id="rId2" imgW="152280" imgH="393480" progId="Equation.3">
                  <p:embed/>
                </p:oleObj>
              </mc:Choice>
              <mc:Fallback>
                <p:oleObj name="Формула" r:id="rId2" imgW="152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60648"/>
                        <a:ext cx="576064" cy="1007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07504" y="2584106"/>
          <a:ext cx="1152128" cy="1997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Формула" r:id="rId4" imgW="152280" imgH="393480" progId="Equation.3">
                  <p:embed/>
                </p:oleObj>
              </mc:Choice>
              <mc:Fallback>
                <p:oleObj name="Формула" r:id="rId4" imgW="1522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2584106"/>
                        <a:ext cx="1152128" cy="19970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3608" y="3501008"/>
          <a:ext cx="245701" cy="272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Формула" r:id="rId6" imgW="114120" imgH="114120" progId="Equation.3">
                  <p:embed/>
                </p:oleObj>
              </mc:Choice>
              <mc:Fallback>
                <p:oleObj name="Формула" r:id="rId6" imgW="114120" imgH="1141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501008"/>
                        <a:ext cx="245701" cy="2723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59632" y="2996952"/>
          <a:ext cx="57606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Формула" r:id="rId8" imgW="114120" imgH="177480" progId="Equation.3">
                  <p:embed/>
                </p:oleObj>
              </mc:Choice>
              <mc:Fallback>
                <p:oleObj name="Формула" r:id="rId8" imgW="1141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996952"/>
                        <a:ext cx="576064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339752" y="2924944"/>
          <a:ext cx="936104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Формула" r:id="rId10" imgW="152280" imgH="393480" progId="Equation.3">
                  <p:embed/>
                </p:oleObj>
              </mc:Choice>
              <mc:Fallback>
                <p:oleObj name="Формула" r:id="rId10" imgW="1522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924944"/>
                        <a:ext cx="936104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907704" y="3356992"/>
          <a:ext cx="423540" cy="525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Формула" r:id="rId12" imgW="126720" imgH="101520" progId="Equation.3">
                  <p:embed/>
                </p:oleObj>
              </mc:Choice>
              <mc:Fallback>
                <p:oleObj name="Формула" r:id="rId12" imgW="126720" imgH="1015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356992"/>
                        <a:ext cx="423540" cy="5252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059832" y="3284984"/>
          <a:ext cx="57606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Формула" r:id="rId14" imgW="139680" imgH="139680" progId="Equation.3">
                  <p:embed/>
                </p:oleObj>
              </mc:Choice>
              <mc:Fallback>
                <p:oleObj name="Формула" r:id="rId14" imgW="139680" imgH="1396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284984"/>
                        <a:ext cx="576064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4139952" y="3356992"/>
          <a:ext cx="57606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Формула" r:id="rId16" imgW="139680" imgH="139680" progId="Equation.3">
                  <p:embed/>
                </p:oleObj>
              </mc:Choice>
              <mc:Fallback>
                <p:oleObj name="Формула" r:id="rId16" imgW="139680" imgH="1396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3356992"/>
                        <a:ext cx="576064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6228184" y="3284984"/>
          <a:ext cx="50405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Формула" r:id="rId18" imgW="139680" imgH="139680" progId="Equation.3">
                  <p:embed/>
                </p:oleObj>
              </mc:Choice>
              <mc:Fallback>
                <p:oleObj name="Формула" r:id="rId18" imgW="139680" imgH="1396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3284984"/>
                        <a:ext cx="504056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5148064" y="3356992"/>
          <a:ext cx="50405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Формула" r:id="rId20" imgW="139680" imgH="139680" progId="Equation.3">
                  <p:embed/>
                </p:oleObj>
              </mc:Choice>
              <mc:Fallback>
                <p:oleObj name="Формула" r:id="rId20" imgW="139680" imgH="1396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3356992"/>
                        <a:ext cx="504056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635896" y="2996952"/>
          <a:ext cx="504056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Формула" r:id="rId21" imgW="152280" imgH="393480" progId="Equation.3">
                  <p:embed/>
                </p:oleObj>
              </mc:Choice>
              <mc:Fallback>
                <p:oleObj name="Формула" r:id="rId21" imgW="15228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996952"/>
                        <a:ext cx="504056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4572000" y="2924944"/>
          <a:ext cx="576064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Формула" r:id="rId23" imgW="152280" imgH="393480" progId="Equation.3">
                  <p:embed/>
                </p:oleObj>
              </mc:Choice>
              <mc:Fallback>
                <p:oleObj name="Формула" r:id="rId23" imgW="15228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924944"/>
                        <a:ext cx="576064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5724128" y="2924944"/>
          <a:ext cx="432048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Формула" r:id="rId25" imgW="152280" imgH="393480" progId="Equation.3">
                  <p:embed/>
                </p:oleObj>
              </mc:Choice>
              <mc:Fallback>
                <p:oleObj name="Формула" r:id="rId25" imgW="15228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2924944"/>
                        <a:ext cx="432048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/>
        </p:nvGraphicFramePr>
        <p:xfrm>
          <a:off x="6732240" y="2924944"/>
          <a:ext cx="576064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Формула" r:id="rId27" imgW="152280" imgH="393480" progId="Equation.3">
                  <p:embed/>
                </p:oleObj>
              </mc:Choice>
              <mc:Fallback>
                <p:oleObj name="Формула" r:id="rId27" imgW="15228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2924944"/>
                        <a:ext cx="576064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7380312" y="3573016"/>
          <a:ext cx="43204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Формула" r:id="rId29" imgW="126720" imgH="101520" progId="Equation.3">
                  <p:embed/>
                </p:oleObj>
              </mc:Choice>
              <mc:Fallback>
                <p:oleObj name="Формула" r:id="rId29" imgW="126720" imgH="10152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3573016"/>
                        <a:ext cx="432048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7956376" y="2780928"/>
          <a:ext cx="792088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Формула" r:id="rId31" imgW="203040" imgH="393480" progId="Equation.3">
                  <p:embed/>
                </p:oleObj>
              </mc:Choice>
              <mc:Fallback>
                <p:oleObj name="Формула" r:id="rId31" imgW="20304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2780928"/>
                        <a:ext cx="792088" cy="19442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116"/>
          <p:cNvGrpSpPr>
            <a:grpSpLocks/>
          </p:cNvGrpSpPr>
          <p:nvPr/>
        </p:nvGrpSpPr>
        <p:grpSpPr bwMode="auto">
          <a:xfrm>
            <a:off x="539552" y="4653136"/>
            <a:ext cx="1008112" cy="1656184"/>
            <a:chOff x="480" y="720"/>
            <a:chExt cx="779" cy="1314"/>
          </a:xfrm>
        </p:grpSpPr>
        <p:grpSp>
          <p:nvGrpSpPr>
            <p:cNvPr id="24" name="Group 91"/>
            <p:cNvGrpSpPr>
              <a:grpSpLocks/>
            </p:cNvGrpSpPr>
            <p:nvPr/>
          </p:nvGrpSpPr>
          <p:grpSpPr bwMode="auto">
            <a:xfrm>
              <a:off x="501" y="725"/>
              <a:ext cx="721" cy="135"/>
              <a:chOff x="584" y="1008"/>
              <a:chExt cx="1329" cy="289"/>
            </a:xfrm>
          </p:grpSpPr>
          <p:sp>
            <p:nvSpPr>
              <p:cNvPr id="43" name="Freeform 92"/>
              <p:cNvSpPr>
                <a:spLocks/>
              </p:cNvSpPr>
              <p:nvPr/>
            </p:nvSpPr>
            <p:spPr bwMode="auto">
              <a:xfrm>
                <a:off x="592" y="1160"/>
                <a:ext cx="1313" cy="1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93"/>
              <p:cNvSpPr>
                <a:spLocks/>
              </p:cNvSpPr>
              <p:nvPr/>
            </p:nvSpPr>
            <p:spPr bwMode="auto">
              <a:xfrm flipV="1">
                <a:off x="584" y="1008"/>
                <a:ext cx="1329" cy="1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6" name="Group 95"/>
            <p:cNvGrpSpPr>
              <a:grpSpLocks/>
            </p:cNvGrpSpPr>
            <p:nvPr/>
          </p:nvGrpSpPr>
          <p:grpSpPr bwMode="auto">
            <a:xfrm>
              <a:off x="514" y="1028"/>
              <a:ext cx="712" cy="1006"/>
              <a:chOff x="608" y="1648"/>
              <a:chExt cx="1313" cy="2145"/>
            </a:xfrm>
          </p:grpSpPr>
          <p:grpSp>
            <p:nvGrpSpPr>
              <p:cNvPr id="39" name="Group 96"/>
              <p:cNvGrpSpPr>
                <a:grpSpLocks/>
              </p:cNvGrpSpPr>
              <p:nvPr/>
            </p:nvGrpSpPr>
            <p:grpSpPr bwMode="auto">
              <a:xfrm>
                <a:off x="608" y="1648"/>
                <a:ext cx="1304" cy="1968"/>
                <a:chOff x="608" y="1648"/>
                <a:chExt cx="1304" cy="1968"/>
              </a:xfrm>
            </p:grpSpPr>
            <p:sp>
              <p:nvSpPr>
                <p:cNvPr id="41" name="Line 97"/>
                <p:cNvSpPr>
                  <a:spLocks noChangeShapeType="1"/>
                </p:cNvSpPr>
                <p:nvPr/>
              </p:nvSpPr>
              <p:spPr bwMode="auto">
                <a:xfrm>
                  <a:off x="608" y="1648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2" name="Line 98"/>
                <p:cNvSpPr>
                  <a:spLocks noChangeShapeType="1"/>
                </p:cNvSpPr>
                <p:nvPr/>
              </p:nvSpPr>
              <p:spPr bwMode="auto">
                <a:xfrm>
                  <a:off x="1904" y="1656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40" name="Freeform 99"/>
              <p:cNvSpPr>
                <a:spLocks/>
              </p:cNvSpPr>
              <p:nvPr/>
            </p:nvSpPr>
            <p:spPr bwMode="auto">
              <a:xfrm>
                <a:off x="608" y="3576"/>
                <a:ext cx="1313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7" name="Group 100"/>
            <p:cNvGrpSpPr>
              <a:grpSpLocks/>
            </p:cNvGrpSpPr>
            <p:nvPr/>
          </p:nvGrpSpPr>
          <p:grpSpPr bwMode="auto">
            <a:xfrm>
              <a:off x="514" y="829"/>
              <a:ext cx="706" cy="210"/>
              <a:chOff x="608" y="1224"/>
              <a:chExt cx="1299" cy="448"/>
            </a:xfrm>
          </p:grpSpPr>
          <p:sp>
            <p:nvSpPr>
              <p:cNvPr id="37" name="Freeform 101"/>
              <p:cNvSpPr>
                <a:spLocks/>
              </p:cNvSpPr>
              <p:nvPr/>
            </p:nvSpPr>
            <p:spPr bwMode="auto">
              <a:xfrm>
                <a:off x="608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102"/>
              <p:cNvSpPr>
                <a:spLocks/>
              </p:cNvSpPr>
              <p:nvPr/>
            </p:nvSpPr>
            <p:spPr bwMode="auto">
              <a:xfrm flipH="1">
                <a:off x="1664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28" name="Picture 103" descr="uz"/>
            <p:cNvPicPr>
              <a:picLocks noChangeAspect="1" noChangeArrowheads="1"/>
            </p:cNvPicPr>
            <p:nvPr/>
          </p:nvPicPr>
          <p:blipFill>
            <a:blip r:embed="rId33" cstate="print"/>
            <a:srcRect/>
            <a:stretch>
              <a:fillRect/>
            </a:stretch>
          </p:blipFill>
          <p:spPr bwMode="auto">
            <a:xfrm>
              <a:off x="523" y="1004"/>
              <a:ext cx="677" cy="99"/>
            </a:xfrm>
            <a:prstGeom prst="rect">
              <a:avLst/>
            </a:prstGeom>
            <a:noFill/>
          </p:spPr>
        </p:pic>
        <p:grpSp>
          <p:nvGrpSpPr>
            <p:cNvPr id="29" name="Group 104"/>
            <p:cNvGrpSpPr>
              <a:grpSpLocks/>
            </p:cNvGrpSpPr>
            <p:nvPr/>
          </p:nvGrpSpPr>
          <p:grpSpPr bwMode="auto">
            <a:xfrm>
              <a:off x="751" y="720"/>
              <a:ext cx="215" cy="91"/>
              <a:chOff x="3156" y="2103"/>
              <a:chExt cx="436" cy="250"/>
            </a:xfrm>
          </p:grpSpPr>
          <p:sp>
            <p:nvSpPr>
              <p:cNvPr id="35" name="Freeform 105"/>
              <p:cNvSpPr>
                <a:spLocks/>
              </p:cNvSpPr>
              <p:nvPr/>
            </p:nvSpPr>
            <p:spPr bwMode="auto">
              <a:xfrm>
                <a:off x="3156" y="2103"/>
                <a:ext cx="436" cy="244"/>
              </a:xfrm>
              <a:custGeom>
                <a:avLst/>
                <a:gdLst/>
                <a:ahLst/>
                <a:cxnLst>
                  <a:cxn ang="0">
                    <a:pos x="212" y="225"/>
                  </a:cxn>
                  <a:cxn ang="0">
                    <a:pos x="28" y="225"/>
                  </a:cxn>
                  <a:cxn ang="0">
                    <a:pos x="44" y="113"/>
                  </a:cxn>
                  <a:cxn ang="0">
                    <a:pos x="116" y="31"/>
                  </a:cxn>
                  <a:cxn ang="0">
                    <a:pos x="212" y="1"/>
                  </a:cxn>
                  <a:cxn ang="0">
                    <a:pos x="308" y="36"/>
                  </a:cxn>
                  <a:cxn ang="0">
                    <a:pos x="404" y="121"/>
                  </a:cxn>
                  <a:cxn ang="0">
                    <a:pos x="404" y="217"/>
                  </a:cxn>
                  <a:cxn ang="0">
                    <a:pos x="212" y="225"/>
                  </a:cxn>
                </a:cxnLst>
                <a:rect l="0" t="0" r="r" b="b"/>
                <a:pathLst>
                  <a:path w="436" h="244">
                    <a:moveTo>
                      <a:pt x="212" y="225"/>
                    </a:moveTo>
                    <a:cubicBezTo>
                      <a:pt x="163" y="242"/>
                      <a:pt x="56" y="244"/>
                      <a:pt x="28" y="225"/>
                    </a:cubicBezTo>
                    <a:cubicBezTo>
                      <a:pt x="0" y="206"/>
                      <a:pt x="29" y="145"/>
                      <a:pt x="44" y="113"/>
                    </a:cubicBezTo>
                    <a:cubicBezTo>
                      <a:pt x="59" y="81"/>
                      <a:pt x="88" y="50"/>
                      <a:pt x="116" y="31"/>
                    </a:cubicBezTo>
                    <a:cubicBezTo>
                      <a:pt x="144" y="12"/>
                      <a:pt x="180" y="0"/>
                      <a:pt x="212" y="1"/>
                    </a:cubicBezTo>
                    <a:cubicBezTo>
                      <a:pt x="244" y="1"/>
                      <a:pt x="276" y="16"/>
                      <a:pt x="308" y="36"/>
                    </a:cubicBezTo>
                    <a:cubicBezTo>
                      <a:pt x="340" y="56"/>
                      <a:pt x="388" y="91"/>
                      <a:pt x="404" y="121"/>
                    </a:cubicBezTo>
                    <a:cubicBezTo>
                      <a:pt x="420" y="151"/>
                      <a:pt x="436" y="200"/>
                      <a:pt x="404" y="217"/>
                    </a:cubicBezTo>
                    <a:cubicBezTo>
                      <a:pt x="372" y="234"/>
                      <a:pt x="252" y="223"/>
                      <a:pt x="212" y="225"/>
                    </a:cubicBezTo>
                    <a:close/>
                  </a:path>
                </a:pathLst>
              </a:custGeom>
              <a:solidFill>
                <a:srgbClr val="66CCFF"/>
              </a:solidFill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Freeform 106"/>
              <p:cNvSpPr>
                <a:spLocks/>
              </p:cNvSpPr>
              <p:nvPr/>
            </p:nvSpPr>
            <p:spPr bwMode="auto">
              <a:xfrm>
                <a:off x="3204" y="2205"/>
                <a:ext cx="337" cy="148"/>
              </a:xfrm>
              <a:custGeom>
                <a:avLst/>
                <a:gdLst/>
                <a:ahLst/>
                <a:cxnLst>
                  <a:cxn ang="0">
                    <a:pos x="36" y="131"/>
                  </a:cxn>
                  <a:cxn ang="0">
                    <a:pos x="84" y="43"/>
                  </a:cxn>
                  <a:cxn ang="0">
                    <a:pos x="164" y="3"/>
                  </a:cxn>
                  <a:cxn ang="0">
                    <a:pos x="260" y="27"/>
                  </a:cxn>
                  <a:cxn ang="0">
                    <a:pos x="300" y="131"/>
                  </a:cxn>
                  <a:cxn ang="0">
                    <a:pos x="36" y="131"/>
                  </a:cxn>
                </a:cxnLst>
                <a:rect l="0" t="0" r="r" b="b"/>
                <a:pathLst>
                  <a:path w="337" h="148">
                    <a:moveTo>
                      <a:pt x="36" y="131"/>
                    </a:moveTo>
                    <a:cubicBezTo>
                      <a:pt x="0" y="116"/>
                      <a:pt x="63" y="64"/>
                      <a:pt x="84" y="43"/>
                    </a:cubicBezTo>
                    <a:cubicBezTo>
                      <a:pt x="105" y="22"/>
                      <a:pt x="135" y="6"/>
                      <a:pt x="164" y="3"/>
                    </a:cubicBezTo>
                    <a:cubicBezTo>
                      <a:pt x="193" y="0"/>
                      <a:pt x="237" y="6"/>
                      <a:pt x="260" y="27"/>
                    </a:cubicBezTo>
                    <a:cubicBezTo>
                      <a:pt x="283" y="48"/>
                      <a:pt x="337" y="114"/>
                      <a:pt x="300" y="131"/>
                    </a:cubicBezTo>
                    <a:cubicBezTo>
                      <a:pt x="263" y="148"/>
                      <a:pt x="91" y="131"/>
                      <a:pt x="36" y="131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0" name="Group 107"/>
            <p:cNvGrpSpPr>
              <a:grpSpLocks/>
            </p:cNvGrpSpPr>
            <p:nvPr/>
          </p:nvGrpSpPr>
          <p:grpSpPr bwMode="auto">
            <a:xfrm flipV="1">
              <a:off x="480" y="882"/>
              <a:ext cx="779" cy="398"/>
              <a:chOff x="464" y="613"/>
              <a:chExt cx="1739" cy="1116"/>
            </a:xfrm>
          </p:grpSpPr>
          <p:sp>
            <p:nvSpPr>
              <p:cNvPr id="31" name="Freeform 108"/>
              <p:cNvSpPr>
                <a:spLocks/>
              </p:cNvSpPr>
              <p:nvPr/>
            </p:nvSpPr>
            <p:spPr bwMode="auto">
              <a:xfrm>
                <a:off x="464" y="733"/>
                <a:ext cx="1739" cy="960"/>
              </a:xfrm>
              <a:custGeom>
                <a:avLst/>
                <a:gdLst/>
                <a:ahLst/>
                <a:cxnLst>
                  <a:cxn ang="0">
                    <a:pos x="256" y="819"/>
                  </a:cxn>
                  <a:cxn ang="0">
                    <a:pos x="304" y="947"/>
                  </a:cxn>
                  <a:cxn ang="0">
                    <a:pos x="80" y="739"/>
                  </a:cxn>
                  <a:cxn ang="0">
                    <a:pos x="16" y="371"/>
                  </a:cxn>
                  <a:cxn ang="0">
                    <a:pos x="176" y="147"/>
                  </a:cxn>
                  <a:cxn ang="0">
                    <a:pos x="656" y="19"/>
                  </a:cxn>
                  <a:cxn ang="0">
                    <a:pos x="1120" y="35"/>
                  </a:cxn>
                  <a:cxn ang="0">
                    <a:pos x="1648" y="211"/>
                  </a:cxn>
                  <a:cxn ang="0">
                    <a:pos x="1664" y="563"/>
                  </a:cxn>
                  <a:cxn ang="0">
                    <a:pos x="1568" y="771"/>
                  </a:cxn>
                  <a:cxn ang="0">
                    <a:pos x="1344" y="947"/>
                  </a:cxn>
                  <a:cxn ang="0">
                    <a:pos x="1392" y="851"/>
                  </a:cxn>
                </a:cxnLst>
                <a:rect l="0" t="0" r="r" b="b"/>
                <a:pathLst>
                  <a:path w="1739" h="960">
                    <a:moveTo>
                      <a:pt x="256" y="819"/>
                    </a:moveTo>
                    <a:cubicBezTo>
                      <a:pt x="264" y="840"/>
                      <a:pt x="333" y="960"/>
                      <a:pt x="304" y="947"/>
                    </a:cubicBezTo>
                    <a:cubicBezTo>
                      <a:pt x="275" y="934"/>
                      <a:pt x="128" y="835"/>
                      <a:pt x="80" y="739"/>
                    </a:cubicBezTo>
                    <a:cubicBezTo>
                      <a:pt x="32" y="643"/>
                      <a:pt x="0" y="470"/>
                      <a:pt x="16" y="371"/>
                    </a:cubicBezTo>
                    <a:cubicBezTo>
                      <a:pt x="32" y="272"/>
                      <a:pt x="69" y="206"/>
                      <a:pt x="176" y="147"/>
                    </a:cubicBezTo>
                    <a:cubicBezTo>
                      <a:pt x="283" y="88"/>
                      <a:pt x="499" y="38"/>
                      <a:pt x="656" y="19"/>
                    </a:cubicBezTo>
                    <a:cubicBezTo>
                      <a:pt x="813" y="0"/>
                      <a:pt x="955" y="3"/>
                      <a:pt x="1120" y="35"/>
                    </a:cubicBezTo>
                    <a:cubicBezTo>
                      <a:pt x="1285" y="67"/>
                      <a:pt x="1557" y="123"/>
                      <a:pt x="1648" y="211"/>
                    </a:cubicBezTo>
                    <a:cubicBezTo>
                      <a:pt x="1739" y="299"/>
                      <a:pt x="1677" y="470"/>
                      <a:pt x="1664" y="563"/>
                    </a:cubicBezTo>
                    <a:cubicBezTo>
                      <a:pt x="1651" y="656"/>
                      <a:pt x="1621" y="707"/>
                      <a:pt x="1568" y="771"/>
                    </a:cubicBezTo>
                    <a:cubicBezTo>
                      <a:pt x="1515" y="835"/>
                      <a:pt x="1373" y="934"/>
                      <a:pt x="1344" y="947"/>
                    </a:cubicBezTo>
                    <a:cubicBezTo>
                      <a:pt x="1315" y="960"/>
                      <a:pt x="1382" y="871"/>
                      <a:pt x="1392" y="851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109" descr="Дуб"/>
              <p:cNvSpPr>
                <a:spLocks/>
              </p:cNvSpPr>
              <p:nvPr/>
            </p:nvSpPr>
            <p:spPr bwMode="auto">
              <a:xfrm>
                <a:off x="685" y="613"/>
                <a:ext cx="1352" cy="331"/>
              </a:xfrm>
              <a:custGeom>
                <a:avLst/>
                <a:gdLst/>
                <a:ahLst/>
                <a:cxnLst>
                  <a:cxn ang="0">
                    <a:pos x="19" y="139"/>
                  </a:cxn>
                  <a:cxn ang="0">
                    <a:pos x="147" y="75"/>
                  </a:cxn>
                  <a:cxn ang="0">
                    <a:pos x="803" y="11"/>
                  </a:cxn>
                  <a:cxn ang="0">
                    <a:pos x="1283" y="139"/>
                  </a:cxn>
                  <a:cxn ang="0">
                    <a:pos x="1219" y="299"/>
                  </a:cxn>
                  <a:cxn ang="0">
                    <a:pos x="899" y="235"/>
                  </a:cxn>
                  <a:cxn ang="0">
                    <a:pos x="531" y="235"/>
                  </a:cxn>
                  <a:cxn ang="0">
                    <a:pos x="83" y="315"/>
                  </a:cxn>
                  <a:cxn ang="0">
                    <a:pos x="19" y="139"/>
                  </a:cxn>
                </a:cxnLst>
                <a:rect l="0" t="0" r="r" b="b"/>
                <a:pathLst>
                  <a:path w="1352" h="331">
                    <a:moveTo>
                      <a:pt x="19" y="139"/>
                    </a:moveTo>
                    <a:cubicBezTo>
                      <a:pt x="30" y="99"/>
                      <a:pt x="16" y="96"/>
                      <a:pt x="147" y="75"/>
                    </a:cubicBezTo>
                    <a:cubicBezTo>
                      <a:pt x="278" y="54"/>
                      <a:pt x="614" y="0"/>
                      <a:pt x="803" y="11"/>
                    </a:cubicBezTo>
                    <a:cubicBezTo>
                      <a:pt x="992" y="22"/>
                      <a:pt x="1214" y="91"/>
                      <a:pt x="1283" y="139"/>
                    </a:cubicBezTo>
                    <a:cubicBezTo>
                      <a:pt x="1352" y="187"/>
                      <a:pt x="1283" y="283"/>
                      <a:pt x="1219" y="299"/>
                    </a:cubicBezTo>
                    <a:cubicBezTo>
                      <a:pt x="1155" y="315"/>
                      <a:pt x="1014" y="246"/>
                      <a:pt x="899" y="235"/>
                    </a:cubicBezTo>
                    <a:cubicBezTo>
                      <a:pt x="784" y="224"/>
                      <a:pt x="667" y="222"/>
                      <a:pt x="531" y="235"/>
                    </a:cubicBezTo>
                    <a:cubicBezTo>
                      <a:pt x="395" y="248"/>
                      <a:pt x="166" y="331"/>
                      <a:pt x="83" y="315"/>
                    </a:cubicBezTo>
                    <a:cubicBezTo>
                      <a:pt x="0" y="299"/>
                      <a:pt x="8" y="179"/>
                      <a:pt x="19" y="139"/>
                    </a:cubicBezTo>
                    <a:close/>
                  </a:path>
                </a:pathLst>
              </a:custGeom>
              <a:blipFill dpi="0" rotWithShape="1">
                <a:blip r:embed="rId34" cstate="print"/>
                <a:srcRect/>
                <a:tile tx="0" ty="0" sx="100000" sy="100000" flip="none" algn="tl"/>
              </a:blip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Freeform 110"/>
              <p:cNvSpPr>
                <a:spLocks/>
              </p:cNvSpPr>
              <p:nvPr/>
            </p:nvSpPr>
            <p:spPr bwMode="auto">
              <a:xfrm>
                <a:off x="1760" y="1613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Freeform 111"/>
              <p:cNvSpPr>
                <a:spLocks/>
              </p:cNvSpPr>
              <p:nvPr/>
            </p:nvSpPr>
            <p:spPr bwMode="auto">
              <a:xfrm rot="16891287">
                <a:off x="680" y="1621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5" name="Group 116"/>
          <p:cNvGrpSpPr>
            <a:grpSpLocks/>
          </p:cNvGrpSpPr>
          <p:nvPr/>
        </p:nvGrpSpPr>
        <p:grpSpPr bwMode="auto">
          <a:xfrm>
            <a:off x="2051720" y="4653136"/>
            <a:ext cx="1008112" cy="1656184"/>
            <a:chOff x="480" y="720"/>
            <a:chExt cx="779" cy="1314"/>
          </a:xfrm>
        </p:grpSpPr>
        <p:grpSp>
          <p:nvGrpSpPr>
            <p:cNvPr id="46" name="Group 91"/>
            <p:cNvGrpSpPr>
              <a:grpSpLocks/>
            </p:cNvGrpSpPr>
            <p:nvPr/>
          </p:nvGrpSpPr>
          <p:grpSpPr bwMode="auto">
            <a:xfrm>
              <a:off x="501" y="725"/>
              <a:ext cx="721" cy="135"/>
              <a:chOff x="584" y="1008"/>
              <a:chExt cx="1329" cy="289"/>
            </a:xfrm>
          </p:grpSpPr>
          <p:sp>
            <p:nvSpPr>
              <p:cNvPr id="65" name="Freeform 92"/>
              <p:cNvSpPr>
                <a:spLocks/>
              </p:cNvSpPr>
              <p:nvPr/>
            </p:nvSpPr>
            <p:spPr bwMode="auto">
              <a:xfrm>
                <a:off x="592" y="1160"/>
                <a:ext cx="1313" cy="1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" name="Freeform 93"/>
              <p:cNvSpPr>
                <a:spLocks/>
              </p:cNvSpPr>
              <p:nvPr/>
            </p:nvSpPr>
            <p:spPr bwMode="auto">
              <a:xfrm flipV="1">
                <a:off x="584" y="1008"/>
                <a:ext cx="1329" cy="1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7" name="Freeform 94"/>
            <p:cNvSpPr>
              <a:spLocks/>
            </p:cNvSpPr>
            <p:nvPr/>
          </p:nvSpPr>
          <p:spPr bwMode="auto">
            <a:xfrm>
              <a:off x="506" y="1035"/>
              <a:ext cx="711" cy="912"/>
            </a:xfrm>
            <a:custGeom>
              <a:avLst/>
              <a:gdLst/>
              <a:ahLst/>
              <a:cxnLst>
                <a:cxn ang="0">
                  <a:pos x="16" y="1920"/>
                </a:cxn>
                <a:cxn ang="0">
                  <a:pos x="1312" y="1944"/>
                </a:cxn>
                <a:cxn ang="0">
                  <a:pos x="1312" y="0"/>
                </a:cxn>
                <a:cxn ang="0">
                  <a:pos x="0" y="16"/>
                </a:cxn>
                <a:cxn ang="0">
                  <a:pos x="16" y="1920"/>
                </a:cxn>
              </a:cxnLst>
              <a:rect l="0" t="0" r="r" b="b"/>
              <a:pathLst>
                <a:path w="1312" h="1944">
                  <a:moveTo>
                    <a:pt x="16" y="1920"/>
                  </a:moveTo>
                  <a:lnTo>
                    <a:pt x="1312" y="1944"/>
                  </a:lnTo>
                  <a:lnTo>
                    <a:pt x="1312" y="0"/>
                  </a:lnTo>
                  <a:lnTo>
                    <a:pt x="0" y="16"/>
                  </a:lnTo>
                  <a:lnTo>
                    <a:pt x="16" y="192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66CCFF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48" name="Group 95"/>
            <p:cNvGrpSpPr>
              <a:grpSpLocks/>
            </p:cNvGrpSpPr>
            <p:nvPr/>
          </p:nvGrpSpPr>
          <p:grpSpPr bwMode="auto">
            <a:xfrm>
              <a:off x="514" y="1028"/>
              <a:ext cx="712" cy="1006"/>
              <a:chOff x="608" y="1648"/>
              <a:chExt cx="1313" cy="2145"/>
            </a:xfrm>
          </p:grpSpPr>
          <p:grpSp>
            <p:nvGrpSpPr>
              <p:cNvPr id="61" name="Group 96"/>
              <p:cNvGrpSpPr>
                <a:grpSpLocks/>
              </p:cNvGrpSpPr>
              <p:nvPr/>
            </p:nvGrpSpPr>
            <p:grpSpPr bwMode="auto">
              <a:xfrm>
                <a:off x="608" y="1648"/>
                <a:ext cx="1304" cy="1968"/>
                <a:chOff x="608" y="1648"/>
                <a:chExt cx="1304" cy="1968"/>
              </a:xfrm>
            </p:grpSpPr>
            <p:sp>
              <p:nvSpPr>
                <p:cNvPr id="63" name="Line 97"/>
                <p:cNvSpPr>
                  <a:spLocks noChangeShapeType="1"/>
                </p:cNvSpPr>
                <p:nvPr/>
              </p:nvSpPr>
              <p:spPr bwMode="auto">
                <a:xfrm>
                  <a:off x="608" y="1648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" name="Line 98"/>
                <p:cNvSpPr>
                  <a:spLocks noChangeShapeType="1"/>
                </p:cNvSpPr>
                <p:nvPr/>
              </p:nvSpPr>
              <p:spPr bwMode="auto">
                <a:xfrm>
                  <a:off x="1904" y="1656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2" name="Freeform 99"/>
              <p:cNvSpPr>
                <a:spLocks/>
              </p:cNvSpPr>
              <p:nvPr/>
            </p:nvSpPr>
            <p:spPr bwMode="auto">
              <a:xfrm>
                <a:off x="608" y="3576"/>
                <a:ext cx="1313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9" name="Group 100"/>
            <p:cNvGrpSpPr>
              <a:grpSpLocks/>
            </p:cNvGrpSpPr>
            <p:nvPr/>
          </p:nvGrpSpPr>
          <p:grpSpPr bwMode="auto">
            <a:xfrm>
              <a:off x="514" y="829"/>
              <a:ext cx="706" cy="210"/>
              <a:chOff x="608" y="1224"/>
              <a:chExt cx="1299" cy="448"/>
            </a:xfrm>
          </p:grpSpPr>
          <p:sp>
            <p:nvSpPr>
              <p:cNvPr id="59" name="Freeform 101"/>
              <p:cNvSpPr>
                <a:spLocks/>
              </p:cNvSpPr>
              <p:nvPr/>
            </p:nvSpPr>
            <p:spPr bwMode="auto">
              <a:xfrm>
                <a:off x="608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" name="Freeform 102"/>
              <p:cNvSpPr>
                <a:spLocks/>
              </p:cNvSpPr>
              <p:nvPr/>
            </p:nvSpPr>
            <p:spPr bwMode="auto">
              <a:xfrm flipH="1">
                <a:off x="1664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50" name="Picture 103" descr="uz"/>
            <p:cNvPicPr>
              <a:picLocks noChangeAspect="1" noChangeArrowheads="1"/>
            </p:cNvPicPr>
            <p:nvPr/>
          </p:nvPicPr>
          <p:blipFill>
            <a:blip r:embed="rId33" cstate="print"/>
            <a:srcRect/>
            <a:stretch>
              <a:fillRect/>
            </a:stretch>
          </p:blipFill>
          <p:spPr bwMode="auto">
            <a:xfrm>
              <a:off x="523" y="1004"/>
              <a:ext cx="677" cy="99"/>
            </a:xfrm>
            <a:prstGeom prst="rect">
              <a:avLst/>
            </a:prstGeom>
            <a:noFill/>
          </p:spPr>
        </p:pic>
        <p:grpSp>
          <p:nvGrpSpPr>
            <p:cNvPr id="51" name="Group 104"/>
            <p:cNvGrpSpPr>
              <a:grpSpLocks/>
            </p:cNvGrpSpPr>
            <p:nvPr/>
          </p:nvGrpSpPr>
          <p:grpSpPr bwMode="auto">
            <a:xfrm>
              <a:off x="751" y="720"/>
              <a:ext cx="215" cy="91"/>
              <a:chOff x="3156" y="2103"/>
              <a:chExt cx="436" cy="250"/>
            </a:xfrm>
          </p:grpSpPr>
          <p:sp>
            <p:nvSpPr>
              <p:cNvPr id="57" name="Freeform 105"/>
              <p:cNvSpPr>
                <a:spLocks/>
              </p:cNvSpPr>
              <p:nvPr/>
            </p:nvSpPr>
            <p:spPr bwMode="auto">
              <a:xfrm>
                <a:off x="3156" y="2103"/>
                <a:ext cx="436" cy="244"/>
              </a:xfrm>
              <a:custGeom>
                <a:avLst/>
                <a:gdLst/>
                <a:ahLst/>
                <a:cxnLst>
                  <a:cxn ang="0">
                    <a:pos x="212" y="225"/>
                  </a:cxn>
                  <a:cxn ang="0">
                    <a:pos x="28" y="225"/>
                  </a:cxn>
                  <a:cxn ang="0">
                    <a:pos x="44" y="113"/>
                  </a:cxn>
                  <a:cxn ang="0">
                    <a:pos x="116" y="31"/>
                  </a:cxn>
                  <a:cxn ang="0">
                    <a:pos x="212" y="1"/>
                  </a:cxn>
                  <a:cxn ang="0">
                    <a:pos x="308" y="36"/>
                  </a:cxn>
                  <a:cxn ang="0">
                    <a:pos x="404" y="121"/>
                  </a:cxn>
                  <a:cxn ang="0">
                    <a:pos x="404" y="217"/>
                  </a:cxn>
                  <a:cxn ang="0">
                    <a:pos x="212" y="225"/>
                  </a:cxn>
                </a:cxnLst>
                <a:rect l="0" t="0" r="r" b="b"/>
                <a:pathLst>
                  <a:path w="436" h="244">
                    <a:moveTo>
                      <a:pt x="212" y="225"/>
                    </a:moveTo>
                    <a:cubicBezTo>
                      <a:pt x="163" y="242"/>
                      <a:pt x="56" y="244"/>
                      <a:pt x="28" y="225"/>
                    </a:cubicBezTo>
                    <a:cubicBezTo>
                      <a:pt x="0" y="206"/>
                      <a:pt x="29" y="145"/>
                      <a:pt x="44" y="113"/>
                    </a:cubicBezTo>
                    <a:cubicBezTo>
                      <a:pt x="59" y="81"/>
                      <a:pt x="88" y="50"/>
                      <a:pt x="116" y="31"/>
                    </a:cubicBezTo>
                    <a:cubicBezTo>
                      <a:pt x="144" y="12"/>
                      <a:pt x="180" y="0"/>
                      <a:pt x="212" y="1"/>
                    </a:cubicBezTo>
                    <a:cubicBezTo>
                      <a:pt x="244" y="1"/>
                      <a:pt x="276" y="16"/>
                      <a:pt x="308" y="36"/>
                    </a:cubicBezTo>
                    <a:cubicBezTo>
                      <a:pt x="340" y="56"/>
                      <a:pt x="388" y="91"/>
                      <a:pt x="404" y="121"/>
                    </a:cubicBezTo>
                    <a:cubicBezTo>
                      <a:pt x="420" y="151"/>
                      <a:pt x="436" y="200"/>
                      <a:pt x="404" y="217"/>
                    </a:cubicBezTo>
                    <a:cubicBezTo>
                      <a:pt x="372" y="234"/>
                      <a:pt x="252" y="223"/>
                      <a:pt x="212" y="225"/>
                    </a:cubicBezTo>
                    <a:close/>
                  </a:path>
                </a:pathLst>
              </a:custGeom>
              <a:solidFill>
                <a:srgbClr val="66CCFF"/>
              </a:solidFill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" name="Freeform 106"/>
              <p:cNvSpPr>
                <a:spLocks/>
              </p:cNvSpPr>
              <p:nvPr/>
            </p:nvSpPr>
            <p:spPr bwMode="auto">
              <a:xfrm>
                <a:off x="3204" y="2205"/>
                <a:ext cx="337" cy="148"/>
              </a:xfrm>
              <a:custGeom>
                <a:avLst/>
                <a:gdLst/>
                <a:ahLst/>
                <a:cxnLst>
                  <a:cxn ang="0">
                    <a:pos x="36" y="131"/>
                  </a:cxn>
                  <a:cxn ang="0">
                    <a:pos x="84" y="43"/>
                  </a:cxn>
                  <a:cxn ang="0">
                    <a:pos x="164" y="3"/>
                  </a:cxn>
                  <a:cxn ang="0">
                    <a:pos x="260" y="27"/>
                  </a:cxn>
                  <a:cxn ang="0">
                    <a:pos x="300" y="131"/>
                  </a:cxn>
                  <a:cxn ang="0">
                    <a:pos x="36" y="131"/>
                  </a:cxn>
                </a:cxnLst>
                <a:rect l="0" t="0" r="r" b="b"/>
                <a:pathLst>
                  <a:path w="337" h="148">
                    <a:moveTo>
                      <a:pt x="36" y="131"/>
                    </a:moveTo>
                    <a:cubicBezTo>
                      <a:pt x="0" y="116"/>
                      <a:pt x="63" y="64"/>
                      <a:pt x="84" y="43"/>
                    </a:cubicBezTo>
                    <a:cubicBezTo>
                      <a:pt x="105" y="22"/>
                      <a:pt x="135" y="6"/>
                      <a:pt x="164" y="3"/>
                    </a:cubicBezTo>
                    <a:cubicBezTo>
                      <a:pt x="193" y="0"/>
                      <a:pt x="237" y="6"/>
                      <a:pt x="260" y="27"/>
                    </a:cubicBezTo>
                    <a:cubicBezTo>
                      <a:pt x="283" y="48"/>
                      <a:pt x="337" y="114"/>
                      <a:pt x="300" y="131"/>
                    </a:cubicBezTo>
                    <a:cubicBezTo>
                      <a:pt x="263" y="148"/>
                      <a:pt x="91" y="131"/>
                      <a:pt x="36" y="131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" name="Group 107"/>
            <p:cNvGrpSpPr>
              <a:grpSpLocks/>
            </p:cNvGrpSpPr>
            <p:nvPr/>
          </p:nvGrpSpPr>
          <p:grpSpPr bwMode="auto">
            <a:xfrm flipV="1">
              <a:off x="480" y="882"/>
              <a:ext cx="779" cy="398"/>
              <a:chOff x="464" y="613"/>
              <a:chExt cx="1739" cy="1116"/>
            </a:xfrm>
          </p:grpSpPr>
          <p:sp>
            <p:nvSpPr>
              <p:cNvPr id="53" name="Freeform 108"/>
              <p:cNvSpPr>
                <a:spLocks/>
              </p:cNvSpPr>
              <p:nvPr/>
            </p:nvSpPr>
            <p:spPr bwMode="auto">
              <a:xfrm>
                <a:off x="464" y="733"/>
                <a:ext cx="1739" cy="960"/>
              </a:xfrm>
              <a:custGeom>
                <a:avLst/>
                <a:gdLst/>
                <a:ahLst/>
                <a:cxnLst>
                  <a:cxn ang="0">
                    <a:pos x="256" y="819"/>
                  </a:cxn>
                  <a:cxn ang="0">
                    <a:pos x="304" y="947"/>
                  </a:cxn>
                  <a:cxn ang="0">
                    <a:pos x="80" y="739"/>
                  </a:cxn>
                  <a:cxn ang="0">
                    <a:pos x="16" y="371"/>
                  </a:cxn>
                  <a:cxn ang="0">
                    <a:pos x="176" y="147"/>
                  </a:cxn>
                  <a:cxn ang="0">
                    <a:pos x="656" y="19"/>
                  </a:cxn>
                  <a:cxn ang="0">
                    <a:pos x="1120" y="35"/>
                  </a:cxn>
                  <a:cxn ang="0">
                    <a:pos x="1648" y="211"/>
                  </a:cxn>
                  <a:cxn ang="0">
                    <a:pos x="1664" y="563"/>
                  </a:cxn>
                  <a:cxn ang="0">
                    <a:pos x="1568" y="771"/>
                  </a:cxn>
                  <a:cxn ang="0">
                    <a:pos x="1344" y="947"/>
                  </a:cxn>
                  <a:cxn ang="0">
                    <a:pos x="1392" y="851"/>
                  </a:cxn>
                </a:cxnLst>
                <a:rect l="0" t="0" r="r" b="b"/>
                <a:pathLst>
                  <a:path w="1739" h="960">
                    <a:moveTo>
                      <a:pt x="256" y="819"/>
                    </a:moveTo>
                    <a:cubicBezTo>
                      <a:pt x="264" y="840"/>
                      <a:pt x="333" y="960"/>
                      <a:pt x="304" y="947"/>
                    </a:cubicBezTo>
                    <a:cubicBezTo>
                      <a:pt x="275" y="934"/>
                      <a:pt x="128" y="835"/>
                      <a:pt x="80" y="739"/>
                    </a:cubicBezTo>
                    <a:cubicBezTo>
                      <a:pt x="32" y="643"/>
                      <a:pt x="0" y="470"/>
                      <a:pt x="16" y="371"/>
                    </a:cubicBezTo>
                    <a:cubicBezTo>
                      <a:pt x="32" y="272"/>
                      <a:pt x="69" y="206"/>
                      <a:pt x="176" y="147"/>
                    </a:cubicBezTo>
                    <a:cubicBezTo>
                      <a:pt x="283" y="88"/>
                      <a:pt x="499" y="38"/>
                      <a:pt x="656" y="19"/>
                    </a:cubicBezTo>
                    <a:cubicBezTo>
                      <a:pt x="813" y="0"/>
                      <a:pt x="955" y="3"/>
                      <a:pt x="1120" y="35"/>
                    </a:cubicBezTo>
                    <a:cubicBezTo>
                      <a:pt x="1285" y="67"/>
                      <a:pt x="1557" y="123"/>
                      <a:pt x="1648" y="211"/>
                    </a:cubicBezTo>
                    <a:cubicBezTo>
                      <a:pt x="1739" y="299"/>
                      <a:pt x="1677" y="470"/>
                      <a:pt x="1664" y="563"/>
                    </a:cubicBezTo>
                    <a:cubicBezTo>
                      <a:pt x="1651" y="656"/>
                      <a:pt x="1621" y="707"/>
                      <a:pt x="1568" y="771"/>
                    </a:cubicBezTo>
                    <a:cubicBezTo>
                      <a:pt x="1515" y="835"/>
                      <a:pt x="1373" y="934"/>
                      <a:pt x="1344" y="947"/>
                    </a:cubicBezTo>
                    <a:cubicBezTo>
                      <a:pt x="1315" y="960"/>
                      <a:pt x="1382" y="871"/>
                      <a:pt x="1392" y="851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" name="Freeform 109" descr="Дуб"/>
              <p:cNvSpPr>
                <a:spLocks/>
              </p:cNvSpPr>
              <p:nvPr/>
            </p:nvSpPr>
            <p:spPr bwMode="auto">
              <a:xfrm>
                <a:off x="685" y="613"/>
                <a:ext cx="1352" cy="331"/>
              </a:xfrm>
              <a:custGeom>
                <a:avLst/>
                <a:gdLst/>
                <a:ahLst/>
                <a:cxnLst>
                  <a:cxn ang="0">
                    <a:pos x="19" y="139"/>
                  </a:cxn>
                  <a:cxn ang="0">
                    <a:pos x="147" y="75"/>
                  </a:cxn>
                  <a:cxn ang="0">
                    <a:pos x="803" y="11"/>
                  </a:cxn>
                  <a:cxn ang="0">
                    <a:pos x="1283" y="139"/>
                  </a:cxn>
                  <a:cxn ang="0">
                    <a:pos x="1219" y="299"/>
                  </a:cxn>
                  <a:cxn ang="0">
                    <a:pos x="899" y="235"/>
                  </a:cxn>
                  <a:cxn ang="0">
                    <a:pos x="531" y="235"/>
                  </a:cxn>
                  <a:cxn ang="0">
                    <a:pos x="83" y="315"/>
                  </a:cxn>
                  <a:cxn ang="0">
                    <a:pos x="19" y="139"/>
                  </a:cxn>
                </a:cxnLst>
                <a:rect l="0" t="0" r="r" b="b"/>
                <a:pathLst>
                  <a:path w="1352" h="331">
                    <a:moveTo>
                      <a:pt x="19" y="139"/>
                    </a:moveTo>
                    <a:cubicBezTo>
                      <a:pt x="30" y="99"/>
                      <a:pt x="16" y="96"/>
                      <a:pt x="147" y="75"/>
                    </a:cubicBezTo>
                    <a:cubicBezTo>
                      <a:pt x="278" y="54"/>
                      <a:pt x="614" y="0"/>
                      <a:pt x="803" y="11"/>
                    </a:cubicBezTo>
                    <a:cubicBezTo>
                      <a:pt x="992" y="22"/>
                      <a:pt x="1214" y="91"/>
                      <a:pt x="1283" y="139"/>
                    </a:cubicBezTo>
                    <a:cubicBezTo>
                      <a:pt x="1352" y="187"/>
                      <a:pt x="1283" y="283"/>
                      <a:pt x="1219" y="299"/>
                    </a:cubicBezTo>
                    <a:cubicBezTo>
                      <a:pt x="1155" y="315"/>
                      <a:pt x="1014" y="246"/>
                      <a:pt x="899" y="235"/>
                    </a:cubicBezTo>
                    <a:cubicBezTo>
                      <a:pt x="784" y="224"/>
                      <a:pt x="667" y="222"/>
                      <a:pt x="531" y="235"/>
                    </a:cubicBezTo>
                    <a:cubicBezTo>
                      <a:pt x="395" y="248"/>
                      <a:pt x="166" y="331"/>
                      <a:pt x="83" y="315"/>
                    </a:cubicBezTo>
                    <a:cubicBezTo>
                      <a:pt x="0" y="299"/>
                      <a:pt x="8" y="179"/>
                      <a:pt x="19" y="139"/>
                    </a:cubicBezTo>
                    <a:close/>
                  </a:path>
                </a:pathLst>
              </a:custGeom>
              <a:blipFill dpi="0" rotWithShape="1">
                <a:blip r:embed="rId34" cstate="print"/>
                <a:srcRect/>
                <a:tile tx="0" ty="0" sx="100000" sy="100000" flip="none" algn="tl"/>
              </a:blip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" name="Freeform 110"/>
              <p:cNvSpPr>
                <a:spLocks/>
              </p:cNvSpPr>
              <p:nvPr/>
            </p:nvSpPr>
            <p:spPr bwMode="auto">
              <a:xfrm>
                <a:off x="1760" y="1613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" name="Freeform 111"/>
              <p:cNvSpPr>
                <a:spLocks/>
              </p:cNvSpPr>
              <p:nvPr/>
            </p:nvSpPr>
            <p:spPr bwMode="auto">
              <a:xfrm rot="16891287">
                <a:off x="680" y="1621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7" name="Group 116"/>
          <p:cNvGrpSpPr>
            <a:grpSpLocks/>
          </p:cNvGrpSpPr>
          <p:nvPr/>
        </p:nvGrpSpPr>
        <p:grpSpPr bwMode="auto">
          <a:xfrm>
            <a:off x="3563888" y="4725144"/>
            <a:ext cx="1080120" cy="1656184"/>
            <a:chOff x="480" y="720"/>
            <a:chExt cx="779" cy="1314"/>
          </a:xfrm>
        </p:grpSpPr>
        <p:grpSp>
          <p:nvGrpSpPr>
            <p:cNvPr id="68" name="Group 91"/>
            <p:cNvGrpSpPr>
              <a:grpSpLocks/>
            </p:cNvGrpSpPr>
            <p:nvPr/>
          </p:nvGrpSpPr>
          <p:grpSpPr bwMode="auto">
            <a:xfrm>
              <a:off x="501" y="725"/>
              <a:ext cx="721" cy="135"/>
              <a:chOff x="584" y="1008"/>
              <a:chExt cx="1329" cy="289"/>
            </a:xfrm>
          </p:grpSpPr>
          <p:sp>
            <p:nvSpPr>
              <p:cNvPr id="87" name="Freeform 92"/>
              <p:cNvSpPr>
                <a:spLocks/>
              </p:cNvSpPr>
              <p:nvPr/>
            </p:nvSpPr>
            <p:spPr bwMode="auto">
              <a:xfrm>
                <a:off x="592" y="1160"/>
                <a:ext cx="1313" cy="1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" name="Freeform 93"/>
              <p:cNvSpPr>
                <a:spLocks/>
              </p:cNvSpPr>
              <p:nvPr/>
            </p:nvSpPr>
            <p:spPr bwMode="auto">
              <a:xfrm flipV="1">
                <a:off x="584" y="1008"/>
                <a:ext cx="1329" cy="1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9" name="Freeform 94"/>
            <p:cNvSpPr>
              <a:spLocks/>
            </p:cNvSpPr>
            <p:nvPr/>
          </p:nvSpPr>
          <p:spPr bwMode="auto">
            <a:xfrm>
              <a:off x="506" y="1035"/>
              <a:ext cx="711" cy="912"/>
            </a:xfrm>
            <a:custGeom>
              <a:avLst/>
              <a:gdLst/>
              <a:ahLst/>
              <a:cxnLst>
                <a:cxn ang="0">
                  <a:pos x="16" y="1920"/>
                </a:cxn>
                <a:cxn ang="0">
                  <a:pos x="1312" y="1944"/>
                </a:cxn>
                <a:cxn ang="0">
                  <a:pos x="1312" y="0"/>
                </a:cxn>
                <a:cxn ang="0">
                  <a:pos x="0" y="16"/>
                </a:cxn>
                <a:cxn ang="0">
                  <a:pos x="16" y="1920"/>
                </a:cxn>
              </a:cxnLst>
              <a:rect l="0" t="0" r="r" b="b"/>
              <a:pathLst>
                <a:path w="1312" h="1944">
                  <a:moveTo>
                    <a:pt x="16" y="1920"/>
                  </a:moveTo>
                  <a:lnTo>
                    <a:pt x="1312" y="1944"/>
                  </a:lnTo>
                  <a:lnTo>
                    <a:pt x="1312" y="0"/>
                  </a:lnTo>
                  <a:lnTo>
                    <a:pt x="0" y="16"/>
                  </a:lnTo>
                  <a:lnTo>
                    <a:pt x="16" y="192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66CCFF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70" name="Group 95"/>
            <p:cNvGrpSpPr>
              <a:grpSpLocks/>
            </p:cNvGrpSpPr>
            <p:nvPr/>
          </p:nvGrpSpPr>
          <p:grpSpPr bwMode="auto">
            <a:xfrm>
              <a:off x="514" y="1028"/>
              <a:ext cx="712" cy="1006"/>
              <a:chOff x="608" y="1648"/>
              <a:chExt cx="1313" cy="2145"/>
            </a:xfrm>
          </p:grpSpPr>
          <p:grpSp>
            <p:nvGrpSpPr>
              <p:cNvPr id="83" name="Group 96"/>
              <p:cNvGrpSpPr>
                <a:grpSpLocks/>
              </p:cNvGrpSpPr>
              <p:nvPr/>
            </p:nvGrpSpPr>
            <p:grpSpPr bwMode="auto">
              <a:xfrm>
                <a:off x="608" y="1648"/>
                <a:ext cx="1304" cy="1968"/>
                <a:chOff x="608" y="1648"/>
                <a:chExt cx="1304" cy="1968"/>
              </a:xfrm>
            </p:grpSpPr>
            <p:sp>
              <p:nvSpPr>
                <p:cNvPr id="85" name="Line 97"/>
                <p:cNvSpPr>
                  <a:spLocks noChangeShapeType="1"/>
                </p:cNvSpPr>
                <p:nvPr/>
              </p:nvSpPr>
              <p:spPr bwMode="auto">
                <a:xfrm>
                  <a:off x="608" y="1648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6" name="Line 98"/>
                <p:cNvSpPr>
                  <a:spLocks noChangeShapeType="1"/>
                </p:cNvSpPr>
                <p:nvPr/>
              </p:nvSpPr>
              <p:spPr bwMode="auto">
                <a:xfrm>
                  <a:off x="1904" y="1656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4" name="Freeform 99"/>
              <p:cNvSpPr>
                <a:spLocks/>
              </p:cNvSpPr>
              <p:nvPr/>
            </p:nvSpPr>
            <p:spPr bwMode="auto">
              <a:xfrm>
                <a:off x="608" y="3576"/>
                <a:ext cx="1313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" name="Group 100"/>
            <p:cNvGrpSpPr>
              <a:grpSpLocks/>
            </p:cNvGrpSpPr>
            <p:nvPr/>
          </p:nvGrpSpPr>
          <p:grpSpPr bwMode="auto">
            <a:xfrm>
              <a:off x="514" y="829"/>
              <a:ext cx="706" cy="210"/>
              <a:chOff x="608" y="1224"/>
              <a:chExt cx="1299" cy="448"/>
            </a:xfrm>
          </p:grpSpPr>
          <p:sp>
            <p:nvSpPr>
              <p:cNvPr id="81" name="Freeform 101"/>
              <p:cNvSpPr>
                <a:spLocks/>
              </p:cNvSpPr>
              <p:nvPr/>
            </p:nvSpPr>
            <p:spPr bwMode="auto">
              <a:xfrm>
                <a:off x="608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" name="Freeform 102"/>
              <p:cNvSpPr>
                <a:spLocks/>
              </p:cNvSpPr>
              <p:nvPr/>
            </p:nvSpPr>
            <p:spPr bwMode="auto">
              <a:xfrm flipH="1">
                <a:off x="1664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72" name="Picture 103" descr="uz"/>
            <p:cNvPicPr>
              <a:picLocks noChangeAspect="1" noChangeArrowheads="1"/>
            </p:cNvPicPr>
            <p:nvPr/>
          </p:nvPicPr>
          <p:blipFill>
            <a:blip r:embed="rId33" cstate="print"/>
            <a:srcRect/>
            <a:stretch>
              <a:fillRect/>
            </a:stretch>
          </p:blipFill>
          <p:spPr bwMode="auto">
            <a:xfrm>
              <a:off x="523" y="1004"/>
              <a:ext cx="677" cy="99"/>
            </a:xfrm>
            <a:prstGeom prst="rect">
              <a:avLst/>
            </a:prstGeom>
            <a:noFill/>
          </p:spPr>
        </p:pic>
        <p:grpSp>
          <p:nvGrpSpPr>
            <p:cNvPr id="73" name="Group 104"/>
            <p:cNvGrpSpPr>
              <a:grpSpLocks/>
            </p:cNvGrpSpPr>
            <p:nvPr/>
          </p:nvGrpSpPr>
          <p:grpSpPr bwMode="auto">
            <a:xfrm>
              <a:off x="751" y="720"/>
              <a:ext cx="215" cy="91"/>
              <a:chOff x="3156" y="2103"/>
              <a:chExt cx="436" cy="250"/>
            </a:xfrm>
          </p:grpSpPr>
          <p:sp>
            <p:nvSpPr>
              <p:cNvPr id="79" name="Freeform 105"/>
              <p:cNvSpPr>
                <a:spLocks/>
              </p:cNvSpPr>
              <p:nvPr/>
            </p:nvSpPr>
            <p:spPr bwMode="auto">
              <a:xfrm>
                <a:off x="3156" y="2103"/>
                <a:ext cx="436" cy="244"/>
              </a:xfrm>
              <a:custGeom>
                <a:avLst/>
                <a:gdLst/>
                <a:ahLst/>
                <a:cxnLst>
                  <a:cxn ang="0">
                    <a:pos x="212" y="225"/>
                  </a:cxn>
                  <a:cxn ang="0">
                    <a:pos x="28" y="225"/>
                  </a:cxn>
                  <a:cxn ang="0">
                    <a:pos x="44" y="113"/>
                  </a:cxn>
                  <a:cxn ang="0">
                    <a:pos x="116" y="31"/>
                  </a:cxn>
                  <a:cxn ang="0">
                    <a:pos x="212" y="1"/>
                  </a:cxn>
                  <a:cxn ang="0">
                    <a:pos x="308" y="36"/>
                  </a:cxn>
                  <a:cxn ang="0">
                    <a:pos x="404" y="121"/>
                  </a:cxn>
                  <a:cxn ang="0">
                    <a:pos x="404" y="217"/>
                  </a:cxn>
                  <a:cxn ang="0">
                    <a:pos x="212" y="225"/>
                  </a:cxn>
                </a:cxnLst>
                <a:rect l="0" t="0" r="r" b="b"/>
                <a:pathLst>
                  <a:path w="436" h="244">
                    <a:moveTo>
                      <a:pt x="212" y="225"/>
                    </a:moveTo>
                    <a:cubicBezTo>
                      <a:pt x="163" y="242"/>
                      <a:pt x="56" y="244"/>
                      <a:pt x="28" y="225"/>
                    </a:cubicBezTo>
                    <a:cubicBezTo>
                      <a:pt x="0" y="206"/>
                      <a:pt x="29" y="145"/>
                      <a:pt x="44" y="113"/>
                    </a:cubicBezTo>
                    <a:cubicBezTo>
                      <a:pt x="59" y="81"/>
                      <a:pt x="88" y="50"/>
                      <a:pt x="116" y="31"/>
                    </a:cubicBezTo>
                    <a:cubicBezTo>
                      <a:pt x="144" y="12"/>
                      <a:pt x="180" y="0"/>
                      <a:pt x="212" y="1"/>
                    </a:cubicBezTo>
                    <a:cubicBezTo>
                      <a:pt x="244" y="1"/>
                      <a:pt x="276" y="16"/>
                      <a:pt x="308" y="36"/>
                    </a:cubicBezTo>
                    <a:cubicBezTo>
                      <a:pt x="340" y="56"/>
                      <a:pt x="388" y="91"/>
                      <a:pt x="404" y="121"/>
                    </a:cubicBezTo>
                    <a:cubicBezTo>
                      <a:pt x="420" y="151"/>
                      <a:pt x="436" y="200"/>
                      <a:pt x="404" y="217"/>
                    </a:cubicBezTo>
                    <a:cubicBezTo>
                      <a:pt x="372" y="234"/>
                      <a:pt x="252" y="223"/>
                      <a:pt x="212" y="225"/>
                    </a:cubicBezTo>
                    <a:close/>
                  </a:path>
                </a:pathLst>
              </a:custGeom>
              <a:solidFill>
                <a:srgbClr val="66CCFF"/>
              </a:solidFill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0" name="Freeform 106"/>
              <p:cNvSpPr>
                <a:spLocks/>
              </p:cNvSpPr>
              <p:nvPr/>
            </p:nvSpPr>
            <p:spPr bwMode="auto">
              <a:xfrm>
                <a:off x="3204" y="2205"/>
                <a:ext cx="337" cy="148"/>
              </a:xfrm>
              <a:custGeom>
                <a:avLst/>
                <a:gdLst/>
                <a:ahLst/>
                <a:cxnLst>
                  <a:cxn ang="0">
                    <a:pos x="36" y="131"/>
                  </a:cxn>
                  <a:cxn ang="0">
                    <a:pos x="84" y="43"/>
                  </a:cxn>
                  <a:cxn ang="0">
                    <a:pos x="164" y="3"/>
                  </a:cxn>
                  <a:cxn ang="0">
                    <a:pos x="260" y="27"/>
                  </a:cxn>
                  <a:cxn ang="0">
                    <a:pos x="300" y="131"/>
                  </a:cxn>
                  <a:cxn ang="0">
                    <a:pos x="36" y="131"/>
                  </a:cxn>
                </a:cxnLst>
                <a:rect l="0" t="0" r="r" b="b"/>
                <a:pathLst>
                  <a:path w="337" h="148">
                    <a:moveTo>
                      <a:pt x="36" y="131"/>
                    </a:moveTo>
                    <a:cubicBezTo>
                      <a:pt x="0" y="116"/>
                      <a:pt x="63" y="64"/>
                      <a:pt x="84" y="43"/>
                    </a:cubicBezTo>
                    <a:cubicBezTo>
                      <a:pt x="105" y="22"/>
                      <a:pt x="135" y="6"/>
                      <a:pt x="164" y="3"/>
                    </a:cubicBezTo>
                    <a:cubicBezTo>
                      <a:pt x="193" y="0"/>
                      <a:pt x="237" y="6"/>
                      <a:pt x="260" y="27"/>
                    </a:cubicBezTo>
                    <a:cubicBezTo>
                      <a:pt x="283" y="48"/>
                      <a:pt x="337" y="114"/>
                      <a:pt x="300" y="131"/>
                    </a:cubicBezTo>
                    <a:cubicBezTo>
                      <a:pt x="263" y="148"/>
                      <a:pt x="91" y="131"/>
                      <a:pt x="36" y="131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4" name="Group 107"/>
            <p:cNvGrpSpPr>
              <a:grpSpLocks/>
            </p:cNvGrpSpPr>
            <p:nvPr/>
          </p:nvGrpSpPr>
          <p:grpSpPr bwMode="auto">
            <a:xfrm flipV="1">
              <a:off x="480" y="882"/>
              <a:ext cx="779" cy="398"/>
              <a:chOff x="464" y="613"/>
              <a:chExt cx="1739" cy="1116"/>
            </a:xfrm>
          </p:grpSpPr>
          <p:sp>
            <p:nvSpPr>
              <p:cNvPr id="75" name="Freeform 108"/>
              <p:cNvSpPr>
                <a:spLocks/>
              </p:cNvSpPr>
              <p:nvPr/>
            </p:nvSpPr>
            <p:spPr bwMode="auto">
              <a:xfrm>
                <a:off x="464" y="733"/>
                <a:ext cx="1739" cy="960"/>
              </a:xfrm>
              <a:custGeom>
                <a:avLst/>
                <a:gdLst/>
                <a:ahLst/>
                <a:cxnLst>
                  <a:cxn ang="0">
                    <a:pos x="256" y="819"/>
                  </a:cxn>
                  <a:cxn ang="0">
                    <a:pos x="304" y="947"/>
                  </a:cxn>
                  <a:cxn ang="0">
                    <a:pos x="80" y="739"/>
                  </a:cxn>
                  <a:cxn ang="0">
                    <a:pos x="16" y="371"/>
                  </a:cxn>
                  <a:cxn ang="0">
                    <a:pos x="176" y="147"/>
                  </a:cxn>
                  <a:cxn ang="0">
                    <a:pos x="656" y="19"/>
                  </a:cxn>
                  <a:cxn ang="0">
                    <a:pos x="1120" y="35"/>
                  </a:cxn>
                  <a:cxn ang="0">
                    <a:pos x="1648" y="211"/>
                  </a:cxn>
                  <a:cxn ang="0">
                    <a:pos x="1664" y="563"/>
                  </a:cxn>
                  <a:cxn ang="0">
                    <a:pos x="1568" y="771"/>
                  </a:cxn>
                  <a:cxn ang="0">
                    <a:pos x="1344" y="947"/>
                  </a:cxn>
                  <a:cxn ang="0">
                    <a:pos x="1392" y="851"/>
                  </a:cxn>
                </a:cxnLst>
                <a:rect l="0" t="0" r="r" b="b"/>
                <a:pathLst>
                  <a:path w="1739" h="960">
                    <a:moveTo>
                      <a:pt x="256" y="819"/>
                    </a:moveTo>
                    <a:cubicBezTo>
                      <a:pt x="264" y="840"/>
                      <a:pt x="333" y="960"/>
                      <a:pt x="304" y="947"/>
                    </a:cubicBezTo>
                    <a:cubicBezTo>
                      <a:pt x="275" y="934"/>
                      <a:pt x="128" y="835"/>
                      <a:pt x="80" y="739"/>
                    </a:cubicBezTo>
                    <a:cubicBezTo>
                      <a:pt x="32" y="643"/>
                      <a:pt x="0" y="470"/>
                      <a:pt x="16" y="371"/>
                    </a:cubicBezTo>
                    <a:cubicBezTo>
                      <a:pt x="32" y="272"/>
                      <a:pt x="69" y="206"/>
                      <a:pt x="176" y="147"/>
                    </a:cubicBezTo>
                    <a:cubicBezTo>
                      <a:pt x="283" y="88"/>
                      <a:pt x="499" y="38"/>
                      <a:pt x="656" y="19"/>
                    </a:cubicBezTo>
                    <a:cubicBezTo>
                      <a:pt x="813" y="0"/>
                      <a:pt x="955" y="3"/>
                      <a:pt x="1120" y="35"/>
                    </a:cubicBezTo>
                    <a:cubicBezTo>
                      <a:pt x="1285" y="67"/>
                      <a:pt x="1557" y="123"/>
                      <a:pt x="1648" y="211"/>
                    </a:cubicBezTo>
                    <a:cubicBezTo>
                      <a:pt x="1739" y="299"/>
                      <a:pt x="1677" y="470"/>
                      <a:pt x="1664" y="563"/>
                    </a:cubicBezTo>
                    <a:cubicBezTo>
                      <a:pt x="1651" y="656"/>
                      <a:pt x="1621" y="707"/>
                      <a:pt x="1568" y="771"/>
                    </a:cubicBezTo>
                    <a:cubicBezTo>
                      <a:pt x="1515" y="835"/>
                      <a:pt x="1373" y="934"/>
                      <a:pt x="1344" y="947"/>
                    </a:cubicBezTo>
                    <a:cubicBezTo>
                      <a:pt x="1315" y="960"/>
                      <a:pt x="1382" y="871"/>
                      <a:pt x="1392" y="851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6" name="Freeform 109" descr="Дуб"/>
              <p:cNvSpPr>
                <a:spLocks/>
              </p:cNvSpPr>
              <p:nvPr/>
            </p:nvSpPr>
            <p:spPr bwMode="auto">
              <a:xfrm>
                <a:off x="685" y="613"/>
                <a:ext cx="1352" cy="331"/>
              </a:xfrm>
              <a:custGeom>
                <a:avLst/>
                <a:gdLst/>
                <a:ahLst/>
                <a:cxnLst>
                  <a:cxn ang="0">
                    <a:pos x="19" y="139"/>
                  </a:cxn>
                  <a:cxn ang="0">
                    <a:pos x="147" y="75"/>
                  </a:cxn>
                  <a:cxn ang="0">
                    <a:pos x="803" y="11"/>
                  </a:cxn>
                  <a:cxn ang="0">
                    <a:pos x="1283" y="139"/>
                  </a:cxn>
                  <a:cxn ang="0">
                    <a:pos x="1219" y="299"/>
                  </a:cxn>
                  <a:cxn ang="0">
                    <a:pos x="899" y="235"/>
                  </a:cxn>
                  <a:cxn ang="0">
                    <a:pos x="531" y="235"/>
                  </a:cxn>
                  <a:cxn ang="0">
                    <a:pos x="83" y="315"/>
                  </a:cxn>
                  <a:cxn ang="0">
                    <a:pos x="19" y="139"/>
                  </a:cxn>
                </a:cxnLst>
                <a:rect l="0" t="0" r="r" b="b"/>
                <a:pathLst>
                  <a:path w="1352" h="331">
                    <a:moveTo>
                      <a:pt x="19" y="139"/>
                    </a:moveTo>
                    <a:cubicBezTo>
                      <a:pt x="30" y="99"/>
                      <a:pt x="16" y="96"/>
                      <a:pt x="147" y="75"/>
                    </a:cubicBezTo>
                    <a:cubicBezTo>
                      <a:pt x="278" y="54"/>
                      <a:pt x="614" y="0"/>
                      <a:pt x="803" y="11"/>
                    </a:cubicBezTo>
                    <a:cubicBezTo>
                      <a:pt x="992" y="22"/>
                      <a:pt x="1214" y="91"/>
                      <a:pt x="1283" y="139"/>
                    </a:cubicBezTo>
                    <a:cubicBezTo>
                      <a:pt x="1352" y="187"/>
                      <a:pt x="1283" y="283"/>
                      <a:pt x="1219" y="299"/>
                    </a:cubicBezTo>
                    <a:cubicBezTo>
                      <a:pt x="1155" y="315"/>
                      <a:pt x="1014" y="246"/>
                      <a:pt x="899" y="235"/>
                    </a:cubicBezTo>
                    <a:cubicBezTo>
                      <a:pt x="784" y="224"/>
                      <a:pt x="667" y="222"/>
                      <a:pt x="531" y="235"/>
                    </a:cubicBezTo>
                    <a:cubicBezTo>
                      <a:pt x="395" y="248"/>
                      <a:pt x="166" y="331"/>
                      <a:pt x="83" y="315"/>
                    </a:cubicBezTo>
                    <a:cubicBezTo>
                      <a:pt x="0" y="299"/>
                      <a:pt x="8" y="179"/>
                      <a:pt x="19" y="139"/>
                    </a:cubicBezTo>
                    <a:close/>
                  </a:path>
                </a:pathLst>
              </a:custGeom>
              <a:blipFill dpi="0" rotWithShape="1">
                <a:blip r:embed="rId34" cstate="print"/>
                <a:srcRect/>
                <a:tile tx="0" ty="0" sx="100000" sy="100000" flip="none" algn="tl"/>
              </a:blip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" name="Freeform 110"/>
              <p:cNvSpPr>
                <a:spLocks/>
              </p:cNvSpPr>
              <p:nvPr/>
            </p:nvSpPr>
            <p:spPr bwMode="auto">
              <a:xfrm>
                <a:off x="1760" y="1613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" name="Freeform 111"/>
              <p:cNvSpPr>
                <a:spLocks/>
              </p:cNvSpPr>
              <p:nvPr/>
            </p:nvSpPr>
            <p:spPr bwMode="auto">
              <a:xfrm rot="16891287">
                <a:off x="680" y="1621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9" name="Group 116"/>
          <p:cNvGrpSpPr>
            <a:grpSpLocks/>
          </p:cNvGrpSpPr>
          <p:nvPr/>
        </p:nvGrpSpPr>
        <p:grpSpPr bwMode="auto">
          <a:xfrm>
            <a:off x="7236296" y="4725144"/>
            <a:ext cx="1008112" cy="1656183"/>
            <a:chOff x="480" y="720"/>
            <a:chExt cx="779" cy="1314"/>
          </a:xfrm>
        </p:grpSpPr>
        <p:grpSp>
          <p:nvGrpSpPr>
            <p:cNvPr id="90" name="Group 91"/>
            <p:cNvGrpSpPr>
              <a:grpSpLocks/>
            </p:cNvGrpSpPr>
            <p:nvPr/>
          </p:nvGrpSpPr>
          <p:grpSpPr bwMode="auto">
            <a:xfrm>
              <a:off x="501" y="725"/>
              <a:ext cx="721" cy="135"/>
              <a:chOff x="584" y="1008"/>
              <a:chExt cx="1329" cy="289"/>
            </a:xfrm>
          </p:grpSpPr>
          <p:sp>
            <p:nvSpPr>
              <p:cNvPr id="109" name="Freeform 92"/>
              <p:cNvSpPr>
                <a:spLocks/>
              </p:cNvSpPr>
              <p:nvPr/>
            </p:nvSpPr>
            <p:spPr bwMode="auto">
              <a:xfrm>
                <a:off x="592" y="1160"/>
                <a:ext cx="1313" cy="1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0" name="Freeform 93"/>
              <p:cNvSpPr>
                <a:spLocks/>
              </p:cNvSpPr>
              <p:nvPr/>
            </p:nvSpPr>
            <p:spPr bwMode="auto">
              <a:xfrm flipV="1">
                <a:off x="584" y="1008"/>
                <a:ext cx="1329" cy="1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1" name="Freeform 94"/>
            <p:cNvSpPr>
              <a:spLocks/>
            </p:cNvSpPr>
            <p:nvPr/>
          </p:nvSpPr>
          <p:spPr bwMode="auto">
            <a:xfrm>
              <a:off x="506" y="1035"/>
              <a:ext cx="711" cy="912"/>
            </a:xfrm>
            <a:custGeom>
              <a:avLst/>
              <a:gdLst/>
              <a:ahLst/>
              <a:cxnLst>
                <a:cxn ang="0">
                  <a:pos x="16" y="1920"/>
                </a:cxn>
                <a:cxn ang="0">
                  <a:pos x="1312" y="1944"/>
                </a:cxn>
                <a:cxn ang="0">
                  <a:pos x="1312" y="0"/>
                </a:cxn>
                <a:cxn ang="0">
                  <a:pos x="0" y="16"/>
                </a:cxn>
                <a:cxn ang="0">
                  <a:pos x="16" y="1920"/>
                </a:cxn>
              </a:cxnLst>
              <a:rect l="0" t="0" r="r" b="b"/>
              <a:pathLst>
                <a:path w="1312" h="1944">
                  <a:moveTo>
                    <a:pt x="16" y="1920"/>
                  </a:moveTo>
                  <a:lnTo>
                    <a:pt x="1312" y="1944"/>
                  </a:lnTo>
                  <a:lnTo>
                    <a:pt x="1312" y="0"/>
                  </a:lnTo>
                  <a:lnTo>
                    <a:pt x="0" y="16"/>
                  </a:lnTo>
                  <a:lnTo>
                    <a:pt x="16" y="192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66CCFF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" name="Group 95"/>
            <p:cNvGrpSpPr>
              <a:grpSpLocks/>
            </p:cNvGrpSpPr>
            <p:nvPr/>
          </p:nvGrpSpPr>
          <p:grpSpPr bwMode="auto">
            <a:xfrm>
              <a:off x="514" y="1028"/>
              <a:ext cx="712" cy="1006"/>
              <a:chOff x="608" y="1648"/>
              <a:chExt cx="1313" cy="2145"/>
            </a:xfrm>
          </p:grpSpPr>
          <p:grpSp>
            <p:nvGrpSpPr>
              <p:cNvPr id="105" name="Group 96"/>
              <p:cNvGrpSpPr>
                <a:grpSpLocks/>
              </p:cNvGrpSpPr>
              <p:nvPr/>
            </p:nvGrpSpPr>
            <p:grpSpPr bwMode="auto">
              <a:xfrm>
                <a:off x="608" y="1648"/>
                <a:ext cx="1304" cy="1968"/>
                <a:chOff x="608" y="1648"/>
                <a:chExt cx="1304" cy="1968"/>
              </a:xfrm>
            </p:grpSpPr>
            <p:sp>
              <p:nvSpPr>
                <p:cNvPr id="107" name="Line 97"/>
                <p:cNvSpPr>
                  <a:spLocks noChangeShapeType="1"/>
                </p:cNvSpPr>
                <p:nvPr/>
              </p:nvSpPr>
              <p:spPr bwMode="auto">
                <a:xfrm>
                  <a:off x="608" y="1648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" name="Line 98"/>
                <p:cNvSpPr>
                  <a:spLocks noChangeShapeType="1"/>
                </p:cNvSpPr>
                <p:nvPr/>
              </p:nvSpPr>
              <p:spPr bwMode="auto">
                <a:xfrm>
                  <a:off x="1904" y="1656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6" name="Freeform 99"/>
              <p:cNvSpPr>
                <a:spLocks/>
              </p:cNvSpPr>
              <p:nvPr/>
            </p:nvSpPr>
            <p:spPr bwMode="auto">
              <a:xfrm>
                <a:off x="608" y="3576"/>
                <a:ext cx="1313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3" name="Group 100"/>
            <p:cNvGrpSpPr>
              <a:grpSpLocks/>
            </p:cNvGrpSpPr>
            <p:nvPr/>
          </p:nvGrpSpPr>
          <p:grpSpPr bwMode="auto">
            <a:xfrm>
              <a:off x="514" y="829"/>
              <a:ext cx="706" cy="210"/>
              <a:chOff x="608" y="1224"/>
              <a:chExt cx="1299" cy="448"/>
            </a:xfrm>
          </p:grpSpPr>
          <p:sp>
            <p:nvSpPr>
              <p:cNvPr id="103" name="Freeform 101"/>
              <p:cNvSpPr>
                <a:spLocks/>
              </p:cNvSpPr>
              <p:nvPr/>
            </p:nvSpPr>
            <p:spPr bwMode="auto">
              <a:xfrm>
                <a:off x="608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" name="Freeform 102"/>
              <p:cNvSpPr>
                <a:spLocks/>
              </p:cNvSpPr>
              <p:nvPr/>
            </p:nvSpPr>
            <p:spPr bwMode="auto">
              <a:xfrm flipH="1">
                <a:off x="1664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94" name="Picture 103" descr="uz"/>
            <p:cNvPicPr>
              <a:picLocks noChangeAspect="1" noChangeArrowheads="1"/>
            </p:cNvPicPr>
            <p:nvPr/>
          </p:nvPicPr>
          <p:blipFill>
            <a:blip r:embed="rId33" cstate="print"/>
            <a:srcRect/>
            <a:stretch>
              <a:fillRect/>
            </a:stretch>
          </p:blipFill>
          <p:spPr bwMode="auto">
            <a:xfrm>
              <a:off x="523" y="1004"/>
              <a:ext cx="677" cy="99"/>
            </a:xfrm>
            <a:prstGeom prst="rect">
              <a:avLst/>
            </a:prstGeom>
            <a:noFill/>
          </p:spPr>
        </p:pic>
        <p:grpSp>
          <p:nvGrpSpPr>
            <p:cNvPr id="95" name="Group 104"/>
            <p:cNvGrpSpPr>
              <a:grpSpLocks/>
            </p:cNvGrpSpPr>
            <p:nvPr/>
          </p:nvGrpSpPr>
          <p:grpSpPr bwMode="auto">
            <a:xfrm>
              <a:off x="751" y="720"/>
              <a:ext cx="215" cy="91"/>
              <a:chOff x="3156" y="2103"/>
              <a:chExt cx="436" cy="250"/>
            </a:xfrm>
          </p:grpSpPr>
          <p:sp>
            <p:nvSpPr>
              <p:cNvPr id="101" name="Freeform 105"/>
              <p:cNvSpPr>
                <a:spLocks/>
              </p:cNvSpPr>
              <p:nvPr/>
            </p:nvSpPr>
            <p:spPr bwMode="auto">
              <a:xfrm>
                <a:off x="3156" y="2103"/>
                <a:ext cx="436" cy="244"/>
              </a:xfrm>
              <a:custGeom>
                <a:avLst/>
                <a:gdLst/>
                <a:ahLst/>
                <a:cxnLst>
                  <a:cxn ang="0">
                    <a:pos x="212" y="225"/>
                  </a:cxn>
                  <a:cxn ang="0">
                    <a:pos x="28" y="225"/>
                  </a:cxn>
                  <a:cxn ang="0">
                    <a:pos x="44" y="113"/>
                  </a:cxn>
                  <a:cxn ang="0">
                    <a:pos x="116" y="31"/>
                  </a:cxn>
                  <a:cxn ang="0">
                    <a:pos x="212" y="1"/>
                  </a:cxn>
                  <a:cxn ang="0">
                    <a:pos x="308" y="36"/>
                  </a:cxn>
                  <a:cxn ang="0">
                    <a:pos x="404" y="121"/>
                  </a:cxn>
                  <a:cxn ang="0">
                    <a:pos x="404" y="217"/>
                  </a:cxn>
                  <a:cxn ang="0">
                    <a:pos x="212" y="225"/>
                  </a:cxn>
                </a:cxnLst>
                <a:rect l="0" t="0" r="r" b="b"/>
                <a:pathLst>
                  <a:path w="436" h="244">
                    <a:moveTo>
                      <a:pt x="212" y="225"/>
                    </a:moveTo>
                    <a:cubicBezTo>
                      <a:pt x="163" y="242"/>
                      <a:pt x="56" y="244"/>
                      <a:pt x="28" y="225"/>
                    </a:cubicBezTo>
                    <a:cubicBezTo>
                      <a:pt x="0" y="206"/>
                      <a:pt x="29" y="145"/>
                      <a:pt x="44" y="113"/>
                    </a:cubicBezTo>
                    <a:cubicBezTo>
                      <a:pt x="59" y="81"/>
                      <a:pt x="88" y="50"/>
                      <a:pt x="116" y="31"/>
                    </a:cubicBezTo>
                    <a:cubicBezTo>
                      <a:pt x="144" y="12"/>
                      <a:pt x="180" y="0"/>
                      <a:pt x="212" y="1"/>
                    </a:cubicBezTo>
                    <a:cubicBezTo>
                      <a:pt x="244" y="1"/>
                      <a:pt x="276" y="16"/>
                      <a:pt x="308" y="36"/>
                    </a:cubicBezTo>
                    <a:cubicBezTo>
                      <a:pt x="340" y="56"/>
                      <a:pt x="388" y="91"/>
                      <a:pt x="404" y="121"/>
                    </a:cubicBezTo>
                    <a:cubicBezTo>
                      <a:pt x="420" y="151"/>
                      <a:pt x="436" y="200"/>
                      <a:pt x="404" y="217"/>
                    </a:cubicBezTo>
                    <a:cubicBezTo>
                      <a:pt x="372" y="234"/>
                      <a:pt x="252" y="223"/>
                      <a:pt x="212" y="225"/>
                    </a:cubicBezTo>
                    <a:close/>
                  </a:path>
                </a:pathLst>
              </a:custGeom>
              <a:solidFill>
                <a:srgbClr val="66CCFF"/>
              </a:solidFill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" name="Freeform 106"/>
              <p:cNvSpPr>
                <a:spLocks/>
              </p:cNvSpPr>
              <p:nvPr/>
            </p:nvSpPr>
            <p:spPr bwMode="auto">
              <a:xfrm>
                <a:off x="3204" y="2205"/>
                <a:ext cx="337" cy="148"/>
              </a:xfrm>
              <a:custGeom>
                <a:avLst/>
                <a:gdLst/>
                <a:ahLst/>
                <a:cxnLst>
                  <a:cxn ang="0">
                    <a:pos x="36" y="131"/>
                  </a:cxn>
                  <a:cxn ang="0">
                    <a:pos x="84" y="43"/>
                  </a:cxn>
                  <a:cxn ang="0">
                    <a:pos x="164" y="3"/>
                  </a:cxn>
                  <a:cxn ang="0">
                    <a:pos x="260" y="27"/>
                  </a:cxn>
                  <a:cxn ang="0">
                    <a:pos x="300" y="131"/>
                  </a:cxn>
                  <a:cxn ang="0">
                    <a:pos x="36" y="131"/>
                  </a:cxn>
                </a:cxnLst>
                <a:rect l="0" t="0" r="r" b="b"/>
                <a:pathLst>
                  <a:path w="337" h="148">
                    <a:moveTo>
                      <a:pt x="36" y="131"/>
                    </a:moveTo>
                    <a:cubicBezTo>
                      <a:pt x="0" y="116"/>
                      <a:pt x="63" y="64"/>
                      <a:pt x="84" y="43"/>
                    </a:cubicBezTo>
                    <a:cubicBezTo>
                      <a:pt x="105" y="22"/>
                      <a:pt x="135" y="6"/>
                      <a:pt x="164" y="3"/>
                    </a:cubicBezTo>
                    <a:cubicBezTo>
                      <a:pt x="193" y="0"/>
                      <a:pt x="237" y="6"/>
                      <a:pt x="260" y="27"/>
                    </a:cubicBezTo>
                    <a:cubicBezTo>
                      <a:pt x="283" y="48"/>
                      <a:pt x="337" y="114"/>
                      <a:pt x="300" y="131"/>
                    </a:cubicBezTo>
                    <a:cubicBezTo>
                      <a:pt x="263" y="148"/>
                      <a:pt x="91" y="131"/>
                      <a:pt x="36" y="131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6" name="Group 107"/>
            <p:cNvGrpSpPr>
              <a:grpSpLocks/>
            </p:cNvGrpSpPr>
            <p:nvPr/>
          </p:nvGrpSpPr>
          <p:grpSpPr bwMode="auto">
            <a:xfrm flipV="1">
              <a:off x="480" y="882"/>
              <a:ext cx="779" cy="398"/>
              <a:chOff x="464" y="613"/>
              <a:chExt cx="1739" cy="1116"/>
            </a:xfrm>
          </p:grpSpPr>
          <p:sp>
            <p:nvSpPr>
              <p:cNvPr id="97" name="Freeform 108"/>
              <p:cNvSpPr>
                <a:spLocks/>
              </p:cNvSpPr>
              <p:nvPr/>
            </p:nvSpPr>
            <p:spPr bwMode="auto">
              <a:xfrm>
                <a:off x="464" y="733"/>
                <a:ext cx="1739" cy="960"/>
              </a:xfrm>
              <a:custGeom>
                <a:avLst/>
                <a:gdLst/>
                <a:ahLst/>
                <a:cxnLst>
                  <a:cxn ang="0">
                    <a:pos x="256" y="819"/>
                  </a:cxn>
                  <a:cxn ang="0">
                    <a:pos x="304" y="947"/>
                  </a:cxn>
                  <a:cxn ang="0">
                    <a:pos x="80" y="739"/>
                  </a:cxn>
                  <a:cxn ang="0">
                    <a:pos x="16" y="371"/>
                  </a:cxn>
                  <a:cxn ang="0">
                    <a:pos x="176" y="147"/>
                  </a:cxn>
                  <a:cxn ang="0">
                    <a:pos x="656" y="19"/>
                  </a:cxn>
                  <a:cxn ang="0">
                    <a:pos x="1120" y="35"/>
                  </a:cxn>
                  <a:cxn ang="0">
                    <a:pos x="1648" y="211"/>
                  </a:cxn>
                  <a:cxn ang="0">
                    <a:pos x="1664" y="563"/>
                  </a:cxn>
                  <a:cxn ang="0">
                    <a:pos x="1568" y="771"/>
                  </a:cxn>
                  <a:cxn ang="0">
                    <a:pos x="1344" y="947"/>
                  </a:cxn>
                  <a:cxn ang="0">
                    <a:pos x="1392" y="851"/>
                  </a:cxn>
                </a:cxnLst>
                <a:rect l="0" t="0" r="r" b="b"/>
                <a:pathLst>
                  <a:path w="1739" h="960">
                    <a:moveTo>
                      <a:pt x="256" y="819"/>
                    </a:moveTo>
                    <a:cubicBezTo>
                      <a:pt x="264" y="840"/>
                      <a:pt x="333" y="960"/>
                      <a:pt x="304" y="947"/>
                    </a:cubicBezTo>
                    <a:cubicBezTo>
                      <a:pt x="275" y="934"/>
                      <a:pt x="128" y="835"/>
                      <a:pt x="80" y="739"/>
                    </a:cubicBezTo>
                    <a:cubicBezTo>
                      <a:pt x="32" y="643"/>
                      <a:pt x="0" y="470"/>
                      <a:pt x="16" y="371"/>
                    </a:cubicBezTo>
                    <a:cubicBezTo>
                      <a:pt x="32" y="272"/>
                      <a:pt x="69" y="206"/>
                      <a:pt x="176" y="147"/>
                    </a:cubicBezTo>
                    <a:cubicBezTo>
                      <a:pt x="283" y="88"/>
                      <a:pt x="499" y="38"/>
                      <a:pt x="656" y="19"/>
                    </a:cubicBezTo>
                    <a:cubicBezTo>
                      <a:pt x="813" y="0"/>
                      <a:pt x="955" y="3"/>
                      <a:pt x="1120" y="35"/>
                    </a:cubicBezTo>
                    <a:cubicBezTo>
                      <a:pt x="1285" y="67"/>
                      <a:pt x="1557" y="123"/>
                      <a:pt x="1648" y="211"/>
                    </a:cubicBezTo>
                    <a:cubicBezTo>
                      <a:pt x="1739" y="299"/>
                      <a:pt x="1677" y="470"/>
                      <a:pt x="1664" y="563"/>
                    </a:cubicBezTo>
                    <a:cubicBezTo>
                      <a:pt x="1651" y="656"/>
                      <a:pt x="1621" y="707"/>
                      <a:pt x="1568" y="771"/>
                    </a:cubicBezTo>
                    <a:cubicBezTo>
                      <a:pt x="1515" y="835"/>
                      <a:pt x="1373" y="934"/>
                      <a:pt x="1344" y="947"/>
                    </a:cubicBezTo>
                    <a:cubicBezTo>
                      <a:pt x="1315" y="960"/>
                      <a:pt x="1382" y="871"/>
                      <a:pt x="1392" y="851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8" name="Freeform 109" descr="Дуб"/>
              <p:cNvSpPr>
                <a:spLocks/>
              </p:cNvSpPr>
              <p:nvPr/>
            </p:nvSpPr>
            <p:spPr bwMode="auto">
              <a:xfrm>
                <a:off x="685" y="613"/>
                <a:ext cx="1352" cy="331"/>
              </a:xfrm>
              <a:custGeom>
                <a:avLst/>
                <a:gdLst/>
                <a:ahLst/>
                <a:cxnLst>
                  <a:cxn ang="0">
                    <a:pos x="19" y="139"/>
                  </a:cxn>
                  <a:cxn ang="0">
                    <a:pos x="147" y="75"/>
                  </a:cxn>
                  <a:cxn ang="0">
                    <a:pos x="803" y="11"/>
                  </a:cxn>
                  <a:cxn ang="0">
                    <a:pos x="1283" y="139"/>
                  </a:cxn>
                  <a:cxn ang="0">
                    <a:pos x="1219" y="299"/>
                  </a:cxn>
                  <a:cxn ang="0">
                    <a:pos x="899" y="235"/>
                  </a:cxn>
                  <a:cxn ang="0">
                    <a:pos x="531" y="235"/>
                  </a:cxn>
                  <a:cxn ang="0">
                    <a:pos x="83" y="315"/>
                  </a:cxn>
                  <a:cxn ang="0">
                    <a:pos x="19" y="139"/>
                  </a:cxn>
                </a:cxnLst>
                <a:rect l="0" t="0" r="r" b="b"/>
                <a:pathLst>
                  <a:path w="1352" h="331">
                    <a:moveTo>
                      <a:pt x="19" y="139"/>
                    </a:moveTo>
                    <a:cubicBezTo>
                      <a:pt x="30" y="99"/>
                      <a:pt x="16" y="96"/>
                      <a:pt x="147" y="75"/>
                    </a:cubicBezTo>
                    <a:cubicBezTo>
                      <a:pt x="278" y="54"/>
                      <a:pt x="614" y="0"/>
                      <a:pt x="803" y="11"/>
                    </a:cubicBezTo>
                    <a:cubicBezTo>
                      <a:pt x="992" y="22"/>
                      <a:pt x="1214" y="91"/>
                      <a:pt x="1283" y="139"/>
                    </a:cubicBezTo>
                    <a:cubicBezTo>
                      <a:pt x="1352" y="187"/>
                      <a:pt x="1283" y="283"/>
                      <a:pt x="1219" y="299"/>
                    </a:cubicBezTo>
                    <a:cubicBezTo>
                      <a:pt x="1155" y="315"/>
                      <a:pt x="1014" y="246"/>
                      <a:pt x="899" y="235"/>
                    </a:cubicBezTo>
                    <a:cubicBezTo>
                      <a:pt x="784" y="224"/>
                      <a:pt x="667" y="222"/>
                      <a:pt x="531" y="235"/>
                    </a:cubicBezTo>
                    <a:cubicBezTo>
                      <a:pt x="395" y="248"/>
                      <a:pt x="166" y="331"/>
                      <a:pt x="83" y="315"/>
                    </a:cubicBezTo>
                    <a:cubicBezTo>
                      <a:pt x="0" y="299"/>
                      <a:pt x="8" y="179"/>
                      <a:pt x="19" y="139"/>
                    </a:cubicBezTo>
                    <a:close/>
                  </a:path>
                </a:pathLst>
              </a:custGeom>
              <a:blipFill dpi="0" rotWithShape="1">
                <a:blip r:embed="rId34" cstate="print"/>
                <a:srcRect/>
                <a:tile tx="0" ty="0" sx="100000" sy="100000" flip="none" algn="tl"/>
              </a:blip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9" name="Freeform 110"/>
              <p:cNvSpPr>
                <a:spLocks/>
              </p:cNvSpPr>
              <p:nvPr/>
            </p:nvSpPr>
            <p:spPr bwMode="auto">
              <a:xfrm>
                <a:off x="1760" y="1613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0" name="Freeform 111"/>
              <p:cNvSpPr>
                <a:spLocks/>
              </p:cNvSpPr>
              <p:nvPr/>
            </p:nvSpPr>
            <p:spPr bwMode="auto">
              <a:xfrm rot="16891287">
                <a:off x="680" y="1621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4" name="Group 116"/>
          <p:cNvGrpSpPr>
            <a:grpSpLocks/>
          </p:cNvGrpSpPr>
          <p:nvPr/>
        </p:nvGrpSpPr>
        <p:grpSpPr bwMode="auto">
          <a:xfrm>
            <a:off x="5148064" y="4725144"/>
            <a:ext cx="1080120" cy="1728192"/>
            <a:chOff x="480" y="720"/>
            <a:chExt cx="779" cy="1314"/>
          </a:xfrm>
        </p:grpSpPr>
        <p:grpSp>
          <p:nvGrpSpPr>
            <p:cNvPr id="115" name="Group 91"/>
            <p:cNvGrpSpPr>
              <a:grpSpLocks/>
            </p:cNvGrpSpPr>
            <p:nvPr/>
          </p:nvGrpSpPr>
          <p:grpSpPr bwMode="auto">
            <a:xfrm>
              <a:off x="501" y="725"/>
              <a:ext cx="721" cy="135"/>
              <a:chOff x="584" y="1008"/>
              <a:chExt cx="1329" cy="289"/>
            </a:xfrm>
          </p:grpSpPr>
          <p:sp>
            <p:nvSpPr>
              <p:cNvPr id="134" name="Freeform 92"/>
              <p:cNvSpPr>
                <a:spLocks/>
              </p:cNvSpPr>
              <p:nvPr/>
            </p:nvSpPr>
            <p:spPr bwMode="auto">
              <a:xfrm>
                <a:off x="592" y="1160"/>
                <a:ext cx="1313" cy="1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" name="Freeform 93"/>
              <p:cNvSpPr>
                <a:spLocks/>
              </p:cNvSpPr>
              <p:nvPr/>
            </p:nvSpPr>
            <p:spPr bwMode="auto">
              <a:xfrm flipV="1">
                <a:off x="584" y="1008"/>
                <a:ext cx="1329" cy="1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chemeClr val="accent1"/>
                  </a:gs>
                  <a:gs pos="100000">
                    <a:schemeClr val="bg1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6" name="Freeform 94"/>
            <p:cNvSpPr>
              <a:spLocks/>
            </p:cNvSpPr>
            <p:nvPr/>
          </p:nvSpPr>
          <p:spPr bwMode="auto">
            <a:xfrm>
              <a:off x="506" y="1035"/>
              <a:ext cx="711" cy="912"/>
            </a:xfrm>
            <a:custGeom>
              <a:avLst/>
              <a:gdLst/>
              <a:ahLst/>
              <a:cxnLst>
                <a:cxn ang="0">
                  <a:pos x="16" y="1920"/>
                </a:cxn>
                <a:cxn ang="0">
                  <a:pos x="1312" y="1944"/>
                </a:cxn>
                <a:cxn ang="0">
                  <a:pos x="1312" y="0"/>
                </a:cxn>
                <a:cxn ang="0">
                  <a:pos x="0" y="16"/>
                </a:cxn>
                <a:cxn ang="0">
                  <a:pos x="16" y="1920"/>
                </a:cxn>
              </a:cxnLst>
              <a:rect l="0" t="0" r="r" b="b"/>
              <a:pathLst>
                <a:path w="1312" h="1944">
                  <a:moveTo>
                    <a:pt x="16" y="1920"/>
                  </a:moveTo>
                  <a:lnTo>
                    <a:pt x="1312" y="1944"/>
                  </a:lnTo>
                  <a:lnTo>
                    <a:pt x="1312" y="0"/>
                  </a:lnTo>
                  <a:lnTo>
                    <a:pt x="0" y="16"/>
                  </a:lnTo>
                  <a:lnTo>
                    <a:pt x="16" y="192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66CCFF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7" name="Group 95"/>
            <p:cNvGrpSpPr>
              <a:grpSpLocks/>
            </p:cNvGrpSpPr>
            <p:nvPr/>
          </p:nvGrpSpPr>
          <p:grpSpPr bwMode="auto">
            <a:xfrm>
              <a:off x="514" y="1028"/>
              <a:ext cx="712" cy="1006"/>
              <a:chOff x="608" y="1648"/>
              <a:chExt cx="1313" cy="2145"/>
            </a:xfrm>
          </p:grpSpPr>
          <p:grpSp>
            <p:nvGrpSpPr>
              <p:cNvPr id="130" name="Group 96"/>
              <p:cNvGrpSpPr>
                <a:grpSpLocks/>
              </p:cNvGrpSpPr>
              <p:nvPr/>
            </p:nvGrpSpPr>
            <p:grpSpPr bwMode="auto">
              <a:xfrm>
                <a:off x="608" y="1648"/>
                <a:ext cx="1304" cy="1968"/>
                <a:chOff x="608" y="1648"/>
                <a:chExt cx="1304" cy="1968"/>
              </a:xfrm>
            </p:grpSpPr>
            <p:sp>
              <p:nvSpPr>
                <p:cNvPr id="132" name="Line 97"/>
                <p:cNvSpPr>
                  <a:spLocks noChangeShapeType="1"/>
                </p:cNvSpPr>
                <p:nvPr/>
              </p:nvSpPr>
              <p:spPr bwMode="auto">
                <a:xfrm>
                  <a:off x="608" y="1648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" name="Line 98"/>
                <p:cNvSpPr>
                  <a:spLocks noChangeShapeType="1"/>
                </p:cNvSpPr>
                <p:nvPr/>
              </p:nvSpPr>
              <p:spPr bwMode="auto">
                <a:xfrm>
                  <a:off x="1904" y="1656"/>
                  <a:ext cx="8" cy="196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1" name="Freeform 99"/>
              <p:cNvSpPr>
                <a:spLocks/>
              </p:cNvSpPr>
              <p:nvPr/>
            </p:nvSpPr>
            <p:spPr bwMode="auto">
              <a:xfrm>
                <a:off x="608" y="3576"/>
                <a:ext cx="1313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0" y="112"/>
                  </a:cxn>
                  <a:cxn ang="0">
                    <a:pos x="632" y="216"/>
                  </a:cxn>
                  <a:cxn ang="0">
                    <a:pos x="1200" y="120"/>
                  </a:cxn>
                  <a:cxn ang="0">
                    <a:pos x="1312" y="16"/>
                  </a:cxn>
                </a:cxnLst>
                <a:rect l="0" t="0" r="r" b="b"/>
                <a:pathLst>
                  <a:path w="1313" h="217">
                    <a:moveTo>
                      <a:pt x="0" y="0"/>
                    </a:moveTo>
                    <a:cubicBezTo>
                      <a:pt x="20" y="19"/>
                      <a:pt x="15" y="76"/>
                      <a:pt x="120" y="112"/>
                    </a:cubicBezTo>
                    <a:cubicBezTo>
                      <a:pt x="225" y="148"/>
                      <a:pt x="452" y="215"/>
                      <a:pt x="632" y="216"/>
                    </a:cubicBezTo>
                    <a:cubicBezTo>
                      <a:pt x="812" y="217"/>
                      <a:pt x="1087" y="153"/>
                      <a:pt x="1200" y="120"/>
                    </a:cubicBezTo>
                    <a:cubicBezTo>
                      <a:pt x="1313" y="87"/>
                      <a:pt x="1289" y="38"/>
                      <a:pt x="1312" y="16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66CCFF"/>
                  </a:gs>
                </a:gsLst>
                <a:lin ang="18900000" scaled="1"/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8" name="Group 100"/>
            <p:cNvGrpSpPr>
              <a:grpSpLocks/>
            </p:cNvGrpSpPr>
            <p:nvPr/>
          </p:nvGrpSpPr>
          <p:grpSpPr bwMode="auto">
            <a:xfrm>
              <a:off x="514" y="829"/>
              <a:ext cx="706" cy="210"/>
              <a:chOff x="608" y="1224"/>
              <a:chExt cx="1299" cy="448"/>
            </a:xfrm>
          </p:grpSpPr>
          <p:sp>
            <p:nvSpPr>
              <p:cNvPr id="128" name="Freeform 101"/>
              <p:cNvSpPr>
                <a:spLocks/>
              </p:cNvSpPr>
              <p:nvPr/>
            </p:nvSpPr>
            <p:spPr bwMode="auto">
              <a:xfrm>
                <a:off x="608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9" name="Freeform 102"/>
              <p:cNvSpPr>
                <a:spLocks/>
              </p:cNvSpPr>
              <p:nvPr/>
            </p:nvSpPr>
            <p:spPr bwMode="auto">
              <a:xfrm flipH="1">
                <a:off x="1664" y="1224"/>
                <a:ext cx="243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48" y="352"/>
                  </a:cxn>
                  <a:cxn ang="0">
                    <a:pos x="200" y="280"/>
                  </a:cxn>
                  <a:cxn ang="0">
                    <a:pos x="232" y="128"/>
                  </a:cxn>
                  <a:cxn ang="0">
                    <a:pos x="136" y="48"/>
                  </a:cxn>
                  <a:cxn ang="0">
                    <a:pos x="32" y="0"/>
                  </a:cxn>
                </a:cxnLst>
                <a:rect l="0" t="0" r="r" b="b"/>
                <a:pathLst>
                  <a:path w="243" h="448">
                    <a:moveTo>
                      <a:pt x="0" y="448"/>
                    </a:moveTo>
                    <a:cubicBezTo>
                      <a:pt x="7" y="414"/>
                      <a:pt x="15" y="380"/>
                      <a:pt x="48" y="352"/>
                    </a:cubicBezTo>
                    <a:cubicBezTo>
                      <a:pt x="81" y="324"/>
                      <a:pt x="169" y="317"/>
                      <a:pt x="200" y="280"/>
                    </a:cubicBezTo>
                    <a:cubicBezTo>
                      <a:pt x="231" y="243"/>
                      <a:pt x="243" y="166"/>
                      <a:pt x="232" y="128"/>
                    </a:cubicBezTo>
                    <a:cubicBezTo>
                      <a:pt x="221" y="90"/>
                      <a:pt x="169" y="69"/>
                      <a:pt x="136" y="48"/>
                    </a:cubicBezTo>
                    <a:cubicBezTo>
                      <a:pt x="103" y="27"/>
                      <a:pt x="67" y="13"/>
                      <a:pt x="32" y="0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119" name="Picture 103" descr="uz"/>
            <p:cNvPicPr>
              <a:picLocks noChangeAspect="1" noChangeArrowheads="1"/>
            </p:cNvPicPr>
            <p:nvPr/>
          </p:nvPicPr>
          <p:blipFill>
            <a:blip r:embed="rId33" cstate="print"/>
            <a:srcRect/>
            <a:stretch>
              <a:fillRect/>
            </a:stretch>
          </p:blipFill>
          <p:spPr bwMode="auto">
            <a:xfrm>
              <a:off x="523" y="1004"/>
              <a:ext cx="677" cy="99"/>
            </a:xfrm>
            <a:prstGeom prst="rect">
              <a:avLst/>
            </a:prstGeom>
            <a:noFill/>
          </p:spPr>
        </p:pic>
        <p:grpSp>
          <p:nvGrpSpPr>
            <p:cNvPr id="120" name="Group 104"/>
            <p:cNvGrpSpPr>
              <a:grpSpLocks/>
            </p:cNvGrpSpPr>
            <p:nvPr/>
          </p:nvGrpSpPr>
          <p:grpSpPr bwMode="auto">
            <a:xfrm>
              <a:off x="751" y="720"/>
              <a:ext cx="215" cy="91"/>
              <a:chOff x="3156" y="2103"/>
              <a:chExt cx="436" cy="250"/>
            </a:xfrm>
          </p:grpSpPr>
          <p:sp>
            <p:nvSpPr>
              <p:cNvPr id="126" name="Freeform 105"/>
              <p:cNvSpPr>
                <a:spLocks/>
              </p:cNvSpPr>
              <p:nvPr/>
            </p:nvSpPr>
            <p:spPr bwMode="auto">
              <a:xfrm>
                <a:off x="3156" y="2103"/>
                <a:ext cx="436" cy="244"/>
              </a:xfrm>
              <a:custGeom>
                <a:avLst/>
                <a:gdLst/>
                <a:ahLst/>
                <a:cxnLst>
                  <a:cxn ang="0">
                    <a:pos x="212" y="225"/>
                  </a:cxn>
                  <a:cxn ang="0">
                    <a:pos x="28" y="225"/>
                  </a:cxn>
                  <a:cxn ang="0">
                    <a:pos x="44" y="113"/>
                  </a:cxn>
                  <a:cxn ang="0">
                    <a:pos x="116" y="31"/>
                  </a:cxn>
                  <a:cxn ang="0">
                    <a:pos x="212" y="1"/>
                  </a:cxn>
                  <a:cxn ang="0">
                    <a:pos x="308" y="36"/>
                  </a:cxn>
                  <a:cxn ang="0">
                    <a:pos x="404" y="121"/>
                  </a:cxn>
                  <a:cxn ang="0">
                    <a:pos x="404" y="217"/>
                  </a:cxn>
                  <a:cxn ang="0">
                    <a:pos x="212" y="225"/>
                  </a:cxn>
                </a:cxnLst>
                <a:rect l="0" t="0" r="r" b="b"/>
                <a:pathLst>
                  <a:path w="436" h="244">
                    <a:moveTo>
                      <a:pt x="212" y="225"/>
                    </a:moveTo>
                    <a:cubicBezTo>
                      <a:pt x="163" y="242"/>
                      <a:pt x="56" y="244"/>
                      <a:pt x="28" y="225"/>
                    </a:cubicBezTo>
                    <a:cubicBezTo>
                      <a:pt x="0" y="206"/>
                      <a:pt x="29" y="145"/>
                      <a:pt x="44" y="113"/>
                    </a:cubicBezTo>
                    <a:cubicBezTo>
                      <a:pt x="59" y="81"/>
                      <a:pt x="88" y="50"/>
                      <a:pt x="116" y="31"/>
                    </a:cubicBezTo>
                    <a:cubicBezTo>
                      <a:pt x="144" y="12"/>
                      <a:pt x="180" y="0"/>
                      <a:pt x="212" y="1"/>
                    </a:cubicBezTo>
                    <a:cubicBezTo>
                      <a:pt x="244" y="1"/>
                      <a:pt x="276" y="16"/>
                      <a:pt x="308" y="36"/>
                    </a:cubicBezTo>
                    <a:cubicBezTo>
                      <a:pt x="340" y="56"/>
                      <a:pt x="388" y="91"/>
                      <a:pt x="404" y="121"/>
                    </a:cubicBezTo>
                    <a:cubicBezTo>
                      <a:pt x="420" y="151"/>
                      <a:pt x="436" y="200"/>
                      <a:pt x="404" y="217"/>
                    </a:cubicBezTo>
                    <a:cubicBezTo>
                      <a:pt x="372" y="234"/>
                      <a:pt x="252" y="223"/>
                      <a:pt x="212" y="225"/>
                    </a:cubicBezTo>
                    <a:close/>
                  </a:path>
                </a:pathLst>
              </a:custGeom>
              <a:solidFill>
                <a:srgbClr val="66CCFF"/>
              </a:solidFill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7" name="Freeform 106"/>
              <p:cNvSpPr>
                <a:spLocks/>
              </p:cNvSpPr>
              <p:nvPr/>
            </p:nvSpPr>
            <p:spPr bwMode="auto">
              <a:xfrm>
                <a:off x="3204" y="2205"/>
                <a:ext cx="337" cy="148"/>
              </a:xfrm>
              <a:custGeom>
                <a:avLst/>
                <a:gdLst/>
                <a:ahLst/>
                <a:cxnLst>
                  <a:cxn ang="0">
                    <a:pos x="36" y="131"/>
                  </a:cxn>
                  <a:cxn ang="0">
                    <a:pos x="84" y="43"/>
                  </a:cxn>
                  <a:cxn ang="0">
                    <a:pos x="164" y="3"/>
                  </a:cxn>
                  <a:cxn ang="0">
                    <a:pos x="260" y="27"/>
                  </a:cxn>
                  <a:cxn ang="0">
                    <a:pos x="300" y="131"/>
                  </a:cxn>
                  <a:cxn ang="0">
                    <a:pos x="36" y="131"/>
                  </a:cxn>
                </a:cxnLst>
                <a:rect l="0" t="0" r="r" b="b"/>
                <a:pathLst>
                  <a:path w="337" h="148">
                    <a:moveTo>
                      <a:pt x="36" y="131"/>
                    </a:moveTo>
                    <a:cubicBezTo>
                      <a:pt x="0" y="116"/>
                      <a:pt x="63" y="64"/>
                      <a:pt x="84" y="43"/>
                    </a:cubicBezTo>
                    <a:cubicBezTo>
                      <a:pt x="105" y="22"/>
                      <a:pt x="135" y="6"/>
                      <a:pt x="164" y="3"/>
                    </a:cubicBezTo>
                    <a:cubicBezTo>
                      <a:pt x="193" y="0"/>
                      <a:pt x="237" y="6"/>
                      <a:pt x="260" y="27"/>
                    </a:cubicBezTo>
                    <a:cubicBezTo>
                      <a:pt x="283" y="48"/>
                      <a:pt x="337" y="114"/>
                      <a:pt x="300" y="131"/>
                    </a:cubicBezTo>
                    <a:cubicBezTo>
                      <a:pt x="263" y="148"/>
                      <a:pt x="91" y="131"/>
                      <a:pt x="36" y="131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1" name="Group 107"/>
            <p:cNvGrpSpPr>
              <a:grpSpLocks/>
            </p:cNvGrpSpPr>
            <p:nvPr/>
          </p:nvGrpSpPr>
          <p:grpSpPr bwMode="auto">
            <a:xfrm flipV="1">
              <a:off x="480" y="882"/>
              <a:ext cx="779" cy="398"/>
              <a:chOff x="464" y="613"/>
              <a:chExt cx="1739" cy="1116"/>
            </a:xfrm>
          </p:grpSpPr>
          <p:sp>
            <p:nvSpPr>
              <p:cNvPr id="122" name="Freeform 108"/>
              <p:cNvSpPr>
                <a:spLocks/>
              </p:cNvSpPr>
              <p:nvPr/>
            </p:nvSpPr>
            <p:spPr bwMode="auto">
              <a:xfrm>
                <a:off x="464" y="733"/>
                <a:ext cx="1739" cy="960"/>
              </a:xfrm>
              <a:custGeom>
                <a:avLst/>
                <a:gdLst/>
                <a:ahLst/>
                <a:cxnLst>
                  <a:cxn ang="0">
                    <a:pos x="256" y="819"/>
                  </a:cxn>
                  <a:cxn ang="0">
                    <a:pos x="304" y="947"/>
                  </a:cxn>
                  <a:cxn ang="0">
                    <a:pos x="80" y="739"/>
                  </a:cxn>
                  <a:cxn ang="0">
                    <a:pos x="16" y="371"/>
                  </a:cxn>
                  <a:cxn ang="0">
                    <a:pos x="176" y="147"/>
                  </a:cxn>
                  <a:cxn ang="0">
                    <a:pos x="656" y="19"/>
                  </a:cxn>
                  <a:cxn ang="0">
                    <a:pos x="1120" y="35"/>
                  </a:cxn>
                  <a:cxn ang="0">
                    <a:pos x="1648" y="211"/>
                  </a:cxn>
                  <a:cxn ang="0">
                    <a:pos x="1664" y="563"/>
                  </a:cxn>
                  <a:cxn ang="0">
                    <a:pos x="1568" y="771"/>
                  </a:cxn>
                  <a:cxn ang="0">
                    <a:pos x="1344" y="947"/>
                  </a:cxn>
                  <a:cxn ang="0">
                    <a:pos x="1392" y="851"/>
                  </a:cxn>
                </a:cxnLst>
                <a:rect l="0" t="0" r="r" b="b"/>
                <a:pathLst>
                  <a:path w="1739" h="960">
                    <a:moveTo>
                      <a:pt x="256" y="819"/>
                    </a:moveTo>
                    <a:cubicBezTo>
                      <a:pt x="264" y="840"/>
                      <a:pt x="333" y="960"/>
                      <a:pt x="304" y="947"/>
                    </a:cubicBezTo>
                    <a:cubicBezTo>
                      <a:pt x="275" y="934"/>
                      <a:pt x="128" y="835"/>
                      <a:pt x="80" y="739"/>
                    </a:cubicBezTo>
                    <a:cubicBezTo>
                      <a:pt x="32" y="643"/>
                      <a:pt x="0" y="470"/>
                      <a:pt x="16" y="371"/>
                    </a:cubicBezTo>
                    <a:cubicBezTo>
                      <a:pt x="32" y="272"/>
                      <a:pt x="69" y="206"/>
                      <a:pt x="176" y="147"/>
                    </a:cubicBezTo>
                    <a:cubicBezTo>
                      <a:pt x="283" y="88"/>
                      <a:pt x="499" y="38"/>
                      <a:pt x="656" y="19"/>
                    </a:cubicBezTo>
                    <a:cubicBezTo>
                      <a:pt x="813" y="0"/>
                      <a:pt x="955" y="3"/>
                      <a:pt x="1120" y="35"/>
                    </a:cubicBezTo>
                    <a:cubicBezTo>
                      <a:pt x="1285" y="67"/>
                      <a:pt x="1557" y="123"/>
                      <a:pt x="1648" y="211"/>
                    </a:cubicBezTo>
                    <a:cubicBezTo>
                      <a:pt x="1739" y="299"/>
                      <a:pt x="1677" y="470"/>
                      <a:pt x="1664" y="563"/>
                    </a:cubicBezTo>
                    <a:cubicBezTo>
                      <a:pt x="1651" y="656"/>
                      <a:pt x="1621" y="707"/>
                      <a:pt x="1568" y="771"/>
                    </a:cubicBezTo>
                    <a:cubicBezTo>
                      <a:pt x="1515" y="835"/>
                      <a:pt x="1373" y="934"/>
                      <a:pt x="1344" y="947"/>
                    </a:cubicBezTo>
                    <a:cubicBezTo>
                      <a:pt x="1315" y="960"/>
                      <a:pt x="1382" y="871"/>
                      <a:pt x="1392" y="851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" name="Freeform 109" descr="Дуб"/>
              <p:cNvSpPr>
                <a:spLocks/>
              </p:cNvSpPr>
              <p:nvPr/>
            </p:nvSpPr>
            <p:spPr bwMode="auto">
              <a:xfrm>
                <a:off x="685" y="613"/>
                <a:ext cx="1352" cy="331"/>
              </a:xfrm>
              <a:custGeom>
                <a:avLst/>
                <a:gdLst/>
                <a:ahLst/>
                <a:cxnLst>
                  <a:cxn ang="0">
                    <a:pos x="19" y="139"/>
                  </a:cxn>
                  <a:cxn ang="0">
                    <a:pos x="147" y="75"/>
                  </a:cxn>
                  <a:cxn ang="0">
                    <a:pos x="803" y="11"/>
                  </a:cxn>
                  <a:cxn ang="0">
                    <a:pos x="1283" y="139"/>
                  </a:cxn>
                  <a:cxn ang="0">
                    <a:pos x="1219" y="299"/>
                  </a:cxn>
                  <a:cxn ang="0">
                    <a:pos x="899" y="235"/>
                  </a:cxn>
                  <a:cxn ang="0">
                    <a:pos x="531" y="235"/>
                  </a:cxn>
                  <a:cxn ang="0">
                    <a:pos x="83" y="315"/>
                  </a:cxn>
                  <a:cxn ang="0">
                    <a:pos x="19" y="139"/>
                  </a:cxn>
                </a:cxnLst>
                <a:rect l="0" t="0" r="r" b="b"/>
                <a:pathLst>
                  <a:path w="1352" h="331">
                    <a:moveTo>
                      <a:pt x="19" y="139"/>
                    </a:moveTo>
                    <a:cubicBezTo>
                      <a:pt x="30" y="99"/>
                      <a:pt x="16" y="96"/>
                      <a:pt x="147" y="75"/>
                    </a:cubicBezTo>
                    <a:cubicBezTo>
                      <a:pt x="278" y="54"/>
                      <a:pt x="614" y="0"/>
                      <a:pt x="803" y="11"/>
                    </a:cubicBezTo>
                    <a:cubicBezTo>
                      <a:pt x="992" y="22"/>
                      <a:pt x="1214" y="91"/>
                      <a:pt x="1283" y="139"/>
                    </a:cubicBezTo>
                    <a:cubicBezTo>
                      <a:pt x="1352" y="187"/>
                      <a:pt x="1283" y="283"/>
                      <a:pt x="1219" y="299"/>
                    </a:cubicBezTo>
                    <a:cubicBezTo>
                      <a:pt x="1155" y="315"/>
                      <a:pt x="1014" y="246"/>
                      <a:pt x="899" y="235"/>
                    </a:cubicBezTo>
                    <a:cubicBezTo>
                      <a:pt x="784" y="224"/>
                      <a:pt x="667" y="222"/>
                      <a:pt x="531" y="235"/>
                    </a:cubicBezTo>
                    <a:cubicBezTo>
                      <a:pt x="395" y="248"/>
                      <a:pt x="166" y="331"/>
                      <a:pt x="83" y="315"/>
                    </a:cubicBezTo>
                    <a:cubicBezTo>
                      <a:pt x="0" y="299"/>
                      <a:pt x="8" y="179"/>
                      <a:pt x="19" y="139"/>
                    </a:cubicBezTo>
                    <a:close/>
                  </a:path>
                </a:pathLst>
              </a:custGeom>
              <a:blipFill dpi="0" rotWithShape="1">
                <a:blip r:embed="rId34" cstate="print"/>
                <a:srcRect/>
                <a:tile tx="0" ty="0" sx="100000" sy="100000" flip="none" algn="tl"/>
              </a:blip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4" name="Freeform 110"/>
              <p:cNvSpPr>
                <a:spLocks/>
              </p:cNvSpPr>
              <p:nvPr/>
            </p:nvSpPr>
            <p:spPr bwMode="auto">
              <a:xfrm>
                <a:off x="1760" y="1613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" name="Freeform 111"/>
              <p:cNvSpPr>
                <a:spLocks/>
              </p:cNvSpPr>
              <p:nvPr/>
            </p:nvSpPr>
            <p:spPr bwMode="auto">
              <a:xfrm rot="16891287">
                <a:off x="680" y="1621"/>
                <a:ext cx="117" cy="99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48" y="3"/>
                  </a:cxn>
                  <a:cxn ang="0">
                    <a:pos x="112" y="51"/>
                  </a:cxn>
                  <a:cxn ang="0">
                    <a:pos x="80" y="99"/>
                  </a:cxn>
                </a:cxnLst>
                <a:rect l="0" t="0" r="r" b="b"/>
                <a:pathLst>
                  <a:path w="117" h="99">
                    <a:moveTo>
                      <a:pt x="0" y="35"/>
                    </a:moveTo>
                    <a:cubicBezTo>
                      <a:pt x="14" y="17"/>
                      <a:pt x="29" y="0"/>
                      <a:pt x="48" y="3"/>
                    </a:cubicBezTo>
                    <a:cubicBezTo>
                      <a:pt x="67" y="6"/>
                      <a:pt x="107" y="35"/>
                      <a:pt x="112" y="51"/>
                    </a:cubicBezTo>
                    <a:cubicBezTo>
                      <a:pt x="117" y="67"/>
                      <a:pt x="98" y="83"/>
                      <a:pt x="80" y="9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aphicFrame>
        <p:nvGraphicFramePr>
          <p:cNvPr id="139" name="Объект 138"/>
          <p:cNvGraphicFramePr>
            <a:graphicFrameLocks noChangeAspect="1"/>
          </p:cNvGraphicFramePr>
          <p:nvPr/>
        </p:nvGraphicFramePr>
        <p:xfrm>
          <a:off x="827584" y="5517232"/>
          <a:ext cx="432048" cy="548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Формула" r:id="rId35" imgW="152280" imgH="393480" progId="Equation.3">
                  <p:embed/>
                </p:oleObj>
              </mc:Choice>
              <mc:Fallback>
                <p:oleObj name="Формула" r:id="rId35" imgW="15228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517232"/>
                        <a:ext cx="432048" cy="5486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3" name="Object 21"/>
          <p:cNvGraphicFramePr>
            <a:graphicFrameLocks noChangeAspect="1"/>
          </p:cNvGraphicFramePr>
          <p:nvPr/>
        </p:nvGraphicFramePr>
        <p:xfrm>
          <a:off x="2411760" y="5517232"/>
          <a:ext cx="288032" cy="548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Формула" r:id="rId37" imgW="152280" imgH="393480" progId="Equation.3">
                  <p:embed/>
                </p:oleObj>
              </mc:Choice>
              <mc:Fallback>
                <p:oleObj name="Формула" r:id="rId37" imgW="152280" imgH="393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5517232"/>
                        <a:ext cx="288032" cy="5486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4" name="Object 22"/>
          <p:cNvGraphicFramePr>
            <a:graphicFrameLocks noChangeAspect="1"/>
          </p:cNvGraphicFramePr>
          <p:nvPr/>
        </p:nvGraphicFramePr>
        <p:xfrm>
          <a:off x="3923928" y="5517232"/>
          <a:ext cx="360040" cy="548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Формула" r:id="rId39" imgW="152280" imgH="393480" progId="Equation.3">
                  <p:embed/>
                </p:oleObj>
              </mc:Choice>
              <mc:Fallback>
                <p:oleObj name="Формула" r:id="rId39" imgW="152280" imgH="393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5517232"/>
                        <a:ext cx="360040" cy="5486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5" name="Object 23"/>
          <p:cNvGraphicFramePr>
            <a:graphicFrameLocks noChangeAspect="1"/>
          </p:cNvGraphicFramePr>
          <p:nvPr/>
        </p:nvGraphicFramePr>
        <p:xfrm>
          <a:off x="5508104" y="5517232"/>
          <a:ext cx="36004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Формула" r:id="rId40" imgW="152280" imgH="393480" progId="Equation.3">
                  <p:embed/>
                </p:oleObj>
              </mc:Choice>
              <mc:Fallback>
                <p:oleObj name="Формула" r:id="rId40" imgW="15228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517232"/>
                        <a:ext cx="360040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6" name="Object 24"/>
          <p:cNvGraphicFramePr>
            <a:graphicFrameLocks noChangeAspect="1"/>
          </p:cNvGraphicFramePr>
          <p:nvPr/>
        </p:nvGraphicFramePr>
        <p:xfrm>
          <a:off x="7452320" y="5373216"/>
          <a:ext cx="491287" cy="597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Формула" r:id="rId41" imgW="152280" imgH="393480" progId="Equation.3">
                  <p:embed/>
                </p:oleObj>
              </mc:Choice>
              <mc:Fallback>
                <p:oleObj name="Формула" r:id="rId41" imgW="152280" imgH="3934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5373216"/>
                        <a:ext cx="491287" cy="5971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144000" cy="704808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sz="2000" dirty="0"/>
              <a:t>Сколько километров проедет велосипедист за               , если будет двигаться со</a:t>
            </a:r>
          </a:p>
          <a:p>
            <a:endParaRPr lang="ru-RU" sz="2000" dirty="0"/>
          </a:p>
          <a:p>
            <a:r>
              <a:rPr lang="ru-RU" sz="2000" dirty="0"/>
              <a:t> скоростью                                 </a:t>
            </a:r>
            <a:r>
              <a:rPr lang="en-US" sz="2000" dirty="0"/>
              <a:t>?</a:t>
            </a:r>
            <a:r>
              <a:rPr lang="ru-RU" sz="2000" dirty="0"/>
              <a:t>  </a:t>
            </a:r>
          </a:p>
          <a:p>
            <a:endParaRPr lang="ru-RU" sz="2000" dirty="0"/>
          </a:p>
          <a:p>
            <a:endParaRPr lang="ru-RU" sz="2000" dirty="0"/>
          </a:p>
          <a:p>
            <a:endParaRPr lang="ru-RU" dirty="0"/>
          </a:p>
          <a:p>
            <a:endParaRPr lang="ru-RU" dirty="0"/>
          </a:p>
          <a:p>
            <a:r>
              <a:rPr lang="en-US" sz="3200" dirty="0"/>
              <a:t>                                             </a:t>
            </a:r>
            <a:endParaRPr lang="ru-RU" sz="28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292080" y="260648"/>
          <a:ext cx="576064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Формула" r:id="rId2" imgW="368280" imgH="393480" progId="Equation.3">
                  <p:embed/>
                </p:oleObj>
              </mc:Choice>
              <mc:Fallback>
                <p:oleObj name="Формула" r:id="rId2" imgW="368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60648"/>
                        <a:ext cx="576064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907704" y="3284984"/>
          <a:ext cx="208823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Формула" r:id="rId4" imgW="736560" imgH="393480" progId="Equation.3">
                  <p:embed/>
                </p:oleObj>
              </mc:Choice>
              <mc:Fallback>
                <p:oleObj name="Формула" r:id="rId4" imgW="7365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284984"/>
                        <a:ext cx="208823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3" descr="sport061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335" flipH="1">
            <a:off x="539615" y="4869238"/>
            <a:ext cx="1601788" cy="1309687"/>
          </a:xfrm>
          <a:prstGeom prst="rect">
            <a:avLst/>
          </a:prstGeom>
          <a:noFill/>
        </p:spPr>
      </p:pic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95536" y="3212976"/>
          <a:ext cx="792088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Формула" r:id="rId7" imgW="368280" imgH="393480" progId="Equation.3">
                  <p:embed/>
                </p:oleObj>
              </mc:Choice>
              <mc:Fallback>
                <p:oleObj name="Формула" r:id="rId7" imgW="3682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212976"/>
                        <a:ext cx="792088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475656" y="3850352"/>
          <a:ext cx="216024" cy="298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Формула" r:id="rId9" imgW="114120" imgH="114120" progId="Equation.3">
                  <p:embed/>
                </p:oleObj>
              </mc:Choice>
              <mc:Fallback>
                <p:oleObj name="Формула" r:id="rId9" imgW="114120" imgH="1141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850352"/>
                        <a:ext cx="216024" cy="2987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923928" y="3645024"/>
          <a:ext cx="64807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Формула" r:id="rId11" imgW="126720" imgH="101520" progId="Equation.3">
                  <p:embed/>
                </p:oleObj>
              </mc:Choice>
              <mc:Fallback>
                <p:oleObj name="Формула" r:id="rId11" imgW="126720" imgH="10152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645024"/>
                        <a:ext cx="648072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475656" y="836712"/>
          <a:ext cx="1584175" cy="936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Формула" r:id="rId13" imgW="736560" imgH="393480" progId="Equation.3">
                  <p:embed/>
                </p:oleObj>
              </mc:Choice>
              <mc:Fallback>
                <p:oleObj name="Формула" r:id="rId13" imgW="7365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836712"/>
                        <a:ext cx="1584175" cy="9361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572000" y="3429000"/>
          <a:ext cx="792088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Формула" r:id="rId15" imgW="215640" imgH="393480" progId="Equation.3">
                  <p:embed/>
                </p:oleObj>
              </mc:Choice>
              <mc:Fallback>
                <p:oleObj name="Формула" r:id="rId15" imgW="21564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429000"/>
                        <a:ext cx="792088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508104" y="3429000"/>
          <a:ext cx="864096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Формула" r:id="rId17" imgW="228600" imgH="393480" progId="Equation.3">
                  <p:embed/>
                </p:oleObj>
              </mc:Choice>
              <mc:Fallback>
                <p:oleObj name="Формула" r:id="rId17" imgW="22860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429000"/>
                        <a:ext cx="864096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364088" y="4005064"/>
          <a:ext cx="216024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Формула" r:id="rId19" imgW="114120" imgH="114120" progId="Equation.3">
                  <p:embed/>
                </p:oleObj>
              </mc:Choice>
              <mc:Fallback>
                <p:oleObj name="Формула" r:id="rId19" imgW="114120" imgH="11412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4005064"/>
                        <a:ext cx="216024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732240" y="3429000"/>
          <a:ext cx="864096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Формула" r:id="rId21" imgW="215640" imgH="393480" progId="Equation.3">
                  <p:embed/>
                </p:oleObj>
              </mc:Choice>
              <mc:Fallback>
                <p:oleObj name="Формула" r:id="rId21" imgW="21564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3429000"/>
                        <a:ext cx="864096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7956376" y="3501008"/>
          <a:ext cx="93610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Формула" r:id="rId23" imgW="291960" imgH="393480" progId="Equation.3">
                  <p:embed/>
                </p:oleObj>
              </mc:Choice>
              <mc:Fallback>
                <p:oleObj name="Формула" r:id="rId23" imgW="29196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3501008"/>
                        <a:ext cx="936104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7668344" y="3789040"/>
          <a:ext cx="279524" cy="66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Формула" r:id="rId25" imgW="126720" imgH="101520" progId="Equation.3">
                  <p:embed/>
                </p:oleObj>
              </mc:Choice>
              <mc:Fallback>
                <p:oleObj name="Формула" r:id="rId25" imgW="126720" imgH="10152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3789040"/>
                        <a:ext cx="279524" cy="6692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6372200" y="3789040"/>
          <a:ext cx="280988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Формула" r:id="rId27" imgW="126720" imgH="101520" progId="Equation.3">
                  <p:embed/>
                </p:oleObj>
              </mc:Choice>
              <mc:Fallback>
                <p:oleObj name="Формула" r:id="rId27" imgW="126720" imgH="10152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3789040"/>
                        <a:ext cx="280988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097338" y="1700213"/>
          <a:ext cx="1410766" cy="864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Формула" r:id="rId29" imgW="355320" imgH="177480" progId="Equation.3">
                  <p:embed/>
                </p:oleObj>
              </mc:Choice>
              <mc:Fallback>
                <p:oleObj name="Формула" r:id="rId29" imgW="355320" imgH="177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38" y="1700213"/>
                        <a:ext cx="1410766" cy="8646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/>
          <p:cNvGraphicFramePr>
            <a:graphicFrameLocks noChangeAspect="1"/>
          </p:cNvGraphicFramePr>
          <p:nvPr/>
        </p:nvGraphicFramePr>
        <p:xfrm>
          <a:off x="5508104" y="1988840"/>
          <a:ext cx="2159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Формула" r:id="rId31" imgW="114120" imgH="114120" progId="Equation.3">
                  <p:embed/>
                </p:oleObj>
              </mc:Choice>
              <mc:Fallback>
                <p:oleObj name="Формула" r:id="rId31" imgW="114120" imgH="11412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988840"/>
                        <a:ext cx="2159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5796136" y="1844824"/>
          <a:ext cx="64807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Формула" r:id="rId33" imgW="88560" imgH="152280" progId="Equation.3">
                  <p:embed/>
                </p:oleObj>
              </mc:Choice>
              <mc:Fallback>
                <p:oleObj name="Формула" r:id="rId33" imgW="88560" imgH="1522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844824"/>
                        <a:ext cx="648072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414"/>
          <p:cNvGrpSpPr>
            <a:grpSpLocks/>
          </p:cNvGrpSpPr>
          <p:nvPr/>
        </p:nvGrpSpPr>
        <p:grpSpPr bwMode="auto">
          <a:xfrm>
            <a:off x="323528" y="6165304"/>
            <a:ext cx="8650450" cy="576064"/>
            <a:chOff x="-49" y="2927"/>
            <a:chExt cx="5857" cy="362"/>
          </a:xfrm>
        </p:grpSpPr>
        <p:sp>
          <p:nvSpPr>
            <p:cNvPr id="22" name="Rectangle 415"/>
            <p:cNvSpPr>
              <a:spLocks noChangeArrowheads="1"/>
            </p:cNvSpPr>
            <p:nvPr/>
          </p:nvSpPr>
          <p:spPr bwMode="auto">
            <a:xfrm rot="10847964" flipV="1">
              <a:off x="-49" y="2927"/>
              <a:ext cx="5857" cy="362"/>
            </a:xfrm>
            <a:prstGeom prst="rect">
              <a:avLst/>
            </a:prstGeom>
            <a:gradFill rotWithShape="1">
              <a:gsLst>
                <a:gs pos="0">
                  <a:srgbClr val="EAEAEA"/>
                </a:gs>
                <a:gs pos="50000">
                  <a:srgbClr val="B2B2B2"/>
                </a:gs>
                <a:gs pos="100000">
                  <a:srgbClr val="EAEAEA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/>
              <a:endParaRPr lang="ru-RU" sz="9600" b="1">
                <a:latin typeface="Times New Roman" pitchFamily="18" charset="0"/>
              </a:endParaRPr>
            </a:p>
          </p:txBody>
        </p:sp>
        <p:sp>
          <p:nvSpPr>
            <p:cNvPr id="23" name="Freeform 416"/>
            <p:cNvSpPr>
              <a:spLocks/>
            </p:cNvSpPr>
            <p:nvPr/>
          </p:nvSpPr>
          <p:spPr bwMode="auto">
            <a:xfrm>
              <a:off x="-24" y="3072"/>
              <a:ext cx="5832" cy="48"/>
            </a:xfrm>
            <a:custGeom>
              <a:avLst/>
              <a:gdLst/>
              <a:ahLst/>
              <a:cxnLst>
                <a:cxn ang="0">
                  <a:pos x="5952" y="48"/>
                </a:cxn>
                <a:cxn ang="0">
                  <a:pos x="0" y="0"/>
                </a:cxn>
              </a:cxnLst>
              <a:rect l="0" t="0" r="r" b="b"/>
              <a:pathLst>
                <a:path w="5952" h="48">
                  <a:moveTo>
                    <a:pt x="5952" y="48"/>
                  </a:moveTo>
                  <a:lnTo>
                    <a:pt x="0" y="0"/>
                  </a:lnTo>
                </a:path>
              </a:pathLst>
            </a:cu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98566E-6 L 0.74809 -3.98566E-6 " pathEditMode="relative" ptsTypes="AA">
                                      <p:cBhvr>
                                        <p:cTn id="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30</TotalTime>
  <Words>131</Words>
  <Application>Microsoft Office PowerPoint</Application>
  <PresentationFormat>Экран (4:3)</PresentationFormat>
  <Paragraphs>125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4" baseType="lpstr">
      <vt:lpstr>Arial</vt:lpstr>
      <vt:lpstr>Arial Narrow</vt:lpstr>
      <vt:lpstr>Calibri</vt:lpstr>
      <vt:lpstr>Cambria</vt:lpstr>
      <vt:lpstr>Cambria Math</vt:lpstr>
      <vt:lpstr>Comic Sans MS</vt:lpstr>
      <vt:lpstr>Impact</vt:lpstr>
      <vt:lpstr>Rockwell</vt:lpstr>
      <vt:lpstr>Rockwell Condensed</vt:lpstr>
      <vt:lpstr>Times New Roman</vt:lpstr>
      <vt:lpstr>Wingdings</vt:lpstr>
      <vt:lpstr>Дерево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</cp:lastModifiedBy>
  <cp:revision>5</cp:revision>
  <dcterms:created xsi:type="dcterms:W3CDTF">2013-10-20T17:58:48Z</dcterms:created>
  <dcterms:modified xsi:type="dcterms:W3CDTF">2024-11-22T13:13:30Z</dcterms:modified>
</cp:coreProperties>
</file>