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6" r:id="rId4"/>
    <p:sldId id="258" r:id="rId5"/>
    <p:sldId id="259" r:id="rId6"/>
    <p:sldId id="273" r:id="rId7"/>
    <p:sldId id="261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72" r:id="rId17"/>
    <p:sldId id="269" r:id="rId18"/>
    <p:sldId id="270" r:id="rId19"/>
    <p:sldId id="271" r:id="rId20"/>
    <p:sldId id="262" r:id="rId21"/>
    <p:sldId id="275" r:id="rId22"/>
    <p:sldId id="25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C7B"/>
    <a:srgbClr val="618D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3312189_16-p-sinie-treugolniki-fon-1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441472" y="979806"/>
            <a:ext cx="1697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59557" y="404664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915815" y="4653136"/>
            <a:ext cx="60592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</a:t>
            </a:r>
            <a:endParaRPr lang="ru-RU" sz="5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160095" y="5818038"/>
            <a:ext cx="3872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М.Н.</a:t>
            </a: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256 ГО ЗАТО Фокино</a:t>
            </a:r>
            <a:endParaRPr lang="ru-RU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Приморский край</a:t>
            </a:r>
            <a:endParaRPr lang="ru-RU" b="1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 flipH="1">
            <a:off x="269833" y="3140968"/>
            <a:ext cx="2242114" cy="3541694"/>
            <a:chOff x="179512" y="267796"/>
            <a:chExt cx="4033565" cy="6054826"/>
          </a:xfrm>
        </p:grpSpPr>
        <p:sp>
          <p:nvSpPr>
            <p:cNvPr id="13" name="Овал 12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95936" y="1808019"/>
            <a:ext cx="3867600" cy="4824536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Равнобедренный треугольник 17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Равнобедренный треугольник 1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575556" y="2132856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575556" y="307253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75556" y="496124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 userDrawn="1"/>
        </p:nvSpPr>
        <p:spPr>
          <a:xfrm rot="10800000">
            <a:off x="8050086" y="1343098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 userDrawn="1"/>
        </p:nvSpPr>
        <p:spPr>
          <a:xfrm>
            <a:off x="1641149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 userDrawn="1"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 userDrawn="1"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 userDrawn="1"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95936" y="2564904"/>
            <a:ext cx="4608512" cy="72008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Группа 13"/>
          <p:cNvGrpSpPr/>
          <p:nvPr userDrawn="1"/>
        </p:nvGrpSpPr>
        <p:grpSpPr>
          <a:xfrm flipH="1">
            <a:off x="269833" y="3140968"/>
            <a:ext cx="2242114" cy="3541694"/>
            <a:chOff x="179512" y="267796"/>
            <a:chExt cx="4033565" cy="6054826"/>
          </a:xfrm>
        </p:grpSpPr>
        <p:sp>
          <p:nvSpPr>
            <p:cNvPr id="15" name="Овал 14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 rot="5400000">
            <a:off x="3949658" y="1250758"/>
            <a:ext cx="3816424" cy="52925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10" name="Овал 9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 userDrawn="1"/>
        </p:nvSpPr>
        <p:spPr>
          <a:xfrm>
            <a:off x="179512" y="332656"/>
            <a:ext cx="8784976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323528" y="4666081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 userDrawn="1"/>
        </p:nvSpPr>
        <p:spPr>
          <a:xfrm rot="10800000">
            <a:off x="7927772" y="1808019"/>
            <a:ext cx="1036716" cy="715420"/>
          </a:xfrm>
          <a:prstGeom prst="triangle">
            <a:avLst/>
          </a:prstGeom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 rot="5400000">
            <a:off x="2217602" y="-481298"/>
            <a:ext cx="4752528" cy="7820596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7412043" y="3756568"/>
            <a:ext cx="1656184" cy="2636912"/>
            <a:chOff x="179512" y="267796"/>
            <a:chExt cx="4033565" cy="6054826"/>
          </a:xfrm>
        </p:grpSpPr>
        <p:sp>
          <p:nvSpPr>
            <p:cNvPr id="5" name="Овал 4"/>
            <p:cNvSpPr/>
            <p:nvPr userDrawn="1"/>
          </p:nvSpPr>
          <p:spPr>
            <a:xfrm>
              <a:off x="971600" y="1628800"/>
              <a:ext cx="1944216" cy="21602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 userDrawn="1"/>
          </p:nvSpPr>
          <p:spPr>
            <a:xfrm>
              <a:off x="733047" y="564662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 userDrawn="1"/>
          </p:nvSpPr>
          <p:spPr>
            <a:xfrm>
              <a:off x="2555776" y="5586844"/>
              <a:ext cx="546056" cy="4243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" name="Picture 2" descr="https://i.ytimg.com/vi/H-8BAaF7S0I/maxresdefault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016" r="31511"/>
            <a:stretch>
              <a:fillRect/>
            </a:stretch>
          </p:blipFill>
          <p:spPr bwMode="auto">
            <a:xfrm>
              <a:off x="179512" y="267796"/>
              <a:ext cx="4033565" cy="6054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Прямоугольник 8"/>
          <p:cNvSpPr/>
          <p:nvPr userDrawn="1"/>
        </p:nvSpPr>
        <p:spPr>
          <a:xfrm>
            <a:off x="1043608" y="692696"/>
            <a:ext cx="4608512" cy="72008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DDD131-73DE-42B6-BAE1-209A3D40B52E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F08658-22C9-4A05-A6D2-3159074AB1C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3312189_16-p-sinie-treugolniki-fon-19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15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jpeg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20.wmf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" Target="slide2.xml"/><Relationship Id="rId1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9" Type="http://schemas.openxmlformats.org/officeDocument/2006/relationships/slideLayout" Target="../slideLayouts/slideLayout8.xml"/><Relationship Id="rId18" Type="http://schemas.openxmlformats.org/officeDocument/2006/relationships/slide" Target="slide20.xml"/><Relationship Id="rId17" Type="http://schemas.openxmlformats.org/officeDocument/2006/relationships/slide" Target="slide19.xml"/><Relationship Id="rId16" Type="http://schemas.openxmlformats.org/officeDocument/2006/relationships/slide" Target="slide18.xml"/><Relationship Id="rId15" Type="http://schemas.openxmlformats.org/officeDocument/2006/relationships/slide" Target="slide17.xml"/><Relationship Id="rId14" Type="http://schemas.openxmlformats.org/officeDocument/2006/relationships/slide" Target="slide16.xml"/><Relationship Id="rId13" Type="http://schemas.openxmlformats.org/officeDocument/2006/relationships/slide" Target="slide15.xml"/><Relationship Id="rId12" Type="http://schemas.openxmlformats.org/officeDocument/2006/relationships/slide" Target="slide14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hyperlink" Target="https://resh.edu.ru/uploads/lesson_extract/7297/20200821153441/OEBPS/objects/c_geom_7_15_1/87bdee56-0a51-4469-8f14-ebeb4930b885.jpeg" TargetMode="External"/><Relationship Id="rId2" Type="http://schemas.openxmlformats.org/officeDocument/2006/relationships/hyperlink" Target="https://catherineasquithgallery.com/uploads/posts/2021-02/1613312189_16-p-sinie-treugolniki-fon-19.jpg" TargetMode="External"/><Relationship Id="rId1" Type="http://schemas.openxmlformats.org/officeDocument/2006/relationships/hyperlink" Target="https://i.ytimg.com/vi/H-8BAaF7S0I/maxresdefault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" Target="slide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" Target="slide2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0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7.xml"/><Relationship Id="rId10" Type="http://schemas.openxmlformats.org/officeDocument/2006/relationships/slide" Target="slide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555" y="5755640"/>
            <a:ext cx="3952875" cy="1102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4235089" y="2518581"/>
            <a:ext cx="2995712" cy="3384376"/>
          </a:xfrm>
          <a:prstGeom prst="triangle">
            <a:avLst/>
          </a:prstGeom>
          <a:noFill/>
          <a:ln w="539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21469"/>
            <a:ext cx="89620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Вычислите, чему равен периметр равнобедренного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MOD, если известно, что его основание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два раза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боковой стороны.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ед.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521839" y="1863442"/>
            <a:ext cx="2650562" cy="1211206"/>
          </a:xfrm>
          <a:prstGeom prst="triangle">
            <a:avLst>
              <a:gd name="adj" fmla="val 6801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126001" y="2475893"/>
            <a:ext cx="1784481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35 </a:t>
            </a:r>
            <a:r>
              <a:rPr lang="ru-RU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60273" y="2038095"/>
            <a:ext cx="45878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18242" y="589637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20386" y="58841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https://testua.ru/images/test-treug-7kl8.jpg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85279">
            <a:off x="3784057" y="2905000"/>
            <a:ext cx="449718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990645" y="2132856"/>
            <a:ext cx="39305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92138" y="5818188"/>
          <a:ext cx="28495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" name="Формула" r:id="rId2" imgW="25603200" imgH="3352800" progId="Equation.3">
                  <p:embed/>
                </p:oleObj>
              </mc:Choice>
              <mc:Fallback>
                <p:oleObj name="Формула" r:id="rId2" imgW="25603200" imgH="3352800" progId="Equation.3">
                  <p:embed/>
                  <p:pic>
                    <p:nvPicPr>
                      <p:cNvPr id="0" name="Изображение 2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5818188"/>
                        <a:ext cx="2849562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6413" y="3914775"/>
          <a:ext cx="30178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Формула" r:id="rId4" imgW="27127200" imgH="3657600" progId="Equation.3">
                  <p:embed/>
                </p:oleObj>
              </mc:Choice>
              <mc:Fallback>
                <p:oleObj name="Формула" r:id="rId4" imgW="27127200" imgH="3657600" progId="Equation.3">
                  <p:embed/>
                  <p:pic>
                    <p:nvPicPr>
                      <p:cNvPr id="0" name="Изображение 2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3914775"/>
                        <a:ext cx="3017837" cy="4000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73088" y="3001963"/>
          <a:ext cx="2884487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Формула" r:id="rId6" imgW="25908000" imgH="3352800" progId="Equation.3">
                  <p:embed/>
                </p:oleObj>
              </mc:Choice>
              <mc:Fallback>
                <p:oleObj name="Формула" r:id="rId6" imgW="25908000" imgH="3352800" progId="Equation.3">
                  <p:embed/>
                  <p:pic>
                    <p:nvPicPr>
                      <p:cNvPr id="0" name="Изображение 2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3001963"/>
                        <a:ext cx="2884487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972" y="476672"/>
            <a:ext cx="57912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название имеет отрезок EK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треугольнике?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76275" y="4795838"/>
          <a:ext cx="2671589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Формула" r:id="rId8" imgW="24079200" imgH="4876800" progId="Equation.3">
                  <p:embed/>
                </p:oleObj>
              </mc:Choice>
              <mc:Fallback>
                <p:oleObj name="Формула" r:id="rId8" imgW="24079200" imgH="4876800" progId="Equation.3">
                  <p:embed/>
                  <p:pic>
                    <p:nvPicPr>
                      <p:cNvPr id="0" name="Изображение 2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" y="4795838"/>
                        <a:ext cx="2671589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 rot="19857780">
            <a:off x="5925772" y="3919441"/>
            <a:ext cx="1331640" cy="2855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382442" y="384680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testua.ru/images/test-treug-7kl9.jpg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739298">
            <a:off x="2840625" y="3206651"/>
            <a:ext cx="4643603" cy="291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4326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треугольнике ABC проведены три биссектрисы,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пересекаются в точке O. ∠BAC=48°,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CBA=62°. Вычислите градусную меру угла AOC.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34487" y="2038095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17614" y="5758121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2976267" flipV="1">
            <a:off x="3781411" y="3442654"/>
            <a:ext cx="2376264" cy="896846"/>
          </a:xfrm>
          <a:prstGeom prst="triangle">
            <a:avLst>
              <a:gd name="adj" fmla="val 56704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174365" y="3461572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7039775" y="5892080"/>
            <a:ext cx="457200" cy="457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983886" y="5758121"/>
            <a:ext cx="4475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718356" y="4578277"/>
            <a:ext cx="457200" cy="457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695552" y="46345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5323525" y="4509120"/>
            <a:ext cx="447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>
            <a:stCxn id="3" idx="0"/>
            <a:endCxn id="3" idx="3"/>
          </p:cNvCxnSpPr>
          <p:nvPr/>
        </p:nvCxnSpPr>
        <p:spPr>
          <a:xfrm>
            <a:off x="5724128" y="2499760"/>
            <a:ext cx="0" cy="338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27269" y="3535884"/>
            <a:ext cx="124015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7246" y="5516867"/>
            <a:ext cx="125394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21469"/>
            <a:ext cx="848225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основанию равнобедренного треугольника AKB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биссектриса AM.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длину KA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основание KB равно 8 см.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2484872"/>
            <a:ext cx="1221071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29203" y="2038095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18242" y="589637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94738" y="5884136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6462209" y="4149080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860032" y="4149080"/>
            <a:ext cx="144016" cy="2851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 rot="9484945">
            <a:off x="5266926" y="2506725"/>
            <a:ext cx="914400" cy="914400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6530767">
            <a:off x="5266928" y="2506724"/>
            <a:ext cx="914400" cy="914400"/>
          </a:xfrm>
          <a:prstGeom prst="arc">
            <a:avLst>
              <a:gd name="adj1" fmla="val 17343662"/>
              <a:gd name="adj2" fmla="val 20288102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6516216" y="5419736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4260979" y="5078111"/>
            <a:ext cx="2138163" cy="787850"/>
            <a:chOff x="7818718" y="2369110"/>
            <a:chExt cx="2138163" cy="787850"/>
          </a:xfrm>
        </p:grpSpPr>
        <p:sp>
          <p:nvSpPr>
            <p:cNvPr id="22" name="Равнобедренный треугольник 21"/>
            <p:cNvSpPr/>
            <p:nvPr/>
          </p:nvSpPr>
          <p:spPr>
            <a:xfrm>
              <a:off x="7818718" y="2369110"/>
              <a:ext cx="2009866" cy="756970"/>
            </a:xfrm>
            <a:prstGeom prst="triangle">
              <a:avLst>
                <a:gd name="adj" fmla="val 68010"/>
              </a:avLst>
            </a:prstGeom>
            <a:solidFill>
              <a:srgbClr val="3D5C7B"/>
            </a:solidFill>
            <a:ln w="50800">
              <a:solidFill>
                <a:srgbClr val="618D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8172400" y="2515752"/>
              <a:ext cx="1784481" cy="6412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2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 см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endCxn id="24" idx="0"/>
          </p:cNvCxnSpPr>
          <p:nvPr/>
        </p:nvCxnSpPr>
        <p:spPr>
          <a:xfrm flipH="1">
            <a:off x="4227875" y="2539699"/>
            <a:ext cx="1496253" cy="3341702"/>
          </a:xfrm>
          <a:prstGeom prst="line">
            <a:avLst/>
          </a:prstGeom>
          <a:ln w="539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Равнобедренный треугольник 3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домой 32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16129 -0.4763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56" y="-2381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3778"/>
            <a:ext cx="91269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равнобедренного треугольника равен 37 см.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боковой стороны на 5 см.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основание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треугольника.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4016483" y="1822810"/>
            <a:ext cx="3486746" cy="4081703"/>
            <a:chOff x="4016483" y="1822810"/>
            <a:chExt cx="3486746" cy="4081703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4283968" y="2165940"/>
              <a:ext cx="3015520" cy="3334534"/>
            </a:xfrm>
            <a:prstGeom prst="triangle">
              <a:avLst>
                <a:gd name="adj" fmla="val 49926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16483" y="54314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85220" y="182281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13379" y="544284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noaction" highlightClick="1"/>
          </p:cNvPr>
          <p:cNvSpPr/>
          <p:nvPr/>
        </p:nvSpPr>
        <p:spPr>
          <a:xfrm>
            <a:off x="7224993" y="1901627"/>
            <a:ext cx="521208" cy="526468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 w="95250"/>
            <a:bevelB w="952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588904" y="357870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04012" y="352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00060" y="5492621"/>
            <a:ext cx="748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- 5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13497" y="4278527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37см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3854410" y="5577792"/>
            <a:ext cx="859116" cy="630546"/>
          </a:xfrm>
          <a:prstGeom prst="upArrowCallout">
            <a:avLst>
              <a:gd name="adj1" fmla="val 25000"/>
              <a:gd name="adj2" fmla="val 18949"/>
              <a:gd name="adj3" fmla="val 16899"/>
              <a:gd name="adj4" fmla="val 53528"/>
            </a:avLst>
          </a:prstGeom>
          <a:solidFill>
            <a:srgbClr val="3D5C7B"/>
          </a:solidFill>
          <a:ln w="4445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884368" y="1450520"/>
            <a:ext cx="110872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292 -0.00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4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 animBg="1"/>
      <p:bldP spid="22" grpId="1" animBg="1"/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79"/>
            <a:ext cx="74416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признака равенства прямоугольных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существует?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5556" y="2132856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двум катетам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5556" y="307253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гипотенузе и острому углу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катету и прилежащему углу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5556" y="4961247"/>
            <a:ext cx="7992888" cy="792088"/>
          </a:xfrm>
          <a:prstGeom prst="rect">
            <a:avLst/>
          </a:prstGeom>
          <a:solidFill>
            <a:schemeClr val="bg1"/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двум углам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716" y="2152707"/>
            <a:ext cx="798372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84716" y="3072537"/>
            <a:ext cx="798372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5556" y="4020450"/>
            <a:ext cx="7992888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923740" y="1011708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133º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9399" y="450912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671" y="322402"/>
            <a:ext cx="901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 параллелограмм KMPN,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состоящий из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треугольников. ∠KMO=63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°,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ONK=57°.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градусную меру угла PNK.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3945646" y="1943354"/>
            <a:ext cx="3518852" cy="3828510"/>
            <a:chOff x="3945646" y="1943354"/>
            <a:chExt cx="3518852" cy="3828510"/>
          </a:xfrm>
        </p:grpSpPr>
        <p:pic>
          <p:nvPicPr>
            <p:cNvPr id="5122" name="Picture 2" descr="https://testua.ru/images/test-treug-7kl13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57" t="12912" r="6214" b="9721"/>
            <a:stretch>
              <a:fillRect/>
            </a:stretch>
          </p:blipFill>
          <p:spPr bwMode="auto">
            <a:xfrm rot="4431563">
              <a:off x="3834040" y="2737259"/>
              <a:ext cx="3828510" cy="2240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3945646" y="1966429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300192" y="1966427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746132" y="5300985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092280" y="5273250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Равнобедренный треугольник 20"/>
            <p:cNvSpPr/>
            <p:nvPr/>
          </p:nvSpPr>
          <p:spPr>
            <a:xfrm rot="3774516">
              <a:off x="5721430" y="2228847"/>
              <a:ext cx="677987" cy="682112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Равнобедренный треугольник 24"/>
            <p:cNvSpPr/>
            <p:nvPr/>
          </p:nvSpPr>
          <p:spPr>
            <a:xfrm rot="10800000">
              <a:off x="4927711" y="4509119"/>
              <a:ext cx="451806" cy="641206"/>
            </a:xfrm>
            <a:prstGeom prst="triangle">
              <a:avLst>
                <a:gd name="adj" fmla="val 7023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706760" y="2369652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56900" y="445652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14949022" flipV="1">
            <a:off x="5464171" y="4822136"/>
            <a:ext cx="1000534" cy="1475257"/>
          </a:xfrm>
          <a:prstGeom prst="triangle">
            <a:avLst>
              <a:gd name="adj" fmla="val 2176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20257098">
            <a:off x="5233632" y="5489426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>
            <a:off x="4795712" y="4995694"/>
            <a:ext cx="603161" cy="610581"/>
          </a:xfrm>
          <a:prstGeom prst="arc">
            <a:avLst>
              <a:gd name="adj1" fmla="val 15342696"/>
              <a:gd name="adj2" fmla="val 24988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255407" y="462580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1" grpId="0" animBg="1"/>
      <p:bldP spid="11" grpId="1" animBg="1"/>
      <p:bldP spid="29" grpId="0" animBg="1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testua.ru/images/test-treug-7kl14.jpg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1" t="14438" r="6881" b="12045"/>
          <a:stretch>
            <a:fillRect/>
          </a:stretch>
        </p:blipFill>
        <p:spPr bwMode="auto">
          <a:xfrm rot="5400000">
            <a:off x="3719542" y="2968152"/>
            <a:ext cx="4120528" cy="2382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510025"/>
            <a:ext cx="1171827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671" y="322402"/>
            <a:ext cx="74111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Треугольники ABD и CBD равнобедренные.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∠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ABD=44°, AB=BC.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градусная мера угла CDA?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0340" y="598895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9609" y="389999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3334" y="391138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89956" y="183002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Равнобедренный треугольник 28"/>
          <p:cNvSpPr/>
          <p:nvPr/>
        </p:nvSpPr>
        <p:spPr>
          <a:xfrm rot="20492044" flipV="1">
            <a:off x="4216689" y="2770985"/>
            <a:ext cx="1000534" cy="1255112"/>
          </a:xfrm>
          <a:prstGeom prst="triangle">
            <a:avLst>
              <a:gd name="adj" fmla="val 2176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 rot="20542636">
            <a:off x="3965269" y="2709551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Дуга 30"/>
          <p:cNvSpPr/>
          <p:nvPr/>
        </p:nvSpPr>
        <p:spPr>
          <a:xfrm rot="2866743">
            <a:off x="4286854" y="3836925"/>
            <a:ext cx="603161" cy="610581"/>
          </a:xfrm>
          <a:prstGeom prst="arc">
            <a:avLst>
              <a:gd name="adj1" fmla="val 15342696"/>
              <a:gd name="adj2" fmla="val 249885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822255" y="360760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56176" y="3536742"/>
            <a:ext cx="288032" cy="4231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6084168" y="3623573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омой 2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9" grpId="0" animBg="1"/>
      <p:bldP spid="32" grpId="0"/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52425" y="2935288"/>
          <a:ext cx="33258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Формула" r:id="rId1" imgW="29870400" imgH="4572000" progId="Equation.3">
                  <p:embed/>
                </p:oleObj>
              </mc:Choice>
              <mc:Fallback>
                <p:oleObj name="Формула" r:id="rId1" imgW="29870400" imgH="4572000" progId="Equation.3">
                  <p:embed/>
                  <p:pic>
                    <p:nvPicPr>
                      <p:cNvPr id="0" name="Изображение 3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2935288"/>
                        <a:ext cx="3325813" cy="5000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84175" y="4800600"/>
          <a:ext cx="32543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Формула" r:id="rId3" imgW="29260800" imgH="4572000" progId="Equation.3">
                  <p:embed/>
                </p:oleObj>
              </mc:Choice>
              <mc:Fallback>
                <p:oleObj name="Формула" r:id="rId3" imgW="29260800" imgH="4572000" progId="Equation.3">
                  <p:embed/>
                  <p:pic>
                    <p:nvPicPr>
                      <p:cNvPr id="0" name="Изображение 3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800600"/>
                        <a:ext cx="3254375" cy="500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71475" y="5784850"/>
          <a:ext cx="32908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Формула" r:id="rId5" imgW="29565600" imgH="3962400" progId="Equation.3">
                  <p:embed/>
                </p:oleObj>
              </mc:Choice>
              <mc:Fallback>
                <p:oleObj name="Формула" r:id="rId5" imgW="29565600" imgH="3962400" progId="Equation.3">
                  <p:embed/>
                  <p:pic>
                    <p:nvPicPr>
                      <p:cNvPr id="0" name="Изображение 3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" y="5784850"/>
                        <a:ext cx="3290888" cy="433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0400" y="4653136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15783" y="321264"/>
            <a:ext cx="76705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признак можно использовать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 равенства треугольников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рисунке?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76250" y="3863975"/>
          <a:ext cx="30781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Формула" r:id="rId7" imgW="28346400" imgH="4572000" progId="Equation.3">
                  <p:embed/>
                </p:oleObj>
              </mc:Choice>
              <mc:Fallback>
                <p:oleObj name="Формула" r:id="rId7" imgW="28346400" imgH="4572000" progId="Equation.3">
                  <p:embed/>
                  <p:pic>
                    <p:nvPicPr>
                      <p:cNvPr id="0" name="Изображение 3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863975"/>
                        <a:ext cx="3078163" cy="500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Picture 2" descr="https://testua.ru/images/test-treug-7kl15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578" y="2600823"/>
            <a:ext cx="4039701" cy="234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Равнобедренный треугольник 17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3" grpId="0" animBg="1"/>
      <p:bldP spid="3" grpId="1" animBg="1"/>
      <p:bldP spid="2" grpId="0" animBg="1"/>
      <p:bldP spid="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783" y="548680"/>
            <a:ext cx="78604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представлена пара треугольников.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чему равен неизвестный угол.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779911" y="2275861"/>
            <a:ext cx="3708225" cy="2710805"/>
            <a:chOff x="3779912" y="2420888"/>
            <a:chExt cx="3708225" cy="2710805"/>
          </a:xfrm>
        </p:grpSpPr>
        <p:pic>
          <p:nvPicPr>
            <p:cNvPr id="4098" name="Picture 2" descr="https://testua.ru/images/test-treug-7kl17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2420888"/>
              <a:ext cx="3708225" cy="27108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Овал 2"/>
            <p:cNvSpPr/>
            <p:nvPr/>
          </p:nvSpPr>
          <p:spPr>
            <a:xfrm>
              <a:off x="4427984" y="4437112"/>
              <a:ext cx="576064" cy="4572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6588224" y="4532179"/>
              <a:ext cx="288032" cy="2670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93299" y="422829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78000" y="4343357"/>
            <a:ext cx="593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5510" y="3501008"/>
            <a:ext cx="12036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516867"/>
            <a:ext cx="11819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120" y="4509120"/>
            <a:ext cx="112471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 flipV="1">
            <a:off x="5888717" y="4440684"/>
            <a:ext cx="911964" cy="1529167"/>
          </a:xfrm>
          <a:prstGeom prst="triangle">
            <a:avLst>
              <a:gd name="adj" fmla="val 6723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725661">
            <a:off x="6173923" y="4959604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Управляющая кнопка: сведения 21">
            <a:hlinkClick r:id="" action="ppaction://hlinkshowjump?jump=lastslide" highlightClick="1"/>
          </p:cNvPr>
          <p:cNvSpPr/>
          <p:nvPr/>
        </p:nvSpPr>
        <p:spPr>
          <a:xfrm>
            <a:off x="7434231" y="6460565"/>
            <a:ext cx="734008" cy="317075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60344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19573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32425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4459648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5613584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6748976" y="1997420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1060344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219573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32425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459648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5613584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2" action="ppaction://hlinksldjump" highlightClick="1"/>
          </p:cNvPr>
          <p:cNvSpPr/>
          <p:nvPr/>
        </p:nvSpPr>
        <p:spPr>
          <a:xfrm>
            <a:off x="6748976" y="2653876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3" action="ppaction://hlinksldjump" highlightClick="1"/>
          </p:cNvPr>
          <p:cNvSpPr/>
          <p:nvPr/>
        </p:nvSpPr>
        <p:spPr>
          <a:xfrm>
            <a:off x="1060344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4" action="ppaction://hlinksldjump" highlightClick="1"/>
          </p:cNvPr>
          <p:cNvSpPr/>
          <p:nvPr/>
        </p:nvSpPr>
        <p:spPr>
          <a:xfrm>
            <a:off x="219573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15" action="ppaction://hlinksldjump" highlightClick="1"/>
          </p:cNvPr>
          <p:cNvSpPr/>
          <p:nvPr/>
        </p:nvSpPr>
        <p:spPr>
          <a:xfrm>
            <a:off x="332425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16" action="ppaction://hlinksldjump" highlightClick="1"/>
          </p:cNvPr>
          <p:cNvSpPr/>
          <p:nvPr/>
        </p:nvSpPr>
        <p:spPr>
          <a:xfrm>
            <a:off x="4459648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rId17" action="ppaction://hlinksldjump" highlightClick="1"/>
          </p:cNvPr>
          <p:cNvSpPr/>
          <p:nvPr/>
        </p:nvSpPr>
        <p:spPr>
          <a:xfrm>
            <a:off x="5613584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rId18" action="ppaction://hlinksldjump" highlightClick="1"/>
          </p:cNvPr>
          <p:cNvSpPr/>
          <p:nvPr/>
        </p:nvSpPr>
        <p:spPr>
          <a:xfrm>
            <a:off x="6748976" y="3293564"/>
            <a:ext cx="1008112" cy="50405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endshow" highlightClick="1"/>
          </p:cNvPr>
          <p:cNvSpPr/>
          <p:nvPr/>
        </p:nvSpPr>
        <p:spPr>
          <a:xfrm rot="5400000">
            <a:off x="8494998" y="6248950"/>
            <a:ext cx="317075" cy="720080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9" fill="hold">
                      <p:stCondLst>
                        <p:cond delay="0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365D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resh.edu.ru/uploads/lesson_extract/7297/20200821153441/OEBPS/objects/c_geom_7_15_1/87bdee56-0a51-4469-8f14-ebeb4930b885.jpeg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3" r="12625"/>
          <a:stretch>
            <a:fillRect/>
          </a:stretch>
        </p:blipFill>
        <p:spPr bwMode="auto">
          <a:xfrm>
            <a:off x="4085422" y="2186500"/>
            <a:ext cx="3164058" cy="3401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5783" y="321264"/>
            <a:ext cx="828900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CD = AB, O – центр окружности.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B, C, D лежат на окружности.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17 см, CO = 15 см. Найдите периметр ∆AOB.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7812360" y="1450520"/>
            <a:ext cx="1296144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34191" y="2245877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876256" y="2736830"/>
            <a:ext cx="298256" cy="52024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08643" y="279540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 rot="880666">
            <a:off x="6994492" y="4149079"/>
            <a:ext cx="360040" cy="6562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76256" y="425910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013852" y="2036184"/>
            <a:ext cx="360040" cy="528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940152" y="212712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4509120"/>
            <a:ext cx="1187903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89028" y="3501008"/>
            <a:ext cx="1138368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99399" y="2499760"/>
            <a:ext cx="1144080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noaction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6" grpId="0" animBg="1"/>
      <p:bldP spid="1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1920" y="4132068"/>
            <a:ext cx="1916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Весёлый мальчик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51920" y="376273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37056" y="4501400"/>
            <a:ext cx="142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Окружность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41057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прямоугольном треугольнике EBK проведены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 биссектрисы – EM, BN. Чему равна градусная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 ∠BAE?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189028" y="551723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4068900" y="2480566"/>
            <a:ext cx="3694711" cy="3818935"/>
            <a:chOff x="4068900" y="2480566"/>
            <a:chExt cx="3694711" cy="3818935"/>
          </a:xfrm>
        </p:grpSpPr>
        <p:pic>
          <p:nvPicPr>
            <p:cNvPr id="5122" name="Picture 2" descr="https://testua.ru/images/test-treug-7kl1.jpg"/>
            <p:cNvPicPr>
              <a:picLocks noChangeAspect="1" noChangeArrowheads="1"/>
            </p:cNvPicPr>
            <p:nvPr/>
          </p:nvPicPr>
          <p:blipFill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8900" y="2492896"/>
              <a:ext cx="3694711" cy="37444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5039562" y="4892507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11408" y="2480566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48764" y="5837836"/>
              <a:ext cx="44757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22689" y="4151290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22689" y="5758121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695552" y="5837836"/>
              <a:ext cx="45878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Равнобедренный треугольник 21"/>
          <p:cNvSpPr/>
          <p:nvPr/>
        </p:nvSpPr>
        <p:spPr>
          <a:xfrm rot="18967925">
            <a:off x="4814848" y="3119006"/>
            <a:ext cx="2376264" cy="1004680"/>
          </a:xfrm>
          <a:prstGeom prst="triangle">
            <a:avLst>
              <a:gd name="adj" fmla="val 56704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724128" y="3140968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Равнобедренный треугольник 23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5" grpId="0" animBg="1"/>
      <p:bldP spid="5" grpId="1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99399" y="249976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22c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8923" y="5510025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635383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10800000">
            <a:off x="277595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86727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FNT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 к другу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6:7:11. Вычислите длину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большей стороны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условии, что его периметр равен 72 см.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8145388" y="856998"/>
            <a:ext cx="315044" cy="273676"/>
          </a:xfrm>
          <a:prstGeom prst="triangle">
            <a:avLst/>
          </a:prstGeom>
          <a:noFill/>
          <a:ln w="412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4016483" y="2053643"/>
            <a:ext cx="3469114" cy="3133166"/>
            <a:chOff x="4016483" y="2053643"/>
            <a:chExt cx="3469114" cy="3133166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4283968" y="2492896"/>
              <a:ext cx="3024336" cy="2232248"/>
            </a:xfrm>
            <a:prstGeom prst="triangle">
              <a:avLst>
                <a:gd name="adj" fmla="val 35413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16483" y="472514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53044" y="2053643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13379" y="4685782"/>
              <a:ext cx="3722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2178923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33см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noaction" highlightClick="1"/>
          </p:cNvPr>
          <p:cNvSpPr/>
          <p:nvPr/>
        </p:nvSpPr>
        <p:spPr>
          <a:xfrm>
            <a:off x="7224993" y="1901627"/>
            <a:ext cx="521208" cy="526468"/>
          </a:xfrm>
          <a:prstGeom prst="actionButtonInformation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 w="95250"/>
            <a:bevelB w="952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228184" y="31473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333" y="314735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81466" y="4685781"/>
            <a:ext cx="629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11х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04048" y="3816862"/>
            <a:ext cx="1356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= 77см</a:t>
            </a:r>
            <a:endParaRPr lang="ru-RU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3854410" y="4791439"/>
            <a:ext cx="859116" cy="630546"/>
          </a:xfrm>
          <a:prstGeom prst="upArrowCallout">
            <a:avLst>
              <a:gd name="adj1" fmla="val 25000"/>
              <a:gd name="adj2" fmla="val 18949"/>
              <a:gd name="adj3" fmla="val 16899"/>
              <a:gd name="adj4" fmla="val 53528"/>
            </a:avLst>
          </a:prstGeom>
          <a:solidFill>
            <a:srgbClr val="3D5C7B"/>
          </a:solidFill>
          <a:ln w="4445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33см</a:t>
            </a:r>
            <a:endParaRPr lang="ru-RU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далее 23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омой 24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6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32292 -0.00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46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 animBg="1"/>
      <p:bldP spid="14" grpId="1" animBg="1"/>
      <p:bldP spid="13" grpId="0" animBg="1"/>
      <p:bldP spid="13" grpId="1" animBg="1"/>
      <p:bldP spid="17" grpId="0"/>
      <p:bldP spid="18" grpId="0"/>
      <p:bldP spid="19" grpId="0"/>
      <p:bldP spid="20" grpId="0"/>
      <p:bldP spid="22" grpId="0" animBg="1"/>
      <p:bldP spid="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971" y="548680"/>
            <a:ext cx="82904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вариант ответа.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в треугольнике под номером: 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" t="19265" r="75121" b="13297"/>
          <a:stretch>
            <a:fillRect/>
          </a:stretch>
        </p:blipFill>
        <p:spPr bwMode="auto">
          <a:xfrm>
            <a:off x="1043608" y="1931269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69152" y="2016680"/>
            <a:ext cx="405651" cy="3319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0" t="21286" r="50660" b="11276"/>
          <a:stretch>
            <a:fillRect/>
          </a:stretch>
        </p:blipFill>
        <p:spPr bwMode="auto">
          <a:xfrm>
            <a:off x="4932040" y="1910693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18438" r="26430" b="14124"/>
          <a:stretch>
            <a:fillRect/>
          </a:stretch>
        </p:blipFill>
        <p:spPr bwMode="auto">
          <a:xfrm>
            <a:off x="1028760" y="4358965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testua.ru/images/test-treug-7kl10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17" t="23018" r="1513" b="9544"/>
          <a:stretch>
            <a:fillRect/>
          </a:stretch>
        </p:blipFill>
        <p:spPr bwMode="auto">
          <a:xfrm>
            <a:off x="4932040" y="4358965"/>
            <a:ext cx="3096344" cy="1991600"/>
          </a:xfrm>
          <a:prstGeom prst="rect">
            <a:avLst/>
          </a:prstGeom>
          <a:noFill/>
          <a:ln w="44450">
            <a:solidFill>
              <a:srgbClr val="3D5C7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019036" y="1901287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736249" y="43746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4048" y="195184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4048" y="43746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12592" y="4334965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24160" y="4334965"/>
            <a:ext cx="3115792" cy="201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омой 17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6847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028" y="5516867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321470"/>
            <a:ext cx="73797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 KEB –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равнобедренный,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нём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медиана DK. ∠BKD=38°.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градусную меру угла EKB.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0015" y="2484872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726267">
            <a:off x="5843377" y="2197231"/>
            <a:ext cx="1758352" cy="866529"/>
          </a:xfrm>
          <a:prstGeom prst="triangle">
            <a:avLst>
              <a:gd name="adj" fmla="val 68010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836555">
            <a:off x="6241627" y="2499761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29203" y="2004967"/>
            <a:ext cx="3898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31347" y="58814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12747" y="588413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>
            <a:stCxn id="3" idx="0"/>
            <a:endCxn id="27" idx="3"/>
          </p:cNvCxnSpPr>
          <p:nvPr/>
        </p:nvCxnSpPr>
        <p:spPr>
          <a:xfrm flipH="1">
            <a:off x="5682855" y="2499760"/>
            <a:ext cx="41273" cy="36414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75371" y="5910329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226272" y="2499760"/>
            <a:ext cx="2995712" cy="3384376"/>
          </a:xfrm>
          <a:prstGeom prst="triangle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51520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22" grpId="0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972" y="321470"/>
            <a:ext cx="87486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вариант ответа,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расположена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треугольников, равенство которых доказать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005076" y="4167352"/>
            <a:ext cx="3186332" cy="1962598"/>
            <a:chOff x="1005076" y="4167352"/>
            <a:chExt cx="3186332" cy="1962598"/>
          </a:xfrm>
        </p:grpSpPr>
        <p:pic>
          <p:nvPicPr>
            <p:cNvPr id="4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183" t="21313" r="51053" b="20121"/>
            <a:stretch>
              <a:fillRect/>
            </a:stretch>
          </p:blipFill>
          <p:spPr bwMode="auto">
            <a:xfrm>
              <a:off x="1005076" y="4167352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1037382" y="5651109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001636" y="1935104"/>
            <a:ext cx="3186332" cy="1962598"/>
            <a:chOff x="1001636" y="1935104"/>
            <a:chExt cx="3186332" cy="1962598"/>
          </a:xfrm>
        </p:grpSpPr>
        <p:pic>
          <p:nvPicPr>
            <p:cNvPr id="1026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1" t="20717" r="75585" b="20717"/>
            <a:stretch>
              <a:fillRect/>
            </a:stretch>
          </p:blipFill>
          <p:spPr bwMode="auto">
            <a:xfrm>
              <a:off x="1001636" y="1935104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1037382" y="3436037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1005076" y="1916848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4989972" y="1935104"/>
            <a:ext cx="3186332" cy="1962598"/>
            <a:chOff x="5076056" y="1935104"/>
            <a:chExt cx="3186332" cy="1962598"/>
          </a:xfrm>
        </p:grpSpPr>
        <p:pic>
          <p:nvPicPr>
            <p:cNvPr id="5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587" t="19780" r="26649" b="21653"/>
            <a:stretch>
              <a:fillRect/>
            </a:stretch>
          </p:blipFill>
          <p:spPr bwMode="auto">
            <a:xfrm>
              <a:off x="5076056" y="1935104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7900874" y="341778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4989988" y="1916848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4989972" y="4167352"/>
            <a:ext cx="3186332" cy="1962598"/>
            <a:chOff x="5076056" y="4167352"/>
            <a:chExt cx="3186332" cy="1962598"/>
          </a:xfrm>
        </p:grpSpPr>
        <p:pic>
          <p:nvPicPr>
            <p:cNvPr id="6" name="Picture 2" descr="https://testua.ru/images/test-treug-7kl3.jpg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475" t="19694" r="2761" b="21740"/>
            <a:stretch>
              <a:fillRect/>
            </a:stretch>
          </p:blipFill>
          <p:spPr bwMode="auto">
            <a:xfrm>
              <a:off x="5076056" y="4167352"/>
              <a:ext cx="3186332" cy="1962598"/>
            </a:xfrm>
            <a:prstGeom prst="rect">
              <a:avLst/>
            </a:prstGeom>
            <a:noFill/>
            <a:ln w="50800">
              <a:solidFill>
                <a:schemeClr val="tx2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7899272" y="566828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989988" y="4167352"/>
            <a:ext cx="3189772" cy="1962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2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9" grpId="0" animBg="1"/>
      <p:bldP spid="9" grpId="1" animBg="1"/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Равнобедренный треугольник 17"/>
          <p:cNvSpPr/>
          <p:nvPr/>
        </p:nvSpPr>
        <p:spPr>
          <a:xfrm rot="7957752">
            <a:off x="4257310" y="3573199"/>
            <a:ext cx="2303444" cy="857812"/>
          </a:xfrm>
          <a:prstGeom prst="triangle">
            <a:avLst>
              <a:gd name="adj" fmla="val 15858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 rot="11178716">
            <a:off x="5874645" y="2959092"/>
            <a:ext cx="1955305" cy="786706"/>
          </a:xfrm>
          <a:prstGeom prst="triangle">
            <a:avLst>
              <a:gd name="adj" fmla="val 77273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3830821" y="1957855"/>
            <a:ext cx="4515405" cy="3816168"/>
            <a:chOff x="3830821" y="1957855"/>
            <a:chExt cx="4515405" cy="3816168"/>
          </a:xfrm>
        </p:grpSpPr>
        <p:pic>
          <p:nvPicPr>
            <p:cNvPr id="1026" name="Picture 2" descr="https://testua.ru/images/test-treug-7kl5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26" t="5345" r="8456" b="8059"/>
            <a:stretch>
              <a:fillRect/>
            </a:stretch>
          </p:blipFill>
          <p:spPr bwMode="auto">
            <a:xfrm rot="8008563">
              <a:off x="4265006" y="2626912"/>
              <a:ext cx="3816168" cy="2478054"/>
            </a:xfrm>
            <a:prstGeom prst="rect">
              <a:avLst/>
            </a:prstGeom>
            <a:noFill/>
          </p:spPr>
        </p:pic>
        <p:sp>
          <p:nvSpPr>
            <p:cNvPr id="8" name="TextBox 7"/>
            <p:cNvSpPr txBox="1"/>
            <p:nvPr/>
          </p:nvSpPr>
          <p:spPr>
            <a:xfrm>
              <a:off x="5620660" y="2316822"/>
              <a:ext cx="40748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956376" y="2724864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173090" y="4831292"/>
              <a:ext cx="389850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30821" y="4435248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6414299" y="3649479"/>
              <a:ext cx="360040" cy="46473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10557" y="3652547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73075" y="5735638"/>
          <a:ext cx="30876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Формула" r:id="rId2" imgW="27736800" imgH="4876800" progId="Equation.3">
                  <p:embed/>
                </p:oleObj>
              </mc:Choice>
              <mc:Fallback>
                <p:oleObj name="Формула" r:id="rId2" imgW="27736800" imgH="48768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5735638"/>
                        <a:ext cx="3087688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06413" y="3848100"/>
          <a:ext cx="3019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Формула" r:id="rId4" imgW="27127200" imgH="4876800" progId="Equation.3">
                  <p:embed/>
                </p:oleObj>
              </mc:Choice>
              <mc:Fallback>
                <p:oleObj name="Формула" r:id="rId4" imgW="27127200" imgH="4876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3848100"/>
                        <a:ext cx="3019425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22288" y="2919413"/>
          <a:ext cx="29860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Формула" r:id="rId6" imgW="26822400" imgH="4876800" progId="Equation.3">
                  <p:embed/>
                </p:oleObj>
              </mc:Choice>
              <mc:Fallback>
                <p:oleObj name="Формула" r:id="rId6" imgW="26822400" imgH="48768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2919413"/>
                        <a:ext cx="2986087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972" y="476672"/>
            <a:ext cx="668849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Укажите, какие из треугольников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равны между собой на этом рисунке: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778487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71816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5606878"/>
            <a:ext cx="3384376" cy="792088"/>
          </a:xfrm>
          <a:prstGeom prst="rect">
            <a:avLst/>
          </a:prstGeom>
          <a:solidFill>
            <a:srgbClr val="618DC3"/>
          </a:solidFill>
          <a:ln w="50800">
            <a:solidFill>
              <a:srgbClr val="3D5C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55613" y="4795838"/>
          <a:ext cx="31210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Формула" r:id="rId8" imgW="28041600" imgH="4876800" progId="Equation.3">
                  <p:embed/>
                </p:oleObj>
              </mc:Choice>
              <mc:Fallback>
                <p:oleObj name="Формула" r:id="rId8" imgW="280416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4795838"/>
                        <a:ext cx="3121025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Равнобедренный треугольник 20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омой 22">
            <a:hlinkClick r:id="rId10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ntr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10764" y="3501008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7200" y="2482944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89028" y="5516867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972" y="548680"/>
            <a:ext cx="498014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неизвестный угол,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данных на рисунке.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120" y="4509120"/>
            <a:ext cx="1116632" cy="64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 rot="18310244">
            <a:off x="3695020" y="1821563"/>
            <a:ext cx="1113719" cy="1378994"/>
          </a:xfrm>
          <a:prstGeom prst="triangle">
            <a:avLst>
              <a:gd name="adj" fmla="val 15527"/>
            </a:avLst>
          </a:prstGeom>
          <a:solidFill>
            <a:srgbClr val="3D5C7B"/>
          </a:solidFill>
          <a:ln w="50800">
            <a:solidFill>
              <a:srgbClr val="618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891584" y="2375317"/>
            <a:ext cx="1116632" cy="641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42398" y="200496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46288" y="5912750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80101" y="202320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4505068" y="2466632"/>
            <a:ext cx="2575034" cy="3575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432222" y="591275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275396" y="2411350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араллелограмм 3"/>
          <p:cNvSpPr/>
          <p:nvPr/>
        </p:nvSpPr>
        <p:spPr>
          <a:xfrm>
            <a:off x="4499992" y="2429428"/>
            <a:ext cx="2591549" cy="3612473"/>
          </a:xfrm>
          <a:prstGeom prst="parallelogram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16016" y="3933056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678092" y="4082400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657010" y="4046396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619086" y="4195740"/>
            <a:ext cx="330124" cy="7200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6012158" y="2285412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5395051" y="5897885"/>
            <a:ext cx="108014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692505" y="5596628"/>
            <a:ext cx="747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105º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69195" y="2403534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1667224" y="2428095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634096" y="4437112"/>
            <a:ext cx="2160240" cy="1782674"/>
          </a:xfrm>
          <a:prstGeom prst="triangle">
            <a:avLst/>
          </a:prstGeom>
          <a:solidFill>
            <a:srgbClr val="618DC3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7956376" y="1450520"/>
            <a:ext cx="1036716" cy="715420"/>
          </a:xfrm>
          <a:prstGeom prst="triangle">
            <a:avLst/>
          </a:prstGeom>
          <a:solidFill>
            <a:schemeClr val="accent1">
              <a:alpha val="0"/>
            </a:schemeClr>
          </a:solidFill>
          <a:ln w="476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259084" y="6450453"/>
            <a:ext cx="734008" cy="341115"/>
          </a:xfrm>
          <a:prstGeom prst="actionButtonForwardNext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Управляющая кнопка: домой 35">
            <a:hlinkClick r:id="rId1" action="ppaction://hlinksldjump" highlightClick="1"/>
          </p:cNvPr>
          <p:cNvSpPr/>
          <p:nvPr/>
        </p:nvSpPr>
        <p:spPr>
          <a:xfrm>
            <a:off x="7396607" y="6453335"/>
            <a:ext cx="734008" cy="338705"/>
          </a:xfrm>
          <a:prstGeom prst="actionButtonHom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2315</Words>
  <Application>WPS Presentation</Application>
  <PresentationFormat>Экран (4:3)</PresentationFormat>
  <Paragraphs>426</Paragraphs>
  <Slides>21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21</vt:i4>
      </vt:variant>
    </vt:vector>
  </HeadingPairs>
  <TitlesOfParts>
    <vt:vector size="41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60</cp:revision>
  <dcterms:created xsi:type="dcterms:W3CDTF">2021-11-25T01:49:00Z</dcterms:created>
  <dcterms:modified xsi:type="dcterms:W3CDTF">2024-11-02T15:37:47Z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D3D93D96EC314349BF9E7EC6EE20C794_12</vt:lpwstr>
  </property>
  <property fmtid="{D5CDD505-2E9C-101B-9397-08002B2CF9AE}" pid="3" name="KSOProductBuildVer">
    <vt:lpwstr>1049-12.2.0.18607</vt:lpwstr>
  </property>
</Properties>
</file>