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8000"/>
    <a:srgbClr val="996633"/>
    <a:srgbClr val="FF0066"/>
    <a:srgbClr val="000066"/>
    <a:srgbClr val="CC0066"/>
    <a:srgbClr val="660066"/>
    <a:srgbClr val="0000CC"/>
    <a:srgbClr val="660033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8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71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164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91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17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3362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2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5028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787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24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83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980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377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61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979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62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9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31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80528" y="802299"/>
            <a:ext cx="9324528" cy="3845901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br>
              <a:rPr lang="ru-RU" sz="3900" dirty="0"/>
            </a:br>
            <a:r>
              <a:rPr lang="ru-RU" sz="6700" dirty="0">
                <a:solidFill>
                  <a:schemeClr val="tx1"/>
                </a:solidFill>
              </a:rPr>
              <a:t>Сравнение десятичных чисел</a:t>
            </a:r>
            <a:br>
              <a:rPr lang="ru-RU" sz="6700" dirty="0"/>
            </a:br>
            <a:endParaRPr lang="ru-RU" sz="3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457200"/>
            <a:ext cx="84543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solidFill>
                  <a:schemeClr val="bg1"/>
                </a:solidFill>
              </a:rPr>
              <a:t>Сравнить натуральные числа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33600" y="1828800"/>
            <a:ext cx="51496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>
                <a:solidFill>
                  <a:srgbClr val="00B0F0"/>
                </a:solidFill>
              </a:rPr>
              <a:t>345  …  1817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38400" y="2971800"/>
            <a:ext cx="441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>
                <a:solidFill>
                  <a:srgbClr val="FF0000"/>
                </a:solidFill>
              </a:rPr>
              <a:t>371  …   317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33600" y="4114800"/>
            <a:ext cx="45304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>
                <a:solidFill>
                  <a:srgbClr val="660066"/>
                </a:solidFill>
              </a:rPr>
              <a:t>4086  …  4806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WordArt 4"/>
          <p:cNvSpPr>
            <a:spLocks noChangeArrowheads="1" noChangeShapeType="1" noTextEdit="1"/>
          </p:cNvSpPr>
          <p:nvPr/>
        </p:nvSpPr>
        <p:spPr bwMode="auto">
          <a:xfrm>
            <a:off x="1143000" y="304800"/>
            <a:ext cx="67151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Сравнение десятичных дробей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838200"/>
            <a:ext cx="8763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/>
              <a:t>2,48</a:t>
            </a:r>
            <a:r>
              <a:rPr lang="en-US" sz="6000" b="1" dirty="0"/>
              <a:t>    4</a:t>
            </a:r>
            <a:r>
              <a:rPr lang="ru-RU" sz="6000" b="1" dirty="0"/>
              <a:t>,7;</a:t>
            </a:r>
            <a:r>
              <a:rPr lang="en-US" sz="6000" b="1" dirty="0"/>
              <a:t>    2&lt;4</a:t>
            </a:r>
          </a:p>
          <a:p>
            <a:r>
              <a:rPr lang="ru-RU" sz="6000" b="1" dirty="0"/>
              <a:t>2,48</a:t>
            </a:r>
            <a:r>
              <a:rPr lang="en-US" sz="6000" b="1" dirty="0"/>
              <a:t>&lt;4</a:t>
            </a:r>
            <a:r>
              <a:rPr lang="ru-RU" sz="6000" b="1" dirty="0"/>
              <a:t>,7;</a:t>
            </a:r>
            <a:endParaRPr lang="en-US" sz="6000" b="1" dirty="0"/>
          </a:p>
          <a:p>
            <a:r>
              <a:rPr lang="ru-RU" sz="6000" b="1" dirty="0"/>
              <a:t>0,625</a:t>
            </a:r>
            <a:r>
              <a:rPr lang="en-US" sz="6000" b="1" dirty="0"/>
              <a:t>    0,9</a:t>
            </a:r>
            <a:r>
              <a:rPr lang="ru-RU" sz="6000" b="1" dirty="0"/>
              <a:t>;  </a:t>
            </a:r>
            <a:endParaRPr lang="en-US" sz="6000" b="1" dirty="0"/>
          </a:p>
          <a:p>
            <a:r>
              <a:rPr lang="ru-RU" sz="6000" b="1" dirty="0"/>
              <a:t> 0,625</a:t>
            </a:r>
            <a:r>
              <a:rPr lang="en-US" sz="6000" b="1" dirty="0"/>
              <a:t>&lt;0,9</a:t>
            </a:r>
            <a:r>
              <a:rPr lang="en-US" sz="6000" b="1" dirty="0">
                <a:solidFill>
                  <a:srgbClr val="FF0000"/>
                </a:solidFill>
              </a:rPr>
              <a:t>00</a:t>
            </a:r>
            <a:r>
              <a:rPr lang="ru-RU" sz="6000" b="1" dirty="0"/>
              <a:t>;     </a:t>
            </a:r>
            <a:endParaRPr lang="en-US" sz="6000" b="1" dirty="0"/>
          </a:p>
          <a:p>
            <a:r>
              <a:rPr lang="ru-RU" sz="6000" b="1" dirty="0"/>
              <a:t>8,6</a:t>
            </a:r>
            <a:r>
              <a:rPr lang="en-US" sz="6000" b="1" dirty="0"/>
              <a:t>    859</a:t>
            </a:r>
            <a:r>
              <a:rPr lang="ru-RU" sz="6000" b="1" dirty="0"/>
              <a:t>;     </a:t>
            </a:r>
            <a:endParaRPr lang="en-US" sz="6000" b="1" dirty="0"/>
          </a:p>
          <a:p>
            <a:r>
              <a:rPr lang="ru-RU" sz="6000" b="1" dirty="0"/>
              <a:t>8,6</a:t>
            </a:r>
            <a:r>
              <a:rPr lang="ru-RU" sz="6000" b="1" dirty="0">
                <a:solidFill>
                  <a:srgbClr val="FF0000"/>
                </a:solidFill>
              </a:rPr>
              <a:t>0</a:t>
            </a:r>
            <a:r>
              <a:rPr lang="en-US" sz="6000" b="1" dirty="0"/>
              <a:t>&gt;</a:t>
            </a:r>
            <a:r>
              <a:rPr lang="ru-RU" sz="6000" b="1" dirty="0"/>
              <a:t>8,59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05000" y="1066800"/>
            <a:ext cx="533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2895600"/>
            <a:ext cx="533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524000" y="4724400"/>
            <a:ext cx="533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  <p:bldP spid="5" grpId="0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43200" y="609600"/>
            <a:ext cx="4491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solidFill>
                  <a:schemeClr val="bg1"/>
                </a:solidFill>
              </a:rPr>
              <a:t>Сравните числа: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524000"/>
            <a:ext cx="24188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0066"/>
                </a:solidFill>
              </a:rPr>
              <a:t>а) 35,87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29000" y="1828800"/>
            <a:ext cx="4651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rgbClr val="000066"/>
                </a:solidFill>
              </a:rPr>
              <a:t>*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1524000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0066"/>
                </a:solidFill>
              </a:rPr>
              <a:t>35,8695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0600" y="2667000"/>
            <a:ext cx="24773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0066"/>
                </a:solidFill>
              </a:rPr>
              <a:t>б) 23,53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05200" y="2819400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solidFill>
                  <a:srgbClr val="000066"/>
                </a:solidFill>
              </a:rPr>
              <a:t>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800" y="2590800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0066"/>
                </a:solidFill>
              </a:rPr>
              <a:t>23,530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3505200"/>
            <a:ext cx="25342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0066"/>
                </a:solidFill>
              </a:rPr>
              <a:t>в) 60,35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05200" y="3733800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solidFill>
                  <a:srgbClr val="000066"/>
                </a:solidFill>
              </a:rPr>
              <a:t>*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14800" y="3505200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0066"/>
                </a:solidFill>
              </a:rPr>
              <a:t>60,5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90600" y="4495800"/>
            <a:ext cx="26456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0066"/>
                </a:solidFill>
              </a:rPr>
              <a:t>г) 0,1200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81400" y="4648200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solidFill>
                  <a:srgbClr val="000066"/>
                </a:solidFill>
              </a:rPr>
              <a:t>*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91000" y="45720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0066"/>
                </a:solidFill>
              </a:rPr>
              <a:t>0,12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250"/>
                            </p:stCondLst>
                            <p:childTnLst>
                              <p:par>
                                <p:cTn id="57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6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112" dur="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113" dur="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1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8" grpId="1"/>
      <p:bldP spid="9" grpId="0"/>
      <p:bldP spid="10" grpId="0"/>
      <p:bldP spid="11" grpId="0"/>
      <p:bldP spid="11" grpId="1"/>
      <p:bldP spid="12" grpId="0"/>
      <p:bldP spid="13" grpId="0"/>
      <p:bldP spid="14" grpId="0"/>
      <p:bldP spid="14" grpId="2"/>
      <p:bldP spid="15" grpId="0"/>
      <p:bldP spid="16" grpId="0"/>
      <p:bldP spid="17" grpId="0"/>
      <p:bldP spid="17" grpId="1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914400"/>
            <a:ext cx="49199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        </a:t>
            </a:r>
            <a:r>
              <a:rPr lang="ru-RU" sz="4000" b="1" dirty="0">
                <a:solidFill>
                  <a:schemeClr val="bg1"/>
                </a:solidFill>
              </a:rPr>
              <a:t>Сравните числа: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52600" y="2057400"/>
            <a:ext cx="29530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>
                <a:solidFill>
                  <a:srgbClr val="FF0000"/>
                </a:solidFill>
              </a:rPr>
              <a:t>а)  2,386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48200" y="2133600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62600" y="2057400"/>
            <a:ext cx="14157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>
                <a:solidFill>
                  <a:srgbClr val="FF0000"/>
                </a:solidFill>
              </a:rPr>
              <a:t>2,39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600" y="3657600"/>
            <a:ext cx="2472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>
                <a:solidFill>
                  <a:srgbClr val="000066"/>
                </a:solidFill>
              </a:rPr>
              <a:t>б)  43,7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48200" y="3733800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solidFill>
                  <a:srgbClr val="000066"/>
                </a:solidFill>
              </a:rPr>
              <a:t>*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0" y="3657600"/>
            <a:ext cx="21178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>
                <a:solidFill>
                  <a:srgbClr val="000066"/>
                </a:solidFill>
              </a:rPr>
              <a:t>43,696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600"/>
                            </p:stCondLst>
                            <p:childTnLst>
                              <p:par>
                                <p:cTn id="1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600"/>
                            </p:stCondLst>
                            <p:childTnLst>
                              <p:par>
                                <p:cTn id="2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900"/>
                            </p:stCondLst>
                            <p:childTnLst>
                              <p:par>
                                <p:cTn id="30" presetID="39" presetClass="exit" presetSubtype="0" decel="10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5" grpId="1"/>
      <p:bldP spid="6" grpId="0"/>
      <p:bldP spid="7" grpId="0"/>
      <p:bldP spid="8" grpId="0"/>
      <p:bldP spid="8" grpId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8382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Расположите числа в порядке убывания: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1905000"/>
            <a:ext cx="8077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>
                <a:solidFill>
                  <a:srgbClr val="000066"/>
                </a:solidFill>
              </a:rPr>
              <a:t>0,25;   </a:t>
            </a:r>
            <a:r>
              <a:rPr lang="ru-RU" sz="6000" b="1" dirty="0">
                <a:solidFill>
                  <a:srgbClr val="FF0066"/>
                </a:solidFill>
              </a:rPr>
              <a:t>0,387;</a:t>
            </a:r>
            <a:r>
              <a:rPr lang="ru-RU" sz="6000" b="1" dirty="0">
                <a:solidFill>
                  <a:srgbClr val="000066"/>
                </a:solidFill>
              </a:rPr>
              <a:t>   0,362;   </a:t>
            </a:r>
            <a:r>
              <a:rPr lang="ru-RU" sz="6000" b="1" dirty="0">
                <a:solidFill>
                  <a:srgbClr val="7030A0"/>
                </a:solidFill>
              </a:rPr>
              <a:t>0,25998;   </a:t>
            </a:r>
            <a:r>
              <a:rPr lang="ru-RU" sz="6000" b="1" dirty="0">
                <a:solidFill>
                  <a:srgbClr val="FFFF00"/>
                </a:solidFill>
              </a:rPr>
              <a:t>0,00489;   </a:t>
            </a:r>
            <a:r>
              <a:rPr lang="ru-RU" sz="6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0,82;</a:t>
            </a:r>
            <a:r>
              <a:rPr lang="ru-RU" sz="6000" b="1" dirty="0">
                <a:solidFill>
                  <a:srgbClr val="000066"/>
                </a:solidFill>
              </a:rPr>
              <a:t>   </a:t>
            </a:r>
            <a:r>
              <a:rPr lang="ru-RU" sz="6000" b="1" dirty="0">
                <a:solidFill>
                  <a:srgbClr val="FF0000"/>
                </a:solidFill>
              </a:rPr>
              <a:t>0,7;   </a:t>
            </a:r>
            <a:r>
              <a:rPr lang="ru-RU" sz="6000" b="1" dirty="0">
                <a:solidFill>
                  <a:srgbClr val="000066"/>
                </a:solidFill>
              </a:rPr>
              <a:t>0,216958;   </a:t>
            </a:r>
            <a:r>
              <a:rPr lang="ru-RU" sz="6000" b="1" dirty="0">
                <a:solidFill>
                  <a:srgbClr val="008000"/>
                </a:solidFill>
              </a:rPr>
              <a:t>0,7208;    </a:t>
            </a:r>
            <a:r>
              <a:rPr lang="ru-RU" sz="6000" b="1" dirty="0">
                <a:solidFill>
                  <a:srgbClr val="996633"/>
                </a:solidFill>
              </a:rPr>
              <a:t>0,8056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8991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/>
              <a:t>Запишите цифры, которые можно поставить вместо … ,чтобы получилось  верное неравенство: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2590800"/>
            <a:ext cx="635141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>
                <a:solidFill>
                  <a:schemeClr val="bg1"/>
                </a:solidFill>
              </a:rPr>
              <a:t>а)</a:t>
            </a:r>
            <a:r>
              <a:rPr lang="en-US" sz="5400" b="1" dirty="0">
                <a:solidFill>
                  <a:schemeClr val="bg1"/>
                </a:solidFill>
              </a:rPr>
              <a:t>   48</a:t>
            </a:r>
            <a:r>
              <a:rPr lang="ru-RU" sz="5400" b="1" dirty="0">
                <a:solidFill>
                  <a:schemeClr val="bg1"/>
                </a:solidFill>
              </a:rPr>
              <a:t>,…98 </a:t>
            </a:r>
            <a:r>
              <a:rPr lang="en-US" sz="5400" b="1" dirty="0">
                <a:solidFill>
                  <a:schemeClr val="bg1"/>
                </a:solidFill>
              </a:rPr>
              <a:t> &lt;  48, 398</a:t>
            </a:r>
          </a:p>
          <a:p>
            <a:endParaRPr lang="en-US" sz="5400" b="1" dirty="0">
              <a:solidFill>
                <a:schemeClr val="bg1"/>
              </a:solidFill>
            </a:endParaRPr>
          </a:p>
          <a:p>
            <a:r>
              <a:rPr lang="ru-RU" sz="5400" b="1" dirty="0">
                <a:solidFill>
                  <a:schemeClr val="bg1"/>
                </a:solidFill>
              </a:rPr>
              <a:t>б)   </a:t>
            </a:r>
            <a:r>
              <a:rPr lang="en-US" sz="5400" b="1" dirty="0">
                <a:solidFill>
                  <a:schemeClr val="bg1"/>
                </a:solidFill>
              </a:rPr>
              <a:t>  </a:t>
            </a:r>
            <a:r>
              <a:rPr lang="ru-RU" sz="5400" b="1" dirty="0">
                <a:solidFill>
                  <a:schemeClr val="bg1"/>
                </a:solidFill>
              </a:rPr>
              <a:t>25,98   </a:t>
            </a:r>
            <a:r>
              <a:rPr lang="en-US" sz="5400" b="1" dirty="0">
                <a:solidFill>
                  <a:schemeClr val="bg1"/>
                </a:solidFill>
              </a:rPr>
              <a:t>&gt;  25,9… </a:t>
            </a:r>
            <a:endParaRPr lang="ru-RU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0"/>
            <a:ext cx="8382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bg1"/>
                </a:solidFill>
              </a:rPr>
              <a:t>Какой из следующих отрезков</a:t>
            </a:r>
          </a:p>
          <a:p>
            <a:r>
              <a:rPr lang="ru-RU" sz="4400" b="1" dirty="0">
                <a:solidFill>
                  <a:schemeClr val="bg1"/>
                </a:solidFill>
              </a:rPr>
              <a:t> имеет наибольшую длину :</a:t>
            </a:r>
          </a:p>
          <a:p>
            <a:endParaRPr lang="ru-RU" sz="44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ru-RU" sz="44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5400" b="1" i="1" dirty="0">
                <a:solidFill>
                  <a:srgbClr val="FFFF00"/>
                </a:solidFill>
              </a:rPr>
              <a:t>AB</a:t>
            </a:r>
            <a:r>
              <a:rPr lang="en-US" sz="5400" b="1" dirty="0">
                <a:solidFill>
                  <a:srgbClr val="FFFF00"/>
                </a:solidFill>
              </a:rPr>
              <a:t> = 367 </a:t>
            </a:r>
            <a:r>
              <a:rPr lang="ru-RU" sz="5400" b="1" dirty="0">
                <a:solidFill>
                  <a:srgbClr val="FFFF00"/>
                </a:solidFill>
              </a:rPr>
              <a:t>см,  </a:t>
            </a:r>
            <a:endParaRPr lang="en-US" sz="5400" b="1" dirty="0">
              <a:solidFill>
                <a:srgbClr val="FFFF00"/>
              </a:solidFill>
            </a:endParaRPr>
          </a:p>
          <a:p>
            <a:r>
              <a:rPr lang="ru-RU" sz="5400" b="1" i="1" dirty="0">
                <a:solidFill>
                  <a:srgbClr val="FFFF00"/>
                </a:solidFill>
              </a:rPr>
              <a:t>С</a:t>
            </a:r>
            <a:r>
              <a:rPr lang="en-US" sz="5400" b="1" i="1" dirty="0">
                <a:solidFill>
                  <a:srgbClr val="FFFF00"/>
                </a:solidFill>
              </a:rPr>
              <a:t>D</a:t>
            </a:r>
            <a:r>
              <a:rPr lang="en-US" sz="5400" b="1" dirty="0">
                <a:solidFill>
                  <a:srgbClr val="FFFF00"/>
                </a:solidFill>
              </a:rPr>
              <a:t> = </a:t>
            </a:r>
            <a:r>
              <a:rPr lang="ru-RU" sz="5400" b="1" dirty="0">
                <a:solidFill>
                  <a:srgbClr val="FFFF00"/>
                </a:solidFill>
              </a:rPr>
              <a:t>5698 мм,</a:t>
            </a:r>
          </a:p>
          <a:p>
            <a:r>
              <a:rPr lang="en-US" sz="5400" b="1" i="1" dirty="0">
                <a:solidFill>
                  <a:srgbClr val="FFFF00"/>
                </a:solidFill>
              </a:rPr>
              <a:t>EF</a:t>
            </a:r>
            <a:r>
              <a:rPr lang="en-US" sz="5400" b="1" dirty="0">
                <a:solidFill>
                  <a:srgbClr val="FFFF00"/>
                </a:solidFill>
              </a:rPr>
              <a:t> </a:t>
            </a:r>
            <a:r>
              <a:rPr lang="ru-RU" sz="5400" b="1" dirty="0">
                <a:solidFill>
                  <a:srgbClr val="FFFF00"/>
                </a:solidFill>
              </a:rPr>
              <a:t>= 79 дм, </a:t>
            </a:r>
            <a:endParaRPr lang="en-US" sz="5400" b="1" dirty="0">
              <a:solidFill>
                <a:srgbClr val="FFFF00"/>
              </a:solidFill>
            </a:endParaRPr>
          </a:p>
          <a:p>
            <a:r>
              <a:rPr lang="en-US" sz="5400" b="1" i="1" dirty="0">
                <a:solidFill>
                  <a:srgbClr val="FFFF00"/>
                </a:solidFill>
              </a:rPr>
              <a:t>GH</a:t>
            </a:r>
            <a:r>
              <a:rPr lang="en-US" sz="5400" b="1" dirty="0">
                <a:solidFill>
                  <a:srgbClr val="FFFF00"/>
                </a:solidFill>
              </a:rPr>
              <a:t> </a:t>
            </a:r>
            <a:r>
              <a:rPr lang="ru-RU" sz="5400" b="1" dirty="0">
                <a:solidFill>
                  <a:srgbClr val="FFFF00"/>
                </a:solidFill>
              </a:rPr>
              <a:t>= 2,8 м?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E:\мама\Рисунки\SF02BA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0"/>
            <a:ext cx="1143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Box 5"/>
          <p:cNvSpPr txBox="1">
            <a:spLocks noChangeArrowheads="1"/>
          </p:cNvSpPr>
          <p:nvPr/>
        </p:nvSpPr>
        <p:spPr bwMode="auto">
          <a:xfrm>
            <a:off x="214313" y="357188"/>
            <a:ext cx="85725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 набора чисел</a:t>
            </a:r>
          </a:p>
          <a:p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6,78	     5,41      3,785 	7,28      2,86</a:t>
            </a:r>
          </a:p>
          <a:p>
            <a:r>
              <a:rPr lang="ru-RU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6,792    2,75	  4,29     3,173      4,0281      	7,1591     4,51	    3,76    4,738     4,15	</a:t>
            </a:r>
          </a:p>
          <a:p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выбрать нужные для данных   	неравенств</a:t>
            </a:r>
          </a:p>
          <a:p>
            <a:r>
              <a: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3,75 &lt; </a:t>
            </a:r>
            <a:r>
              <a:rPr lang="ru-RU" sz="36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&lt; 4,49	          4,5 &lt; </a:t>
            </a:r>
            <a:r>
              <a:rPr lang="ru-RU" sz="36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&lt; 4,8</a:t>
            </a:r>
          </a:p>
          <a:p>
            <a:r>
              <a: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     2,7 &lt; </a:t>
            </a:r>
            <a:r>
              <a:rPr lang="ru-RU" sz="36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&lt; 3,29       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71500" y="4786313"/>
            <a:ext cx="7929563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    3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785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4,29    4,0281    3,76    4,15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4,51       4,738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2,86    2,75    3,173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193</TotalTime>
  <Words>236</Words>
  <Application>Microsoft Office PowerPoint</Application>
  <PresentationFormat>Экран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Times New Roman</vt:lpstr>
      <vt:lpstr>Wingdings 3</vt:lpstr>
      <vt:lpstr>Легкий дым</vt:lpstr>
      <vt:lpstr> Сравнение десятичных чисел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Пользователь</cp:lastModifiedBy>
  <cp:revision>26</cp:revision>
  <dcterms:modified xsi:type="dcterms:W3CDTF">2024-11-01T09:03:54Z</dcterms:modified>
</cp:coreProperties>
</file>