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60"/>
  </p:normalViewPr>
  <p:slideViewPr>
    <p:cSldViewPr snapToGrid="0">
      <p:cViewPr varScale="1">
        <p:scale>
          <a:sx n="53" d="100"/>
          <a:sy n="53" d="100"/>
        </p:scale>
        <p:origin x="-442" y="-4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0462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6874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9098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798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979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4672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7174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5358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0183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7142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0231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362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5788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0721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bin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bin"/><Relationship Id="rId4" Type="http://schemas.openxmlformats.org/officeDocument/2006/relationships/image" Target="../media/image4.png"/><Relationship Id="rId9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7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8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6.png"/><Relationship Id="rId3" Type="http://schemas.openxmlformats.org/officeDocument/2006/relationships/audio" Target="../media/audio1.bin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11" Type="http://schemas.openxmlformats.org/officeDocument/2006/relationships/image" Target="../media/image25.png"/><Relationship Id="rId5" Type="http://schemas.openxmlformats.org/officeDocument/2006/relationships/image" Target="../media/image8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audio" Target="NULL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bin"/><Relationship Id="rId4" Type="http://schemas.openxmlformats.org/officeDocument/2006/relationships/image" Target="../media/image4.png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2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3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4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s\Desktop\ру.первослайд.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3" y="0"/>
            <a:ext cx="20091427" cy="1133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2" cy="8324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2187"/>
            <a:ext cx="20110499" cy="11171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920" y="10197744"/>
            <a:ext cx="3980180" cy="104564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0" y="10227912"/>
            <a:ext cx="1167712" cy="108699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8689"/>
            <a:ext cx="1538906" cy="187012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Подростком Жозеф-Арманд </a:t>
            </a:r>
            <a:r>
              <a:rPr lang="ru-RU" sz="5400" dirty="0" err="1" smtClean="0">
                <a:latin typeface="Corbel" panose="020B0503020204020204" pitchFamily="34" charset="0"/>
              </a:rPr>
              <a:t>Бомбардье</a:t>
            </a:r>
            <a:r>
              <a:rPr lang="ru-RU" sz="5400" dirty="0" smtClean="0">
                <a:latin typeface="Corbel" panose="020B0503020204020204" pitchFamily="34" charset="0"/>
              </a:rPr>
              <a:t> жил в Канаде. Ему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нравилась природа и просторы этой северной страны. Жозеф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считается автором ЕГО, прототип которого собрал из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запчастей отцовского автомобиля.</a:t>
            </a:r>
            <a:r>
              <a:rPr lang="ru-RU" sz="5400" b="1" dirty="0" smtClean="0">
                <a:latin typeface="Corbel" panose="020B0503020204020204" pitchFamily="34" charset="0"/>
              </a:rPr>
              <a:t> </a:t>
            </a:r>
          </a:p>
          <a:p>
            <a:pPr fontAlgn="base"/>
            <a:endParaRPr lang="ru-RU" sz="5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b="1" dirty="0" smtClean="0">
                <a:latin typeface="Corbel" panose="020B0503020204020204" pitchFamily="34" charset="0"/>
              </a:rPr>
              <a:t>Назовите ЕГО словом с двумя корнями.</a:t>
            </a:r>
            <a:endParaRPr lang="en-US" sz="5400" b="1" dirty="0" smtClean="0">
              <a:latin typeface="Corbel" panose="020B0503020204020204" pitchFamily="34" charset="0"/>
            </a:endParaRPr>
          </a:p>
          <a:p>
            <a:pPr fontAlgn="base"/>
            <a:endParaRPr lang="en-US" sz="5400" dirty="0">
              <a:latin typeface="Corbel" panose="020B0503020204020204" pitchFamily="34" charset="0"/>
            </a:endParaRPr>
          </a:p>
          <a:p>
            <a:pPr fontAlgn="base"/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endParaRPr lang="en-US" sz="5400" dirty="0">
              <a:latin typeface="Corbel" panose="020B0503020204020204" pitchFamily="34" charset="0"/>
            </a:endParaRPr>
          </a:p>
          <a:p>
            <a:pPr fontAlgn="base"/>
            <a:endParaRPr lang="en-US" sz="5400" dirty="0" smtClean="0">
              <a:latin typeface="Corbel" panose="020B05030202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0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2" cy="8324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87710"/>
            <a:ext cx="20110499" cy="11171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920" y="10197744"/>
            <a:ext cx="3980180" cy="104564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0" y="10227912"/>
            <a:ext cx="1167712" cy="108699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8689"/>
            <a:ext cx="1538906" cy="187012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440" y="3849238"/>
            <a:ext cx="10317480" cy="3823044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Снегоход</a:t>
            </a:r>
            <a:endParaRPr lang="en-US" sz="9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3074" name="Picture 2" descr="D:\Docs\Desktop\Снегоход7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902578"/>
            <a:ext cx="7996238" cy="799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82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2" cy="8324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2187"/>
            <a:ext cx="20110499" cy="11171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920" y="10197744"/>
            <a:ext cx="3980180" cy="104564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0" y="10227912"/>
            <a:ext cx="1167712" cy="108699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8689"/>
            <a:ext cx="1538906" cy="187012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Математик </a:t>
            </a:r>
            <a:r>
              <a:rPr lang="ru-RU" sz="6000" dirty="0" err="1">
                <a:latin typeface="Corbel" panose="020B0503020204020204" pitchFamily="34" charset="0"/>
              </a:rPr>
              <a:t>Блез</a:t>
            </a:r>
            <a:r>
              <a:rPr lang="ru-RU" sz="6000" dirty="0">
                <a:latin typeface="Corbel" panose="020B0503020204020204" pitchFamily="34" charset="0"/>
              </a:rPr>
              <a:t> Паскаль 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в </a:t>
            </a:r>
            <a:r>
              <a:rPr lang="ru-RU" sz="6000" dirty="0">
                <a:latin typeface="Corbel" panose="020B0503020204020204" pitchFamily="34" charset="0"/>
              </a:rPr>
              <a:t>юности хотел помочь 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отцу,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ru-RU" sz="6000" dirty="0" smtClean="0">
                <a:latin typeface="Corbel" panose="020B0503020204020204" pitchFamily="34" charset="0"/>
              </a:rPr>
              <a:t>который </a:t>
            </a:r>
            <a:r>
              <a:rPr lang="ru-RU" sz="6000" dirty="0">
                <a:latin typeface="Corbel" panose="020B0503020204020204" pitchFamily="34" charset="0"/>
              </a:rPr>
              <a:t>работал 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сборщиком </a:t>
            </a:r>
            <a:r>
              <a:rPr lang="ru-RU" sz="6000" dirty="0">
                <a:latin typeface="Corbel" panose="020B0503020204020204" pitchFamily="34" charset="0"/>
              </a:rPr>
              <a:t>налогов, 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и </a:t>
            </a:r>
            <a:r>
              <a:rPr lang="ru-RU" sz="6000" dirty="0">
                <a:latin typeface="Corbel" panose="020B0503020204020204" pitchFamily="34" charset="0"/>
              </a:rPr>
              <a:t>всё время </a:t>
            </a:r>
            <a:r>
              <a:rPr lang="ru-RU" sz="6000" dirty="0" smtClean="0">
                <a:latin typeface="Corbel" panose="020B0503020204020204" pitchFamily="34" charset="0"/>
              </a:rPr>
              <a:t>проводил </a:t>
            </a:r>
            <a:r>
              <a:rPr lang="ru-RU" sz="6000" dirty="0">
                <a:latin typeface="Corbel" panose="020B0503020204020204" pitchFamily="34" charset="0"/>
              </a:rPr>
              <a:t>за 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расчётами</a:t>
            </a:r>
            <a:r>
              <a:rPr lang="ru-RU" sz="6000" dirty="0">
                <a:latin typeface="Corbel" panose="020B0503020204020204" pitchFamily="34" charset="0"/>
              </a:rPr>
              <a:t>. </a:t>
            </a:r>
            <a:r>
              <a:rPr lang="ru-RU" sz="6000" dirty="0" err="1">
                <a:latin typeface="Corbel" panose="020B0503020204020204" pitchFamily="34" charset="0"/>
              </a:rPr>
              <a:t>Блез</a:t>
            </a:r>
            <a:r>
              <a:rPr lang="ru-RU" sz="6000" dirty="0">
                <a:latin typeface="Corbel" panose="020B0503020204020204" pitchFamily="34" charset="0"/>
              </a:rPr>
              <a:t> придумал устройство, 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ставшее </a:t>
            </a:r>
            <a:r>
              <a:rPr lang="ru-RU" sz="6000" dirty="0">
                <a:latin typeface="Corbel" panose="020B0503020204020204" pitchFamily="34" charset="0"/>
              </a:rPr>
              <a:t>прообразом… </a:t>
            </a:r>
            <a:endParaRPr lang="ru-RU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Чего</a:t>
            </a:r>
            <a:r>
              <a:rPr lang="ru-RU" sz="6000" b="1" dirty="0">
                <a:latin typeface="Corbel" panose="020B0503020204020204" pitchFamily="34" charset="0"/>
              </a:rPr>
              <a:t>?</a:t>
            </a:r>
            <a:endParaRPr lang="ru-RU" sz="6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699" y="1298450"/>
            <a:ext cx="10058400" cy="551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0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2" cy="8324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87710"/>
            <a:ext cx="20110499" cy="11171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920" y="10197744"/>
            <a:ext cx="3980180" cy="104564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0" y="10227912"/>
            <a:ext cx="1167712" cy="108699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8689"/>
            <a:ext cx="1538906" cy="187012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440" y="3849238"/>
            <a:ext cx="10317480" cy="3823044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800" b="1" dirty="0">
                <a:solidFill>
                  <a:schemeClr val="bg1"/>
                </a:solidFill>
                <a:latin typeface="Corbel" panose="020B0503020204020204" pitchFamily="34" charset="0"/>
              </a:rPr>
              <a:t>Калькулятор</a:t>
            </a:r>
            <a:endParaRPr lang="en-US" sz="88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2050" name="Picture 2" descr="D:\Docs\Desktop\casio_gr_12_bu_w_ep_images_492274583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302" y="2046010"/>
            <a:ext cx="7817305" cy="781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35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2" cy="8324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2187"/>
            <a:ext cx="20110499" cy="11171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920" y="10197744"/>
            <a:ext cx="3980180" cy="104564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0" y="10227912"/>
            <a:ext cx="1167712" cy="108699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8689"/>
            <a:ext cx="1538906" cy="187012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dirty="0">
                <a:latin typeface="Corbel" panose="020B0503020204020204" pitchFamily="34" charset="0"/>
              </a:rPr>
              <a:t>Результат воображения древнегреческого </a:t>
            </a:r>
            <a:r>
              <a:rPr lang="ru-RU" sz="6000" dirty="0" smtClean="0">
                <a:latin typeface="Corbel" panose="020B0503020204020204" pitchFamily="34" charset="0"/>
              </a:rPr>
              <a:t>инженера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можно </a:t>
            </a:r>
            <a:r>
              <a:rPr lang="ru-RU" sz="6000" dirty="0">
                <a:latin typeface="Corbel" panose="020B0503020204020204" pitchFamily="34" charset="0"/>
              </a:rPr>
              <a:t>в прямом смысле назвать полётом </a:t>
            </a:r>
            <a:r>
              <a:rPr lang="ru-RU" sz="6000" dirty="0" smtClean="0">
                <a:latin typeface="Corbel" panose="020B0503020204020204" pitchFamily="34" charset="0"/>
              </a:rPr>
              <a:t>фантазии.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endParaRPr lang="ru-RU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Назовите </a:t>
            </a:r>
            <a:r>
              <a:rPr lang="ru-RU" sz="6000" b="1" dirty="0">
                <a:latin typeface="Corbel" panose="020B0503020204020204" pitchFamily="34" charset="0"/>
              </a:rPr>
              <a:t>этого инженера и его сына.</a:t>
            </a:r>
            <a:endParaRPr lang="ru-RU" sz="6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2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2" cy="8324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87710"/>
            <a:ext cx="20110499" cy="11171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920" y="10197744"/>
            <a:ext cx="3980180" cy="104564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0" y="10227912"/>
            <a:ext cx="1167712" cy="108699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8689"/>
            <a:ext cx="1538906" cy="187012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440" y="3849238"/>
            <a:ext cx="10317480" cy="3823044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endParaRPr lang="en-US" sz="72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endParaRPr lang="en-US" sz="72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Дедал </a:t>
            </a:r>
            <a:r>
              <a:rPr lang="ru-RU" sz="7200" b="1" dirty="0">
                <a:solidFill>
                  <a:schemeClr val="bg1"/>
                </a:solidFill>
                <a:latin typeface="Corbel" panose="020B0503020204020204" pitchFamily="34" charset="0"/>
              </a:rPr>
              <a:t>– 1 </a:t>
            </a:r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балл</a:t>
            </a:r>
            <a:endParaRPr lang="ru-RU" sz="72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u-RU" sz="7200" b="1" dirty="0">
                <a:solidFill>
                  <a:schemeClr val="bg1"/>
                </a:solidFill>
                <a:latin typeface="Corbel" panose="020B0503020204020204" pitchFamily="34" charset="0"/>
              </a:rPr>
              <a:t>Икар – 1 </a:t>
            </a:r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балл</a:t>
            </a:r>
            <a:endParaRPr lang="ru-RU" sz="72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ru-RU" sz="7200" dirty="0">
                <a:solidFill>
                  <a:schemeClr val="bg1"/>
                </a:solidFill>
                <a:latin typeface="Corbel" panose="020B0503020204020204" pitchFamily="34" charset="0"/>
              </a:rPr>
            </a:br>
            <a:endParaRPr lang="ru-RU" sz="72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026" name="Picture 2" descr="D:\Docs\Desktop\2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73" y="2278816"/>
            <a:ext cx="9820276" cy="678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72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559" y="1123182"/>
            <a:ext cx="20393660" cy="1441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u-RU" sz="7200" b="1" dirty="0" smtClean="0">
                <a:latin typeface="Corbel" panose="020B0503020204020204" pitchFamily="34" charset="0"/>
              </a:rPr>
              <a:t>МОЛОДЦЫ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7940"/>
            <a:ext cx="20104100" cy="114038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87710"/>
            <a:ext cx="20110499" cy="111716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920" y="10197744"/>
            <a:ext cx="3980180" cy="104564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0" y="10227912"/>
            <a:ext cx="1167712" cy="108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7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2" cy="8324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2187"/>
            <a:ext cx="20110499" cy="11171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920" y="10197744"/>
            <a:ext cx="3980180" cy="104564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0" y="10227912"/>
            <a:ext cx="1167712" cy="108699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8689"/>
            <a:ext cx="1538906" cy="187012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u-RU" sz="6000" b="1" dirty="0" err="1">
                <a:latin typeface="Corbel" panose="020B0503020204020204" pitchFamily="34" charset="0"/>
              </a:rPr>
              <a:t>Afraid</a:t>
            </a:r>
            <a:r>
              <a:rPr lang="ru-RU" sz="6000" b="1" dirty="0">
                <a:latin typeface="Corbel" panose="020B0503020204020204" pitchFamily="34" charset="0"/>
              </a:rPr>
              <a:t> </a:t>
            </a:r>
            <a:r>
              <a:rPr lang="ru-RU" sz="6000" b="1" dirty="0" err="1">
                <a:latin typeface="Corbel" panose="020B0503020204020204" pitchFamily="34" charset="0"/>
              </a:rPr>
              <a:t>of</a:t>
            </a:r>
            <a:r>
              <a:rPr lang="ru-RU" sz="6000" b="1" dirty="0">
                <a:latin typeface="Corbel" panose="020B0503020204020204" pitchFamily="34" charset="0"/>
              </a:rPr>
              <a:t> </a:t>
            </a:r>
            <a:r>
              <a:rPr lang="ru-RU" sz="6000" b="1" dirty="0" err="1">
                <a:latin typeface="Corbel" panose="020B0503020204020204" pitchFamily="34" charset="0"/>
              </a:rPr>
              <a:t>all</a:t>
            </a:r>
            <a:r>
              <a:rPr lang="ru-RU" sz="6000" b="1" dirty="0">
                <a:latin typeface="Corbel" panose="020B0503020204020204" pitchFamily="34" charset="0"/>
              </a:rPr>
              <a:t> </a:t>
            </a:r>
            <a:r>
              <a:rPr lang="ru-RU" sz="6000" b="1" dirty="0" err="1">
                <a:latin typeface="Corbel" panose="020B0503020204020204" pitchFamily="34" charset="0"/>
              </a:rPr>
              <a:t>of</a:t>
            </a:r>
            <a:r>
              <a:rPr lang="ru-RU" sz="6000" b="1" dirty="0">
                <a:latin typeface="Corbel" panose="020B0503020204020204" pitchFamily="34" charset="0"/>
              </a:rPr>
              <a:t> </a:t>
            </a:r>
            <a:r>
              <a:rPr lang="ru-RU" sz="6000" b="1" dirty="0" err="1">
                <a:latin typeface="Corbel" panose="020B0503020204020204" pitchFamily="34" charset="0"/>
              </a:rPr>
              <a:t>You</a:t>
            </a:r>
            <a:r>
              <a:rPr lang="ru-RU" sz="6000" b="1" dirty="0">
                <a:latin typeface="Corbel" panose="020B0503020204020204" pitchFamily="34" charset="0"/>
              </a:rPr>
              <a:t> </a:t>
            </a:r>
            <a:endParaRPr lang="en-US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В </a:t>
            </a:r>
            <a:r>
              <a:rPr lang="ru-RU" sz="6000" dirty="0">
                <a:latin typeface="Corbel" panose="020B0503020204020204" pitchFamily="34" charset="0"/>
              </a:rPr>
              <a:t>страхе перед всеми вами – так переводится </a:t>
            </a:r>
            <a:r>
              <a:rPr lang="ru-RU" sz="6000" dirty="0" smtClean="0">
                <a:latin typeface="Corbel" panose="020B0503020204020204" pitchFamily="34" charset="0"/>
              </a:rPr>
              <a:t>часть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надписи </a:t>
            </a:r>
            <a:r>
              <a:rPr lang="ru-RU" sz="6000" dirty="0">
                <a:latin typeface="Corbel" panose="020B0503020204020204" pitchFamily="34" charset="0"/>
              </a:rPr>
              <a:t>на постере о кибербуллинге. </a:t>
            </a:r>
            <a:endParaRPr lang="ru-RU" sz="6000" dirty="0" smtClean="0">
              <a:latin typeface="Corbel" panose="020B0503020204020204" pitchFamily="34" charset="0"/>
            </a:endParaRPr>
          </a:p>
          <a:p>
            <a:pPr fontAlgn="base"/>
            <a:endParaRPr lang="ru-RU" sz="6000" b="1" dirty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Какие </a:t>
            </a:r>
            <a:r>
              <a:rPr lang="ru-RU" sz="6000" b="1" dirty="0">
                <a:latin typeface="Corbel" panose="020B0503020204020204" pitchFamily="34" charset="0"/>
              </a:rPr>
              <a:t>4 буквы </a:t>
            </a:r>
            <a:r>
              <a:rPr lang="ru-RU" sz="6000" b="1" dirty="0" smtClean="0">
                <a:latin typeface="Corbel" panose="020B0503020204020204" pitchFamily="34" charset="0"/>
              </a:rPr>
              <a:t>добавлены </a:t>
            </a:r>
            <a:r>
              <a:rPr lang="ru-RU" sz="6000" b="1" dirty="0">
                <a:latin typeface="Corbel" panose="020B0503020204020204" pitchFamily="34" charset="0"/>
              </a:rPr>
              <a:t>к этой надписи </a:t>
            </a:r>
            <a:r>
              <a:rPr lang="ru-RU" sz="6000" b="1" dirty="0" smtClean="0">
                <a:latin typeface="Corbel" panose="020B0503020204020204" pitchFamily="34" charset="0"/>
              </a:rPr>
              <a:t>мелким</a:t>
            </a: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шрифтом</a:t>
            </a:r>
            <a:r>
              <a:rPr lang="ru-RU" sz="6000" b="1" dirty="0">
                <a:latin typeface="Corbel" panose="020B0503020204020204" pitchFamily="34" charset="0"/>
              </a:rPr>
              <a:t>? </a:t>
            </a:r>
            <a:endParaRPr lang="ru-RU" sz="6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2" cy="8324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87710"/>
            <a:ext cx="20110499" cy="11171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920" y="10197744"/>
            <a:ext cx="3980180" cy="104564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0" y="10227912"/>
            <a:ext cx="1167712" cy="108699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8689"/>
            <a:ext cx="1538906" cy="187012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440" y="3849238"/>
            <a:ext cx="10317480" cy="3823044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048849" y="4002239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 </a:t>
            </a:r>
          </a:p>
          <a:p>
            <a:pPr algn="ctr"/>
            <a:endParaRPr lang="en-US" sz="96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9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Tube</a:t>
            </a:r>
            <a:endParaRPr lang="en-US" sz="96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9600" b="1" dirty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en-US" sz="9600" b="1" dirty="0">
                <a:solidFill>
                  <a:schemeClr val="bg1"/>
                </a:solidFill>
                <a:latin typeface="Corbel" panose="020B0503020204020204" pitchFamily="34" charset="0"/>
              </a:rPr>
            </a:br>
            <a:endParaRPr lang="ru-RU" sz="9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7170" name="Picture 2" descr="D:\Docs\Desktop\1200px-Youtube_icon.svg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423" y="2278816"/>
            <a:ext cx="762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51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2" cy="8324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2187"/>
            <a:ext cx="20110499" cy="11171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920" y="10197744"/>
            <a:ext cx="3980180" cy="104564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0" y="10227912"/>
            <a:ext cx="1167712" cy="108699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8689"/>
            <a:ext cx="1538906" cy="187012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8000" dirty="0">
                <a:latin typeface="Corbel" panose="020B0503020204020204" pitchFamily="34" charset="0"/>
              </a:rPr>
              <a:t>Транслируя игры </a:t>
            </a:r>
            <a:endParaRPr lang="en-US" sz="8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dirty="0" smtClean="0">
                <a:latin typeface="Corbel" panose="020B0503020204020204" pitchFamily="34" charset="0"/>
              </a:rPr>
              <a:t>в </a:t>
            </a:r>
            <a:r>
              <a:rPr lang="ru-RU" sz="8000" dirty="0">
                <a:latin typeface="Corbel" panose="020B0503020204020204" pitchFamily="34" charset="0"/>
              </a:rPr>
              <a:t>снукер, компания </a:t>
            </a:r>
            <a:endParaRPr lang="en-US" sz="8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dirty="0" smtClean="0">
                <a:latin typeface="Corbel" panose="020B0503020204020204" pitchFamily="34" charset="0"/>
              </a:rPr>
              <a:t>ВВС</a:t>
            </a:r>
            <a:r>
              <a:rPr lang="en-US" sz="8000" dirty="0">
                <a:latin typeface="Corbel" panose="020B0503020204020204" pitchFamily="34" charset="0"/>
              </a:rPr>
              <a:t> </a:t>
            </a:r>
            <a:r>
              <a:rPr lang="ru-RU" sz="8000" dirty="0" smtClean="0">
                <a:latin typeface="Corbel" panose="020B0503020204020204" pitchFamily="34" charset="0"/>
              </a:rPr>
              <a:t>в </a:t>
            </a:r>
            <a:r>
              <a:rPr lang="ru-RU" sz="8000" dirty="0">
                <a:latin typeface="Corbel" panose="020B0503020204020204" pitchFamily="34" charset="0"/>
              </a:rPr>
              <a:t>1960 году </a:t>
            </a:r>
            <a:endParaRPr lang="en-US" sz="8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dirty="0" smtClean="0">
                <a:latin typeface="Corbel" panose="020B0503020204020204" pitchFamily="34" charset="0"/>
              </a:rPr>
              <a:t>демонстрировала </a:t>
            </a:r>
            <a:endParaRPr lang="en-US" sz="8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dirty="0" smtClean="0">
                <a:latin typeface="Corbel" panose="020B0503020204020204" pitchFamily="34" charset="0"/>
              </a:rPr>
              <a:t>преимущество</a:t>
            </a:r>
            <a:r>
              <a:rPr lang="ru-RU" sz="8000" dirty="0">
                <a:latin typeface="Corbel" panose="020B0503020204020204" pitchFamily="34" charset="0"/>
              </a:rPr>
              <a:t>… </a:t>
            </a:r>
            <a:endParaRPr lang="ru-RU" sz="8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b="1" dirty="0" smtClean="0">
                <a:latin typeface="Corbel" panose="020B0503020204020204" pitchFamily="34" charset="0"/>
              </a:rPr>
              <a:t>Чего</a:t>
            </a:r>
            <a:r>
              <a:rPr lang="ru-RU" sz="8000" b="1" dirty="0">
                <a:latin typeface="Corbel" panose="020B0503020204020204" pitchFamily="34" charset="0"/>
              </a:rPr>
              <a:t>?</a:t>
            </a:r>
            <a:endParaRPr lang="ru-RU" sz="8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618" y="1427915"/>
            <a:ext cx="9616964" cy="540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5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2" cy="8324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87710"/>
            <a:ext cx="20110499" cy="11171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920" y="10197744"/>
            <a:ext cx="3980180" cy="104564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0" y="10227912"/>
            <a:ext cx="1167712" cy="108699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8689"/>
            <a:ext cx="1538906" cy="187012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440" y="3849238"/>
            <a:ext cx="10317480" cy="3823044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000" b="1" dirty="0">
                <a:solidFill>
                  <a:schemeClr val="bg1"/>
                </a:solidFill>
                <a:latin typeface="Corbel" panose="020B0503020204020204" pitchFamily="34" charset="0"/>
              </a:rPr>
              <a:t>Цветное телевидение</a:t>
            </a:r>
          </a:p>
        </p:txBody>
      </p:sp>
      <p:pic>
        <p:nvPicPr>
          <p:cNvPr id="6146" name="Picture 2" descr="D:\Docs\Desktop\televison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6" y="2978292"/>
            <a:ext cx="8472488" cy="602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74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2" cy="8324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2187"/>
            <a:ext cx="20110499" cy="11171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920" y="10197744"/>
            <a:ext cx="3980180" cy="104564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0" y="10227912"/>
            <a:ext cx="1167712" cy="108699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8689"/>
            <a:ext cx="1538906" cy="187012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1377" y="2375411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u-RU" sz="8000" i="1" dirty="0">
                <a:latin typeface="Corbel" panose="020B0503020204020204" pitchFamily="34" charset="0"/>
              </a:rPr>
              <a:t>Буду через 5 </a:t>
            </a:r>
            <a:r>
              <a:rPr lang="ru-RU" sz="8000" i="1" dirty="0" smtClean="0">
                <a:latin typeface="Corbel" panose="020B0503020204020204" pitchFamily="34" charset="0"/>
              </a:rPr>
              <a:t>мину</a:t>
            </a:r>
            <a:endParaRPr lang="en-US" sz="8000" i="1" dirty="0" smtClean="0">
              <a:latin typeface="Corbel" panose="020B0503020204020204" pitchFamily="34" charset="0"/>
            </a:endParaRPr>
          </a:p>
          <a:p>
            <a:pPr algn="ctr" fontAlgn="base"/>
            <a:r>
              <a:rPr lang="ru-RU" sz="8000" i="1" dirty="0" smtClean="0">
                <a:latin typeface="Corbel" panose="020B0503020204020204" pitchFamily="34" charset="0"/>
              </a:rPr>
              <a:t>Увидимся скор</a:t>
            </a:r>
            <a:endParaRPr lang="en-US" sz="8000" i="1" dirty="0" smtClean="0">
              <a:latin typeface="Corbel" panose="020B0503020204020204" pitchFamily="34" charset="0"/>
            </a:endParaRPr>
          </a:p>
          <a:p>
            <a:pPr algn="ctr" fontAlgn="base"/>
            <a:r>
              <a:rPr lang="ru-RU" sz="8000" i="1" dirty="0" smtClean="0">
                <a:latin typeface="Corbel" panose="020B0503020204020204" pitchFamily="34" charset="0"/>
              </a:rPr>
              <a:t>Никаких </a:t>
            </a:r>
            <a:r>
              <a:rPr lang="ru-RU" sz="8000" i="1" dirty="0" err="1" smtClean="0">
                <a:latin typeface="Corbel" panose="020B0503020204020204" pitchFamily="34" charset="0"/>
              </a:rPr>
              <a:t>пробле</a:t>
            </a:r>
            <a:endParaRPr lang="en-US" sz="8000" i="1" dirty="0">
              <a:latin typeface="Corbel" panose="020B0503020204020204" pitchFamily="34" charset="0"/>
            </a:endParaRPr>
          </a:p>
          <a:p>
            <a:pPr fontAlgn="base"/>
            <a:r>
              <a:rPr lang="ru-RU" sz="7600" dirty="0" smtClean="0">
                <a:latin typeface="Corbel" panose="020B0503020204020204" pitchFamily="34" charset="0"/>
              </a:rPr>
              <a:t>Это </a:t>
            </a:r>
            <a:r>
              <a:rPr lang="ru-RU" sz="7600" dirty="0">
                <a:latin typeface="Corbel" panose="020B0503020204020204" pitchFamily="34" charset="0"/>
              </a:rPr>
              <a:t>надписи с плакатов, </a:t>
            </a:r>
            <a:r>
              <a:rPr lang="ru-RU" sz="7600" dirty="0" smtClean="0">
                <a:latin typeface="Corbel" panose="020B0503020204020204" pitchFamily="34" charset="0"/>
              </a:rPr>
              <a:t>призывающих</a:t>
            </a:r>
            <a:r>
              <a:rPr lang="ru-RU" sz="7600" dirty="0">
                <a:latin typeface="Corbel" panose="020B0503020204020204" pitchFamily="34" charset="0"/>
              </a:rPr>
              <a:t> </a:t>
            </a:r>
            <a:r>
              <a:rPr lang="ru-RU" sz="7600" dirty="0" smtClean="0">
                <a:latin typeface="Corbel" panose="020B0503020204020204" pitchFamily="34" charset="0"/>
              </a:rPr>
              <a:t>не</a:t>
            </a:r>
            <a:r>
              <a:rPr lang="ru-RU" sz="7600" dirty="0">
                <a:latin typeface="Corbel" panose="020B0503020204020204" pitchFamily="34" charset="0"/>
              </a:rPr>
              <a:t>… </a:t>
            </a:r>
            <a:endParaRPr lang="ru-RU" sz="7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600" b="1" dirty="0" smtClean="0">
                <a:latin typeface="Corbel" panose="020B0503020204020204" pitchFamily="34" charset="0"/>
              </a:rPr>
              <a:t>Закончите предложение</a:t>
            </a:r>
            <a:endParaRPr lang="en-US" sz="76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600" b="1" dirty="0" smtClean="0">
                <a:latin typeface="Corbel" panose="020B0503020204020204" pitchFamily="34" charset="0"/>
              </a:rPr>
              <a:t>несколькими </a:t>
            </a:r>
            <a:r>
              <a:rPr lang="ru-RU" sz="7600" b="1" dirty="0">
                <a:latin typeface="Corbel" panose="020B0503020204020204" pitchFamily="34" charset="0"/>
              </a:rPr>
              <a:t>словами.</a:t>
            </a:r>
            <a:endParaRPr lang="ru-RU" sz="76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2" cy="8324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87710"/>
            <a:ext cx="20110499" cy="11171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920" y="10197744"/>
            <a:ext cx="3980180" cy="104564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0" y="10227912"/>
            <a:ext cx="1167712" cy="108699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8689"/>
            <a:ext cx="1538906" cy="187012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440" y="3849238"/>
            <a:ext cx="10317480" cy="3823044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6000" b="1" dirty="0">
                <a:solidFill>
                  <a:schemeClr val="bg1"/>
                </a:solidFill>
                <a:latin typeface="Corbel" panose="020B0503020204020204" pitchFamily="34" charset="0"/>
              </a:rPr>
              <a:t>Писать сообщения </a:t>
            </a:r>
          </a:p>
          <a:p>
            <a:pPr algn="ctr" fontAlgn="base"/>
            <a:r>
              <a:rPr lang="ru-RU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за </a:t>
            </a:r>
            <a:r>
              <a:rPr lang="ru-RU" sz="6000" b="1" dirty="0">
                <a:solidFill>
                  <a:schemeClr val="bg1"/>
                </a:solidFill>
                <a:latin typeface="Corbel" panose="020B0503020204020204" pitchFamily="34" charset="0"/>
              </a:rPr>
              <a:t>рулём</a:t>
            </a:r>
            <a:endParaRPr lang="en-US" sz="6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5122" name="Picture 2" descr="D:\Docs\Desktop\1688932_original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08" y="2471093"/>
            <a:ext cx="9570262" cy="717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46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2" cy="8324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2187"/>
            <a:ext cx="20110499" cy="11171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920" y="10197744"/>
            <a:ext cx="3980180" cy="104564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0" y="10227912"/>
            <a:ext cx="1167712" cy="108699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8689"/>
            <a:ext cx="1538906" cy="187012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i="1" dirty="0">
                <a:latin typeface="Corbel" panose="020B0503020204020204" pitchFamily="34" charset="0"/>
              </a:rPr>
              <a:t>«Доводится до сведения жителей Москвы </a:t>
            </a:r>
            <a:r>
              <a:rPr lang="ru-RU" sz="6000" i="1" dirty="0" smtClean="0">
                <a:latin typeface="Corbel" panose="020B0503020204020204" pitchFamily="34" charset="0"/>
              </a:rPr>
              <a:t>и</a:t>
            </a:r>
          </a:p>
          <a:p>
            <a:pPr fontAlgn="base"/>
            <a:r>
              <a:rPr lang="ru-RU" sz="6000" i="1" dirty="0" smtClean="0">
                <a:latin typeface="Corbel" panose="020B0503020204020204" pitchFamily="34" charset="0"/>
              </a:rPr>
              <a:t>губернии</a:t>
            </a:r>
            <a:r>
              <a:rPr lang="ru-RU" sz="6000" i="1" dirty="0">
                <a:latin typeface="Corbel" panose="020B0503020204020204" pitchFamily="34" charset="0"/>
              </a:rPr>
              <a:t>, что за незаконные сборища </a:t>
            </a:r>
            <a:r>
              <a:rPr lang="ru-RU" sz="6000" i="1" dirty="0" smtClean="0">
                <a:latin typeface="Corbel" panose="020B0503020204020204" pitchFamily="34" charset="0"/>
              </a:rPr>
              <a:t>и</a:t>
            </a:r>
          </a:p>
          <a:p>
            <a:pPr fontAlgn="base"/>
            <a:r>
              <a:rPr lang="ru-RU" sz="6000" i="1" dirty="0" smtClean="0">
                <a:latin typeface="Corbel" panose="020B0503020204020204" pitchFamily="34" charset="0"/>
              </a:rPr>
              <a:t>смутьянские </a:t>
            </a:r>
            <a:r>
              <a:rPr lang="ru-RU" sz="6000" i="1" dirty="0">
                <a:latin typeface="Corbel" panose="020B0503020204020204" pitchFamily="34" charset="0"/>
              </a:rPr>
              <a:t>разговоры о каких-то </a:t>
            </a:r>
            <a:r>
              <a:rPr lang="ru-RU" sz="6000" i="1" dirty="0" smtClean="0">
                <a:latin typeface="Corbel" panose="020B0503020204020204" pitchFamily="34" charset="0"/>
              </a:rPr>
              <a:t>полётах</a:t>
            </a:r>
          </a:p>
          <a:p>
            <a:pPr fontAlgn="base"/>
            <a:r>
              <a:rPr lang="ru-RU" sz="6000" i="1" dirty="0" smtClean="0">
                <a:latin typeface="Corbel" panose="020B0503020204020204" pitchFamily="34" charset="0"/>
              </a:rPr>
              <a:t>православных </a:t>
            </a:r>
            <a:r>
              <a:rPr lang="ru-RU" sz="6000" i="1" dirty="0">
                <a:latin typeface="Corbel" panose="020B0503020204020204" pitchFamily="34" charset="0"/>
              </a:rPr>
              <a:t>на Луну, мещанин </a:t>
            </a:r>
            <a:r>
              <a:rPr lang="ru-RU" sz="6000" i="1" dirty="0" smtClean="0">
                <a:latin typeface="Corbel" panose="020B0503020204020204" pitchFamily="34" charset="0"/>
              </a:rPr>
              <a:t>замоскворецкой</a:t>
            </a:r>
          </a:p>
          <a:p>
            <a:pPr fontAlgn="base"/>
            <a:r>
              <a:rPr lang="ru-RU" sz="6000" i="1" dirty="0" smtClean="0">
                <a:latin typeface="Corbel" panose="020B0503020204020204" pitchFamily="34" charset="0"/>
              </a:rPr>
              <a:t>части </a:t>
            </a:r>
            <a:r>
              <a:rPr lang="ru-RU" sz="6000" i="1" dirty="0">
                <a:latin typeface="Corbel" panose="020B0503020204020204" pitchFamily="34" charset="0"/>
              </a:rPr>
              <a:t>Никита Петров выслан из Москвы </a:t>
            </a:r>
            <a:r>
              <a:rPr lang="ru-RU" sz="6000" i="1" dirty="0" smtClean="0">
                <a:latin typeface="Corbel" panose="020B0503020204020204" pitchFamily="34" charset="0"/>
              </a:rPr>
              <a:t>под</a:t>
            </a:r>
          </a:p>
          <a:p>
            <a:pPr fontAlgn="base"/>
            <a:r>
              <a:rPr lang="ru-RU" sz="6000" i="1" dirty="0" smtClean="0">
                <a:latin typeface="Corbel" panose="020B0503020204020204" pitchFamily="34" charset="0"/>
              </a:rPr>
              <a:t>надзор </a:t>
            </a:r>
            <a:r>
              <a:rPr lang="ru-RU" sz="6000" i="1" dirty="0">
                <a:latin typeface="Corbel" panose="020B0503020204020204" pitchFamily="34" charset="0"/>
              </a:rPr>
              <a:t>полиции в азиатское поселение… »</a:t>
            </a:r>
            <a:r>
              <a:rPr lang="ru-RU" sz="6000" dirty="0">
                <a:latin typeface="Corbel" panose="020B0503020204020204" pitchFamily="34" charset="0"/>
              </a:rPr>
              <a:t> </a:t>
            </a:r>
            <a:endParaRPr lang="ru-RU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Это </a:t>
            </a:r>
            <a:r>
              <a:rPr lang="ru-RU" sz="6000" b="1" dirty="0">
                <a:latin typeface="Corbel" panose="020B0503020204020204" pitchFamily="34" charset="0"/>
              </a:rPr>
              <a:t>текст из газеты XIX века. Как называется </a:t>
            </a:r>
            <a:endParaRPr lang="ru-RU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>
                <a:latin typeface="Corbel" panose="020B0503020204020204" pitchFamily="34" charset="0"/>
              </a:rPr>
              <a:t>п</a:t>
            </a:r>
            <a:r>
              <a:rPr lang="ru-RU" sz="6000" b="1" dirty="0" smtClean="0">
                <a:latin typeface="Corbel" panose="020B0503020204020204" pitchFamily="34" charset="0"/>
              </a:rPr>
              <a:t>оселение</a:t>
            </a:r>
            <a:r>
              <a:rPr lang="ru-RU" sz="6000" b="1" dirty="0">
                <a:latin typeface="Corbel" panose="020B0503020204020204" pitchFamily="34" charset="0"/>
              </a:rPr>
              <a:t>?</a:t>
            </a:r>
            <a:endParaRPr lang="ru-RU" sz="6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8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2" cy="8324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87710"/>
            <a:ext cx="20110499" cy="11171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920" y="10197744"/>
            <a:ext cx="3980180" cy="104564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0" y="10227912"/>
            <a:ext cx="1167712" cy="108699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8689"/>
            <a:ext cx="1538906" cy="187012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440" y="3849238"/>
            <a:ext cx="10317480" cy="3823044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Байконур</a:t>
            </a:r>
            <a:endParaRPr lang="ru-RU" sz="9600" b="1" dirty="0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8" name="Picture 2" descr="D:\Docs\Desktop\14_main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09" y="2930518"/>
            <a:ext cx="9992978" cy="563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18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2959</TotalTime>
  <Words>308</Words>
  <Application>Microsoft Office PowerPoint</Application>
  <PresentationFormat>Произвольный</PresentationFormat>
  <Paragraphs>90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Презентация PowerPoint</vt:lpstr>
      <vt:lpstr>1   ВОПРОС</vt:lpstr>
      <vt:lpstr>1   ОТВЕТ</vt:lpstr>
      <vt:lpstr>2   ВОПРОС</vt:lpstr>
      <vt:lpstr>2   ОТВЕТ</vt:lpstr>
      <vt:lpstr>3   ВОПРОС</vt:lpstr>
      <vt:lpstr>3   ОТВЕТ</vt:lpstr>
      <vt:lpstr>4   ВОПРОС</vt:lpstr>
      <vt:lpstr>4   ОТВЕТ</vt:lpstr>
      <vt:lpstr>5   ВОПРОС</vt:lpstr>
      <vt:lpstr>5   ОТВЕТ</vt:lpstr>
      <vt:lpstr>6   ВОПРОС</vt:lpstr>
      <vt:lpstr>6   ОТВЕТ</vt:lpstr>
      <vt:lpstr>7   ВОПРОС</vt:lpstr>
      <vt:lpstr>7   ОТВЕТ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Пользователь Windows</cp:lastModifiedBy>
  <cp:revision>387</cp:revision>
  <dcterms:modified xsi:type="dcterms:W3CDTF">2020-12-06T15:10:04Z</dcterms:modified>
</cp:coreProperties>
</file>