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9" r:id="rId5"/>
    <p:sldId id="260" r:id="rId6"/>
    <p:sldId id="331" r:id="rId7"/>
    <p:sldId id="262" r:id="rId8"/>
    <p:sldId id="263" r:id="rId9"/>
    <p:sldId id="265" r:id="rId10"/>
    <p:sldId id="264" r:id="rId11"/>
    <p:sldId id="266" r:id="rId12"/>
    <p:sldId id="268" r:id="rId13"/>
    <p:sldId id="333" r:id="rId14"/>
    <p:sldId id="334" r:id="rId15"/>
    <p:sldId id="336" r:id="rId16"/>
    <p:sldId id="339" r:id="rId17"/>
    <p:sldId id="337" r:id="rId18"/>
    <p:sldId id="275" r:id="rId19"/>
    <p:sldId id="280" r:id="rId20"/>
    <p:sldId id="340" r:id="rId21"/>
    <p:sldId id="342" r:id="rId22"/>
    <p:sldId id="278" r:id="rId23"/>
    <p:sldId id="277" r:id="rId24"/>
    <p:sldId id="347" r:id="rId25"/>
    <p:sldId id="281" r:id="rId26"/>
    <p:sldId id="282" r:id="rId27"/>
    <p:sldId id="283" r:id="rId28"/>
    <p:sldId id="351" r:id="rId29"/>
    <p:sldId id="302" r:id="rId30"/>
    <p:sldId id="352" r:id="rId31"/>
    <p:sldId id="358" r:id="rId32"/>
    <p:sldId id="288" r:id="rId33"/>
    <p:sldId id="293" r:id="rId34"/>
    <p:sldId id="289" r:id="rId35"/>
    <p:sldId id="353" r:id="rId36"/>
    <p:sldId id="291" r:id="rId37"/>
    <p:sldId id="356" r:id="rId38"/>
    <p:sldId id="287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90D"/>
    <a:srgbClr val="275EA1"/>
    <a:srgbClr val="A42518"/>
    <a:srgbClr val="73509A"/>
    <a:srgbClr val="7A5E9C"/>
    <a:srgbClr val="995013"/>
    <a:srgbClr val="A33A1D"/>
    <a:srgbClr val="B22C2C"/>
    <a:srgbClr val="8368A4"/>
    <a:srgbClr val="44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9" d="100"/>
          <a:sy n="109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68.wmf"/><Relationship Id="rId8" Type="http://schemas.openxmlformats.org/officeDocument/2006/relationships/image" Target="../media/image67.wmf"/><Relationship Id="rId7" Type="http://schemas.openxmlformats.org/officeDocument/2006/relationships/image" Target="../media/image66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75.wmf"/><Relationship Id="rId5" Type="http://schemas.openxmlformats.org/officeDocument/2006/relationships/image" Target="../media/image18.wmf"/><Relationship Id="rId4" Type="http://schemas.openxmlformats.org/officeDocument/2006/relationships/image" Target="../media/image79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93.wmf"/><Relationship Id="rId8" Type="http://schemas.openxmlformats.org/officeDocument/2006/relationships/image" Target="../media/image92.wmf"/><Relationship Id="rId7" Type="http://schemas.openxmlformats.org/officeDocument/2006/relationships/image" Target="../media/image91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6" Type="http://schemas.openxmlformats.org/officeDocument/2006/relationships/image" Target="../media/image100.wmf"/><Relationship Id="rId15" Type="http://schemas.openxmlformats.org/officeDocument/2006/relationships/image" Target="../media/image99.wmf"/><Relationship Id="rId14" Type="http://schemas.openxmlformats.org/officeDocument/2006/relationships/image" Target="../media/image98.wmf"/><Relationship Id="rId13" Type="http://schemas.openxmlformats.org/officeDocument/2006/relationships/image" Target="../media/image97.wmf"/><Relationship Id="rId12" Type="http://schemas.openxmlformats.org/officeDocument/2006/relationships/image" Target="../media/image96.wmf"/><Relationship Id="rId11" Type="http://schemas.openxmlformats.org/officeDocument/2006/relationships/image" Target="../media/image95.wmf"/><Relationship Id="rId10" Type="http://schemas.openxmlformats.org/officeDocument/2006/relationships/image" Target="../media/image94.wmf"/><Relationship Id="rId1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7" Type="http://schemas.openxmlformats.org/officeDocument/2006/relationships/image" Target="../media/image105.wmf"/><Relationship Id="rId6" Type="http://schemas.openxmlformats.org/officeDocument/2006/relationships/image" Target="../media/image104.wmf"/><Relationship Id="rId5" Type="http://schemas.openxmlformats.org/officeDocument/2006/relationships/image" Target="../media/image66.wmf"/><Relationship Id="rId4" Type="http://schemas.openxmlformats.org/officeDocument/2006/relationships/image" Target="../media/image103.wmf"/><Relationship Id="rId3" Type="http://schemas.openxmlformats.org/officeDocument/2006/relationships/image" Target="../media/image102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wmf"/><Relationship Id="rId8" Type="http://schemas.openxmlformats.org/officeDocument/2006/relationships/image" Target="../media/image119.wmf"/><Relationship Id="rId7" Type="http://schemas.openxmlformats.org/officeDocument/2006/relationships/image" Target="../media/image118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0" Type="http://schemas.openxmlformats.org/officeDocument/2006/relationships/image" Target="../media/image121.wmf"/><Relationship Id="rId1" Type="http://schemas.openxmlformats.org/officeDocument/2006/relationships/image" Target="../media/image11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7" Type="http://schemas.openxmlformats.org/officeDocument/2006/relationships/image" Target="../media/image131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7" Type="http://schemas.openxmlformats.org/officeDocument/2006/relationships/image" Target="../media/image142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2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3.wmf"/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24.vml.rels><?xml version="1.0" encoding="UTF-8" standalone="yes"?>
<Relationships xmlns="http://schemas.openxmlformats.org/package/2006/relationships"><Relationship Id="rId7" Type="http://schemas.openxmlformats.org/officeDocument/2006/relationships/image" Target="../media/image152.wmf"/><Relationship Id="rId6" Type="http://schemas.openxmlformats.org/officeDocument/2006/relationships/image" Target="../media/image151.wmf"/><Relationship Id="rId5" Type="http://schemas.openxmlformats.org/officeDocument/2006/relationships/image" Target="../media/image18.wmf"/><Relationship Id="rId4" Type="http://schemas.openxmlformats.org/officeDocument/2006/relationships/image" Target="../media/image79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7" Type="http://schemas.openxmlformats.org/officeDocument/2006/relationships/image" Target="../media/image163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28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Relationship Id="rId3" Type="http://schemas.openxmlformats.org/officeDocument/2006/relationships/image" Target="../media/image165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26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7" Type="http://schemas.openxmlformats.org/officeDocument/2006/relationships/image" Target="../media/image4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57.wmf"/><Relationship Id="rId8" Type="http://schemas.openxmlformats.org/officeDocument/2006/relationships/image" Target="../media/image56.wmf"/><Relationship Id="rId7" Type="http://schemas.openxmlformats.org/officeDocument/2006/relationships/image" Target="../media/image55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0" Type="http://schemas.openxmlformats.org/officeDocument/2006/relationships/image" Target="../media/image58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E0E8-DDCC-4650-89FF-3DA2889AF28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CDCA-C3AD-4D2D-B47B-20317A2B6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395-AD55-4CFF-B988-9AC724C58BF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FA13-3504-47DE-A163-E7E2781B3C1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900igr.net/up/datai/195222/0006-009-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8834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41096" y="5934670"/>
            <a:ext cx="357880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Каратанова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Марина   Николаевна</a:t>
            </a:r>
            <a:endParaRPr lang="ru-RU" sz="1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СОШ №256 ГО ЗАТО г.Фокино</a:t>
            </a:r>
            <a:endParaRPr lang="ru-RU" sz="14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Приморский край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2.wmf"/><Relationship Id="rId2" Type="http://schemas.openxmlformats.org/officeDocument/2006/relationships/oleObject" Target="../embeddings/oleObject19.bin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36.wmf"/><Relationship Id="rId7" Type="http://schemas.openxmlformats.org/officeDocument/2006/relationships/oleObject" Target="../embeddings/oleObject23.bin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33.wmf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38.png"/><Relationship Id="rId11" Type="http://schemas.openxmlformats.org/officeDocument/2006/relationships/image" Target="../media/image37.wmf"/><Relationship Id="rId10" Type="http://schemas.openxmlformats.org/officeDocument/2006/relationships/oleObject" Target="../embeddings/oleObject24.bin"/><Relationship Id="rId1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wmf"/><Relationship Id="rId3" Type="http://schemas.openxmlformats.org/officeDocument/2006/relationships/oleObject" Target="../embeddings/oleObject26.bin"/><Relationship Id="rId20" Type="http://schemas.openxmlformats.org/officeDocument/2006/relationships/vmlDrawing" Target="../drawings/vmlDrawing7.vml"/><Relationship Id="rId2" Type="http://schemas.openxmlformats.org/officeDocument/2006/relationships/image" Target="../media/image39.wmf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38.png"/><Relationship Id="rId17" Type="http://schemas.openxmlformats.org/officeDocument/2006/relationships/image" Target="../media/image28.png"/><Relationship Id="rId16" Type="http://schemas.openxmlformats.org/officeDocument/2006/relationships/image" Target="../media/image46.wmf"/><Relationship Id="rId15" Type="http://schemas.openxmlformats.org/officeDocument/2006/relationships/oleObject" Target="../embeddings/oleObject32.bin"/><Relationship Id="rId14" Type="http://schemas.openxmlformats.org/officeDocument/2006/relationships/image" Target="../media/image45.wmf"/><Relationship Id="rId13" Type="http://schemas.openxmlformats.org/officeDocument/2006/relationships/oleObject" Target="../embeddings/oleObject31.bin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4.bin"/><Relationship Id="rId3" Type="http://schemas.openxmlformats.org/officeDocument/2006/relationships/image" Target="../media/image47.wmf"/><Relationship Id="rId2" Type="http://schemas.openxmlformats.org/officeDocument/2006/relationships/oleObject" Target="../embeddings/oleObject33.bin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wmf"/><Relationship Id="rId8" Type="http://schemas.openxmlformats.org/officeDocument/2006/relationships/oleObject" Target="../embeddings/oleObject38.bin"/><Relationship Id="rId7" Type="http://schemas.openxmlformats.org/officeDocument/2006/relationships/image" Target="../media/image51.wmf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6.bin"/><Relationship Id="rId3" Type="http://schemas.openxmlformats.org/officeDocument/2006/relationships/image" Target="../media/image49.wmf"/><Relationship Id="rId24" Type="http://schemas.openxmlformats.org/officeDocument/2006/relationships/vmlDrawing" Target="../drawings/vmlDrawing9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38.png"/><Relationship Id="rId21" Type="http://schemas.openxmlformats.org/officeDocument/2006/relationships/image" Target="../media/image58.wmf"/><Relationship Id="rId20" Type="http://schemas.openxmlformats.org/officeDocument/2006/relationships/oleObject" Target="../embeddings/oleObject44.bin"/><Relationship Id="rId2" Type="http://schemas.openxmlformats.org/officeDocument/2006/relationships/oleObject" Target="../embeddings/oleObject35.bin"/><Relationship Id="rId19" Type="http://schemas.openxmlformats.org/officeDocument/2006/relationships/image" Target="../media/image57.wmf"/><Relationship Id="rId18" Type="http://schemas.openxmlformats.org/officeDocument/2006/relationships/oleObject" Target="../embeddings/oleObject43.bin"/><Relationship Id="rId17" Type="http://schemas.openxmlformats.org/officeDocument/2006/relationships/image" Target="../media/image56.wmf"/><Relationship Id="rId16" Type="http://schemas.openxmlformats.org/officeDocument/2006/relationships/oleObject" Target="../embeddings/oleObject42.bin"/><Relationship Id="rId15" Type="http://schemas.openxmlformats.org/officeDocument/2006/relationships/image" Target="../media/image55.wmf"/><Relationship Id="rId14" Type="http://schemas.openxmlformats.org/officeDocument/2006/relationships/oleObject" Target="../embeddings/oleObject41.bin"/><Relationship Id="rId13" Type="http://schemas.openxmlformats.org/officeDocument/2006/relationships/image" Target="../media/image54.wmf"/><Relationship Id="rId12" Type="http://schemas.openxmlformats.org/officeDocument/2006/relationships/oleObject" Target="../embeddings/oleObject40.bin"/><Relationship Id="rId11" Type="http://schemas.openxmlformats.org/officeDocument/2006/relationships/image" Target="../media/image53.wmf"/><Relationship Id="rId10" Type="http://schemas.openxmlformats.org/officeDocument/2006/relationships/oleObject" Target="../embeddings/oleObject39.bin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61.jpe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59.wmf"/><Relationship Id="rId24" Type="http://schemas.openxmlformats.org/officeDocument/2006/relationships/vmlDrawing" Target="../drawings/vmlDrawing10.vml"/><Relationship Id="rId23" Type="http://schemas.openxmlformats.org/officeDocument/2006/relationships/slideLayout" Target="../slideLayouts/slideLayout6.xml"/><Relationship Id="rId22" Type="http://schemas.openxmlformats.org/officeDocument/2006/relationships/slide" Target="slide2.xml"/><Relationship Id="rId21" Type="http://schemas.openxmlformats.org/officeDocument/2006/relationships/image" Target="../media/image38.png"/><Relationship Id="rId20" Type="http://schemas.openxmlformats.org/officeDocument/2006/relationships/image" Target="../media/image68.wmf"/><Relationship Id="rId2" Type="http://schemas.openxmlformats.org/officeDocument/2006/relationships/oleObject" Target="../embeddings/oleObject45.bin"/><Relationship Id="rId19" Type="http://schemas.openxmlformats.org/officeDocument/2006/relationships/oleObject" Target="../embeddings/oleObject53.bin"/><Relationship Id="rId18" Type="http://schemas.openxmlformats.org/officeDocument/2006/relationships/image" Target="../media/image67.wmf"/><Relationship Id="rId17" Type="http://schemas.openxmlformats.org/officeDocument/2006/relationships/oleObject" Target="../embeddings/oleObject52.bin"/><Relationship Id="rId16" Type="http://schemas.openxmlformats.org/officeDocument/2006/relationships/image" Target="../media/image66.wmf"/><Relationship Id="rId15" Type="http://schemas.openxmlformats.org/officeDocument/2006/relationships/oleObject" Target="../embeddings/oleObject51.bin"/><Relationship Id="rId14" Type="http://schemas.openxmlformats.org/officeDocument/2006/relationships/image" Target="../media/image65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49.bin"/><Relationship Id="rId10" Type="http://schemas.openxmlformats.org/officeDocument/2006/relationships/image" Target="../media/image63.wmf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1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77.wmf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5.bin"/><Relationship Id="rId3" Type="http://schemas.openxmlformats.org/officeDocument/2006/relationships/image" Target="../media/image75.wmf"/><Relationship Id="rId2" Type="http://schemas.openxmlformats.org/officeDocument/2006/relationships/oleObject" Target="../embeddings/oleObject54.bin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oleObject" Target="../embeddings/oleObject60.bin"/><Relationship Id="rId7" Type="http://schemas.openxmlformats.org/officeDocument/2006/relationships/image" Target="../media/image16.wmf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8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57.bin"/><Relationship Id="rId16" Type="http://schemas.openxmlformats.org/officeDocument/2006/relationships/vmlDrawing" Target="../drawings/vmlDrawing12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69.png"/><Relationship Id="rId13" Type="http://schemas.openxmlformats.org/officeDocument/2006/relationships/image" Target="../media/image75.wmf"/><Relationship Id="rId12" Type="http://schemas.openxmlformats.org/officeDocument/2006/relationships/oleObject" Target="../embeddings/oleObject62.bin"/><Relationship Id="rId11" Type="http://schemas.openxmlformats.org/officeDocument/2006/relationships/image" Target="../media/image18.wmf"/><Relationship Id="rId10" Type="http://schemas.openxmlformats.org/officeDocument/2006/relationships/oleObject" Target="../embeddings/oleObject61.bin"/><Relationship Id="rId1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24.xml"/><Relationship Id="rId3" Type="http://schemas.openxmlformats.org/officeDocument/2006/relationships/slide" Target="slide17.xml"/><Relationship Id="rId2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78.png"/><Relationship Id="rId1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wmf"/><Relationship Id="rId8" Type="http://schemas.openxmlformats.org/officeDocument/2006/relationships/oleObject" Target="../embeddings/oleObject68.bin"/><Relationship Id="rId7" Type="http://schemas.openxmlformats.org/officeDocument/2006/relationships/image" Target="../media/image82.wmf"/><Relationship Id="rId6" Type="http://schemas.openxmlformats.org/officeDocument/2006/relationships/oleObject" Target="../embeddings/oleObject67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66.bin"/><Relationship Id="rId3" Type="http://schemas.openxmlformats.org/officeDocument/2006/relationships/image" Target="../media/image80.wmf"/><Relationship Id="rId2" Type="http://schemas.openxmlformats.org/officeDocument/2006/relationships/oleObject" Target="../embeddings/oleObject65.bin"/><Relationship Id="rId19" Type="http://schemas.openxmlformats.org/officeDocument/2006/relationships/vmlDrawing" Target="../drawings/vmlDrawing14.v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72.png"/><Relationship Id="rId16" Type="http://schemas.openxmlformats.org/officeDocument/2006/relationships/image" Target="../media/image71.png"/><Relationship Id="rId15" Type="http://schemas.openxmlformats.org/officeDocument/2006/relationships/image" Target="../media/image84.wmf"/><Relationship Id="rId14" Type="http://schemas.openxmlformats.org/officeDocument/2006/relationships/oleObject" Target="../embeddings/oleObject73.bin"/><Relationship Id="rId13" Type="http://schemas.openxmlformats.org/officeDocument/2006/relationships/oleObject" Target="../embeddings/oleObject72.bin"/><Relationship Id="rId12" Type="http://schemas.openxmlformats.org/officeDocument/2006/relationships/oleObject" Target="../embeddings/oleObject71.bin"/><Relationship Id="rId11" Type="http://schemas.openxmlformats.org/officeDocument/2006/relationships/oleObject" Target="../embeddings/oleObject70.bin"/><Relationship Id="rId10" Type="http://schemas.openxmlformats.org/officeDocument/2006/relationships/oleObject" Target="../embeddings/oleObject69.bin"/><Relationship Id="rId1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7.bin"/><Relationship Id="rId8" Type="http://schemas.openxmlformats.org/officeDocument/2006/relationships/image" Target="../media/image87.wmf"/><Relationship Id="rId7" Type="http://schemas.openxmlformats.org/officeDocument/2006/relationships/oleObject" Target="../embeddings/oleObject76.bin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5.wmf"/><Relationship Id="rId36" Type="http://schemas.openxmlformats.org/officeDocument/2006/relationships/vmlDrawing" Target="../drawings/vmlDrawing15.vml"/><Relationship Id="rId35" Type="http://schemas.openxmlformats.org/officeDocument/2006/relationships/slideLayout" Target="../slideLayouts/slideLayout6.xml"/><Relationship Id="rId34" Type="http://schemas.openxmlformats.org/officeDocument/2006/relationships/image" Target="../media/image100.wmf"/><Relationship Id="rId33" Type="http://schemas.openxmlformats.org/officeDocument/2006/relationships/oleObject" Target="../embeddings/oleObject89.bin"/><Relationship Id="rId32" Type="http://schemas.openxmlformats.org/officeDocument/2006/relationships/image" Target="../media/image99.wmf"/><Relationship Id="rId31" Type="http://schemas.openxmlformats.org/officeDocument/2006/relationships/oleObject" Target="../embeddings/oleObject88.bin"/><Relationship Id="rId30" Type="http://schemas.openxmlformats.org/officeDocument/2006/relationships/image" Target="../media/image98.wmf"/><Relationship Id="rId3" Type="http://schemas.openxmlformats.org/officeDocument/2006/relationships/oleObject" Target="../embeddings/oleObject74.bin"/><Relationship Id="rId29" Type="http://schemas.openxmlformats.org/officeDocument/2006/relationships/oleObject" Target="../embeddings/oleObject87.bin"/><Relationship Id="rId28" Type="http://schemas.openxmlformats.org/officeDocument/2006/relationships/image" Target="../media/image97.wmf"/><Relationship Id="rId27" Type="http://schemas.openxmlformats.org/officeDocument/2006/relationships/oleObject" Target="../embeddings/oleObject86.bin"/><Relationship Id="rId26" Type="http://schemas.openxmlformats.org/officeDocument/2006/relationships/image" Target="../media/image96.wmf"/><Relationship Id="rId25" Type="http://schemas.openxmlformats.org/officeDocument/2006/relationships/oleObject" Target="../embeddings/oleObject85.bin"/><Relationship Id="rId24" Type="http://schemas.openxmlformats.org/officeDocument/2006/relationships/image" Target="../media/image95.wmf"/><Relationship Id="rId23" Type="http://schemas.openxmlformats.org/officeDocument/2006/relationships/oleObject" Target="../embeddings/oleObject84.bin"/><Relationship Id="rId22" Type="http://schemas.openxmlformats.org/officeDocument/2006/relationships/image" Target="../media/image94.wmf"/><Relationship Id="rId21" Type="http://schemas.openxmlformats.org/officeDocument/2006/relationships/oleObject" Target="../embeddings/oleObject83.bin"/><Relationship Id="rId20" Type="http://schemas.openxmlformats.org/officeDocument/2006/relationships/image" Target="../media/image93.wmf"/><Relationship Id="rId2" Type="http://schemas.openxmlformats.org/officeDocument/2006/relationships/image" Target="../media/image73.png"/><Relationship Id="rId19" Type="http://schemas.openxmlformats.org/officeDocument/2006/relationships/oleObject" Target="../embeddings/oleObject82.bin"/><Relationship Id="rId18" Type="http://schemas.openxmlformats.org/officeDocument/2006/relationships/image" Target="../media/image92.wmf"/><Relationship Id="rId17" Type="http://schemas.openxmlformats.org/officeDocument/2006/relationships/oleObject" Target="../embeddings/oleObject81.bin"/><Relationship Id="rId16" Type="http://schemas.openxmlformats.org/officeDocument/2006/relationships/image" Target="../media/image91.wmf"/><Relationship Id="rId15" Type="http://schemas.openxmlformats.org/officeDocument/2006/relationships/oleObject" Target="../embeddings/oleObject80.bin"/><Relationship Id="rId14" Type="http://schemas.openxmlformats.org/officeDocument/2006/relationships/image" Target="../media/image90.wmf"/><Relationship Id="rId13" Type="http://schemas.openxmlformats.org/officeDocument/2006/relationships/oleObject" Target="../embeddings/oleObject79.bin"/><Relationship Id="rId12" Type="http://schemas.openxmlformats.org/officeDocument/2006/relationships/image" Target="../media/image89.wmf"/><Relationship Id="rId11" Type="http://schemas.openxmlformats.org/officeDocument/2006/relationships/oleObject" Target="../embeddings/oleObject78.bin"/><Relationship Id="rId10" Type="http://schemas.openxmlformats.org/officeDocument/2006/relationships/image" Target="../media/image88.wmf"/><Relationship Id="rId1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wmf"/><Relationship Id="rId8" Type="http://schemas.openxmlformats.org/officeDocument/2006/relationships/oleObject" Target="../embeddings/oleObject92.bin"/><Relationship Id="rId7" Type="http://schemas.openxmlformats.org/officeDocument/2006/relationships/image" Target="../media/image63.wmf"/><Relationship Id="rId6" Type="http://schemas.openxmlformats.org/officeDocument/2006/relationships/oleObject" Target="../embeddings/oleObject91.bin"/><Relationship Id="rId5" Type="http://schemas.openxmlformats.org/officeDocument/2006/relationships/image" Target="../media/image101.jpeg"/><Relationship Id="rId4" Type="http://schemas.openxmlformats.org/officeDocument/2006/relationships/image" Target="../media/image62.wmf"/><Relationship Id="rId3" Type="http://schemas.openxmlformats.org/officeDocument/2006/relationships/oleObject" Target="../embeddings/oleObject90.bin"/><Relationship Id="rId20" Type="http://schemas.openxmlformats.org/officeDocument/2006/relationships/vmlDrawing" Target="../drawings/vmlDrawing16.vml"/><Relationship Id="rId2" Type="http://schemas.openxmlformats.org/officeDocument/2006/relationships/image" Target="../media/image74.png"/><Relationship Id="rId19" Type="http://schemas.openxmlformats.org/officeDocument/2006/relationships/slideLayout" Target="../slideLayouts/slideLayout6.xml"/><Relationship Id="rId18" Type="http://schemas.openxmlformats.org/officeDocument/2006/relationships/slide" Target="slide2.xml"/><Relationship Id="rId17" Type="http://schemas.openxmlformats.org/officeDocument/2006/relationships/image" Target="../media/image105.wmf"/><Relationship Id="rId16" Type="http://schemas.openxmlformats.org/officeDocument/2006/relationships/oleObject" Target="../embeddings/oleObject96.bin"/><Relationship Id="rId15" Type="http://schemas.openxmlformats.org/officeDocument/2006/relationships/image" Target="../media/image104.wmf"/><Relationship Id="rId14" Type="http://schemas.openxmlformats.org/officeDocument/2006/relationships/oleObject" Target="../embeddings/oleObject95.bin"/><Relationship Id="rId13" Type="http://schemas.openxmlformats.org/officeDocument/2006/relationships/image" Target="../media/image66.wmf"/><Relationship Id="rId12" Type="http://schemas.openxmlformats.org/officeDocument/2006/relationships/oleObject" Target="../embeddings/oleObject94.bin"/><Relationship Id="rId11" Type="http://schemas.openxmlformats.org/officeDocument/2006/relationships/image" Target="../media/image103.wmf"/><Relationship Id="rId10" Type="http://schemas.openxmlformats.org/officeDocument/2006/relationships/oleObject" Target="../embeddings/oleObject93.bin"/><Relationship Id="rId1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10.png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3" Type="http://schemas.openxmlformats.org/officeDocument/2006/relationships/image" Target="../media/image106.png"/><Relationship Id="rId2" Type="http://schemas.openxmlformats.org/officeDocument/2006/relationships/slide" Target="slide2.xml"/><Relationship Id="rId1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1.wmf"/><Relationship Id="rId2" Type="http://schemas.openxmlformats.org/officeDocument/2006/relationships/oleObject" Target="../embeddings/oleObject97.bin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wmf"/><Relationship Id="rId8" Type="http://schemas.openxmlformats.org/officeDocument/2006/relationships/oleObject" Target="../embeddings/oleObject101.bin"/><Relationship Id="rId7" Type="http://schemas.openxmlformats.org/officeDocument/2006/relationships/image" Target="../media/image114.wmf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99.bin"/><Relationship Id="rId3" Type="http://schemas.openxmlformats.org/officeDocument/2006/relationships/image" Target="../media/image112.wmf"/><Relationship Id="rId24" Type="http://schemas.openxmlformats.org/officeDocument/2006/relationships/vmlDrawing" Target="../drawings/vmlDrawing18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122.png"/><Relationship Id="rId21" Type="http://schemas.openxmlformats.org/officeDocument/2006/relationships/image" Target="../media/image121.wmf"/><Relationship Id="rId20" Type="http://schemas.openxmlformats.org/officeDocument/2006/relationships/oleObject" Target="../embeddings/oleObject107.bin"/><Relationship Id="rId2" Type="http://schemas.openxmlformats.org/officeDocument/2006/relationships/oleObject" Target="../embeddings/oleObject98.bin"/><Relationship Id="rId19" Type="http://schemas.openxmlformats.org/officeDocument/2006/relationships/image" Target="../media/image120.wmf"/><Relationship Id="rId18" Type="http://schemas.openxmlformats.org/officeDocument/2006/relationships/oleObject" Target="../embeddings/oleObject106.bin"/><Relationship Id="rId17" Type="http://schemas.openxmlformats.org/officeDocument/2006/relationships/image" Target="../media/image119.wmf"/><Relationship Id="rId16" Type="http://schemas.openxmlformats.org/officeDocument/2006/relationships/oleObject" Target="../embeddings/oleObject105.bin"/><Relationship Id="rId15" Type="http://schemas.openxmlformats.org/officeDocument/2006/relationships/image" Target="../media/image118.wmf"/><Relationship Id="rId14" Type="http://schemas.openxmlformats.org/officeDocument/2006/relationships/oleObject" Target="../embeddings/oleObject104.bin"/><Relationship Id="rId13" Type="http://schemas.openxmlformats.org/officeDocument/2006/relationships/image" Target="../media/image117.wmf"/><Relationship Id="rId12" Type="http://schemas.openxmlformats.org/officeDocument/2006/relationships/oleObject" Target="../embeddings/oleObject103.bin"/><Relationship Id="rId11" Type="http://schemas.openxmlformats.org/officeDocument/2006/relationships/image" Target="../media/image116.wmf"/><Relationship Id="rId10" Type="http://schemas.openxmlformats.org/officeDocument/2006/relationships/oleObject" Target="../embeddings/oleObject102.bin"/><Relationship Id="rId1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9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22.png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09.bin"/><Relationship Id="rId3" Type="http://schemas.openxmlformats.org/officeDocument/2006/relationships/image" Target="../media/image123.wmf"/><Relationship Id="rId2" Type="http://schemas.openxmlformats.org/officeDocument/2006/relationships/oleObject" Target="../embeddings/oleObject108.bin"/><Relationship Id="rId1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wmf"/><Relationship Id="rId8" Type="http://schemas.openxmlformats.org/officeDocument/2006/relationships/oleObject" Target="../embeddings/oleObject113.bin"/><Relationship Id="rId7" Type="http://schemas.openxmlformats.org/officeDocument/2006/relationships/image" Target="../media/image127.wmf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111.bin"/><Relationship Id="rId3" Type="http://schemas.openxmlformats.org/officeDocument/2006/relationships/image" Target="../media/image125.wmf"/><Relationship Id="rId2" Type="http://schemas.openxmlformats.org/officeDocument/2006/relationships/oleObject" Target="../embeddings/oleObject110.bin"/><Relationship Id="rId18" Type="http://schemas.openxmlformats.org/officeDocument/2006/relationships/vmlDrawing" Target="../drawings/vmlDrawing20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122.png"/><Relationship Id="rId15" Type="http://schemas.openxmlformats.org/officeDocument/2006/relationships/image" Target="../media/image131.wmf"/><Relationship Id="rId14" Type="http://schemas.openxmlformats.org/officeDocument/2006/relationships/oleObject" Target="../embeddings/oleObject116.bin"/><Relationship Id="rId13" Type="http://schemas.openxmlformats.org/officeDocument/2006/relationships/image" Target="../media/image130.wmf"/><Relationship Id="rId12" Type="http://schemas.openxmlformats.org/officeDocument/2006/relationships/oleObject" Target="../embeddings/oleObject115.bin"/><Relationship Id="rId11" Type="http://schemas.openxmlformats.org/officeDocument/2006/relationships/image" Target="../media/image129.wmf"/><Relationship Id="rId10" Type="http://schemas.openxmlformats.org/officeDocument/2006/relationships/oleObject" Target="../embeddings/oleObject114.bin"/><Relationship Id="rId1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png"/><Relationship Id="rId8" Type="http://schemas.openxmlformats.org/officeDocument/2006/relationships/image" Target="../media/image135.wmf"/><Relationship Id="rId7" Type="http://schemas.openxmlformats.org/officeDocument/2006/relationships/oleObject" Target="../embeddings/oleObject119.bin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33.wmf"/><Relationship Id="rId3" Type="http://schemas.openxmlformats.org/officeDocument/2006/relationships/oleObject" Target="../embeddings/oleObject117.bin"/><Relationship Id="rId2" Type="http://schemas.openxmlformats.org/officeDocument/2006/relationships/image" Target="../media/image109.png"/><Relationship Id="rId11" Type="http://schemas.openxmlformats.org/officeDocument/2006/relationships/vmlDrawing" Target="../drawings/vmlDrawing21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9.wmf"/><Relationship Id="rId8" Type="http://schemas.openxmlformats.org/officeDocument/2006/relationships/oleObject" Target="../embeddings/oleObject123.bin"/><Relationship Id="rId7" Type="http://schemas.openxmlformats.org/officeDocument/2006/relationships/image" Target="../media/image138.wmf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21.bin"/><Relationship Id="rId3" Type="http://schemas.openxmlformats.org/officeDocument/2006/relationships/image" Target="../media/image136.wmf"/><Relationship Id="rId21" Type="http://schemas.openxmlformats.org/officeDocument/2006/relationships/vmlDrawing" Target="../drawings/vmlDrawing22.vml"/><Relationship Id="rId20" Type="http://schemas.openxmlformats.org/officeDocument/2006/relationships/slideLayout" Target="../slideLayouts/slideLayout6.xml"/><Relationship Id="rId2" Type="http://schemas.openxmlformats.org/officeDocument/2006/relationships/oleObject" Target="../embeddings/oleObject120.bin"/><Relationship Id="rId19" Type="http://schemas.openxmlformats.org/officeDocument/2006/relationships/slide" Target="slide2.xml"/><Relationship Id="rId18" Type="http://schemas.openxmlformats.org/officeDocument/2006/relationships/image" Target="../media/image122.png"/><Relationship Id="rId17" Type="http://schemas.openxmlformats.org/officeDocument/2006/relationships/image" Target="../media/image143.wmf"/><Relationship Id="rId16" Type="http://schemas.openxmlformats.org/officeDocument/2006/relationships/oleObject" Target="../embeddings/oleObject127.bin"/><Relationship Id="rId15" Type="http://schemas.openxmlformats.org/officeDocument/2006/relationships/image" Target="../media/image142.wmf"/><Relationship Id="rId14" Type="http://schemas.openxmlformats.org/officeDocument/2006/relationships/oleObject" Target="../embeddings/oleObject126.bin"/><Relationship Id="rId13" Type="http://schemas.openxmlformats.org/officeDocument/2006/relationships/image" Target="../media/image141.wmf"/><Relationship Id="rId12" Type="http://schemas.openxmlformats.org/officeDocument/2006/relationships/oleObject" Target="../embeddings/oleObject125.bin"/><Relationship Id="rId11" Type="http://schemas.openxmlformats.org/officeDocument/2006/relationships/image" Target="../media/image140.wmf"/><Relationship Id="rId10" Type="http://schemas.openxmlformats.org/officeDocument/2006/relationships/oleObject" Target="../embeddings/oleObject124.bin"/><Relationship Id="rId1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49.png"/><Relationship Id="rId7" Type="http://schemas.openxmlformats.org/officeDocument/2006/relationships/image" Target="../media/image148.png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3" Type="http://schemas.openxmlformats.org/officeDocument/2006/relationships/image" Target="../media/image144.png"/><Relationship Id="rId2" Type="http://schemas.openxmlformats.org/officeDocument/2006/relationships/slide" Target="slide2.xml"/><Relationship Id="rId1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3.wmf"/><Relationship Id="rId8" Type="http://schemas.openxmlformats.org/officeDocument/2006/relationships/oleObject" Target="../embeddings/oleObject131.bin"/><Relationship Id="rId7" Type="http://schemas.openxmlformats.org/officeDocument/2006/relationships/image" Target="../media/image152.wmf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29.bin"/><Relationship Id="rId3" Type="http://schemas.openxmlformats.org/officeDocument/2006/relationships/image" Target="../media/image150.wmf"/><Relationship Id="rId2" Type="http://schemas.openxmlformats.org/officeDocument/2006/relationships/oleObject" Target="../embeddings/oleObject128.bin"/><Relationship Id="rId11" Type="http://schemas.openxmlformats.org/officeDocument/2006/relationships/vmlDrawing" Target="../drawings/vmlDrawing23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oleObject" Target="../embeddings/oleObject135.bin"/><Relationship Id="rId7" Type="http://schemas.openxmlformats.org/officeDocument/2006/relationships/image" Target="../media/image16.wmf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3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132.bin"/><Relationship Id="rId18" Type="http://schemas.openxmlformats.org/officeDocument/2006/relationships/vmlDrawing" Target="../drawings/vmlDrawing24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154.jpeg"/><Relationship Id="rId15" Type="http://schemas.openxmlformats.org/officeDocument/2006/relationships/image" Target="../media/image152.wmf"/><Relationship Id="rId14" Type="http://schemas.openxmlformats.org/officeDocument/2006/relationships/oleObject" Target="../embeddings/oleObject138.bin"/><Relationship Id="rId13" Type="http://schemas.openxmlformats.org/officeDocument/2006/relationships/image" Target="../media/image151.wmf"/><Relationship Id="rId12" Type="http://schemas.openxmlformats.org/officeDocument/2006/relationships/oleObject" Target="../embeddings/oleObject137.bin"/><Relationship Id="rId11" Type="http://schemas.openxmlformats.org/officeDocument/2006/relationships/image" Target="../media/image18.wmf"/><Relationship Id="rId10" Type="http://schemas.openxmlformats.org/officeDocument/2006/relationships/oleObject" Target="../embeddings/oleObject136.bin"/><Relationship Id="rId1" Type="http://schemas.openxmlformats.org/officeDocument/2006/relationships/image" Target="../media/image144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wmf"/><Relationship Id="rId8" Type="http://schemas.openxmlformats.org/officeDocument/2006/relationships/oleObject" Target="../embeddings/oleObject141.bin"/><Relationship Id="rId7" Type="http://schemas.openxmlformats.org/officeDocument/2006/relationships/image" Target="../media/image81.wmf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139.bin"/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1" Type="http://schemas.openxmlformats.org/officeDocument/2006/relationships/vmlDrawing" Target="../drawings/vmlDrawing25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5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6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55.wmf"/><Relationship Id="rId3" Type="http://schemas.openxmlformats.org/officeDocument/2006/relationships/oleObject" Target="../embeddings/oleObject142.bin"/><Relationship Id="rId2" Type="http://schemas.openxmlformats.org/officeDocument/2006/relationships/image" Target="../media/image147.png"/><Relationship Id="rId1" Type="http://schemas.openxmlformats.org/officeDocument/2006/relationships/image" Target="../media/image154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0.wmf"/><Relationship Id="rId8" Type="http://schemas.openxmlformats.org/officeDocument/2006/relationships/oleObject" Target="../embeddings/oleObject147.bin"/><Relationship Id="rId7" Type="http://schemas.openxmlformats.org/officeDocument/2006/relationships/image" Target="../media/image159.wmf"/><Relationship Id="rId6" Type="http://schemas.openxmlformats.org/officeDocument/2006/relationships/oleObject" Target="../embeddings/oleObject146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45.bin"/><Relationship Id="rId3" Type="http://schemas.openxmlformats.org/officeDocument/2006/relationships/image" Target="../media/image157.wmf"/><Relationship Id="rId20" Type="http://schemas.openxmlformats.org/officeDocument/2006/relationships/vmlDrawing" Target="../drawings/vmlDrawing27.vml"/><Relationship Id="rId2" Type="http://schemas.openxmlformats.org/officeDocument/2006/relationships/oleObject" Target="../embeddings/oleObject144.bin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154.jpeg"/><Relationship Id="rId17" Type="http://schemas.openxmlformats.org/officeDocument/2006/relationships/image" Target="../media/image164.wmf"/><Relationship Id="rId16" Type="http://schemas.openxmlformats.org/officeDocument/2006/relationships/oleObject" Target="../embeddings/oleObject151.bin"/><Relationship Id="rId15" Type="http://schemas.openxmlformats.org/officeDocument/2006/relationships/image" Target="../media/image163.wmf"/><Relationship Id="rId14" Type="http://schemas.openxmlformats.org/officeDocument/2006/relationships/oleObject" Target="../embeddings/oleObject150.bin"/><Relationship Id="rId13" Type="http://schemas.openxmlformats.org/officeDocument/2006/relationships/image" Target="../media/image162.wmf"/><Relationship Id="rId12" Type="http://schemas.openxmlformats.org/officeDocument/2006/relationships/oleObject" Target="../embeddings/oleObject149.bin"/><Relationship Id="rId11" Type="http://schemas.openxmlformats.org/officeDocument/2006/relationships/image" Target="../media/image161.wmf"/><Relationship Id="rId10" Type="http://schemas.openxmlformats.org/officeDocument/2006/relationships/oleObject" Target="../embeddings/oleObject148.bin"/><Relationship Id="rId1" Type="http://schemas.openxmlformats.org/officeDocument/2006/relationships/image" Target="../media/image148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5.bin"/><Relationship Id="rId8" Type="http://schemas.openxmlformats.org/officeDocument/2006/relationships/image" Target="../media/image165.wmf"/><Relationship Id="rId7" Type="http://schemas.openxmlformats.org/officeDocument/2006/relationships/oleObject" Target="../embeddings/oleObject154.bin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49.png"/><Relationship Id="rId3" Type="http://schemas.openxmlformats.org/officeDocument/2006/relationships/image" Target="../media/image62.wmf"/><Relationship Id="rId2" Type="http://schemas.openxmlformats.org/officeDocument/2006/relationships/oleObject" Target="../embeddings/oleObject152.bin"/><Relationship Id="rId18" Type="http://schemas.openxmlformats.org/officeDocument/2006/relationships/vmlDrawing" Target="../drawings/vmlDrawing28.vml"/><Relationship Id="rId17" Type="http://schemas.openxmlformats.org/officeDocument/2006/relationships/slideLayout" Target="../slideLayouts/slideLayout6.xml"/><Relationship Id="rId16" Type="http://schemas.openxmlformats.org/officeDocument/2006/relationships/slide" Target="slide2.xml"/><Relationship Id="rId15" Type="http://schemas.openxmlformats.org/officeDocument/2006/relationships/image" Target="../media/image154.jpeg"/><Relationship Id="rId14" Type="http://schemas.openxmlformats.org/officeDocument/2006/relationships/image" Target="../media/image168.wmf"/><Relationship Id="rId13" Type="http://schemas.openxmlformats.org/officeDocument/2006/relationships/oleObject" Target="../embeddings/oleObject157.bin"/><Relationship Id="rId12" Type="http://schemas.openxmlformats.org/officeDocument/2006/relationships/image" Target="../media/image167.wmf"/><Relationship Id="rId11" Type="http://schemas.openxmlformats.org/officeDocument/2006/relationships/oleObject" Target="../embeddings/oleObject156.bin"/><Relationship Id="rId10" Type="http://schemas.openxmlformats.org/officeDocument/2006/relationships/image" Target="../media/image166.wmf"/><Relationship Id="rId1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69.png"/><Relationship Id="rId7" Type="http://schemas.openxmlformats.org/officeDocument/2006/relationships/hyperlink" Target="https://st2.depositphotos.com/5606164/8697/v/950/depositphotos_86972384-stock-illustration-teacher-on-a-white-background.jpg" TargetMode="External"/><Relationship Id="rId6" Type="http://schemas.openxmlformats.org/officeDocument/2006/relationships/hyperlink" Target="https://avatanplus.com/files/resources/original/5919918154c6815c0be06143.png" TargetMode="External"/><Relationship Id="rId5" Type="http://schemas.openxmlformats.org/officeDocument/2006/relationships/hyperlink" Target="http://gel-school-10.ru/wp-content/uploads/2014/10/ri1.png" TargetMode="External"/><Relationship Id="rId4" Type="http://schemas.openxmlformats.org/officeDocument/2006/relationships/hyperlink" Target="https://ds04.infourok.ru/uploads/ex/12d5/00052f6c-bad08894/hello_html_m4fc74ae6.png" TargetMode="External"/><Relationship Id="rId3" Type="http://schemas.openxmlformats.org/officeDocument/2006/relationships/hyperlink" Target="https://prikolnye-kartinki.ru/img/picture/Dec/22/306d4ba3660463373295028a787fc4d5/1.jpg" TargetMode="External"/><Relationship Id="rId2" Type="http://schemas.openxmlformats.org/officeDocument/2006/relationships/hyperlink" Target="https://fs00.infourok.ru/images/doc/52/65160/hello_html_39f2f9fc.png" TargetMode="External"/><Relationship Id="rId11" Type="http://schemas.openxmlformats.org/officeDocument/2006/relationships/slideLayout" Target="../slideLayouts/slideLayout6.xml"/><Relationship Id="rId10" Type="http://schemas.openxmlformats.org/officeDocument/2006/relationships/hyperlink" Target="http://www.yenifelsefe.com/Content/UserFiles/ListItem/Big/pythagoras-ve-pythagorascilik_622_11-18-07.jpg" TargetMode="External"/><Relationship Id="rId1" Type="http://schemas.openxmlformats.org/officeDocument/2006/relationships/hyperlink" Target="http://900igr.net/up/datai/195222/0006-009-.png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2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4.png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2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20.wmf"/><Relationship Id="rId2" Type="http://schemas.openxmlformats.org/officeDocument/2006/relationships/oleObject" Target="../embeddings/oleObject12.bin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6.png"/><Relationship Id="rId15" Type="http://schemas.openxmlformats.org/officeDocument/2006/relationships/image" Target="../media/image26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25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24.wmf"/><Relationship Id="rId10" Type="http://schemas.openxmlformats.org/officeDocument/2006/relationships/oleObject" Target="../embeddings/oleObject16.bin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548680"/>
            <a:ext cx="5365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276872"/>
            <a:ext cx="2140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4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789040"/>
            <a:ext cx="46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Геометрия - 8</a:t>
            </a:r>
            <a:endParaRPr lang="ru-RU" sz="5400" b="1" cap="all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правляющая кнопка: сведения 4">
            <a:hlinkClick r:id="rId1" action="ppaction://hlinksldjump" highlightClick="1"/>
          </p:cNvPr>
          <p:cNvSpPr/>
          <p:nvPr/>
        </p:nvSpPr>
        <p:spPr>
          <a:xfrm>
            <a:off x="467544" y="6309320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15" y="5949315"/>
            <a:ext cx="4638675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1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№17.  Параллелограмм. Прямоугольник.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103810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8712968" cy="77858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8712967" cy="7018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8712968" cy="107909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373216"/>
            <a:ext cx="8712968" cy="87488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340768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356992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365104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373216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14847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860032" y="4293096"/>
            <a:ext cx="3069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надо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высоту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348880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0032" y="321297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квадрат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№17.  Параллелограмм. Прямоугольник.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0032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4956175" y="5300663"/>
          <a:ext cx="1063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2" imgW="7010400" imgH="5486400" progId="Equation.3">
                  <p:embed/>
                </p:oleObj>
              </mc:Choice>
              <mc:Fallback>
                <p:oleObj name="Формула" r:id="rId2" imgW="7010400" imgH="54864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56175" y="5300663"/>
                        <a:ext cx="1063625" cy="828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Управляющая кнопка: настраиваемая 10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979712" y="2492896"/>
            <a:ext cx="7175362" cy="4248472"/>
            <a:chOff x="1979712" y="2492896"/>
            <a:chExt cx="7175362" cy="4248472"/>
          </a:xfrm>
        </p:grpSpPr>
        <p:grpSp>
          <p:nvGrpSpPr>
            <p:cNvPr id="2" name="Группа 16"/>
            <p:cNvGrpSpPr/>
            <p:nvPr/>
          </p:nvGrpSpPr>
          <p:grpSpPr>
            <a:xfrm>
              <a:off x="1979712" y="2492896"/>
              <a:ext cx="7175362" cy="4248472"/>
              <a:chOff x="1979712" y="2420888"/>
              <a:chExt cx="7175362" cy="4248472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93" name="Object 5"/>
              <p:cNvGraphicFramePr>
                <a:graphicFrameLocks noChangeAspect="1"/>
              </p:cNvGraphicFramePr>
              <p:nvPr/>
            </p:nvGraphicFramePr>
            <p:xfrm>
              <a:off x="2843808" y="5661248"/>
              <a:ext cx="5172075" cy="454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45" name="Формула" r:id="rId1" imgW="52120800" imgH="4876800" progId="Equation.3">
                      <p:embed/>
                    </p:oleObj>
                  </mc:Choice>
                  <mc:Fallback>
                    <p:oleObj name="Формула" r:id="rId1" imgW="52120800" imgH="4876800" progId="Equation.3">
                      <p:embed/>
                      <p:pic>
                        <p:nvPicPr>
                          <p:cNvPr id="0" name="Изображение 614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2843808" y="5661248"/>
                            <a:ext cx="5172075" cy="4540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8316416" y="4077072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Text Box 8"/>
              <p:cNvSpPr txBox="1">
                <a:spLocks noChangeArrowheads="1"/>
              </p:cNvSpPr>
              <p:nvPr/>
            </p:nvSpPr>
            <p:spPr bwMode="auto">
              <a:xfrm>
                <a:off x="3563888" y="4437112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Text Box 9"/>
              <p:cNvSpPr txBox="1">
                <a:spLocks noChangeArrowheads="1"/>
              </p:cNvSpPr>
              <p:nvPr/>
            </p:nvSpPr>
            <p:spPr bwMode="auto">
              <a:xfrm>
                <a:off x="6012160" y="458112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О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Freeform 10"/>
              <p:cNvSpPr/>
              <p:nvPr/>
            </p:nvSpPr>
            <p:spPr bwMode="auto">
              <a:xfrm>
                <a:off x="3995936" y="4581128"/>
                <a:ext cx="43815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60" y="8"/>
                  </a:cxn>
                </a:cxnLst>
                <a:rect l="0" t="0" r="r" b="b"/>
                <a:pathLst>
                  <a:path w="2760" h="8">
                    <a:moveTo>
                      <a:pt x="0" y="0"/>
                    </a:moveTo>
                    <a:lnTo>
                      <a:pt x="2760" y="8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1"/>
              <p:cNvSpPr/>
              <p:nvPr/>
            </p:nvSpPr>
            <p:spPr bwMode="auto">
              <a:xfrm>
                <a:off x="4788024" y="3789040"/>
                <a:ext cx="2664296" cy="1656184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0" y="1520"/>
                  </a:cxn>
                </a:cxnLst>
                <a:rect l="0" t="0" r="r" b="b"/>
                <a:pathLst>
                  <a:path w="912" h="1520">
                    <a:moveTo>
                      <a:pt x="912" y="0"/>
                    </a:moveTo>
                    <a:lnTo>
                      <a:pt x="0" y="152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Text Box 12"/>
              <p:cNvSpPr txBox="1">
                <a:spLocks noChangeArrowheads="1"/>
              </p:cNvSpPr>
              <p:nvPr/>
            </p:nvSpPr>
            <p:spPr bwMode="auto">
              <a:xfrm>
                <a:off x="4499992" y="4869160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C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979712" y="2420888"/>
                <a:ext cx="717536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Вертикальные углы</a:t>
                </a:r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пары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углов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общей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вершиной, которые образованы при пересечении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двух прямых так, что стороны одного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являются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продолжением сторон другого.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380312" y="3789040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7380709" y="234967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7" name="Группа 32"/>
            <p:cNvGrpSpPr/>
            <p:nvPr/>
          </p:nvGrpSpPr>
          <p:grpSpPr>
            <a:xfrm>
              <a:off x="1979712" y="2564904"/>
              <a:ext cx="7056784" cy="4176464"/>
              <a:chOff x="2376264" y="2204864"/>
              <a:chExt cx="7056784" cy="4176464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2376264" y="220486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7272808" y="2924944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Text Box 8"/>
              <p:cNvSpPr txBox="1">
                <a:spLocks noChangeArrowheads="1"/>
              </p:cNvSpPr>
              <p:nvPr/>
            </p:nvSpPr>
            <p:spPr bwMode="auto">
              <a:xfrm>
                <a:off x="3168352" y="2924944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auto">
              <a:xfrm>
                <a:off x="4752528" y="3429000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О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3240360" y="3429000"/>
                <a:ext cx="43815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60" y="8"/>
                  </a:cxn>
                </a:cxnLst>
                <a:rect l="0" t="0" r="r" b="b"/>
                <a:pathLst>
                  <a:path w="2760" h="8">
                    <a:moveTo>
                      <a:pt x="0" y="0"/>
                    </a:moveTo>
                    <a:lnTo>
                      <a:pt x="2760" y="8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 rot="4386422" flipH="1">
                <a:off x="4668915" y="1655372"/>
                <a:ext cx="708330" cy="3339300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0" y="1520"/>
                  </a:cxn>
                </a:cxnLst>
                <a:rect l="0" t="0" r="r" b="b"/>
                <a:pathLst>
                  <a:path w="912" h="1520">
                    <a:moveTo>
                      <a:pt x="912" y="0"/>
                    </a:moveTo>
                    <a:lnTo>
                      <a:pt x="0" y="152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3240360" y="3717032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C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56" name="Object 3"/>
              <p:cNvGraphicFramePr>
                <a:graphicFrameLocks noChangeAspect="1"/>
              </p:cNvGraphicFramePr>
              <p:nvPr/>
            </p:nvGraphicFramePr>
            <p:xfrm>
              <a:off x="2736304" y="4221088"/>
              <a:ext cx="6026150" cy="1931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46" name="Формула" r:id="rId3" imgW="65836800" imgH="20726400" progId="Equation.3">
                      <p:embed/>
                    </p:oleObj>
                  </mc:Choice>
                  <mc:Fallback>
                    <p:oleObj name="Формула" r:id="rId3" imgW="65836800" imgH="20726400" progId="Equation.3">
                      <p:embed/>
                      <p:pic>
                        <p:nvPicPr>
                          <p:cNvPr id="0" name="Изображение 614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736304" y="4221088"/>
                            <a:ext cx="6026150" cy="193198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4"/>
              <p:cNvGraphicFramePr>
                <a:graphicFrameLocks noChangeAspect="1"/>
              </p:cNvGraphicFramePr>
              <p:nvPr/>
            </p:nvGraphicFramePr>
            <p:xfrm>
              <a:off x="7200800" y="4797152"/>
              <a:ext cx="1603375" cy="398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47" name="Формула" r:id="rId5" imgW="16154400" imgH="4267200" progId="Equation.3">
                      <p:embed/>
                    </p:oleObj>
                  </mc:Choice>
                  <mc:Fallback>
                    <p:oleObj name="Формула" r:id="rId5" imgW="16154400" imgH="4267200" progId="Equation.3">
                      <p:embed/>
                      <p:pic>
                        <p:nvPicPr>
                          <p:cNvPr id="0" name="Изображение 614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7200800" y="4797152"/>
                            <a:ext cx="1603375" cy="39846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TextBox 57"/>
              <p:cNvSpPr txBox="1"/>
              <p:nvPr/>
            </p:nvSpPr>
            <p:spPr>
              <a:xfrm>
                <a:off x="5616624" y="2780928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err="1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5580112" y="2564904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59" name="Прямая соединительная линия 58"/>
          <p:cNvCxnSpPr/>
          <p:nvPr/>
        </p:nvCxnSpPr>
        <p:spPr>
          <a:xfrm>
            <a:off x="2123728" y="5589240"/>
            <a:ext cx="2880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"/>
          <p:cNvGraphicFramePr>
            <a:graphicFrameLocks noChangeAspect="1"/>
          </p:cNvGraphicFramePr>
          <p:nvPr/>
        </p:nvGraphicFramePr>
        <p:xfrm>
          <a:off x="5519738" y="5516563"/>
          <a:ext cx="3479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7" imgW="35052000" imgH="5486400" progId="Equation.3">
                  <p:embed/>
                </p:oleObj>
              </mc:Choice>
              <mc:Fallback>
                <p:oleObj name="Формула" r:id="rId7" imgW="35052000" imgH="54864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9738" y="5516563"/>
                        <a:ext cx="3479800" cy="514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028384" y="5517232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124744"/>
            <a:ext cx="8712968" cy="103810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169996" name="Object 12"/>
          <p:cNvGraphicFramePr>
            <a:graphicFrameLocks noChangeAspect="1"/>
          </p:cNvGraphicFramePr>
          <p:nvPr/>
        </p:nvGraphicFramePr>
        <p:xfrm>
          <a:off x="5580112" y="6021288"/>
          <a:ext cx="33591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0" imgW="33832800" imgH="5486400" progId="Equation.3">
                  <p:embed/>
                </p:oleObj>
              </mc:Choice>
              <mc:Fallback>
                <p:oleObj name="Формула" r:id="rId10" imgW="33832800" imgH="5486400" progId="Equation.3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80112" y="6021288"/>
                        <a:ext cx="3359150" cy="514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8028384" y="6093296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№17.  Параллелограмм. Прямоугольник.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67" name="Управляющая кнопка: далее 6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Управляющая кнопка: настраиваемая 11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4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" name="Группа 11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6" name="Группа 56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84" name="Прямоугольник 83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dirty="0" smtClean="0"/>
                    <a:t>s</a:t>
                  </a:r>
                  <a:endParaRPr lang="ru-RU" dirty="0"/>
                </a:p>
              </p:txBody>
            </p:sp>
            <p:sp>
              <p:nvSpPr>
                <p:cNvPr id="85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76" name="Object 3"/>
              <p:cNvGraphicFramePr>
                <a:graphicFrameLocks noChangeAspect="1"/>
              </p:cNvGraphicFramePr>
              <p:nvPr/>
            </p:nvGraphicFramePr>
            <p:xfrm>
              <a:off x="2046288" y="6165850"/>
              <a:ext cx="622300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9" name="Формула" r:id="rId1" imgW="4876800" imgH="3962400" progId="Equation.3">
                      <p:embed/>
                    </p:oleObj>
                  </mc:Choice>
                  <mc:Fallback>
                    <p:oleObj name="Формула" r:id="rId1" imgW="4876800" imgH="3962400" progId="Equation.3">
                      <p:embed/>
                      <p:pic>
                        <p:nvPicPr>
                          <p:cNvPr id="0" name="Изображение 716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2046288" y="6165850"/>
                            <a:ext cx="622300" cy="44926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" name="Object 15"/>
              <p:cNvGraphicFramePr>
                <a:graphicFrameLocks noChangeAspect="1"/>
              </p:cNvGraphicFramePr>
              <p:nvPr/>
            </p:nvGraphicFramePr>
            <p:xfrm>
              <a:off x="2230438" y="4635500"/>
              <a:ext cx="544512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0" name="Формула" r:id="rId3" imgW="4267200" imgH="4267200" progId="Equation.3">
                      <p:embed/>
                    </p:oleObj>
                  </mc:Choice>
                  <mc:Fallback>
                    <p:oleObj name="Формула" r:id="rId3" imgW="4267200" imgH="4267200" progId="Equation.3">
                      <p:embed/>
                      <p:pic>
                        <p:nvPicPr>
                          <p:cNvPr id="0" name="Изображение 71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230438" y="4635500"/>
                            <a:ext cx="544512" cy="482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16"/>
              <p:cNvGraphicFramePr>
                <a:graphicFrameLocks noChangeAspect="1"/>
              </p:cNvGraphicFramePr>
              <p:nvPr/>
            </p:nvGraphicFramePr>
            <p:xfrm>
              <a:off x="3708400" y="4238625"/>
              <a:ext cx="468313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1" name="Формула" r:id="rId5" imgW="3657600" imgH="3962400" progId="Equation.3">
                      <p:embed/>
                    </p:oleObj>
                  </mc:Choice>
                  <mc:Fallback>
                    <p:oleObj name="Формула" r:id="rId5" imgW="3657600" imgH="3962400" progId="Equation.3">
                      <p:embed/>
                      <p:pic>
                        <p:nvPicPr>
                          <p:cNvPr id="0" name="Изображение 717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708400" y="4238625"/>
                            <a:ext cx="468313" cy="4476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17"/>
              <p:cNvGraphicFramePr>
                <a:graphicFrameLocks noChangeAspect="1"/>
              </p:cNvGraphicFramePr>
              <p:nvPr/>
            </p:nvGraphicFramePr>
            <p:xfrm>
              <a:off x="4878388" y="6113463"/>
              <a:ext cx="465137" cy="554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2" name="Формула" r:id="rId7" imgW="3657600" imgH="4876800" progId="Equation.3">
                      <p:embed/>
                    </p:oleObj>
                  </mc:Choice>
                  <mc:Fallback>
                    <p:oleObj name="Формула" r:id="rId7" imgW="3657600" imgH="4876800" progId="Equation.3">
                      <p:embed/>
                      <p:pic>
                        <p:nvPicPr>
                          <p:cNvPr id="0" name="Изображение 717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878388" y="6113463"/>
                            <a:ext cx="465137" cy="5540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0" name="Прямая соединительная линия 79"/>
              <p:cNvCxnSpPr/>
              <p:nvPr/>
            </p:nvCxnSpPr>
            <p:spPr>
              <a:xfrm flipH="1">
                <a:off x="2339752" y="5013176"/>
                <a:ext cx="288032" cy="1152128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2339752" y="6165304"/>
                <a:ext cx="2520280" cy="288032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V="1">
                <a:off x="2627784" y="4725144"/>
                <a:ext cx="1368152" cy="288032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3995936" y="4725144"/>
                <a:ext cx="864096" cy="1728192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4" name="Object 3"/>
            <p:cNvGraphicFramePr>
              <a:graphicFrameLocks noChangeAspect="1"/>
            </p:cNvGraphicFramePr>
            <p:nvPr/>
          </p:nvGraphicFramePr>
          <p:xfrm>
            <a:off x="3186113" y="2781300"/>
            <a:ext cx="478790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9" imgW="41757600" imgH="4876800" progId="Equation.3">
                    <p:embed/>
                  </p:oleObj>
                </mc:Choice>
                <mc:Fallback>
                  <p:oleObj name="Формула" r:id="rId9" imgW="41757600" imgH="48768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86113" y="2781300"/>
                          <a:ext cx="4787900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4499992" y="4149080"/>
          <a:ext cx="22367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1" imgW="19507200" imgH="4876800" progId="Equation.3">
                  <p:embed/>
                </p:oleObj>
              </mc:Choice>
              <mc:Fallback>
                <p:oleObj name="Формула" r:id="rId11" imgW="19507200" imgH="48768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9992" y="4149080"/>
                        <a:ext cx="2236787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Прямая соединительная линия 89"/>
          <p:cNvCxnSpPr/>
          <p:nvPr/>
        </p:nvCxnSpPr>
        <p:spPr>
          <a:xfrm flipV="1">
            <a:off x="2339752" y="4725144"/>
            <a:ext cx="1656184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Object 3"/>
          <p:cNvGraphicFramePr>
            <a:graphicFrameLocks noChangeAspect="1"/>
          </p:cNvGraphicFramePr>
          <p:nvPr/>
        </p:nvGraphicFramePr>
        <p:xfrm>
          <a:off x="5076056" y="4653136"/>
          <a:ext cx="3771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13" imgW="32918400" imgH="4876800" progId="Equation.3">
                  <p:embed/>
                </p:oleObj>
              </mc:Choice>
              <mc:Fallback>
                <p:oleObj name="Формула" r:id="rId13" imgW="32918400" imgH="4876800" progId="Equation.3">
                  <p:embed/>
                  <p:pic>
                    <p:nvPicPr>
                      <p:cNvPr id="0" name="Изображение 717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6056" y="4653136"/>
                        <a:ext cx="3771900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Прямая соединительная линия 93"/>
          <p:cNvCxnSpPr/>
          <p:nvPr/>
        </p:nvCxnSpPr>
        <p:spPr>
          <a:xfrm>
            <a:off x="2627784" y="5013176"/>
            <a:ext cx="2232248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Object 3"/>
          <p:cNvGraphicFramePr>
            <a:graphicFrameLocks noChangeAspect="1"/>
          </p:cNvGraphicFramePr>
          <p:nvPr/>
        </p:nvGraphicFramePr>
        <p:xfrm>
          <a:off x="5004048" y="5301208"/>
          <a:ext cx="38766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15" imgW="33832800" imgH="4876800" progId="Equation.3">
                  <p:embed/>
                </p:oleObj>
              </mc:Choice>
              <mc:Fallback>
                <p:oleObj name="Формула" r:id="rId15" imgW="33832800" imgH="4876800" progId="Equation.3">
                  <p:embed/>
                  <p:pic>
                    <p:nvPicPr>
                      <p:cNvPr id="0" name="Изображение 717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04048" y="5301208"/>
                        <a:ext cx="3876675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Прямоугольник 97"/>
          <p:cNvSpPr/>
          <p:nvPr/>
        </p:nvSpPr>
        <p:spPr>
          <a:xfrm>
            <a:off x="6012160" y="4581128"/>
            <a:ext cx="288032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1412776"/>
            <a:ext cx="8712968" cy="77858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6012160" y="5229200"/>
            <a:ext cx="288032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№17.  Параллелограмм. Прямоугольник.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1259632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9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5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6" name="Параллелограмм 55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Группа 50"/>
          <p:cNvGrpSpPr/>
          <p:nvPr/>
        </p:nvGrpSpPr>
        <p:grpSpPr>
          <a:xfrm>
            <a:off x="1979712" y="2564904"/>
            <a:ext cx="7056784" cy="4176464"/>
            <a:chOff x="107504" y="2636912"/>
            <a:chExt cx="7056784" cy="4176464"/>
          </a:xfrm>
        </p:grpSpPr>
        <p:grpSp>
          <p:nvGrpSpPr>
            <p:cNvPr id="5" name="Группа 18"/>
            <p:cNvGrpSpPr/>
            <p:nvPr/>
          </p:nvGrpSpPr>
          <p:grpSpPr>
            <a:xfrm>
              <a:off x="107504" y="2636912"/>
              <a:ext cx="7056784" cy="4176464"/>
              <a:chOff x="1979712" y="2564904"/>
              <a:chExt cx="7056784" cy="4176464"/>
            </a:xfrm>
          </p:grpSpPr>
          <p:sp>
            <p:nvSpPr>
              <p:cNvPr id="69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Прямоугольником называется параллелограмм, у которого все углы прямые.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226774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Text Box 40"/>
            <p:cNvSpPr txBox="1">
              <a:spLocks noChangeArrowheads="1"/>
            </p:cNvSpPr>
            <p:nvPr/>
          </p:nvSpPr>
          <p:spPr bwMode="auto">
            <a:xfrm>
              <a:off x="4932040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5148064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555776" y="580526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67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51"/>
          <p:cNvGrpSpPr/>
          <p:nvPr/>
        </p:nvGrpSpPr>
        <p:grpSpPr>
          <a:xfrm>
            <a:off x="1979712" y="2564904"/>
            <a:ext cx="7056784" cy="4176464"/>
            <a:chOff x="-900608" y="3068960"/>
            <a:chExt cx="7056784" cy="4176464"/>
          </a:xfrm>
        </p:grpSpPr>
        <p:grpSp>
          <p:nvGrpSpPr>
            <p:cNvPr id="87" name="Группа 50"/>
            <p:cNvGrpSpPr/>
            <p:nvPr/>
          </p:nvGrpSpPr>
          <p:grpSpPr>
            <a:xfrm>
              <a:off x="-900608" y="3068960"/>
              <a:ext cx="7056784" cy="4176464"/>
              <a:chOff x="-900608" y="3140968"/>
              <a:chExt cx="7056784" cy="4176464"/>
            </a:xfrm>
          </p:grpSpPr>
          <p:grpSp>
            <p:nvGrpSpPr>
              <p:cNvPr id="125" name="Группа 18"/>
              <p:cNvGrpSpPr/>
              <p:nvPr/>
            </p:nvGrpSpPr>
            <p:grpSpPr>
              <a:xfrm>
                <a:off x="-900608" y="3140968"/>
                <a:ext cx="7056784" cy="4176464"/>
                <a:chOff x="971600" y="3068960"/>
                <a:chExt cx="7056784" cy="4176464"/>
              </a:xfrm>
            </p:grpSpPr>
            <p:sp>
              <p:nvSpPr>
                <p:cNvPr id="133" name="Прямоугольник 3"/>
                <p:cNvSpPr/>
                <p:nvPr/>
              </p:nvSpPr>
              <p:spPr>
                <a:xfrm>
                  <a:off x="971600" y="306896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0" indent="-457200"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Диагонали прямоугольника равны.</a:t>
                  </a:r>
                  <a:endPara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Параллелограмм 131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2555776" y="4797152"/>
              <a:ext cx="2664296" cy="1152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555776" y="4797152"/>
              <a:ext cx="2664296" cy="12241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7" cy="7018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7" name="Управляющая кнопка: настраиваемая 13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№17.  Параллелограмм. Прямоугольник.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Управляющая кнопка: настраиваемая 137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40" name="Группа 18"/>
            <p:cNvGrpSpPr/>
            <p:nvPr/>
          </p:nvGrpSpPr>
          <p:grpSpPr>
            <a:xfrm>
              <a:off x="1979712" y="2564904"/>
              <a:ext cx="7056784" cy="4176464"/>
              <a:chOff x="971600" y="3068960"/>
              <a:chExt cx="7056784" cy="4176464"/>
            </a:xfrm>
          </p:grpSpPr>
          <p:sp>
            <p:nvSpPr>
              <p:cNvPr id="161" name="Прямоугольник 3"/>
              <p:cNvSpPr/>
              <p:nvPr/>
            </p:nvSpPr>
            <p:spPr>
              <a:xfrm>
                <a:off x="971600" y="3068960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2266604" y="5806629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Text Box 29"/>
            <p:cNvSpPr txBox="1">
              <a:spLocks noChangeArrowheads="1"/>
            </p:cNvSpPr>
            <p:nvPr/>
          </p:nvSpPr>
          <p:spPr bwMode="auto">
            <a:xfrm>
              <a:off x="2339752" y="566124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" name="Text Box 31"/>
            <p:cNvSpPr txBox="1">
              <a:spLocks noChangeArrowheads="1"/>
            </p:cNvSpPr>
            <p:nvPr/>
          </p:nvSpPr>
          <p:spPr bwMode="auto">
            <a:xfrm>
              <a:off x="2411760" y="422108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4" name="Text Box 40"/>
            <p:cNvSpPr txBox="1">
              <a:spLocks noChangeArrowheads="1"/>
            </p:cNvSpPr>
            <p:nvPr/>
          </p:nvSpPr>
          <p:spPr bwMode="auto">
            <a:xfrm>
              <a:off x="5076056" y="422108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5" name="Text Box 29"/>
            <p:cNvSpPr txBox="1">
              <a:spLocks noChangeArrowheads="1"/>
            </p:cNvSpPr>
            <p:nvPr/>
          </p:nvSpPr>
          <p:spPr bwMode="auto">
            <a:xfrm>
              <a:off x="5292080" y="566124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2699792" y="55172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араллелограмм 146"/>
            <p:cNvSpPr/>
            <p:nvPr/>
          </p:nvSpPr>
          <p:spPr>
            <a:xfrm>
              <a:off x="2699792" y="4581128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2699792" y="4581128"/>
              <a:ext cx="2664296" cy="1152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flipV="1">
              <a:off x="2699792" y="4581128"/>
              <a:ext cx="2664296" cy="12241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Прямоугольник 149"/>
            <p:cNvSpPr/>
            <p:nvPr/>
          </p:nvSpPr>
          <p:spPr>
            <a:xfrm>
              <a:off x="6444208" y="3789040"/>
              <a:ext cx="2088232" cy="20882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1" name="Прямая соединительная линия 150"/>
            <p:cNvCxnSpPr/>
            <p:nvPr/>
          </p:nvCxnSpPr>
          <p:spPr>
            <a:xfrm>
              <a:off x="6444208" y="3789040"/>
              <a:ext cx="2088232" cy="2088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 flipV="1">
              <a:off x="6444208" y="3789040"/>
              <a:ext cx="2088232" cy="2088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 Box 31"/>
            <p:cNvSpPr txBox="1">
              <a:spLocks noChangeArrowheads="1"/>
            </p:cNvSpPr>
            <p:nvPr/>
          </p:nvSpPr>
          <p:spPr bwMode="auto">
            <a:xfrm>
              <a:off x="3923928" y="479715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O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4" name="Text Box 31"/>
            <p:cNvSpPr txBox="1">
              <a:spLocks noChangeArrowheads="1"/>
            </p:cNvSpPr>
            <p:nvPr/>
          </p:nvSpPr>
          <p:spPr bwMode="auto">
            <a:xfrm>
              <a:off x="6156176" y="342900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K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5" name="Text Box 31"/>
            <p:cNvSpPr txBox="1">
              <a:spLocks noChangeArrowheads="1"/>
            </p:cNvSpPr>
            <p:nvPr/>
          </p:nvSpPr>
          <p:spPr bwMode="auto">
            <a:xfrm>
              <a:off x="8460432" y="342900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L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6" name="Text Box 31"/>
            <p:cNvSpPr txBox="1">
              <a:spLocks noChangeArrowheads="1"/>
            </p:cNvSpPr>
            <p:nvPr/>
          </p:nvSpPr>
          <p:spPr bwMode="auto">
            <a:xfrm>
              <a:off x="8388424" y="5877272"/>
              <a:ext cx="412292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M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7" name="Text Box 31"/>
            <p:cNvSpPr txBox="1">
              <a:spLocks noChangeArrowheads="1"/>
            </p:cNvSpPr>
            <p:nvPr/>
          </p:nvSpPr>
          <p:spPr bwMode="auto">
            <a:xfrm>
              <a:off x="6228184" y="58772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N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8" name="Text Box 31"/>
            <p:cNvSpPr txBox="1">
              <a:spLocks noChangeArrowheads="1"/>
            </p:cNvSpPr>
            <p:nvPr/>
          </p:nvSpPr>
          <p:spPr bwMode="auto">
            <a:xfrm>
              <a:off x="7308304" y="4437112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P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59" name="Object 3"/>
            <p:cNvGraphicFramePr>
              <a:graphicFrameLocks noChangeAspect="1"/>
            </p:cNvGraphicFramePr>
            <p:nvPr/>
          </p:nvGraphicFramePr>
          <p:xfrm>
            <a:off x="2051720" y="3861048"/>
            <a:ext cx="4121150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2" imgW="35966400" imgH="4267200" progId="Equation.3">
                    <p:embed/>
                  </p:oleObj>
                </mc:Choice>
                <mc:Fallback>
                  <p:oleObj name="Формула" r:id="rId2" imgW="35966400" imgH="42672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051720" y="3861048"/>
                          <a:ext cx="4121150" cy="4841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3"/>
            <p:cNvGraphicFramePr>
              <a:graphicFrameLocks noChangeAspect="1"/>
            </p:cNvGraphicFramePr>
            <p:nvPr/>
          </p:nvGraphicFramePr>
          <p:xfrm>
            <a:off x="4644008" y="2924944"/>
            <a:ext cx="4225925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36880800" imgH="4267200" progId="Equation.3">
                    <p:embed/>
                  </p:oleObj>
                </mc:Choice>
                <mc:Fallback>
                  <p:oleObj name="Формула" r:id="rId4" imgW="36880800" imgH="42672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44008" y="2924944"/>
                          <a:ext cx="4225925" cy="4841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" name="TextBox 162"/>
          <p:cNvSpPr txBox="1"/>
          <p:nvPr/>
        </p:nvSpPr>
        <p:spPr>
          <a:xfrm>
            <a:off x="2771800" y="6021288"/>
            <a:ext cx="247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876256" y="6021288"/>
            <a:ext cx="135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6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65" name="Управляющая кнопка: далее 164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63" grpId="0"/>
      <p:bldP spid="1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124744"/>
            <a:ext cx="8712968" cy="107909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35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42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0" name="Параллелограмм 39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5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6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параллелограмма</a:t>
                </a:r>
                <a:r>
                  <a:rPr lang="en-US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равна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произведению основания на высоту.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>
              <a:off x="3850780" y="5086549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3923928" y="494116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4355976" y="350100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>
              <a:off x="6948264" y="350100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Параллелограмм 49"/>
            <p:cNvSpPr/>
            <p:nvPr/>
          </p:nvSpPr>
          <p:spPr>
            <a:xfrm>
              <a:off x="4283968" y="3861048"/>
              <a:ext cx="2664296" cy="1224136"/>
            </a:xfrm>
            <a:prstGeom prst="parallelogram">
              <a:avLst>
                <a:gd name="adj" fmla="val 29980"/>
              </a:avLst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6588224" y="494116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4644008" y="4869160"/>
              <a:ext cx="223665" cy="202715"/>
            </a:xfrm>
            <a:prstGeom prst="rect">
              <a:avLst/>
            </a:prstGeom>
            <a:noFill/>
            <a:ln w="31750">
              <a:solidFill>
                <a:schemeClr val="accent3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4644008" y="3861048"/>
              <a:ext cx="0" cy="12241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4499992" y="5085184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Н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 rot="17203499">
              <a:off x="6605644" y="4256001"/>
              <a:ext cx="223665" cy="202715"/>
            </a:xfrm>
            <a:prstGeom prst="rect">
              <a:avLst/>
            </a:prstGeom>
            <a:noFill/>
            <a:ln w="31750">
              <a:solidFill>
                <a:schemeClr val="accent3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endCxn id="50" idx="2"/>
            </p:cNvCxnSpPr>
            <p:nvPr/>
          </p:nvCxnSpPr>
          <p:spPr>
            <a:xfrm>
              <a:off x="4644008" y="3861048"/>
              <a:ext cx="2120758" cy="612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6732240" y="4221088"/>
              <a:ext cx="35939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К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4499992" y="5517232"/>
            <a:ext cx="1968500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2" imgW="19507200" imgH="4267200" progId="Equation.3">
                    <p:embed/>
                  </p:oleObj>
                </mc:Choice>
                <mc:Fallback>
                  <p:oleObj name="Формула" r:id="rId2" imgW="19507200" imgH="42672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99992" y="5517232"/>
                          <a:ext cx="1968500" cy="427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3"/>
            <p:cNvGraphicFramePr>
              <a:graphicFrameLocks noChangeAspect="1"/>
            </p:cNvGraphicFramePr>
            <p:nvPr/>
          </p:nvGraphicFramePr>
          <p:xfrm>
            <a:off x="4516438" y="6021388"/>
            <a:ext cx="1936750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4" imgW="19202400" imgH="4267200" progId="Equation.3">
                    <p:embed/>
                  </p:oleObj>
                </mc:Choice>
                <mc:Fallback>
                  <p:oleObj name="Формула" r:id="rId4" imgW="19202400" imgH="42672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16438" y="6021388"/>
                          <a:ext cx="1936750" cy="427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4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84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" name="Группа 44"/>
            <p:cNvGrpSpPr/>
            <p:nvPr/>
          </p:nvGrpSpPr>
          <p:grpSpPr>
            <a:xfrm>
              <a:off x="5508104" y="2636912"/>
              <a:ext cx="3381664" cy="2056294"/>
              <a:chOff x="3850780" y="3429000"/>
              <a:chExt cx="3381664" cy="2056294"/>
            </a:xfrm>
          </p:grpSpPr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3850780" y="5086549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4427984" y="350100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Text Box 31"/>
              <p:cNvSpPr txBox="1">
                <a:spLocks noChangeArrowheads="1"/>
              </p:cNvSpPr>
              <p:nvPr/>
            </p:nvSpPr>
            <p:spPr bwMode="auto">
              <a:xfrm>
                <a:off x="6876256" y="342900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Text Box 40"/>
              <p:cNvSpPr txBox="1">
                <a:spLocks noChangeArrowheads="1"/>
              </p:cNvSpPr>
              <p:nvPr/>
            </p:nvSpPr>
            <p:spPr bwMode="auto">
              <a:xfrm>
                <a:off x="6588224" y="486916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Параллелограмм 75"/>
              <p:cNvSpPr/>
              <p:nvPr/>
            </p:nvSpPr>
            <p:spPr>
              <a:xfrm>
                <a:off x="4283968" y="3861048"/>
                <a:ext cx="2664296" cy="1224136"/>
              </a:xfrm>
              <a:prstGeom prst="parallelogram">
                <a:avLst>
                  <a:gd name="adj" fmla="val 29980"/>
                </a:avLst>
              </a:prstGeom>
              <a:solidFill>
                <a:schemeClr val="bg1"/>
              </a:solidFill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Text Box 29"/>
              <p:cNvSpPr txBox="1">
                <a:spLocks noChangeArrowheads="1"/>
              </p:cNvSpPr>
              <p:nvPr/>
            </p:nvSpPr>
            <p:spPr bwMode="auto">
              <a:xfrm>
                <a:off x="3923928" y="494116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Rectangle 8"/>
              <p:cNvSpPr>
                <a:spLocks noChangeArrowheads="1"/>
              </p:cNvSpPr>
              <p:nvPr/>
            </p:nvSpPr>
            <p:spPr bwMode="auto">
              <a:xfrm>
                <a:off x="4644008" y="4869160"/>
                <a:ext cx="223665" cy="202715"/>
              </a:xfrm>
              <a:prstGeom prst="rect">
                <a:avLst/>
              </a:prstGeom>
              <a:noFill/>
              <a:ln w="3175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4644008" y="3861048"/>
                <a:ext cx="0" cy="12241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 Box 29"/>
              <p:cNvSpPr txBox="1">
                <a:spLocks noChangeArrowheads="1"/>
              </p:cNvSpPr>
              <p:nvPr/>
            </p:nvSpPr>
            <p:spPr bwMode="auto">
              <a:xfrm>
                <a:off x="4499992" y="5085184"/>
                <a:ext cx="38343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Н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Rectangle 8"/>
              <p:cNvSpPr>
                <a:spLocks noChangeArrowheads="1"/>
              </p:cNvSpPr>
              <p:nvPr/>
            </p:nvSpPr>
            <p:spPr bwMode="auto">
              <a:xfrm rot="17203499">
                <a:off x="6605644" y="4256001"/>
                <a:ext cx="223665" cy="202715"/>
              </a:xfrm>
              <a:prstGeom prst="rect">
                <a:avLst/>
              </a:prstGeom>
              <a:noFill/>
              <a:ln w="3175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82" name="Прямая соединительная линия 81"/>
              <p:cNvCxnSpPr>
                <a:endCxn id="76" idx="2"/>
              </p:cNvCxnSpPr>
              <p:nvPr/>
            </p:nvCxnSpPr>
            <p:spPr>
              <a:xfrm>
                <a:off x="4644008" y="3861048"/>
                <a:ext cx="2120758" cy="612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 Box 29"/>
              <p:cNvSpPr txBox="1">
                <a:spLocks noChangeArrowheads="1"/>
              </p:cNvSpPr>
              <p:nvPr/>
            </p:nvSpPr>
            <p:spPr bwMode="auto">
              <a:xfrm>
                <a:off x="6732240" y="4221088"/>
                <a:ext cx="35939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К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66" name="Object 3"/>
            <p:cNvGraphicFramePr>
              <a:graphicFrameLocks noChangeAspect="1"/>
            </p:cNvGraphicFramePr>
            <p:nvPr/>
          </p:nvGraphicFramePr>
          <p:xfrm>
            <a:off x="2051720" y="2708920"/>
            <a:ext cx="3998913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6" imgW="39624000" imgH="4876800" progId="Equation.3">
                    <p:embed/>
                  </p:oleObj>
                </mc:Choice>
                <mc:Fallback>
                  <p:oleObj name="Формула" r:id="rId6" imgW="39624000" imgH="48768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51720" y="2708920"/>
                          <a:ext cx="3998913" cy="4873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3"/>
            <p:cNvGraphicFramePr>
              <a:graphicFrameLocks noChangeAspect="1"/>
            </p:cNvGraphicFramePr>
            <p:nvPr/>
          </p:nvGraphicFramePr>
          <p:xfrm>
            <a:off x="2051720" y="3501008"/>
            <a:ext cx="1628775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8" imgW="16154400" imgH="4267200" progId="Equation.3">
                    <p:embed/>
                  </p:oleObj>
                </mc:Choice>
                <mc:Fallback>
                  <p:oleObj name="Формула" r:id="rId8" imgW="16154400" imgH="42672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051720" y="3501008"/>
                          <a:ext cx="1628775" cy="427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4"/>
            <p:cNvGraphicFramePr>
              <a:graphicFrameLocks noChangeAspect="1"/>
            </p:cNvGraphicFramePr>
            <p:nvPr/>
          </p:nvGraphicFramePr>
          <p:xfrm>
            <a:off x="2051720" y="3068960"/>
            <a:ext cx="396557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0" imgW="39319200" imgH="4876800" progId="Equation.3">
                    <p:embed/>
                  </p:oleObj>
                </mc:Choice>
                <mc:Fallback>
                  <p:oleObj name="Формула" r:id="rId10" imgW="39319200" imgH="48768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051720" y="3068960"/>
                          <a:ext cx="3965575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"/>
            <p:cNvGraphicFramePr>
              <a:graphicFrameLocks noChangeAspect="1"/>
            </p:cNvGraphicFramePr>
            <p:nvPr/>
          </p:nvGraphicFramePr>
          <p:xfrm>
            <a:off x="2081213" y="3860800"/>
            <a:ext cx="1568450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Формула" r:id="rId12" imgW="15544800" imgH="4267200" progId="Equation.3">
                    <p:embed/>
                  </p:oleObj>
                </mc:Choice>
                <mc:Fallback>
                  <p:oleObj name="Формула" r:id="rId12" imgW="15544800" imgH="4267200" progId="Equation.3">
                    <p:embed/>
                    <p:pic>
                      <p:nvPicPr>
                        <p:cNvPr id="0" name="Изображение 92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81213" y="3860800"/>
                          <a:ext cx="1568450" cy="427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Прямая соединительная линия 69"/>
            <p:cNvCxnSpPr/>
            <p:nvPr/>
          </p:nvCxnSpPr>
          <p:spPr>
            <a:xfrm>
              <a:off x="2123728" y="4365104"/>
              <a:ext cx="33123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7"/>
            <p:cNvGraphicFramePr>
              <a:graphicFrameLocks noChangeAspect="1"/>
            </p:cNvGraphicFramePr>
            <p:nvPr/>
          </p:nvGraphicFramePr>
          <p:xfrm>
            <a:off x="3381375" y="4437063"/>
            <a:ext cx="860425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Формула" r:id="rId14" imgW="8534400" imgH="4267200" progId="Equation.3">
                    <p:embed/>
                  </p:oleObj>
                </mc:Choice>
                <mc:Fallback>
                  <p:oleObj name="Формула" r:id="rId14" imgW="8534400" imgH="4267200" progId="Equation.3">
                    <p:embed/>
                    <p:pic>
                      <p:nvPicPr>
                        <p:cNvPr id="0" name="Изображение 92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381375" y="4437063"/>
                          <a:ext cx="860425" cy="427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6" name="Object 8"/>
          <p:cNvGraphicFramePr>
            <a:graphicFrameLocks noChangeAspect="1"/>
          </p:cNvGraphicFramePr>
          <p:nvPr/>
        </p:nvGraphicFramePr>
        <p:xfrm>
          <a:off x="2339752" y="4941168"/>
          <a:ext cx="51958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6" imgW="51511200" imgH="4876800" progId="Equation.3">
                  <p:embed/>
                </p:oleObj>
              </mc:Choice>
              <mc:Fallback>
                <p:oleObj name="Формула" r:id="rId16" imgW="51511200" imgH="48768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39752" y="4941168"/>
                        <a:ext cx="5195887" cy="488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9"/>
          <p:cNvGraphicFramePr>
            <a:graphicFrameLocks noChangeAspect="1"/>
          </p:cNvGraphicFramePr>
          <p:nvPr/>
        </p:nvGraphicFramePr>
        <p:xfrm>
          <a:off x="2411760" y="5373216"/>
          <a:ext cx="43354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18" imgW="42976800" imgH="4876800" progId="Equation.3">
                  <p:embed/>
                </p:oleObj>
              </mc:Choice>
              <mc:Fallback>
                <p:oleObj name="Формула" r:id="rId18" imgW="42976800" imgH="4876800" progId="Equation.3">
                  <p:embed/>
                  <p:pic>
                    <p:nvPicPr>
                      <p:cNvPr id="0" name="Изображение 9224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11760" y="5373216"/>
                        <a:ext cx="4335462" cy="488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5940152" y="6021288"/>
          <a:ext cx="1936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20" imgW="19202400" imgH="4267200" progId="Equation.3">
                  <p:embed/>
                </p:oleObj>
              </mc:Choice>
              <mc:Fallback>
                <p:oleObj name="Формула" r:id="rId20" imgW="19202400" imgH="4267200" progId="Equation.3">
                  <p:embed/>
                  <p:pic>
                    <p:nvPicPr>
                      <p:cNvPr id="0" name="Изображение 9225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40152" y="6021288"/>
                        <a:ext cx="1936750" cy="4270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Прямоугольник 88"/>
          <p:cNvSpPr/>
          <p:nvPr/>
        </p:nvSpPr>
        <p:spPr>
          <a:xfrm>
            <a:off x="5868144" y="5949280"/>
            <a:ext cx="201622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91" name="Управляющая кнопка: далее 9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№17.  Параллелограмм. Прямоугольник.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Управляющая кнопка: настраиваемая 14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340768"/>
            <a:ext cx="8712968" cy="87488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45" name="Группа 4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129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857365" y="2636912"/>
                <a:ext cx="509960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Прямоугольный треугольник</a:t>
                </a:r>
                <a:endParaRPr lang="ru-RU" sz="2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это треугольник</a:t>
                </a: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2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котором один угол прямой </a:t>
                </a:r>
                <a:endPara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(т.е. составляет 90 градусов).</a:t>
                </a:r>
                <a:endParaRPr lang="ru-RU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4499992" y="5229200"/>
            <a:ext cx="3702050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2" imgW="32308800" imgH="4267200" progId="Equation.3">
                    <p:embed/>
                  </p:oleObj>
                </mc:Choice>
                <mc:Fallback>
                  <p:oleObj name="Формула" r:id="rId2" imgW="32308800" imgH="42672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99992" y="5229200"/>
                          <a:ext cx="3702050" cy="4841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78" name="Object 10"/>
            <p:cNvGraphicFramePr>
              <a:graphicFrameLocks noChangeAspect="1"/>
            </p:cNvGraphicFramePr>
            <p:nvPr/>
          </p:nvGraphicFramePr>
          <p:xfrm>
            <a:off x="4868863" y="5770563"/>
            <a:ext cx="31083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4" imgW="27127200" imgH="4876800" progId="Equation.3">
                    <p:embed/>
                  </p:oleObj>
                </mc:Choice>
                <mc:Fallback>
                  <p:oleObj name="Формула" r:id="rId4" imgW="27127200" imgH="48768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68863" y="5770563"/>
                          <a:ext cx="3108325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7" name="Группа 1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53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9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6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3625446" y="4941168"/>
                <a:ext cx="52822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 гипотенузы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 сумме квадратов катетов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8" name="Picture 2" descr="http://www.yenifelsefe.com/Content/UserFiles/ListItem/Big/pythagoras-ve-pythagorascilik_622_11-18-0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2708920"/>
              <a:ext cx="4278090" cy="2118156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4931027" y="5877272"/>
            <a:ext cx="2686055" cy="734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7" imgW="17678400" imgH="4876800" progId="Equation.3">
                    <p:embed/>
                  </p:oleObj>
                </mc:Choice>
                <mc:Fallback>
                  <p:oleObj name="Формула" r:id="rId7" imgW="17678400" imgH="48768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31027" y="5877272"/>
                          <a:ext cx="2686055" cy="7346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Группа 6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5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8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>
                <a:off x="8772235" y="2636912"/>
                <a:ext cx="18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ru-RU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3"/>
            <p:cNvGraphicFramePr>
              <a:graphicFrameLocks noChangeAspect="1"/>
            </p:cNvGraphicFramePr>
            <p:nvPr/>
          </p:nvGraphicFramePr>
          <p:xfrm>
            <a:off x="4788024" y="2708921"/>
            <a:ext cx="2736304" cy="487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9" imgW="27127200" imgH="4876800" progId="Equation.3">
                    <p:embed/>
                  </p:oleObj>
                </mc:Choice>
                <mc:Fallback>
                  <p:oleObj name="Формула" r:id="rId9" imgW="27127200" imgH="48768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88024" y="2708921"/>
                          <a:ext cx="2736304" cy="4878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4"/>
            <p:cNvGraphicFramePr>
              <a:graphicFrameLocks noChangeAspect="1"/>
            </p:cNvGraphicFramePr>
            <p:nvPr/>
          </p:nvGraphicFramePr>
          <p:xfrm>
            <a:off x="4773613" y="3213100"/>
            <a:ext cx="276701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1" imgW="27432000" imgH="4876800" progId="Equation.3">
                    <p:embed/>
                  </p:oleObj>
                </mc:Choice>
                <mc:Fallback>
                  <p:oleObj name="Формула" r:id="rId11" imgW="27432000" imgH="48768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73613" y="3213100"/>
                          <a:ext cx="2767012" cy="488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1" name="Прямая соединительная линия 70"/>
            <p:cNvCxnSpPr/>
            <p:nvPr/>
          </p:nvCxnSpPr>
          <p:spPr>
            <a:xfrm>
              <a:off x="4572000" y="3717032"/>
              <a:ext cx="32403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2" name="Object 5"/>
            <p:cNvGraphicFramePr>
              <a:graphicFrameLocks noChangeAspect="1"/>
            </p:cNvGraphicFramePr>
            <p:nvPr/>
          </p:nvGraphicFramePr>
          <p:xfrm>
            <a:off x="5603731" y="3717032"/>
            <a:ext cx="1080139" cy="602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13" imgW="7620000" imgH="4267200" progId="Equation.3">
                    <p:embed/>
                  </p:oleObj>
                </mc:Choice>
                <mc:Fallback>
                  <p:oleObj name="Формула" r:id="rId13" imgW="7620000" imgH="4267200" progId="Equation.3">
                    <p:embed/>
                    <p:pic>
                      <p:nvPicPr>
                        <p:cNvPr id="0" name="Изображение 102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603731" y="3717032"/>
                          <a:ext cx="1080139" cy="6025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Управляющая кнопка: настраиваемая 82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4" name="Object 3"/>
          <p:cNvGraphicFramePr>
            <a:graphicFrameLocks noChangeAspect="1"/>
          </p:cNvGraphicFramePr>
          <p:nvPr/>
        </p:nvGraphicFramePr>
        <p:xfrm>
          <a:off x="5148064" y="4221088"/>
          <a:ext cx="26860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15" imgW="17678400" imgH="4876800" progId="Equation.3">
                  <p:embed/>
                </p:oleObj>
              </mc:Choice>
              <mc:Fallback>
                <p:oleObj name="Формула" r:id="rId15" imgW="17678400" imgH="4876800" progId="Equation.3">
                  <p:embed/>
                  <p:pic>
                    <p:nvPicPr>
                      <p:cNvPr id="0" name="Изображение 1024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48064" y="4221088"/>
                        <a:ext cx="2686050" cy="7350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6"/>
          <p:cNvGraphicFramePr>
            <a:graphicFrameLocks noChangeAspect="1"/>
          </p:cNvGraphicFramePr>
          <p:nvPr/>
        </p:nvGraphicFramePr>
        <p:xfrm>
          <a:off x="5004048" y="4797152"/>
          <a:ext cx="29178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Формула" r:id="rId17" imgW="19202400" imgH="6096000" progId="Equation.3">
                  <p:embed/>
                </p:oleObj>
              </mc:Choice>
              <mc:Fallback>
                <p:oleObj name="Формула" r:id="rId17" imgW="19202400" imgH="6096000" progId="Equation.3">
                  <p:embed/>
                  <p:pic>
                    <p:nvPicPr>
                      <p:cNvPr id="0" name="Изображение 1024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04048" y="4797152"/>
                        <a:ext cx="2917825" cy="919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7"/>
          <p:cNvGraphicFramePr>
            <a:graphicFrameLocks noChangeAspect="1"/>
          </p:cNvGraphicFramePr>
          <p:nvPr/>
        </p:nvGraphicFramePr>
        <p:xfrm>
          <a:off x="4355976" y="5661248"/>
          <a:ext cx="43529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Формула" r:id="rId19" imgW="28651200" imgH="6096000" progId="Equation.3">
                  <p:embed/>
                </p:oleObj>
              </mc:Choice>
              <mc:Fallback>
                <p:oleObj name="Формула" r:id="rId19" imgW="28651200" imgH="6096000" progId="Equation.3">
                  <p:embed/>
                  <p:pic>
                    <p:nvPicPr>
                      <p:cNvPr id="0" name="Изображение 1024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55976" y="5661248"/>
                        <a:ext cx="4352925" cy="919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Прямоугольник 86"/>
          <p:cNvSpPr/>
          <p:nvPr/>
        </p:nvSpPr>
        <p:spPr>
          <a:xfrm>
            <a:off x="7596336" y="5733256"/>
            <a:ext cx="122413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№17.  Параллелограмм. Прямоугольник.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93" name="Управляющая кнопка: домой 92">
            <a:hlinkClick r:id="rId22" action="ppaction://hlinksldjump" highlightClick="1"/>
          </p:cNvPr>
          <p:cNvSpPr/>
          <p:nvPr/>
        </p:nvSpPr>
        <p:spPr>
          <a:xfrm>
            <a:off x="1475656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№18. Параллелограмм. Площадь треугольника.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713691" cy="102308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8712968" cy="74556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251520" y="3356992"/>
            <a:ext cx="8712968" cy="766359"/>
            <a:chOff x="251520" y="3284984"/>
            <a:chExt cx="8712968" cy="766359"/>
          </a:xfrm>
        </p:grpSpPr>
        <p:pic>
          <p:nvPicPr>
            <p:cNvPr id="1157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3284984"/>
              <a:ext cx="8712968" cy="766359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323528" y="3284984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408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3501008"/>
              <a:ext cx="8568952" cy="29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93096"/>
            <a:ext cx="8712967" cy="93610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373216"/>
            <a:ext cx="8712968" cy="78329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4048" y="2564904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равны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№18. Параллелограмм. Площадь треугольника.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004047" y="1556792"/>
          <a:ext cx="2064721" cy="51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2" imgW="14935200" imgH="3962400" progId="Equation.3">
                  <p:embed/>
                </p:oleObj>
              </mc:Choice>
              <mc:Fallback>
                <p:oleObj name="Формула" r:id="rId2" imgW="14935200" imgH="39624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7" y="1556792"/>
                        <a:ext cx="2064721" cy="51231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04048" y="3573016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5004048" y="4581128"/>
          <a:ext cx="143351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4" imgW="10363200" imgH="4876800" progId="Equation.3">
                  <p:embed/>
                </p:oleObj>
              </mc:Choice>
              <mc:Fallback>
                <p:oleObj name="Формула" r:id="rId4" imgW="10363200" imgH="48768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4581128"/>
                        <a:ext cx="1433512" cy="630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5004048" y="5517232"/>
          <a:ext cx="834976" cy="779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6" imgW="5486400" imgH="5486400" progId="Equation.3">
                  <p:embed/>
                </p:oleObj>
              </mc:Choice>
              <mc:Fallback>
                <p:oleObj name="Формула" r:id="rId6" imgW="5486400" imgH="54864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4048" y="5517232"/>
                        <a:ext cx="834976" cy="77907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119" name="Управляющая кнопка: настраиваемая 11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3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24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Группа 8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7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144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136" name="AutoShape 4"/>
              <p:cNvSpPr>
                <a:spLocks noChangeArrowheads="1"/>
              </p:cNvSpPr>
              <p:nvPr/>
            </p:nvSpPr>
            <p:spPr bwMode="auto">
              <a:xfrm>
                <a:off x="310589" y="1665826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5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Группа 72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0" name="Группа 4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90" name="Прямоугольник 189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75E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1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179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167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9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1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3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6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3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153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93" name="Управляющая кнопка: настраиваемая 192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23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5" name="Группа 90"/>
            <p:cNvGrpSpPr/>
            <p:nvPr/>
          </p:nvGrpSpPr>
          <p:grpSpPr>
            <a:xfrm>
              <a:off x="107504" y="2564904"/>
              <a:ext cx="7056784" cy="4176464"/>
              <a:chOff x="107504" y="2492896"/>
              <a:chExt cx="7056784" cy="4176464"/>
            </a:xfrm>
          </p:grpSpPr>
          <p:grpSp>
            <p:nvGrpSpPr>
              <p:cNvPr id="16" name="Группа 82"/>
              <p:cNvGrpSpPr/>
              <p:nvPr/>
            </p:nvGrpSpPr>
            <p:grpSpPr>
              <a:xfrm>
                <a:off x="107504" y="2492896"/>
                <a:ext cx="7056784" cy="4176464"/>
                <a:chOff x="4644008" y="1080120"/>
                <a:chExt cx="7056784" cy="4176464"/>
              </a:xfrm>
            </p:grpSpPr>
            <p:sp>
              <p:nvSpPr>
                <p:cNvPr id="211" name="Прямоугольник 210"/>
                <p:cNvSpPr/>
                <p:nvPr/>
              </p:nvSpPr>
              <p:spPr>
                <a:xfrm>
                  <a:off x="4644008" y="108012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aphicFrame>
              <p:nvGraphicFramePr>
                <p:cNvPr id="212" name="Object 3"/>
                <p:cNvGraphicFramePr>
                  <a:graphicFrameLocks noChangeAspect="1"/>
                </p:cNvGraphicFramePr>
                <p:nvPr/>
              </p:nvGraphicFramePr>
              <p:xfrm>
                <a:off x="4860032" y="1224136"/>
                <a:ext cx="2028825" cy="966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9" name="Формула" r:id="rId2" imgW="20421600" imgH="10363200" progId="Equation.3">
                        <p:embed/>
                      </p:oleObj>
                    </mc:Choice>
                    <mc:Fallback>
                      <p:oleObj name="Формула" r:id="rId2" imgW="20421600" imgH="10363200" progId="Equation.3">
                        <p:embed/>
                        <p:pic>
                          <p:nvPicPr>
                            <p:cNvPr id="0" name="Изображение 1228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60032" y="1224136"/>
                              <a:ext cx="2028825" cy="966788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3" name="Object 9"/>
                <p:cNvGraphicFramePr>
                  <a:graphicFrameLocks noChangeAspect="1"/>
                </p:cNvGraphicFramePr>
                <p:nvPr/>
              </p:nvGraphicFramePr>
              <p:xfrm>
                <a:off x="4716016" y="2736304"/>
                <a:ext cx="2360613" cy="3984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0" name="Формула" r:id="rId4" imgW="23774400" imgH="4267200" progId="Equation.3">
                        <p:embed/>
                      </p:oleObj>
                    </mc:Choice>
                    <mc:Fallback>
                      <p:oleObj name="Формула" r:id="rId4" imgW="23774400" imgH="4267200" progId="Equation.3">
                        <p:embed/>
                        <p:pic>
                          <p:nvPicPr>
                            <p:cNvPr id="0" name="Изображение 1228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6016" y="2736304"/>
                              <a:ext cx="2360613" cy="398463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7" name="Группа 86"/>
              <p:cNvGrpSpPr/>
              <p:nvPr/>
            </p:nvGrpSpPr>
            <p:grpSpPr>
              <a:xfrm>
                <a:off x="2843808" y="2564904"/>
                <a:ext cx="4248472" cy="2160240"/>
                <a:chOff x="0" y="1359240"/>
                <a:chExt cx="4973411" cy="4204578"/>
              </a:xfrm>
            </p:grpSpPr>
            <p:sp>
              <p:nvSpPr>
                <p:cNvPr id="202" name="AutoShape 4"/>
                <p:cNvSpPr>
                  <a:spLocks noChangeArrowheads="1"/>
                </p:cNvSpPr>
                <p:nvPr/>
              </p:nvSpPr>
              <p:spPr bwMode="auto">
                <a:xfrm>
                  <a:off x="323850" y="1989138"/>
                  <a:ext cx="2016125" cy="2952750"/>
                </a:xfrm>
                <a:prstGeom prst="triangle">
                  <a:avLst>
                    <a:gd name="adj" fmla="val 50317"/>
                  </a:avLst>
                </a:prstGeom>
                <a:noFill/>
                <a:ln w="50800">
                  <a:solidFill>
                    <a:srgbClr val="80008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3" name="AutoShape 5"/>
                <p:cNvSpPr>
                  <a:spLocks noChangeArrowheads="1"/>
                </p:cNvSpPr>
                <p:nvPr/>
              </p:nvSpPr>
              <p:spPr bwMode="auto">
                <a:xfrm>
                  <a:off x="2843213" y="1989138"/>
                  <a:ext cx="2016125" cy="2952750"/>
                </a:xfrm>
                <a:prstGeom prst="triangle">
                  <a:avLst>
                    <a:gd name="adj" fmla="val 49811"/>
                  </a:avLst>
                </a:prstGeom>
                <a:noFill/>
                <a:ln w="50800">
                  <a:solidFill>
                    <a:srgbClr val="00008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27246" y="1359240"/>
                  <a:ext cx="401411" cy="694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 smtClean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56099" y="1359240"/>
                  <a:ext cx="401411" cy="694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E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 smtClean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55874" y="4868864"/>
                  <a:ext cx="417668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5105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200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F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758656" y="3321376"/>
                  <a:ext cx="168590" cy="2803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cxnSp>
          <p:nvCxnSpPr>
            <p:cNvPr id="196" name="Прямая соединительная линия 195"/>
            <p:cNvCxnSpPr/>
            <p:nvPr/>
          </p:nvCxnSpPr>
          <p:spPr>
            <a:xfrm>
              <a:off x="323528" y="4077072"/>
              <a:ext cx="1944216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7" name="Object 4"/>
            <p:cNvGraphicFramePr>
              <a:graphicFrameLocks noChangeAspect="1"/>
            </p:cNvGraphicFramePr>
            <p:nvPr/>
          </p:nvGraphicFramePr>
          <p:xfrm>
            <a:off x="251520" y="4797152"/>
            <a:ext cx="7874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6" imgW="7924800" imgH="3352800" progId="Equation.3">
                    <p:embed/>
                  </p:oleObj>
                </mc:Choice>
                <mc:Fallback>
                  <p:oleObj name="Формула" r:id="rId6" imgW="7924800" imgH="33528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520" y="4797152"/>
                          <a:ext cx="787400" cy="3127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8" name="Line 12"/>
            <p:cNvSpPr>
              <a:spLocks noChangeShapeType="1"/>
            </p:cNvSpPr>
            <p:nvPr/>
          </p:nvSpPr>
          <p:spPr bwMode="auto">
            <a:xfrm flipH="1" flipV="1">
              <a:off x="5580112" y="3717032"/>
              <a:ext cx="144016" cy="144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99" name="Object 9"/>
            <p:cNvGraphicFramePr>
              <a:graphicFrameLocks noChangeAspect="1"/>
            </p:cNvGraphicFramePr>
            <p:nvPr/>
          </p:nvGraphicFramePr>
          <p:xfrm>
            <a:off x="550863" y="3644900"/>
            <a:ext cx="1512887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8" imgW="15240000" imgH="4267200" progId="Equation.3">
                    <p:embed/>
                  </p:oleObj>
                </mc:Choice>
                <mc:Fallback>
                  <p:oleObj name="Формула" r:id="rId8" imgW="15240000" imgH="42672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50863" y="3644900"/>
                          <a:ext cx="1512887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4" name="Object 24"/>
          <p:cNvGraphicFramePr>
            <a:graphicFrameLocks noChangeAspect="1"/>
          </p:cNvGraphicFramePr>
          <p:nvPr/>
        </p:nvGraphicFramePr>
        <p:xfrm>
          <a:off x="3419872" y="5301208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0" imgW="23774400" imgH="4267200" progId="Equation.3">
                  <p:embed/>
                </p:oleObj>
              </mc:Choice>
              <mc:Fallback>
                <p:oleObj name="Формула" r:id="rId10" imgW="23774400" imgH="42672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19872" y="5301208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" name="Стрелка вправо с вырезом 214"/>
          <p:cNvSpPr/>
          <p:nvPr/>
        </p:nvSpPr>
        <p:spPr>
          <a:xfrm>
            <a:off x="2195736" y="537321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рямоугольник 215"/>
          <p:cNvSpPr/>
          <p:nvPr/>
        </p:nvSpPr>
        <p:spPr>
          <a:xfrm>
            <a:off x="3419872" y="5229200"/>
            <a:ext cx="23042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7" name="Object 8"/>
          <p:cNvGraphicFramePr>
            <a:graphicFrameLocks noChangeAspect="1"/>
          </p:cNvGraphicFramePr>
          <p:nvPr/>
        </p:nvGraphicFramePr>
        <p:xfrm>
          <a:off x="467544" y="5301208"/>
          <a:ext cx="1484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2" imgW="14935200" imgH="3962400" progId="Equation.3">
                  <p:embed/>
                </p:oleObj>
              </mc:Choice>
              <mc:Fallback>
                <p:oleObj name="Формула" r:id="rId12" imgW="14935200" imgH="39624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544" y="5301208"/>
                        <a:ext cx="1484313" cy="368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" name="TextBox 217"/>
          <p:cNvSpPr txBox="1"/>
          <p:nvPr/>
        </p:nvSpPr>
        <p:spPr>
          <a:xfrm>
            <a:off x="1403648" y="5877272"/>
            <a:ext cx="541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сторонам и углу между ними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9" name="Управляющая кнопка: далее 218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1268760"/>
            <a:ext cx="8713691" cy="102308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8" name="Управляющая кнопка: настраиваемая 10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№18. Параллелограмм. Площадь треугольника.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</p:childTnLst>
        </p:cTn>
      </p:par>
    </p:tnLst>
    <p:bldLst>
      <p:bldP spid="215" grpId="0" animBg="1"/>
      <p:bldP spid="216" grpId="0" animBg="1"/>
      <p:bldP spid="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683568" y="1484784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№16. Треугольник. Параллелограмм. Параллелограмм. Прямоугольник.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683568" y="2492896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№17.  Параллелограмм. Прямоугольник.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83568" y="3501008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№18. Параллелограмм. Площадь треугольника.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83568" y="450912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№19. Треугольник. Параллелограмм. Прямоугольник. Площадь трапеции.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683568" y="5517232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№20. Сумма углов треугольника. Параллелограмм. Теорема Пифагора.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4661" y="188640"/>
            <a:ext cx="3614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676456" y="6453336"/>
            <a:ext cx="360040" cy="288032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6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sp>
          <p:nvSpPr>
            <p:cNvPr id="188" name="Прямоугольник 187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90" name="Text Box 6"/>
          <p:cNvSpPr txBox="1">
            <a:spLocks noChangeArrowheads="1"/>
          </p:cNvSpPr>
          <p:nvPr/>
        </p:nvSpPr>
        <p:spPr bwMode="auto">
          <a:xfrm>
            <a:off x="1258517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826717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2" name="Text Box 9"/>
          <p:cNvSpPr txBox="1">
            <a:spLocks noChangeArrowheads="1"/>
          </p:cNvSpPr>
          <p:nvPr/>
        </p:nvSpPr>
        <p:spPr bwMode="auto">
          <a:xfrm>
            <a:off x="1115642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3" name="Line 13"/>
          <p:cNvSpPr>
            <a:spLocks noChangeShapeType="1"/>
          </p:cNvSpPr>
          <p:nvPr/>
        </p:nvSpPr>
        <p:spPr bwMode="auto">
          <a:xfrm>
            <a:off x="2122588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4" name="Text Box 21"/>
          <p:cNvSpPr txBox="1">
            <a:spLocks noChangeArrowheads="1"/>
          </p:cNvSpPr>
          <p:nvPr/>
        </p:nvSpPr>
        <p:spPr bwMode="auto">
          <a:xfrm>
            <a:off x="2482479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7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5" name="Text Box 24"/>
          <p:cNvSpPr txBox="1">
            <a:spLocks noChangeArrowheads="1"/>
          </p:cNvSpPr>
          <p:nvPr/>
        </p:nvSpPr>
        <p:spPr bwMode="auto">
          <a:xfrm>
            <a:off x="1618879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6" name="Text Box 25"/>
          <p:cNvSpPr txBox="1">
            <a:spLocks noChangeArrowheads="1"/>
          </p:cNvSpPr>
          <p:nvPr/>
        </p:nvSpPr>
        <p:spPr bwMode="auto">
          <a:xfrm>
            <a:off x="2050679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8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7" name="Text Box 26"/>
          <p:cNvSpPr txBox="1">
            <a:spLocks noChangeArrowheads="1"/>
          </p:cNvSpPr>
          <p:nvPr/>
        </p:nvSpPr>
        <p:spPr bwMode="auto">
          <a:xfrm>
            <a:off x="2195142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8" name="Text Box 27"/>
          <p:cNvSpPr txBox="1">
            <a:spLocks noChangeArrowheads="1"/>
          </p:cNvSpPr>
          <p:nvPr/>
        </p:nvSpPr>
        <p:spPr bwMode="auto">
          <a:xfrm>
            <a:off x="1763342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9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0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2" name="Freeform 33"/>
          <p:cNvSpPr/>
          <p:nvPr/>
        </p:nvSpPr>
        <p:spPr bwMode="auto">
          <a:xfrm>
            <a:off x="323528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3" name="Text Box 34"/>
          <p:cNvSpPr txBox="1">
            <a:spLocks noChangeArrowheads="1"/>
          </p:cNvSpPr>
          <p:nvPr/>
        </p:nvSpPr>
        <p:spPr bwMode="auto">
          <a:xfrm>
            <a:off x="179513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04" name="Text Box 35"/>
          <p:cNvSpPr txBox="1">
            <a:spLocks noChangeArrowheads="1"/>
          </p:cNvSpPr>
          <p:nvPr/>
        </p:nvSpPr>
        <p:spPr bwMode="auto">
          <a:xfrm>
            <a:off x="755577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05" name="Freeform 36"/>
          <p:cNvSpPr/>
          <p:nvPr/>
        </p:nvSpPr>
        <p:spPr bwMode="auto">
          <a:xfrm>
            <a:off x="971601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6" name="Freeform 37"/>
          <p:cNvSpPr/>
          <p:nvPr/>
        </p:nvSpPr>
        <p:spPr bwMode="auto">
          <a:xfrm>
            <a:off x="827584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7" name="Line 9"/>
          <p:cNvSpPr>
            <a:spLocks noChangeShapeType="1"/>
          </p:cNvSpPr>
          <p:nvPr/>
        </p:nvSpPr>
        <p:spPr bwMode="auto">
          <a:xfrm>
            <a:off x="6227043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3" name="Группа 22"/>
          <p:cNvGrpSpPr/>
          <p:nvPr/>
        </p:nvGrpSpPr>
        <p:grpSpPr>
          <a:xfrm>
            <a:off x="107504" y="2564904"/>
            <a:ext cx="7056784" cy="4176464"/>
            <a:chOff x="1763688" y="4797152"/>
            <a:chExt cx="7056784" cy="4176464"/>
          </a:xfrm>
        </p:grpSpPr>
        <p:sp>
          <p:nvSpPr>
            <p:cNvPr id="209" name="Прямоугольник 208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11" name="Управляющая кнопка: настраиваемая 210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232"/>
          <p:cNvGrpSpPr/>
          <p:nvPr/>
        </p:nvGrpSpPr>
        <p:grpSpPr>
          <a:xfrm>
            <a:off x="107504" y="2564904"/>
            <a:ext cx="7076498" cy="4176464"/>
            <a:chOff x="1979712" y="2564904"/>
            <a:chExt cx="7076498" cy="4176464"/>
          </a:xfrm>
        </p:grpSpPr>
        <p:grpSp>
          <p:nvGrpSpPr>
            <p:cNvPr id="5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252" name="Прямоугольник 251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" name="TextBox 234"/>
            <p:cNvSpPr txBox="1"/>
            <p:nvPr/>
          </p:nvSpPr>
          <p:spPr>
            <a:xfrm>
              <a:off x="2555776" y="2708920"/>
              <a:ext cx="6500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Признаки параллельности прямых  </a:t>
              </a:r>
              <a:r>
                <a:rPr lang="en-US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Прямоугольник 235"/>
            <p:cNvSpPr/>
            <p:nvPr/>
          </p:nvSpPr>
          <p:spPr>
            <a:xfrm>
              <a:off x="2195736" y="5373216"/>
              <a:ext cx="65882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Если при пересечении двух прямых секущей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НАКРЕСТ ЛЕЖАЩИЕ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углы равны,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то прямые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Группа 20"/>
            <p:cNvGrpSpPr/>
            <p:nvPr/>
          </p:nvGrpSpPr>
          <p:grpSpPr>
            <a:xfrm>
              <a:off x="3635896" y="3068960"/>
              <a:ext cx="4464496" cy="2061909"/>
              <a:chOff x="323529" y="2132856"/>
              <a:chExt cx="3960439" cy="1815257"/>
            </a:xfrm>
          </p:grpSpPr>
          <p:sp>
            <p:nvSpPr>
              <p:cNvPr id="238" name="Text Box 3"/>
              <p:cNvSpPr txBox="1">
                <a:spLocks noChangeArrowheads="1"/>
              </p:cNvSpPr>
              <p:nvPr/>
            </p:nvSpPr>
            <p:spPr bwMode="auto">
              <a:xfrm>
                <a:off x="2878651" y="3020374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" name="Text Box 4"/>
              <p:cNvSpPr txBox="1">
                <a:spLocks noChangeArrowheads="1"/>
              </p:cNvSpPr>
              <p:nvPr/>
            </p:nvSpPr>
            <p:spPr bwMode="auto">
              <a:xfrm>
                <a:off x="2303749" y="3020374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1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" name="Text Box 6"/>
              <p:cNvSpPr txBox="1">
                <a:spLocks noChangeArrowheads="1"/>
              </p:cNvSpPr>
              <p:nvPr/>
            </p:nvSpPr>
            <p:spPr bwMode="auto">
              <a:xfrm>
                <a:off x="2051720" y="2132856"/>
                <a:ext cx="34131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" name="Text Box 10"/>
              <p:cNvSpPr txBox="1">
                <a:spLocks noChangeArrowheads="1"/>
              </p:cNvSpPr>
              <p:nvPr/>
            </p:nvSpPr>
            <p:spPr bwMode="auto">
              <a:xfrm>
                <a:off x="2699792" y="285293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3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" name="Text Box 13"/>
              <p:cNvSpPr txBox="1">
                <a:spLocks noChangeArrowheads="1"/>
              </p:cNvSpPr>
              <p:nvPr/>
            </p:nvSpPr>
            <p:spPr bwMode="auto">
              <a:xfrm>
                <a:off x="2483768" y="321297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</a:rPr>
                  <a:t>4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" name="Freeform 19"/>
              <p:cNvSpPr/>
              <p:nvPr/>
            </p:nvSpPr>
            <p:spPr bwMode="auto">
              <a:xfrm>
                <a:off x="323529" y="2636912"/>
                <a:ext cx="3312368" cy="1148532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Text Box 20"/>
              <p:cNvSpPr txBox="1">
                <a:spLocks noChangeArrowheads="1"/>
              </p:cNvSpPr>
              <p:nvPr/>
            </p:nvSpPr>
            <p:spPr bwMode="auto">
              <a:xfrm>
                <a:off x="395288" y="32131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" name="Text Box 21"/>
              <p:cNvSpPr txBox="1">
                <a:spLocks noChangeArrowheads="1"/>
              </p:cNvSpPr>
              <p:nvPr/>
            </p:nvSpPr>
            <p:spPr bwMode="auto">
              <a:xfrm>
                <a:off x="1475656" y="34290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" name="Freeform 22"/>
              <p:cNvSpPr/>
              <p:nvPr/>
            </p:nvSpPr>
            <p:spPr bwMode="auto">
              <a:xfrm>
                <a:off x="1763689" y="2996952"/>
                <a:ext cx="2520279" cy="932508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23"/>
              <p:cNvSpPr/>
              <p:nvPr/>
            </p:nvSpPr>
            <p:spPr bwMode="auto">
              <a:xfrm>
                <a:off x="1979712" y="2492896"/>
                <a:ext cx="1296144" cy="1296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8" cy="74556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grpSp>
        <p:nvGrpSpPr>
          <p:cNvPr id="72" name="Группа 7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74" name="Группа 22"/>
            <p:cNvGrpSpPr/>
            <p:nvPr/>
          </p:nvGrpSpPr>
          <p:grpSpPr>
            <a:xfrm>
              <a:off x="107504" y="2564904"/>
              <a:ext cx="7056784" cy="4176464"/>
              <a:chOff x="1763688" y="4797152"/>
              <a:chExt cx="7056784" cy="4176464"/>
            </a:xfrm>
          </p:grpSpPr>
          <p:sp>
            <p:nvSpPr>
              <p:cNvPr id="85" name="Прямоугольник 84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5" name="Freeform 20"/>
            <p:cNvSpPr/>
            <p:nvPr/>
          </p:nvSpPr>
          <p:spPr bwMode="auto">
            <a:xfrm>
              <a:off x="683568" y="2708920"/>
              <a:ext cx="4725987" cy="1652588"/>
            </a:xfrm>
            <a:custGeom>
              <a:avLst/>
              <a:gdLst/>
              <a:ahLst/>
              <a:cxnLst>
                <a:cxn ang="0">
                  <a:pos x="0" y="1268"/>
                </a:cxn>
                <a:cxn ang="0">
                  <a:pos x="3531" y="0"/>
                </a:cxn>
              </a:cxnLst>
              <a:rect l="0" t="0" r="r" b="b"/>
              <a:pathLst>
                <a:path w="3531" h="1268">
                  <a:moveTo>
                    <a:pt x="0" y="1268"/>
                  </a:moveTo>
                  <a:lnTo>
                    <a:pt x="3531" y="0"/>
                  </a:lnTo>
                </a:path>
              </a:pathLst>
            </a:custGeom>
            <a:noFill/>
            <a:ln w="57150">
              <a:solidFill>
                <a:srgbClr val="003366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Freeform 23"/>
            <p:cNvSpPr/>
            <p:nvPr/>
          </p:nvSpPr>
          <p:spPr bwMode="auto">
            <a:xfrm>
              <a:off x="755576" y="3933056"/>
              <a:ext cx="5040560" cy="1080120"/>
            </a:xfrm>
            <a:custGeom>
              <a:avLst/>
              <a:gdLst/>
              <a:ahLst/>
              <a:cxnLst>
                <a:cxn ang="0">
                  <a:pos x="0" y="1268"/>
                </a:cxn>
                <a:cxn ang="0">
                  <a:pos x="3531" y="0"/>
                </a:cxn>
              </a:cxnLst>
              <a:rect l="0" t="0" r="r" b="b"/>
              <a:pathLst>
                <a:path w="3531" h="1268">
                  <a:moveTo>
                    <a:pt x="0" y="1268"/>
                  </a:moveTo>
                  <a:lnTo>
                    <a:pt x="3531" y="0"/>
                  </a:lnTo>
                </a:path>
              </a:pathLst>
            </a:custGeom>
            <a:noFill/>
            <a:ln w="57150">
              <a:solidFill>
                <a:srgbClr val="003366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Freeform 24"/>
            <p:cNvSpPr/>
            <p:nvPr/>
          </p:nvSpPr>
          <p:spPr bwMode="auto">
            <a:xfrm>
              <a:off x="2267744" y="2636912"/>
              <a:ext cx="2515121" cy="26169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0" y="1744"/>
                </a:cxn>
              </a:cxnLst>
              <a:rect l="0" t="0" r="r" b="b"/>
              <a:pathLst>
                <a:path w="1680" h="1744">
                  <a:moveTo>
                    <a:pt x="0" y="0"/>
                  </a:moveTo>
                  <a:lnTo>
                    <a:pt x="1680" y="1744"/>
                  </a:lnTo>
                </a:path>
              </a:pathLst>
            </a:custGeom>
            <a:noFill/>
            <a:ln w="57150">
              <a:solidFill>
                <a:srgbClr val="800000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Text Box 21"/>
            <p:cNvSpPr txBox="1">
              <a:spLocks noChangeArrowheads="1"/>
            </p:cNvSpPr>
            <p:nvPr/>
          </p:nvSpPr>
          <p:spPr bwMode="auto">
            <a:xfrm>
              <a:off x="827584" y="3717032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Text Box 22"/>
            <p:cNvSpPr txBox="1">
              <a:spLocks noChangeArrowheads="1"/>
            </p:cNvSpPr>
            <p:nvPr/>
          </p:nvSpPr>
          <p:spPr bwMode="auto">
            <a:xfrm>
              <a:off x="755576" y="4437112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>
                  <a:latin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 flipH="1">
              <a:off x="2051720" y="2636912"/>
              <a:ext cx="288031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2915816" y="3573016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779912" y="3789040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3275856" y="3356992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3</a:t>
              </a:r>
              <a:endPara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4" name="Text Box 13"/>
            <p:cNvSpPr txBox="1">
              <a:spLocks noChangeArrowheads="1"/>
            </p:cNvSpPr>
            <p:nvPr/>
          </p:nvSpPr>
          <p:spPr bwMode="auto">
            <a:xfrm>
              <a:off x="3275856" y="3933056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4</a:t>
              </a:r>
              <a:endPara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7" name="Стрелка вправо с вырезом 86"/>
          <p:cNvSpPr/>
          <p:nvPr/>
        </p:nvSpPr>
        <p:spPr>
          <a:xfrm>
            <a:off x="2195736" y="5877272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Группа 269"/>
          <p:cNvGrpSpPr/>
          <p:nvPr/>
        </p:nvGrpSpPr>
        <p:grpSpPr>
          <a:xfrm>
            <a:off x="683568" y="5661248"/>
            <a:ext cx="1357046" cy="618654"/>
            <a:chOff x="5757863" y="1484785"/>
            <a:chExt cx="1357046" cy="618654"/>
          </a:xfrm>
        </p:grpSpPr>
        <p:graphicFrame>
          <p:nvGraphicFramePr>
            <p:cNvPr id="90" name="Object 4"/>
            <p:cNvGraphicFramePr>
              <a:graphicFrameLocks noChangeAspect="1"/>
            </p:cNvGraphicFramePr>
            <p:nvPr/>
          </p:nvGraphicFramePr>
          <p:xfrm>
            <a:off x="5757863" y="1484785"/>
            <a:ext cx="1357046" cy="618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3" imgW="8839200" imgH="4267200" progId="Equation.3">
                    <p:embed/>
                  </p:oleObj>
                </mc:Choice>
                <mc:Fallback>
                  <p:oleObj name="Формула" r:id="rId3" imgW="8839200" imgH="42672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57863" y="1484785"/>
                          <a:ext cx="1357046" cy="61865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6156176" y="1628800"/>
              <a:ext cx="504056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2" name="Object 4"/>
          <p:cNvGraphicFramePr>
            <a:graphicFrameLocks noChangeAspect="1"/>
          </p:cNvGraphicFramePr>
          <p:nvPr/>
        </p:nvGraphicFramePr>
        <p:xfrm>
          <a:off x="3491880" y="5733256"/>
          <a:ext cx="30876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Формула" r:id="rId5" imgW="29565600" imgH="4876800" progId="Equation.3">
                  <p:embed/>
                </p:oleObj>
              </mc:Choice>
              <mc:Fallback>
                <p:oleObj name="Формула" r:id="rId5" imgW="29565600" imgH="4876800" progId="Equation.3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5733256"/>
                        <a:ext cx="3087688" cy="568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Прямоугольник 92"/>
          <p:cNvSpPr/>
          <p:nvPr/>
        </p:nvSpPr>
        <p:spPr>
          <a:xfrm>
            <a:off x="3419872" y="5661248"/>
            <a:ext cx="31683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правляющая кнопка: настраиваемая 9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№18. Параллелограмм. Площадь треугольника.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Управляющая кнопка: далее 95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0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0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2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191" grpId="0"/>
      <p:bldP spid="192" grpId="0" build="allAtOnce"/>
      <p:bldP spid="194" grpId="0" build="allAtOnce"/>
      <p:bldP spid="195" grpId="0" build="allAtOnce"/>
      <p:bldP spid="196" grpId="0"/>
      <p:bldP spid="196" grpId="1"/>
      <p:bldP spid="197" grpId="0" build="allAtOnce"/>
      <p:bldP spid="198" grpId="0" build="allAtOnce"/>
      <p:bldP spid="198" grpId="1" build="allAtOnce"/>
      <p:bldP spid="87" grpId="0" animBg="1"/>
      <p:bldP spid="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grpSp>
        <p:nvGrpSpPr>
          <p:cNvPr id="37" name="Группа 20"/>
          <p:cNvGrpSpPr/>
          <p:nvPr/>
        </p:nvGrpSpPr>
        <p:grpSpPr>
          <a:xfrm>
            <a:off x="107504" y="2564904"/>
            <a:ext cx="7056784" cy="4176464"/>
            <a:chOff x="2087216" y="2636912"/>
            <a:chExt cx="7056784" cy="4176464"/>
          </a:xfrm>
        </p:grpSpPr>
        <p:grpSp>
          <p:nvGrpSpPr>
            <p:cNvPr id="38" name="Группа 56"/>
            <p:cNvGrpSpPr/>
            <p:nvPr/>
          </p:nvGrpSpPr>
          <p:grpSpPr>
            <a:xfrm>
              <a:off x="2087216" y="2636912"/>
              <a:ext cx="7056784" cy="4176464"/>
              <a:chOff x="1934816" y="2412504"/>
              <a:chExt cx="7056784" cy="417646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1934816" y="24125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четырёхугольника, являющиеся соседними отрезками, называют соседними сторонами четырёхугольника.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Вершины, являющиеся концами одной стороны называются соседними вершинами</a:t>
                </a:r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Стороны не являющиеся 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соседними, называют 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противолежащими сторонами.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Несоседние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вершины наз.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противоположными 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вершинами.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dirty="0" smtClean="0"/>
                  <a:t>s</a:t>
                </a:r>
                <a:endParaRPr lang="ru-RU" dirty="0"/>
              </a:p>
            </p:txBody>
          </p:sp>
          <p:sp>
            <p:nvSpPr>
              <p:cNvPr id="4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2123728" y="6165304"/>
            <a:ext cx="466725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2" imgW="3657600" imgH="3962400" progId="Equation.3">
                    <p:embed/>
                  </p:oleObj>
                </mc:Choice>
                <mc:Fallback>
                  <p:oleObj name="Формула" r:id="rId2" imgW="3657600" imgH="39624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23728" y="6165304"/>
                          <a:ext cx="466725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5"/>
            <p:cNvGraphicFramePr>
              <a:graphicFrameLocks noChangeAspect="1"/>
            </p:cNvGraphicFramePr>
            <p:nvPr/>
          </p:nvGraphicFramePr>
          <p:xfrm>
            <a:off x="2267744" y="4653136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4" imgW="3657600" imgH="3962400" progId="Equation.3">
                    <p:embed/>
                  </p:oleObj>
                </mc:Choice>
                <mc:Fallback>
                  <p:oleObj name="Формула" r:id="rId4" imgW="3657600" imgH="39624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4653136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6"/>
            <p:cNvGraphicFramePr>
              <a:graphicFrameLocks noChangeAspect="1"/>
            </p:cNvGraphicFramePr>
            <p:nvPr/>
          </p:nvGraphicFramePr>
          <p:xfrm>
            <a:off x="3707904" y="4221088"/>
            <a:ext cx="4683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6" imgW="3657600" imgH="4267200" progId="Equation.3">
                    <p:embed/>
                  </p:oleObj>
                </mc:Choice>
                <mc:Fallback>
                  <p:oleObj name="Формула" r:id="rId6" imgW="3657600" imgH="42672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07904" y="4221088"/>
                          <a:ext cx="468313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7"/>
            <p:cNvGraphicFramePr>
              <a:graphicFrameLocks noChangeAspect="1"/>
            </p:cNvGraphicFramePr>
            <p:nvPr/>
          </p:nvGraphicFramePr>
          <p:xfrm>
            <a:off x="4860032" y="6165304"/>
            <a:ext cx="504825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8" imgW="3962400" imgH="3962400" progId="Equation.3">
                    <p:embed/>
                  </p:oleObj>
                </mc:Choice>
                <mc:Fallback>
                  <p:oleObj name="Формула" r:id="rId8" imgW="3962400" imgH="39624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60032" y="6165304"/>
                          <a:ext cx="504825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2339752" y="5013176"/>
              <a:ext cx="288032" cy="115212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339752" y="6165304"/>
              <a:ext cx="2520280" cy="28803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627784" y="4725144"/>
              <a:ext cx="1368152" cy="28803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995936" y="4725144"/>
              <a:ext cx="864096" cy="172819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Группа 41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98" name="Группа 11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00" name="Группа 56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109" name="Прямоугольник 108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dirty="0" smtClean="0"/>
                    <a:t>s</a:t>
                  </a:r>
                  <a:endParaRPr lang="ru-RU" dirty="0"/>
                </a:p>
              </p:txBody>
            </p:sp>
            <p:sp>
              <p:nvSpPr>
                <p:cNvPr id="110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101" name="Object 3"/>
              <p:cNvGraphicFramePr>
                <a:graphicFrameLocks noChangeAspect="1"/>
              </p:cNvGraphicFramePr>
              <p:nvPr/>
            </p:nvGraphicFramePr>
            <p:xfrm>
              <a:off x="2123728" y="6165304"/>
              <a:ext cx="466725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1" name="Формула" r:id="rId10" imgW="3657600" imgH="3962400" progId="Equation.3">
                      <p:embed/>
                    </p:oleObj>
                  </mc:Choice>
                  <mc:Fallback>
                    <p:oleObj name="Формула" r:id="rId10" imgW="3657600" imgH="3962400" progId="Equation.3">
                      <p:embed/>
                      <p:pic>
                        <p:nvPicPr>
                          <p:cNvPr id="0" name="Изображение 1434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123728" y="6165304"/>
                            <a:ext cx="466725" cy="44926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" name="Object 15"/>
              <p:cNvGraphicFramePr>
                <a:graphicFrameLocks noChangeAspect="1"/>
              </p:cNvGraphicFramePr>
              <p:nvPr/>
            </p:nvGraphicFramePr>
            <p:xfrm>
              <a:off x="2267744" y="4653136"/>
              <a:ext cx="466725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2" name="Формула" r:id="rId11" imgW="3657600" imgH="3962400" progId="Equation.3">
                      <p:embed/>
                    </p:oleObj>
                  </mc:Choice>
                  <mc:Fallback>
                    <p:oleObj name="Формула" r:id="rId11" imgW="3657600" imgH="3962400" progId="Equation.3">
                      <p:embed/>
                      <p:pic>
                        <p:nvPicPr>
                          <p:cNvPr id="0" name="Изображение 1434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267744" y="4653136"/>
                            <a:ext cx="466725" cy="4476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" name="Object 16"/>
              <p:cNvGraphicFramePr>
                <a:graphicFrameLocks noChangeAspect="1"/>
              </p:cNvGraphicFramePr>
              <p:nvPr/>
            </p:nvGraphicFramePr>
            <p:xfrm>
              <a:off x="3707904" y="4221088"/>
              <a:ext cx="468313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3" name="Формула" r:id="rId12" imgW="3657600" imgH="4267200" progId="Equation.3">
                      <p:embed/>
                    </p:oleObj>
                  </mc:Choice>
                  <mc:Fallback>
                    <p:oleObj name="Формула" r:id="rId12" imgW="3657600" imgH="4267200" progId="Equation.3">
                      <p:embed/>
                      <p:pic>
                        <p:nvPicPr>
                          <p:cNvPr id="0" name="Изображение 1434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707904" y="4221088"/>
                            <a:ext cx="468313" cy="482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" name="Object 17"/>
              <p:cNvGraphicFramePr>
                <a:graphicFrameLocks noChangeAspect="1"/>
              </p:cNvGraphicFramePr>
              <p:nvPr/>
            </p:nvGraphicFramePr>
            <p:xfrm>
              <a:off x="4860032" y="6165304"/>
              <a:ext cx="504825" cy="449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4" name="Формула" r:id="rId13" imgW="3962400" imgH="3962400" progId="Equation.3">
                      <p:embed/>
                    </p:oleObj>
                  </mc:Choice>
                  <mc:Fallback>
                    <p:oleObj name="Формула" r:id="rId13" imgW="3962400" imgH="3962400" progId="Equation.3">
                      <p:embed/>
                      <p:pic>
                        <p:nvPicPr>
                          <p:cNvPr id="0" name="Изображение 1434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860032" y="6165304"/>
                            <a:ext cx="504825" cy="44926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05" name="Прямая соединительная линия 104"/>
              <p:cNvCxnSpPr/>
              <p:nvPr/>
            </p:nvCxnSpPr>
            <p:spPr>
              <a:xfrm flipH="1">
                <a:off x="2339752" y="5013176"/>
                <a:ext cx="288032" cy="115212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2339752" y="6165304"/>
                <a:ext cx="2520280" cy="28803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2627784" y="4725144"/>
                <a:ext cx="1368152" cy="28803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3995936" y="4725144"/>
                <a:ext cx="864096" cy="172819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9" name="Object 3"/>
            <p:cNvGraphicFramePr>
              <a:graphicFrameLocks noChangeAspect="1"/>
            </p:cNvGraphicFramePr>
            <p:nvPr/>
          </p:nvGraphicFramePr>
          <p:xfrm>
            <a:off x="3203848" y="2780928"/>
            <a:ext cx="4752677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Формула" r:id="rId14" imgW="41452800" imgH="4876800" progId="Equation.3">
                    <p:embed/>
                  </p:oleObj>
                </mc:Choice>
                <mc:Fallback>
                  <p:oleObj name="Формула" r:id="rId14" imgW="41452800" imgH="4876800" progId="Equation.3">
                    <p:embed/>
                    <p:pic>
                      <p:nvPicPr>
                        <p:cNvPr id="0" name="Изображение 143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03848" y="2780928"/>
                          <a:ext cx="4752677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" name="Управляющая кнопка: настраиваемая 111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Управляющая кнопка: далее 112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251520" y="1484784"/>
            <a:ext cx="8712968" cy="766359"/>
            <a:chOff x="251520" y="3284984"/>
            <a:chExt cx="8712968" cy="766359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1520" y="3284984"/>
              <a:ext cx="8712968" cy="766359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2" name="Прямоугольник 51"/>
            <p:cNvSpPr/>
            <p:nvPr/>
          </p:nvSpPr>
          <p:spPr>
            <a:xfrm>
              <a:off x="323528" y="3284984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1520" y="3501008"/>
              <a:ext cx="8568952" cy="29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№18. Параллелограмм. Площадь треугольника.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83768" y="3861048"/>
            <a:ext cx="464460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четырёхугольника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7" cy="93610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grpSp>
        <p:nvGrpSpPr>
          <p:cNvPr id="124" name="Группа 44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25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135" name="Прямоугольник 134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3851920" y="2852936"/>
              <a:ext cx="3546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треугольника.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7" name="Object 3"/>
            <p:cNvGraphicFramePr>
              <a:graphicFrameLocks noChangeAspect="1"/>
            </p:cNvGraphicFramePr>
            <p:nvPr/>
          </p:nvGraphicFramePr>
          <p:xfrm>
            <a:off x="3635896" y="5661248"/>
            <a:ext cx="388937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3" imgW="3048000" imgH="3352800" progId="Equation.3">
                    <p:embed/>
                  </p:oleObj>
                </mc:Choice>
                <mc:Fallback>
                  <p:oleObj name="Формула" r:id="rId3" imgW="3048000" imgH="33528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35896" y="5661248"/>
                          <a:ext cx="388937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15"/>
            <p:cNvGraphicFramePr>
              <a:graphicFrameLocks noChangeAspect="1"/>
            </p:cNvGraphicFramePr>
            <p:nvPr/>
          </p:nvGraphicFramePr>
          <p:xfrm>
            <a:off x="4355976" y="4149080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5" imgW="3048000" imgH="4267200" progId="Equation.3">
                    <p:embed/>
                  </p:oleObj>
                </mc:Choice>
                <mc:Fallback>
                  <p:oleObj name="Формула" r:id="rId5" imgW="3048000" imgH="42672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55976" y="4149080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16"/>
            <p:cNvGraphicFramePr>
              <a:graphicFrameLocks noChangeAspect="1"/>
            </p:cNvGraphicFramePr>
            <p:nvPr/>
          </p:nvGraphicFramePr>
          <p:xfrm>
            <a:off x="2627784" y="4581128"/>
            <a:ext cx="350838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7" imgW="2743200" imgH="3352800" progId="Equation.3">
                    <p:embed/>
                  </p:oleObj>
                </mc:Choice>
                <mc:Fallback>
                  <p:oleObj name="Формула" r:id="rId7" imgW="2743200" imgH="33528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7784" y="4581128"/>
                          <a:ext cx="350838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7"/>
            <p:cNvGraphicFramePr>
              <a:graphicFrameLocks noChangeAspect="1"/>
            </p:cNvGraphicFramePr>
            <p:nvPr/>
          </p:nvGraphicFramePr>
          <p:xfrm>
            <a:off x="3563888" y="4725144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9" imgW="3048000" imgH="4267200" progId="Equation.3">
                    <p:embed/>
                  </p:oleObj>
                </mc:Choice>
                <mc:Fallback>
                  <p:oleObj name="Формула" r:id="rId9" imgW="3048000" imgH="42672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563888" y="4725144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" name="Прямоугольник 130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2" name="Прямая соединительная линия 131"/>
            <p:cNvCxnSpPr>
              <a:stCxn id="133" idx="0"/>
              <a:endCxn id="133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Равнобедренный треугольник 132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4" name="Object 3"/>
            <p:cNvGraphicFramePr>
              <a:graphicFrameLocks noChangeAspect="1"/>
            </p:cNvGraphicFramePr>
            <p:nvPr/>
          </p:nvGraphicFramePr>
          <p:xfrm>
            <a:off x="5868144" y="4437112"/>
            <a:ext cx="1976437" cy="1068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1" imgW="15544800" imgH="9448800" progId="Equation.3">
                    <p:embed/>
                  </p:oleObj>
                </mc:Choice>
                <mc:Fallback>
                  <p:oleObj name="Формула" r:id="rId11" imgW="15544800" imgH="94488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68144" y="4437112"/>
                          <a:ext cx="1976437" cy="10683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7" name="Управляющая кнопка: настраиваемая 13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№18. Параллелограмм. Площадь треугольника.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Управляющая кнопка: настраиваемая 137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107504" y="2532063"/>
            <a:ext cx="7056784" cy="4209305"/>
            <a:chOff x="107504" y="2532063"/>
            <a:chExt cx="7056784" cy="4209305"/>
          </a:xfrm>
        </p:grpSpPr>
        <p:grpSp>
          <p:nvGrpSpPr>
            <p:cNvPr id="140" name="Группа 56"/>
            <p:cNvGrpSpPr/>
            <p:nvPr/>
          </p:nvGrpSpPr>
          <p:grpSpPr>
            <a:xfrm>
              <a:off x="107504" y="2564904"/>
              <a:ext cx="7056784" cy="4176464"/>
              <a:chOff x="1827312" y="2340496"/>
              <a:chExt cx="7056784" cy="4176464"/>
            </a:xfrm>
          </p:grpSpPr>
          <p:sp>
            <p:nvSpPr>
              <p:cNvPr id="154" name="Прямоугольник 153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41" name="Object 3"/>
            <p:cNvGraphicFramePr>
              <a:graphicFrameLocks noChangeAspect="1"/>
            </p:cNvGraphicFramePr>
            <p:nvPr/>
          </p:nvGraphicFramePr>
          <p:xfrm>
            <a:off x="4894263" y="2532063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3" imgW="3657600" imgH="3962400" progId="Equation.3">
                    <p:embed/>
                  </p:oleObj>
                </mc:Choice>
                <mc:Fallback>
                  <p:oleObj name="Формула" r:id="rId13" imgW="3657600" imgH="39624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894263" y="2532063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Object 15"/>
            <p:cNvGraphicFramePr>
              <a:graphicFrameLocks noChangeAspect="1"/>
            </p:cNvGraphicFramePr>
            <p:nvPr/>
          </p:nvGraphicFramePr>
          <p:xfrm>
            <a:off x="6694488" y="4886325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15" imgW="3657600" imgH="3962400" progId="Equation.3">
                    <p:embed/>
                  </p:oleObj>
                </mc:Choice>
                <mc:Fallback>
                  <p:oleObj name="Формула" r:id="rId15" imgW="3657600" imgH="3962400" progId="Equation.3">
                    <p:embed/>
                    <p:pic>
                      <p:nvPicPr>
                        <p:cNvPr id="0" name="Изображение 153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694488" y="4886325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ct 16"/>
            <p:cNvGraphicFramePr>
              <a:graphicFrameLocks noChangeAspect="1"/>
            </p:cNvGraphicFramePr>
            <p:nvPr/>
          </p:nvGraphicFramePr>
          <p:xfrm>
            <a:off x="4441825" y="4891088"/>
            <a:ext cx="4683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Формула" r:id="rId17" imgW="3657600" imgH="4267200" progId="Equation.3">
                    <p:embed/>
                  </p:oleObj>
                </mc:Choice>
                <mc:Fallback>
                  <p:oleObj name="Формула" r:id="rId17" imgW="3657600" imgH="4267200" progId="Equation.3">
                    <p:embed/>
                    <p:pic>
                      <p:nvPicPr>
                        <p:cNvPr id="0" name="Изображение 153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441825" y="4891088"/>
                          <a:ext cx="468313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ct 17"/>
            <p:cNvGraphicFramePr>
              <a:graphicFrameLocks noChangeAspect="1"/>
            </p:cNvGraphicFramePr>
            <p:nvPr/>
          </p:nvGraphicFramePr>
          <p:xfrm>
            <a:off x="5076056" y="4869160"/>
            <a:ext cx="5445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Формула" r:id="rId19" imgW="4267200" imgH="3962400" progId="Equation.3">
                    <p:embed/>
                  </p:oleObj>
                </mc:Choice>
                <mc:Fallback>
                  <p:oleObj name="Формула" r:id="rId19" imgW="4267200" imgH="3962400" progId="Equation.3">
                    <p:embed/>
                    <p:pic>
                      <p:nvPicPr>
                        <p:cNvPr id="0" name="Изображение 153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076056" y="4869160"/>
                          <a:ext cx="544512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" name="Прямоугольник 144"/>
            <p:cNvSpPr/>
            <p:nvPr/>
          </p:nvSpPr>
          <p:spPr>
            <a:xfrm>
              <a:off x="5292080" y="458112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6" name="Прямая соединительная линия 145"/>
            <p:cNvCxnSpPr>
              <a:stCxn id="147" idx="0"/>
              <a:endCxn id="147" idx="3"/>
            </p:cNvCxnSpPr>
            <p:nvPr/>
          </p:nvCxnSpPr>
          <p:spPr>
            <a:xfrm>
              <a:off x="5299753" y="285293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Равнобедренный треугольник 146"/>
            <p:cNvSpPr/>
            <p:nvPr/>
          </p:nvSpPr>
          <p:spPr>
            <a:xfrm>
              <a:off x="4644008" y="285293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48" name="Object 7"/>
            <p:cNvGraphicFramePr>
              <a:graphicFrameLocks noChangeAspect="1"/>
            </p:cNvGraphicFramePr>
            <p:nvPr/>
          </p:nvGraphicFramePr>
          <p:xfrm>
            <a:off x="251520" y="2708920"/>
            <a:ext cx="131762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0" name="Формула" r:id="rId21" imgW="10363200" imgH="4267200" progId="Equation.3">
                    <p:embed/>
                  </p:oleObj>
                </mc:Choice>
                <mc:Fallback>
                  <p:oleObj name="Формула" r:id="rId21" imgW="10363200" imgH="4267200" progId="Equation.3">
                    <p:embed/>
                    <p:pic>
                      <p:nvPicPr>
                        <p:cNvPr id="0" name="Изображение 153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1520" y="2708920"/>
                          <a:ext cx="1317625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8"/>
            <p:cNvGraphicFramePr>
              <a:graphicFrameLocks noChangeAspect="1"/>
            </p:cNvGraphicFramePr>
            <p:nvPr/>
          </p:nvGraphicFramePr>
          <p:xfrm>
            <a:off x="323528" y="3140968"/>
            <a:ext cx="19383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Формула" r:id="rId23" imgW="15240000" imgH="4267200" progId="Equation.3">
                    <p:embed/>
                  </p:oleObj>
                </mc:Choice>
                <mc:Fallback>
                  <p:oleObj name="Формула" r:id="rId23" imgW="15240000" imgH="4267200" progId="Equation.3">
                    <p:embed/>
                    <p:pic>
                      <p:nvPicPr>
                        <p:cNvPr id="0" name="Изображение 153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23528" y="3140968"/>
                          <a:ext cx="1938338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9"/>
            <p:cNvGraphicFramePr>
              <a:graphicFrameLocks noChangeAspect="1"/>
            </p:cNvGraphicFramePr>
            <p:nvPr/>
          </p:nvGraphicFramePr>
          <p:xfrm>
            <a:off x="304800" y="3644900"/>
            <a:ext cx="197802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Формула" r:id="rId25" imgW="15544800" imgH="4267200" progId="Equation.3">
                    <p:embed/>
                  </p:oleObj>
                </mc:Choice>
                <mc:Fallback>
                  <p:oleObj name="Формула" r:id="rId25" imgW="15544800" imgH="4267200" progId="Equation.3">
                    <p:embed/>
                    <p:pic>
                      <p:nvPicPr>
                        <p:cNvPr id="0" name="Изображение 153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04800" y="3644900"/>
                          <a:ext cx="1978025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10"/>
            <p:cNvGraphicFramePr>
              <a:graphicFrameLocks noChangeAspect="1"/>
            </p:cNvGraphicFramePr>
            <p:nvPr/>
          </p:nvGraphicFramePr>
          <p:xfrm>
            <a:off x="265113" y="4076700"/>
            <a:ext cx="205581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Формула" r:id="rId27" imgW="16154400" imgH="4267200" progId="Equation.3">
                    <p:embed/>
                  </p:oleObj>
                </mc:Choice>
                <mc:Fallback>
                  <p:oleObj name="Формула" r:id="rId27" imgW="16154400" imgH="4267200" progId="Equation.3">
                    <p:embed/>
                    <p:pic>
                      <p:nvPicPr>
                        <p:cNvPr id="0" name="Изображение 153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65113" y="4076700"/>
                          <a:ext cx="2055812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Object 11"/>
            <p:cNvGraphicFramePr>
              <a:graphicFrameLocks noChangeAspect="1"/>
            </p:cNvGraphicFramePr>
            <p:nvPr/>
          </p:nvGraphicFramePr>
          <p:xfrm>
            <a:off x="788988" y="4652963"/>
            <a:ext cx="100806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" name="Формула" r:id="rId29" imgW="7924800" imgH="4267200" progId="Equation.3">
                    <p:embed/>
                  </p:oleObj>
                </mc:Choice>
                <mc:Fallback>
                  <p:oleObj name="Формула" r:id="rId29" imgW="7924800" imgH="4267200" progId="Equation.3">
                    <p:embed/>
                    <p:pic>
                      <p:nvPicPr>
                        <p:cNvPr id="0" name="Изображение 153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788988" y="4652963"/>
                          <a:ext cx="1008062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3" name="Прямая соединительная линия 152"/>
            <p:cNvCxnSpPr/>
            <p:nvPr/>
          </p:nvCxnSpPr>
          <p:spPr>
            <a:xfrm>
              <a:off x="251520" y="4581128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6" name="Object 3"/>
          <p:cNvGraphicFramePr>
            <a:graphicFrameLocks noChangeAspect="1"/>
          </p:cNvGraphicFramePr>
          <p:nvPr/>
        </p:nvGraphicFramePr>
        <p:xfrm>
          <a:off x="3203848" y="5517232"/>
          <a:ext cx="38766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Формула" r:id="rId31" imgW="30480000" imgH="9448800" progId="Equation.3">
                  <p:embed/>
                </p:oleObj>
              </mc:Choice>
              <mc:Fallback>
                <p:oleObj name="Формула" r:id="rId31" imgW="30480000" imgH="9448800" progId="Equation.3">
                  <p:embed/>
                  <p:pic>
                    <p:nvPicPr>
                      <p:cNvPr id="0" name="Изображение 15374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203848" y="5517232"/>
                        <a:ext cx="3876675" cy="1068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ct 13"/>
          <p:cNvGraphicFramePr>
            <a:graphicFrameLocks noChangeAspect="1"/>
          </p:cNvGraphicFramePr>
          <p:nvPr/>
        </p:nvGraphicFramePr>
        <p:xfrm>
          <a:off x="179512" y="5013176"/>
          <a:ext cx="27908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Формула" r:id="rId33" imgW="21945600" imgH="9448800" progId="Equation.3">
                  <p:embed/>
                </p:oleObj>
              </mc:Choice>
              <mc:Fallback>
                <p:oleObj name="Формула" r:id="rId33" imgW="21945600" imgH="9448800" progId="Equation.3">
                  <p:embed/>
                  <p:pic>
                    <p:nvPicPr>
                      <p:cNvPr id="0" name="Изображение 15375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79512" y="5013176"/>
                        <a:ext cx="2790825" cy="1068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Прямоугольник 157"/>
          <p:cNvSpPr/>
          <p:nvPr/>
        </p:nvSpPr>
        <p:spPr>
          <a:xfrm>
            <a:off x="5436096" y="5661248"/>
            <a:ext cx="158417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Управляющая кнопка: далее 158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8329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grpSp>
        <p:nvGrpSpPr>
          <p:cNvPr id="40" name="Группа 39"/>
          <p:cNvGrpSpPr/>
          <p:nvPr/>
        </p:nvGrpSpPr>
        <p:grpSpPr>
          <a:xfrm>
            <a:off x="107504" y="2564904"/>
            <a:ext cx="7056784" cy="4176464"/>
            <a:chOff x="179512" y="2564904"/>
            <a:chExt cx="7056784" cy="4176464"/>
          </a:xfrm>
        </p:grpSpPr>
        <p:grpSp>
          <p:nvGrpSpPr>
            <p:cNvPr id="42" name="Группа 193"/>
            <p:cNvGrpSpPr/>
            <p:nvPr/>
          </p:nvGrpSpPr>
          <p:grpSpPr>
            <a:xfrm>
              <a:off x="1795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48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4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5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tx2">
                        <a:lumMod val="75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3625446" y="4941168"/>
                <a:ext cx="52822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 гипотенузы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 сумме квадратов катетов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955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6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476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3"/>
            <p:cNvGraphicFramePr>
              <a:graphicFrameLocks noChangeAspect="1"/>
            </p:cNvGraphicFramePr>
            <p:nvPr/>
          </p:nvGraphicFramePr>
          <p:xfrm>
            <a:off x="3130827" y="5877272"/>
            <a:ext cx="2686055" cy="734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3" imgW="17678400" imgH="4876800" progId="Equation.3">
                    <p:embed/>
                  </p:oleObj>
                </mc:Choice>
                <mc:Fallback>
                  <p:oleObj name="Формула" r:id="rId3" imgW="17678400" imgH="4876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30827" y="5877272"/>
                          <a:ext cx="2686055" cy="7346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" name="Picture 4" descr="https://www.tinymixtapes.com/sites/default/files/1803/pythagoras.jpg"/>
            <p:cNvPicPr>
              <a:picLocks noChangeAspect="1" noChangeArrowheads="1"/>
            </p:cNvPicPr>
            <p:nvPr/>
          </p:nvPicPr>
          <p:blipFill>
            <a:blip r:embed="rId5" cstate="print"/>
            <a:srcRect b="24106"/>
            <a:stretch>
              <a:fillRect/>
            </a:stretch>
          </p:blipFill>
          <p:spPr bwMode="auto">
            <a:xfrm>
              <a:off x="2915816" y="2708920"/>
              <a:ext cx="4233574" cy="2232248"/>
            </a:xfrm>
            <a:prstGeom prst="rect">
              <a:avLst/>
            </a:prstGeom>
            <a:noFill/>
          </p:spPr>
        </p:pic>
      </p:grp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63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61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3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75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chemeClr val="tx2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8772235" y="2636912"/>
                <a:ext cx="18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ru-RU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3"/>
            <p:cNvGraphicFramePr>
              <a:graphicFrameLocks noChangeAspect="1"/>
            </p:cNvGraphicFramePr>
            <p:nvPr/>
          </p:nvGraphicFramePr>
          <p:xfrm>
            <a:off x="4788024" y="2708921"/>
            <a:ext cx="2736304" cy="487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6" imgW="27127200" imgH="4876800" progId="Equation.3">
                    <p:embed/>
                  </p:oleObj>
                </mc:Choice>
                <mc:Fallback>
                  <p:oleObj name="Формула" r:id="rId6" imgW="27127200" imgH="48768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88024" y="2708921"/>
                          <a:ext cx="2736304" cy="4878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4"/>
            <p:cNvGraphicFramePr>
              <a:graphicFrameLocks noChangeAspect="1"/>
            </p:cNvGraphicFramePr>
            <p:nvPr/>
          </p:nvGraphicFramePr>
          <p:xfrm>
            <a:off x="4788471" y="3213100"/>
            <a:ext cx="27368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8" imgW="27127200" imgH="4876800" progId="Equation.3">
                    <p:embed/>
                  </p:oleObj>
                </mc:Choice>
                <mc:Fallback>
                  <p:oleObj name="Формула" r:id="rId8" imgW="27127200" imgH="48768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788471" y="3213100"/>
                          <a:ext cx="2736850" cy="488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Прямая соединительная линия 66"/>
            <p:cNvCxnSpPr/>
            <p:nvPr/>
          </p:nvCxnSpPr>
          <p:spPr>
            <a:xfrm>
              <a:off x="4572000" y="3717032"/>
              <a:ext cx="32403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8" name="Object 5"/>
            <p:cNvGraphicFramePr>
              <a:graphicFrameLocks noChangeAspect="1"/>
            </p:cNvGraphicFramePr>
            <p:nvPr/>
          </p:nvGraphicFramePr>
          <p:xfrm>
            <a:off x="5603731" y="3717032"/>
            <a:ext cx="1080139" cy="602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10" imgW="7620000" imgH="4267200" progId="Equation.3">
                    <p:embed/>
                  </p:oleObj>
                </mc:Choice>
                <mc:Fallback>
                  <p:oleObj name="Формула" r:id="rId10" imgW="7620000" imgH="42672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603731" y="3717032"/>
                          <a:ext cx="1080139" cy="6025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" name="Object 3"/>
          <p:cNvGraphicFramePr>
            <a:graphicFrameLocks noChangeAspect="1"/>
          </p:cNvGraphicFramePr>
          <p:nvPr/>
        </p:nvGraphicFramePr>
        <p:xfrm>
          <a:off x="3347864" y="4221088"/>
          <a:ext cx="26860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2" imgW="17678400" imgH="4876800" progId="Equation.3">
                  <p:embed/>
                </p:oleObj>
              </mc:Choice>
              <mc:Fallback>
                <p:oleObj name="Формула" r:id="rId12" imgW="17678400" imgH="48768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47864" y="4221088"/>
                        <a:ext cx="2686050" cy="7350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6"/>
          <p:cNvGraphicFramePr>
            <a:graphicFrameLocks noChangeAspect="1"/>
          </p:cNvGraphicFramePr>
          <p:nvPr/>
        </p:nvGraphicFramePr>
        <p:xfrm>
          <a:off x="3203848" y="4797152"/>
          <a:ext cx="29178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Формула" r:id="rId14" imgW="19202400" imgH="6096000" progId="Equation.3">
                  <p:embed/>
                </p:oleObj>
              </mc:Choice>
              <mc:Fallback>
                <p:oleObj name="Формула" r:id="rId14" imgW="19202400" imgH="6096000" progId="Equation.3">
                  <p:embed/>
                  <p:pic>
                    <p:nvPicPr>
                      <p:cNvPr id="0" name="Изображение 1638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03848" y="4797152"/>
                        <a:ext cx="2917825" cy="919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7"/>
          <p:cNvGraphicFramePr>
            <a:graphicFrameLocks noChangeAspect="1"/>
          </p:cNvGraphicFramePr>
          <p:nvPr/>
        </p:nvGraphicFramePr>
        <p:xfrm>
          <a:off x="2694013" y="5661025"/>
          <a:ext cx="40751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Формула" r:id="rId16" imgW="26822400" imgH="6096000" progId="Equation.3">
                  <p:embed/>
                </p:oleObj>
              </mc:Choice>
              <mc:Fallback>
                <p:oleObj name="Формула" r:id="rId16" imgW="26822400" imgH="6096000" progId="Equation.3">
                  <p:embed/>
                  <p:pic>
                    <p:nvPicPr>
                      <p:cNvPr id="0" name="Изображение 16390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94013" y="5661025"/>
                        <a:ext cx="4075112" cy="919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Прямоугольник 81"/>
          <p:cNvSpPr/>
          <p:nvPr/>
        </p:nvSpPr>
        <p:spPr>
          <a:xfrm>
            <a:off x="5796136" y="5733256"/>
            <a:ext cx="122413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правляющая кнопка: домой 82">
            <a:hlinkClick r:id="rId18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№18. Параллелограмм. Площадь треугольника.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№19. Треугольник. Параллелограмм. Прямоугольник. Площадь трапеции.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712968" cy="75667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8712968" cy="74592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8712968" cy="7493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77072"/>
            <a:ext cx="8712968" cy="77540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013176"/>
            <a:ext cx="8712968" cy="109812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309320"/>
            <a:ext cx="970408" cy="360040"/>
          </a:xfrm>
          <a:prstGeom prst="actionButtonReturn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004048" y="5661248"/>
            <a:ext cx="3837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попарно равны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148478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4932040" y="2564904"/>
          <a:ext cx="2159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Формула" r:id="rId2" imgW="14935200" imgH="4267200" progId="Equation.3">
                  <p:embed/>
                </p:oleObj>
              </mc:Choice>
              <mc:Fallback>
                <p:oleObj name="Формула" r:id="rId2" imgW="14935200" imgH="4267200" progId="Equation.3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2040" y="2564904"/>
                        <a:ext cx="2159000" cy="576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№19. Треугольник. Параллелограмм. Прямоугольник. Площадь трапеции.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3645024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и 4см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4653136"/>
            <a:ext cx="319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Фалеса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8" cy="75667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7" name="Управляющая кнопка: настраиваемая 10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09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1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0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12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1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0" name="Группа 8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21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132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124" name="AutoShape 4"/>
              <p:cNvSpPr>
                <a:spLocks noChangeArrowheads="1"/>
              </p:cNvSpPr>
              <p:nvPr/>
            </p:nvSpPr>
            <p:spPr bwMode="auto">
              <a:xfrm>
                <a:off x="310589" y="1665826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4" name="Группа 1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35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92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6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7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140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9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2" imgW="32918400" imgH="4876800" progId="Equation.3">
                    <p:embed/>
                  </p:oleObj>
                </mc:Choice>
                <mc:Fallback>
                  <p:oleObj name="Формула" r:id="rId2" imgW="32918400" imgH="48768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" name="Группа 112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95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20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96" name="Object 1"/>
            <p:cNvGraphicFramePr>
              <a:graphicFrameLocks noChangeAspect="1"/>
            </p:cNvGraphicFramePr>
            <p:nvPr/>
          </p:nvGraphicFramePr>
          <p:xfrm>
            <a:off x="317500" y="2708275"/>
            <a:ext cx="22161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4" imgW="20116800" imgH="4876800" progId="Equation.3">
                    <p:embed/>
                  </p:oleObj>
                </mc:Choice>
                <mc:Fallback>
                  <p:oleObj name="Формула" r:id="rId4" imgW="20116800" imgH="48768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7500" y="2708275"/>
                          <a:ext cx="2216150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7" name="Прямая соединительная линия 196"/>
            <p:cNvCxnSpPr/>
            <p:nvPr/>
          </p:nvCxnSpPr>
          <p:spPr>
            <a:xfrm>
              <a:off x="179512" y="3212976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8" name="Object 5"/>
            <p:cNvGraphicFramePr>
              <a:graphicFrameLocks noChangeAspect="1"/>
            </p:cNvGraphicFramePr>
            <p:nvPr/>
          </p:nvGraphicFramePr>
          <p:xfrm>
            <a:off x="251520" y="3284984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6" imgW="16154400" imgH="4267200" progId="Equation.3">
                    <p:embed/>
                  </p:oleObj>
                </mc:Choice>
                <mc:Fallback>
                  <p:oleObj name="Формула" r:id="rId6" imgW="16154400" imgH="42672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520" y="3284984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9" name="Группа 37"/>
            <p:cNvGrpSpPr/>
            <p:nvPr/>
          </p:nvGrpSpPr>
          <p:grpSpPr>
            <a:xfrm>
              <a:off x="4572000" y="2708920"/>
              <a:ext cx="2471738" cy="3832225"/>
              <a:chOff x="0" y="1268413"/>
              <a:chExt cx="2471738" cy="3832225"/>
            </a:xfrm>
          </p:grpSpPr>
          <p:sp>
            <p:nvSpPr>
              <p:cNvPr id="200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1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2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3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263" name="Object 7"/>
          <p:cNvGraphicFramePr>
            <a:graphicFrameLocks noChangeAspect="1"/>
          </p:cNvGraphicFramePr>
          <p:nvPr/>
        </p:nvGraphicFramePr>
        <p:xfrm>
          <a:off x="251520" y="3861048"/>
          <a:ext cx="12763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Формула" r:id="rId8" imgW="11582400" imgH="4267200" progId="Equation.3">
                  <p:embed/>
                </p:oleObj>
              </mc:Choice>
              <mc:Fallback>
                <p:oleObj name="Формула" r:id="rId8" imgW="11582400" imgH="4267200" progId="Equation.3">
                  <p:embed/>
                  <p:pic>
                    <p:nvPicPr>
                      <p:cNvPr id="0" name="Изображение 1843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3861048"/>
                        <a:ext cx="1276350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" name="Object 1"/>
          <p:cNvGraphicFramePr>
            <a:graphicFrameLocks noChangeAspect="1"/>
          </p:cNvGraphicFramePr>
          <p:nvPr/>
        </p:nvGraphicFramePr>
        <p:xfrm>
          <a:off x="1458913" y="3789363"/>
          <a:ext cx="33258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0" imgW="30175200" imgH="5486400" progId="Equation.3">
                  <p:embed/>
                </p:oleObj>
              </mc:Choice>
              <mc:Fallback>
                <p:oleObj name="Формула" r:id="rId10" imgW="30175200" imgH="54864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8913" y="3789363"/>
                        <a:ext cx="3325812" cy="566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" name="Управляющая кнопка: настраиваемая 264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6" name="Object 10"/>
          <p:cNvGraphicFramePr>
            <a:graphicFrameLocks noChangeAspect="1"/>
          </p:cNvGraphicFramePr>
          <p:nvPr/>
        </p:nvGraphicFramePr>
        <p:xfrm>
          <a:off x="179512" y="4221088"/>
          <a:ext cx="48355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Формула" r:id="rId12" imgW="43891200" imgH="5486400" progId="Equation.3">
                  <p:embed/>
                </p:oleObj>
              </mc:Choice>
              <mc:Fallback>
                <p:oleObj name="Формула" r:id="rId12" imgW="43891200" imgH="5486400" progId="Equation.3">
                  <p:embed/>
                  <p:pic>
                    <p:nvPicPr>
                      <p:cNvPr id="0" name="Изображение 1843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9512" y="4221088"/>
                        <a:ext cx="4835525" cy="568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" name="Object 11"/>
          <p:cNvGraphicFramePr>
            <a:graphicFrameLocks noChangeAspect="1"/>
          </p:cNvGraphicFramePr>
          <p:nvPr/>
        </p:nvGraphicFramePr>
        <p:xfrm>
          <a:off x="251520" y="4869160"/>
          <a:ext cx="13096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рмула" r:id="rId14" imgW="11887200" imgH="4267200" progId="Equation.3">
                  <p:embed/>
                </p:oleObj>
              </mc:Choice>
              <mc:Fallback>
                <p:oleObj name="Формула" r:id="rId14" imgW="11887200" imgH="4267200" progId="Equation.3">
                  <p:embed/>
                  <p:pic>
                    <p:nvPicPr>
                      <p:cNvPr id="0" name="Изображение 1843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1520" y="4869160"/>
                        <a:ext cx="1309688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" name="Object 12"/>
          <p:cNvGraphicFramePr>
            <a:graphicFrameLocks noChangeAspect="1"/>
          </p:cNvGraphicFramePr>
          <p:nvPr/>
        </p:nvGraphicFramePr>
        <p:xfrm>
          <a:off x="1691680" y="4797152"/>
          <a:ext cx="22828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16" imgW="20726400" imgH="5486400" progId="Equation.3">
                  <p:embed/>
                </p:oleObj>
              </mc:Choice>
              <mc:Fallback>
                <p:oleObj name="Формула" r:id="rId16" imgW="20726400" imgH="5486400" progId="Equation.3">
                  <p:embed/>
                  <p:pic>
                    <p:nvPicPr>
                      <p:cNvPr id="0" name="Изображение 1843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91680" y="4797152"/>
                        <a:ext cx="2282825" cy="566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" name="Object 13"/>
          <p:cNvGraphicFramePr>
            <a:graphicFrameLocks noChangeAspect="1"/>
          </p:cNvGraphicFramePr>
          <p:nvPr/>
        </p:nvGraphicFramePr>
        <p:xfrm>
          <a:off x="1627188" y="5837238"/>
          <a:ext cx="26193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Формула" r:id="rId18" imgW="23774400" imgH="4876800" progId="Equation.3">
                  <p:embed/>
                </p:oleObj>
              </mc:Choice>
              <mc:Fallback>
                <p:oleObj name="Формула" r:id="rId18" imgW="23774400" imgH="4876800" progId="Equation.3">
                  <p:embed/>
                  <p:pic>
                    <p:nvPicPr>
                      <p:cNvPr id="0" name="Изображение 18440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27188" y="5837238"/>
                        <a:ext cx="2619375" cy="5032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" name="Стрелка вправо с вырезом 269"/>
          <p:cNvSpPr/>
          <p:nvPr/>
        </p:nvSpPr>
        <p:spPr>
          <a:xfrm>
            <a:off x="3923928" y="544522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Стрелка вправо с вырезом 270"/>
          <p:cNvSpPr/>
          <p:nvPr/>
        </p:nvSpPr>
        <p:spPr>
          <a:xfrm>
            <a:off x="323528" y="5949280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2" name="Object 14"/>
          <p:cNvGraphicFramePr>
            <a:graphicFrameLocks noChangeAspect="1"/>
          </p:cNvGraphicFramePr>
          <p:nvPr/>
        </p:nvGraphicFramePr>
        <p:xfrm>
          <a:off x="395536" y="5301208"/>
          <a:ext cx="3456384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Формула" r:id="rId20" imgW="32918400" imgH="4876800" progId="Equation.3">
                  <p:embed/>
                </p:oleObj>
              </mc:Choice>
              <mc:Fallback>
                <p:oleObj name="Формула" r:id="rId20" imgW="32918400" imgH="4876800" progId="Equation.3">
                  <p:embed/>
                  <p:pic>
                    <p:nvPicPr>
                      <p:cNvPr id="0" name="Изображение 18441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5536" y="5301208"/>
                        <a:ext cx="3456384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" name="Прямоугольник 272"/>
          <p:cNvSpPr/>
          <p:nvPr/>
        </p:nvSpPr>
        <p:spPr>
          <a:xfrm>
            <a:off x="1619672" y="5877272"/>
            <a:ext cx="2664296" cy="504056"/>
          </a:xfrm>
          <a:prstGeom prst="rect">
            <a:avLst/>
          </a:prstGeom>
          <a:solidFill>
            <a:schemeClr val="accent4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Прямоугольник 273"/>
          <p:cNvSpPr/>
          <p:nvPr/>
        </p:nvSpPr>
        <p:spPr>
          <a:xfrm>
            <a:off x="4211960" y="4293096"/>
            <a:ext cx="864096" cy="432048"/>
          </a:xfrm>
          <a:prstGeom prst="rect">
            <a:avLst/>
          </a:prstGeom>
          <a:solidFill>
            <a:schemeClr val="accent4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Управляющая кнопка: настраиваемая 27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№19. Треугольник. Параллелограмм. Прямоугольник. Площадь трапеции.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277" name="Управляющая кнопка: далее 276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</p:childTnLst>
        </p:cTn>
      </p:par>
    </p:tnLst>
    <p:bldLst>
      <p:bldP spid="270" grpId="0" animBg="1"/>
      <p:bldP spid="271" grpId="0" animBg="1"/>
      <p:bldP spid="273" grpId="0" animBg="1"/>
      <p:bldP spid="2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3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Параллелограмм 36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8" cy="74592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5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7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3634756" y="4870525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3707904" y="472514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4139952" y="328498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9" name="Text Box 40"/>
            <p:cNvSpPr txBox="1">
              <a:spLocks noChangeArrowheads="1"/>
            </p:cNvSpPr>
            <p:nvPr/>
          </p:nvSpPr>
          <p:spPr bwMode="auto">
            <a:xfrm>
              <a:off x="6732240" y="328498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0" name="Параллелограмм 69"/>
            <p:cNvSpPr/>
            <p:nvPr/>
          </p:nvSpPr>
          <p:spPr>
            <a:xfrm>
              <a:off x="4067944" y="3645024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6372200" y="4725144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2" name="Object 1"/>
            <p:cNvGraphicFramePr>
              <a:graphicFrameLocks noChangeAspect="1"/>
            </p:cNvGraphicFramePr>
            <p:nvPr/>
          </p:nvGraphicFramePr>
          <p:xfrm>
            <a:off x="251521" y="2708920"/>
            <a:ext cx="4104456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2" imgW="39624000" imgH="4876800" progId="Equation.3">
                    <p:embed/>
                  </p:oleObj>
                </mc:Choice>
                <mc:Fallback>
                  <p:oleObj name="Формула" r:id="rId2" imgW="39624000" imgH="4876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1521" y="2708920"/>
                          <a:ext cx="4104456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" name="Object 1"/>
          <p:cNvGraphicFramePr>
            <a:graphicFrameLocks noChangeAspect="1"/>
          </p:cNvGraphicFramePr>
          <p:nvPr/>
        </p:nvGraphicFramePr>
        <p:xfrm>
          <a:off x="755576" y="5013176"/>
          <a:ext cx="2411981" cy="68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Формула" r:id="rId4" imgW="14935200" imgH="4267200" progId="Equation.3">
                  <p:embed/>
                </p:oleObj>
              </mc:Choice>
              <mc:Fallback>
                <p:oleObj name="Формула" r:id="rId4" imgW="14935200" imgH="4267200" progId="Equation.3">
                  <p:embed/>
                  <p:pic>
                    <p:nvPicPr>
                      <p:cNvPr id="0" name="Изображение 1945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5013176"/>
                        <a:ext cx="2411981" cy="6884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755576" y="5805264"/>
            <a:ext cx="349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общих точек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77" name="Управляющая кнопка: далее 76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№19. Треугольник. Параллелограмм. Прямоугольник. Площадь трапеции.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Управляющая кнопка: настраиваемая 15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8" cy="7493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36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7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44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Параллелограмм 41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" name="Группа 50"/>
          <p:cNvGrpSpPr/>
          <p:nvPr/>
        </p:nvGrpSpPr>
        <p:grpSpPr>
          <a:xfrm>
            <a:off x="107504" y="2564904"/>
            <a:ext cx="7056784" cy="4176464"/>
            <a:chOff x="107504" y="2636912"/>
            <a:chExt cx="7056784" cy="4176464"/>
          </a:xfrm>
        </p:grpSpPr>
        <p:grpSp>
          <p:nvGrpSpPr>
            <p:cNvPr id="47" name="Группа 18"/>
            <p:cNvGrpSpPr/>
            <p:nvPr/>
          </p:nvGrpSpPr>
          <p:grpSpPr>
            <a:xfrm>
              <a:off x="107504" y="2636912"/>
              <a:ext cx="7056784" cy="4176464"/>
              <a:chOff x="1979712" y="2564904"/>
              <a:chExt cx="7056784" cy="4176464"/>
            </a:xfrm>
          </p:grpSpPr>
          <p:sp>
            <p:nvSpPr>
              <p:cNvPr id="55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Прямоугольником называется параллелограмм, у которого все углы прямые.</a:t>
                </a:r>
                <a:endPara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226774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4932040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5148064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555776" y="580526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8" name="Группа 18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sp>
            <p:nvSpPr>
              <p:cNvPr id="72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3634756" y="4798517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Text Box 29"/>
            <p:cNvSpPr txBox="1">
              <a:spLocks noChangeArrowheads="1"/>
            </p:cNvSpPr>
            <p:nvPr/>
          </p:nvSpPr>
          <p:spPr bwMode="auto">
            <a:xfrm>
              <a:off x="3707904" y="465313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3779912" y="321297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40"/>
            <p:cNvSpPr txBox="1">
              <a:spLocks noChangeArrowheads="1"/>
            </p:cNvSpPr>
            <p:nvPr/>
          </p:nvSpPr>
          <p:spPr bwMode="auto">
            <a:xfrm>
              <a:off x="6444208" y="321297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6660232" y="4653136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067944" y="45091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араллелограмм 64"/>
            <p:cNvSpPr/>
            <p:nvPr/>
          </p:nvSpPr>
          <p:spPr>
            <a:xfrm>
              <a:off x="4067944" y="3573016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360363" y="2708275"/>
            <a:ext cx="3884612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2" imgW="37490400" imgH="4876800" progId="Equation.3">
                    <p:embed/>
                  </p:oleObj>
                </mc:Choice>
                <mc:Fallback>
                  <p:oleObj name="Формула" r:id="rId2" imgW="37490400" imgH="48768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60363" y="2708275"/>
                          <a:ext cx="3884612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3"/>
            <p:cNvGraphicFramePr>
              <a:graphicFrameLocks noChangeAspect="1"/>
            </p:cNvGraphicFramePr>
            <p:nvPr/>
          </p:nvGraphicFramePr>
          <p:xfrm>
            <a:off x="395536" y="3212976"/>
            <a:ext cx="1579563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4" imgW="15240000" imgH="4267200" progId="Equation.3">
                    <p:embed/>
                  </p:oleObj>
                </mc:Choice>
                <mc:Fallback>
                  <p:oleObj name="Формула" r:id="rId4" imgW="15240000" imgH="42672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95536" y="3212976"/>
                          <a:ext cx="1579563" cy="4429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4"/>
            <p:cNvGraphicFramePr>
              <a:graphicFrameLocks noChangeAspect="1"/>
            </p:cNvGraphicFramePr>
            <p:nvPr/>
          </p:nvGraphicFramePr>
          <p:xfrm>
            <a:off x="411163" y="3644900"/>
            <a:ext cx="1611312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6" imgW="15544800" imgH="4267200" progId="Equation.3">
                    <p:embed/>
                  </p:oleObj>
                </mc:Choice>
                <mc:Fallback>
                  <p:oleObj name="Формула" r:id="rId6" imgW="15544800" imgH="42672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1163" y="3644900"/>
                          <a:ext cx="1611312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Прямая соединительная линия 68"/>
            <p:cNvCxnSpPr/>
            <p:nvPr/>
          </p:nvCxnSpPr>
          <p:spPr>
            <a:xfrm>
              <a:off x="323528" y="4149080"/>
              <a:ext cx="25922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0" name="Object 5"/>
            <p:cNvGraphicFramePr>
              <a:graphicFrameLocks noChangeAspect="1"/>
            </p:cNvGraphicFramePr>
            <p:nvPr/>
          </p:nvGraphicFramePr>
          <p:xfrm>
            <a:off x="467544" y="4221088"/>
            <a:ext cx="113665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8" imgW="10972800" imgH="4267200" progId="Equation.3">
                    <p:embed/>
                  </p:oleObj>
                </mc:Choice>
                <mc:Fallback>
                  <p:oleObj name="Формула" r:id="rId8" imgW="10972800" imgH="42672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7544" y="4221088"/>
                          <a:ext cx="1136650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6"/>
            <p:cNvGraphicFramePr>
              <a:graphicFrameLocks noChangeAspect="1"/>
            </p:cNvGraphicFramePr>
            <p:nvPr/>
          </p:nvGraphicFramePr>
          <p:xfrm>
            <a:off x="1763688" y="4221088"/>
            <a:ext cx="113665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Формула" r:id="rId10" imgW="10972800" imgH="4267200" progId="Equation.3">
                    <p:embed/>
                  </p:oleObj>
                </mc:Choice>
                <mc:Fallback>
                  <p:oleObj name="Формула" r:id="rId10" imgW="10972800" imgH="4267200" progId="Equation.3">
                    <p:embed/>
                    <p:pic>
                      <p:nvPicPr>
                        <p:cNvPr id="0" name="Изображение 204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763688" y="4221088"/>
                          <a:ext cx="1136650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5" name="Object 5"/>
          <p:cNvGraphicFramePr>
            <a:graphicFrameLocks noChangeAspect="1"/>
          </p:cNvGraphicFramePr>
          <p:nvPr/>
        </p:nvGraphicFramePr>
        <p:xfrm>
          <a:off x="971600" y="5301208"/>
          <a:ext cx="2902733" cy="51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Формула" r:id="rId12" imgW="24079200" imgH="4267200" progId="Equation.3">
                  <p:embed/>
                </p:oleObj>
              </mc:Choice>
              <mc:Fallback>
                <p:oleObj name="Формула" r:id="rId12" imgW="24079200" imgH="4267200" progId="Equation.3">
                  <p:embed/>
                  <p:pic>
                    <p:nvPicPr>
                      <p:cNvPr id="0" name="Изображение 2048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1600" y="5301208"/>
                        <a:ext cx="2902733" cy="51333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8"/>
          <p:cNvGraphicFramePr>
            <a:graphicFrameLocks noChangeAspect="1"/>
          </p:cNvGraphicFramePr>
          <p:nvPr/>
        </p:nvGraphicFramePr>
        <p:xfrm>
          <a:off x="971600" y="5949280"/>
          <a:ext cx="29225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Формула" r:id="rId14" imgW="24688800" imgH="4267200" progId="Equation.3">
                  <p:embed/>
                </p:oleObj>
              </mc:Choice>
              <mc:Fallback>
                <p:oleObj name="Формула" r:id="rId14" imgW="24688800" imgH="4267200" progId="Equation.3">
                  <p:embed/>
                  <p:pic>
                    <p:nvPicPr>
                      <p:cNvPr id="0" name="Изображение 2048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1600" y="5949280"/>
                        <a:ext cx="2922588" cy="503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2987824" y="5301208"/>
            <a:ext cx="936104" cy="504056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987824" y="5949280"/>
            <a:ext cx="936104" cy="504056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№19. Треугольник. Параллелограмм. Прямоугольник. Площадь трапеции.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80" name="Управляющая кнопка: далее 79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4"/>
          <p:cNvGrpSpPr/>
          <p:nvPr/>
        </p:nvGrpSpPr>
        <p:grpSpPr>
          <a:xfrm>
            <a:off x="-108520" y="2564904"/>
            <a:ext cx="7344816" cy="4176464"/>
            <a:chOff x="1799184" y="2564904"/>
            <a:chExt cx="7344816" cy="4176464"/>
          </a:xfrm>
        </p:grpSpPr>
        <p:grpSp>
          <p:nvGrpSpPr>
            <p:cNvPr id="36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37" name="Picture 29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4005064"/>
              <a:ext cx="5904656" cy="180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49"/>
            <p:cNvSpPr txBox="1"/>
            <p:nvPr/>
          </p:nvSpPr>
          <p:spPr>
            <a:xfrm>
              <a:off x="2336078" y="2564904"/>
              <a:ext cx="651595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параллельные прямые, пересекающие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стороны угла, отсекают на одной его стороне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равные отрезки, то они отсекают равные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отрезки на другой его стороне (рис. а).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799184" y="5805264"/>
              <a:ext cx="73448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Теорему Фалеса можно применять для деления отрезка на </a:t>
              </a:r>
              <a:r>
                <a:rPr lang="en-US" sz="2400" b="1" i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равных частей (рис. б). </a:t>
              </a:r>
              <a:endPara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12968" cy="77540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№19. Треугольник. Параллелограмм. Прямоугольник. Площадь трапеции.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72008" y="2564904"/>
            <a:ext cx="7056784" cy="4176464"/>
            <a:chOff x="72008" y="2564904"/>
            <a:chExt cx="7056784" cy="4176464"/>
          </a:xfrm>
        </p:grpSpPr>
        <p:grpSp>
          <p:nvGrpSpPr>
            <p:cNvPr id="46" name="Группа 34"/>
            <p:cNvGrpSpPr/>
            <p:nvPr/>
          </p:nvGrpSpPr>
          <p:grpSpPr>
            <a:xfrm>
              <a:off x="72008" y="2564904"/>
              <a:ext cx="7056784" cy="4176464"/>
              <a:chOff x="1827312" y="2340496"/>
              <a:chExt cx="7056784" cy="417646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5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7" name="Picture 29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178" r="-1626" b="3647"/>
            <a:stretch>
              <a:fillRect/>
            </a:stretch>
          </p:blipFill>
          <p:spPr bwMode="auto">
            <a:xfrm>
              <a:off x="3347864" y="2564904"/>
              <a:ext cx="3680409" cy="216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Овал 47"/>
            <p:cNvSpPr/>
            <p:nvPr/>
          </p:nvSpPr>
          <p:spPr>
            <a:xfrm>
              <a:off x="5004048" y="4437112"/>
              <a:ext cx="432048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516216" y="436510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Object 5"/>
          <p:cNvGraphicFramePr>
            <a:graphicFrameLocks noChangeAspect="1"/>
          </p:cNvGraphicFramePr>
          <p:nvPr/>
        </p:nvGraphicFramePr>
        <p:xfrm>
          <a:off x="395535" y="4509120"/>
          <a:ext cx="3166891" cy="63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3" imgW="27127200" imgH="5486400" progId="Equation.3">
                  <p:embed/>
                </p:oleObj>
              </mc:Choice>
              <mc:Fallback>
                <p:oleObj name="Формула" r:id="rId3" imgW="27127200" imgH="54864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4509120"/>
                        <a:ext cx="3166891" cy="6387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323528" y="5157192"/>
          <a:ext cx="3345810" cy="63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Формула" r:id="rId5" imgW="28651200" imgH="5486400" progId="Equation.3">
                  <p:embed/>
                </p:oleObj>
              </mc:Choice>
              <mc:Fallback>
                <p:oleObj name="Формула" r:id="rId5" imgW="28651200" imgH="5486400" progId="Equation.3">
                  <p:embed/>
                  <p:pic>
                    <p:nvPicPr>
                      <p:cNvPr id="0" name="Изображение 2150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5157192"/>
                        <a:ext cx="3345810" cy="6387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AutoShape 19"/>
          <p:cNvSpPr/>
          <p:nvPr/>
        </p:nvSpPr>
        <p:spPr bwMode="auto">
          <a:xfrm rot="10800000">
            <a:off x="3635896" y="4581128"/>
            <a:ext cx="269734" cy="113350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accent4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>
            <a:off x="4139952" y="501317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" name="Object 4"/>
          <p:cNvGraphicFramePr>
            <a:graphicFrameLocks noChangeAspect="1"/>
          </p:cNvGraphicFramePr>
          <p:nvPr/>
        </p:nvGraphicFramePr>
        <p:xfrm>
          <a:off x="3707904" y="5949280"/>
          <a:ext cx="32019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Формула" r:id="rId7" imgW="27432000" imgH="5486400" progId="Equation.3">
                  <p:embed/>
                </p:oleObj>
              </mc:Choice>
              <mc:Fallback>
                <p:oleObj name="Формула" r:id="rId7" imgW="27432000" imgH="5486400" progId="Equation.3">
                  <p:embed/>
                  <p:pic>
                    <p:nvPicPr>
                      <p:cNvPr id="0" name="Изображение 2150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7904" y="5949280"/>
                        <a:ext cx="3201987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Стрелка вправо с вырезом 57"/>
          <p:cNvSpPr/>
          <p:nvPr/>
        </p:nvSpPr>
        <p:spPr>
          <a:xfrm>
            <a:off x="2267744" y="616530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59" name="Управляющая кнопка: далее 58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№16. Треугольник. Параллелограмм. Параллелограмм. Прямоугольник.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712968" cy="104991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8712968" cy="76078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8712968" cy="747204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93096"/>
            <a:ext cx="8712968" cy="75291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229200"/>
            <a:ext cx="8712968" cy="103944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124744"/>
            <a:ext cx="8712968" cy="109812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sp>
          <p:nvSpPr>
            <p:cNvPr id="22" name="Прямоугольник 3"/>
            <p:cNvSpPr/>
            <p:nvPr/>
          </p:nvSpPr>
          <p:spPr>
            <a:xfrm>
              <a:off x="107504" y="256490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Параллелограммом называется четырёхугольник, у которого противоположные стороны попарно параллельны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араллелограмм 22"/>
            <p:cNvSpPr/>
            <p:nvPr/>
          </p:nvSpPr>
          <p:spPr>
            <a:xfrm>
              <a:off x="1115616" y="4653136"/>
              <a:ext cx="3096344" cy="1440160"/>
            </a:xfrm>
            <a:prstGeom prst="parallelogram">
              <a:avLst/>
            </a:prstGeom>
            <a:noFill/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75557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187624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4139952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3851920" y="58772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4788024" y="4941168"/>
            <a:ext cx="1778000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2" imgW="15240000" imgH="9753600" progId="Equation.3">
                    <p:embed/>
                  </p:oleObj>
                </mc:Choice>
                <mc:Fallback>
                  <p:oleObj name="Формула" r:id="rId2" imgW="15240000" imgH="97536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88024" y="4941168"/>
                          <a:ext cx="1778000" cy="11334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Группа 28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0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35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42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Высотой параллелограмма называют перпендикуляр, опущенный из любой точки</a:t>
                  </a:r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рямой, содержащей сторону параллелограмма,</a:t>
                  </a:r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 прямую, содержащую противоположную</a:t>
                  </a:r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торону.</a:t>
                  </a:r>
                  <a:endPara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auto">
              <a:xfrm>
                <a:off x="262778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Text Box 40"/>
              <p:cNvSpPr txBox="1">
                <a:spLocks noChangeArrowheads="1"/>
              </p:cNvSpPr>
              <p:nvPr/>
            </p:nvSpPr>
            <p:spPr bwMode="auto">
              <a:xfrm>
                <a:off x="522007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4860032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Параллелограмм 40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27846"/>
                </a:avLst>
              </a:prstGeom>
              <a:solidFill>
                <a:schemeClr val="bg1"/>
              </a:solidFill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915816" y="486916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572000" y="486916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355976" y="58772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915816" y="58772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47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6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3634756" y="465450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370790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4139952" y="306896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6372200" y="450912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Параллелограмм 52"/>
            <p:cNvSpPr/>
            <p:nvPr/>
          </p:nvSpPr>
          <p:spPr>
            <a:xfrm>
              <a:off x="4067944" y="3429000"/>
              <a:ext cx="2664296" cy="1224136"/>
            </a:xfrm>
            <a:prstGeom prst="parallelogram">
              <a:avLst>
                <a:gd name="adj" fmla="val 27846"/>
              </a:avLst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427984" y="342900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6372200" y="342900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/>
            <p:nvPr/>
          </p:nvSpPr>
          <p:spPr>
            <a:xfrm>
              <a:off x="6156176" y="342900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427984" y="443711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427984" y="3429000"/>
              <a:ext cx="2160240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4211960" y="4149080"/>
              <a:ext cx="2160240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40"/>
            <p:cNvSpPr txBox="1">
              <a:spLocks noChangeArrowheads="1"/>
            </p:cNvSpPr>
            <p:nvPr/>
          </p:nvSpPr>
          <p:spPr bwMode="auto">
            <a:xfrm>
              <a:off x="4211960" y="4653136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H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1" name="Text Box 40"/>
            <p:cNvSpPr txBox="1">
              <a:spLocks noChangeArrowheads="1"/>
            </p:cNvSpPr>
            <p:nvPr/>
          </p:nvSpPr>
          <p:spPr bwMode="auto">
            <a:xfrm>
              <a:off x="6156176" y="2996952"/>
              <a:ext cx="412292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M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40"/>
            <p:cNvSpPr txBox="1">
              <a:spLocks noChangeArrowheads="1"/>
            </p:cNvSpPr>
            <p:nvPr/>
          </p:nvSpPr>
          <p:spPr bwMode="auto">
            <a:xfrm>
              <a:off x="6588224" y="378904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N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3851920" y="386104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K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4" name="Object 3"/>
            <p:cNvGraphicFramePr>
              <a:graphicFrameLocks noChangeAspect="1"/>
            </p:cNvGraphicFramePr>
            <p:nvPr/>
          </p:nvGraphicFramePr>
          <p:xfrm>
            <a:off x="179512" y="2636912"/>
            <a:ext cx="462597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4" imgW="39624000" imgH="4876800" progId="Equation.3">
                    <p:embed/>
                  </p:oleObj>
                </mc:Choice>
                <mc:Fallback>
                  <p:oleObj name="Формула" r:id="rId4" imgW="39624000" imgH="48768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4625975" cy="5667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4"/>
            <p:cNvGraphicFramePr>
              <a:graphicFrameLocks noChangeAspect="1"/>
            </p:cNvGraphicFramePr>
            <p:nvPr/>
          </p:nvGraphicFramePr>
          <p:xfrm>
            <a:off x="251520" y="3068960"/>
            <a:ext cx="1851025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6" imgW="15849600" imgH="3962400" progId="Equation.3">
                    <p:embed/>
                  </p:oleObj>
                </mc:Choice>
                <mc:Fallback>
                  <p:oleObj name="Формула" r:id="rId6" imgW="15849600" imgH="39624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520" y="3068960"/>
                          <a:ext cx="1851025" cy="460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5"/>
            <p:cNvGraphicFramePr>
              <a:graphicFrameLocks noChangeAspect="1"/>
            </p:cNvGraphicFramePr>
            <p:nvPr/>
          </p:nvGraphicFramePr>
          <p:xfrm>
            <a:off x="179512" y="3501008"/>
            <a:ext cx="19573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8" imgW="16764000" imgH="4267200" progId="Equation.3">
                    <p:embed/>
                  </p:oleObj>
                </mc:Choice>
                <mc:Fallback>
                  <p:oleObj name="Формула" r:id="rId8" imgW="16764000" imgH="42672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9512" y="3501008"/>
                          <a:ext cx="1957387" cy="4953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"/>
            <p:cNvGraphicFramePr>
              <a:graphicFrameLocks noChangeAspect="1"/>
            </p:cNvGraphicFramePr>
            <p:nvPr/>
          </p:nvGraphicFramePr>
          <p:xfrm>
            <a:off x="251520" y="3933056"/>
            <a:ext cx="1814513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Формула" r:id="rId10" imgW="15544800" imgH="3962400" progId="Equation.3">
                    <p:embed/>
                  </p:oleObj>
                </mc:Choice>
                <mc:Fallback>
                  <p:oleObj name="Формула" r:id="rId10" imgW="15544800" imgH="3962400" progId="Equation.3">
                    <p:embed/>
                    <p:pic>
                      <p:nvPicPr>
                        <p:cNvPr id="0" name="Изображение 22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1520" y="3933056"/>
                          <a:ext cx="1814513" cy="460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7"/>
            <p:cNvGraphicFramePr>
              <a:graphicFrameLocks noChangeAspect="1"/>
            </p:cNvGraphicFramePr>
            <p:nvPr/>
          </p:nvGraphicFramePr>
          <p:xfrm>
            <a:off x="323528" y="4437112"/>
            <a:ext cx="1814513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4" name="Формула" r:id="rId12" imgW="15544800" imgH="4267200" progId="Equation.3">
                    <p:embed/>
                  </p:oleObj>
                </mc:Choice>
                <mc:Fallback>
                  <p:oleObj name="Формула" r:id="rId12" imgW="15544800" imgH="4267200" progId="Equation.3">
                    <p:embed/>
                    <p:pic>
                      <p:nvPicPr>
                        <p:cNvPr id="0" name="Изображение 225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3528" y="4437112"/>
                          <a:ext cx="1814513" cy="4968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" name="Object 7"/>
          <p:cNvGraphicFramePr>
            <a:graphicFrameLocks noChangeAspect="1"/>
          </p:cNvGraphicFramePr>
          <p:nvPr/>
        </p:nvGraphicFramePr>
        <p:xfrm>
          <a:off x="2844800" y="5391150"/>
          <a:ext cx="19573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Формула" r:id="rId14" imgW="16764000" imgH="3962400" progId="Equation.3">
                  <p:embed/>
                </p:oleObj>
              </mc:Choice>
              <mc:Fallback>
                <p:oleObj name="Формула" r:id="rId14" imgW="16764000" imgH="3962400" progId="Equation.3">
                  <p:embed/>
                  <p:pic>
                    <p:nvPicPr>
                      <p:cNvPr id="0" name="Изображение 2253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44800" y="5391150"/>
                        <a:ext cx="1957388" cy="461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2915816" y="5949280"/>
          <a:ext cx="18161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Формула" r:id="rId16" imgW="15544800" imgH="4267200" progId="Equation.3">
                  <p:embed/>
                </p:oleObj>
              </mc:Choice>
              <mc:Fallback>
                <p:oleObj name="Формула" r:id="rId16" imgW="15544800" imgH="4267200" progId="Equation.3">
                  <p:embed/>
                  <p:pic>
                    <p:nvPicPr>
                      <p:cNvPr id="0" name="Изображение 2253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15816" y="5949280"/>
                        <a:ext cx="1816100" cy="496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Прямоугольник 72"/>
          <p:cNvSpPr/>
          <p:nvPr/>
        </p:nvSpPr>
        <p:spPr>
          <a:xfrm>
            <a:off x="2843808" y="5301208"/>
            <a:ext cx="1872208" cy="57606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843808" y="5949280"/>
            <a:ext cx="1872208" cy="57606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№19. Треугольник. Параллелограмм. Прямоугольник. Площадь трапеции.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Управляющая кнопка: домой 75">
            <a:hlinkClick r:id="rId19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№20. Сумма углов треугольника. Параллелограмм. Теорема Пифагора.</a:t>
            </a:r>
            <a:endParaRPr lang="ru-RU" dirty="0"/>
          </a:p>
        </p:txBody>
      </p:sp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712968" cy="1081849"/>
          </a:xfrm>
          <a:prstGeom prst="rect">
            <a:avLst/>
          </a:prstGeom>
          <a:noFill/>
          <a:ln w="38100">
            <a:solidFill>
              <a:srgbClr val="B3190D"/>
            </a:solidFill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51520" y="2348880"/>
            <a:ext cx="8712968" cy="761306"/>
            <a:chOff x="251520" y="2492896"/>
            <a:chExt cx="8712968" cy="761306"/>
          </a:xfrm>
        </p:grpSpPr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492896"/>
              <a:ext cx="8712968" cy="76130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323528" y="2492896"/>
              <a:ext cx="849694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71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2636912"/>
              <a:ext cx="858335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8712968" cy="1163547"/>
          </a:xfrm>
          <a:prstGeom prst="rect">
            <a:avLst/>
          </a:prstGeom>
          <a:noFill/>
          <a:ln w="38100">
            <a:solidFill>
              <a:srgbClr val="A42518"/>
            </a:solidFill>
            <a:miter lim="800000"/>
            <a:headEnd/>
            <a:tailEnd/>
          </a:ln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81128"/>
            <a:ext cx="8712968" cy="679927"/>
          </a:xfrm>
          <a:prstGeom prst="rect">
            <a:avLst/>
          </a:prstGeom>
          <a:noFill/>
          <a:ln w="38100">
            <a:solidFill>
              <a:srgbClr val="A42518"/>
            </a:solidFill>
            <a:miter lim="800000"/>
            <a:headEnd/>
            <a:tailEnd/>
          </a:ln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445224"/>
            <a:ext cx="8712968" cy="754805"/>
          </a:xfrm>
          <a:prstGeom prst="rect">
            <a:avLst/>
          </a:prstGeom>
          <a:noFill/>
          <a:ln w="38100">
            <a:solidFill>
              <a:srgbClr val="A42518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552" y="3140968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1277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348880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B319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B319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04048" y="5589240"/>
            <a:ext cx="1945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5004048" y="2492896"/>
          <a:ext cx="990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Формула" r:id="rId2" imgW="7010400" imgH="4876800" progId="Equation.3">
                  <p:embed/>
                </p:oleObj>
              </mc:Choice>
              <mc:Fallback>
                <p:oleObj name="Формула" r:id="rId2" imgW="7010400" imgH="4876800" progId="Equation.3">
                  <p:embed/>
                  <p:pic>
                    <p:nvPicPr>
                      <p:cNvPr id="0" name="Изображение 2355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2492896"/>
                        <a:ext cx="990600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№20. Сумма углов треугольника. Параллелограмм. Теорема Пифагора.</a:t>
            </a:r>
            <a:endParaRPr lang="ru-RU" dirty="0"/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5004048" y="1268760"/>
          <a:ext cx="2064721" cy="51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Формула" r:id="rId4" imgW="14935200" imgH="3962400" progId="Equation.3">
                  <p:embed/>
                </p:oleObj>
              </mc:Choice>
              <mc:Fallback>
                <p:oleObj name="Формула" r:id="rId4" imgW="14935200" imgH="3962400" progId="Equation.3">
                  <p:embed/>
                  <p:pic>
                    <p:nvPicPr>
                      <p:cNvPr id="0" name="Изображение 2355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1268760"/>
                        <a:ext cx="2064721" cy="51231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5004048" y="1700808"/>
          <a:ext cx="207271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Формула" r:id="rId6" imgW="15240000" imgH="3962400" progId="Equation.3">
                  <p:embed/>
                </p:oleObj>
              </mc:Choice>
              <mc:Fallback>
                <p:oleObj name="Формула" r:id="rId6" imgW="15240000" imgH="3962400" progId="Equation.3">
                  <p:embed/>
                  <p:pic>
                    <p:nvPicPr>
                      <p:cNvPr id="0" name="Изображение 2355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4048" y="1700808"/>
                        <a:ext cx="2072713" cy="5040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5004048" y="4581128"/>
          <a:ext cx="1422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Формула" r:id="rId8" imgW="10058400" imgH="4876800" progId="Equation.3">
                  <p:embed/>
                </p:oleObj>
              </mc:Choice>
              <mc:Fallback>
                <p:oleObj name="Формула" r:id="rId8" imgW="10058400" imgH="4876800" progId="Equation.3">
                  <p:embed/>
                  <p:pic>
                    <p:nvPicPr>
                      <p:cNvPr id="0" name="Изображение 2355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04048" y="4581128"/>
                        <a:ext cx="1422400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04048" y="3573016"/>
            <a:ext cx="2086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можно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124744"/>
            <a:ext cx="8712968" cy="1081849"/>
          </a:xfrm>
          <a:prstGeom prst="rect">
            <a:avLst/>
          </a:prstGeom>
          <a:noFill/>
          <a:ln w="38100">
            <a:solidFill>
              <a:srgbClr val="B3190D"/>
            </a:solidFill>
            <a:miter lim="800000"/>
            <a:headEnd/>
            <a:tailEnd/>
          </a:ln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B3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44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5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47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rgbClr val="C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5" name="Группа 8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6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67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7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59" name="AutoShape 4"/>
              <p:cNvSpPr>
                <a:spLocks noChangeArrowheads="1"/>
              </p:cNvSpPr>
              <p:nvPr/>
            </p:nvSpPr>
            <p:spPr bwMode="auto">
              <a:xfrm>
                <a:off x="310589" y="1665826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rgbClr val="C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8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9" name="Группа 72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70" name="Группа 4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13" name="Прямоугольник 112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p:grpSp>
        <p:grpSp>
          <p:nvGrpSpPr>
            <p:cNvPr id="71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102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C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90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1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C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7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74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76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C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sp>
        <p:nvSpPr>
          <p:cNvPr id="180" name="Управляющая кнопка: настраиваемая 17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1" name="Группа 236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82" name="Группа 90"/>
            <p:cNvGrpSpPr/>
            <p:nvPr/>
          </p:nvGrpSpPr>
          <p:grpSpPr>
            <a:xfrm>
              <a:off x="107504" y="2564904"/>
              <a:ext cx="7056784" cy="4176464"/>
              <a:chOff x="107504" y="2492896"/>
              <a:chExt cx="7056784" cy="4176464"/>
            </a:xfrm>
          </p:grpSpPr>
          <p:grpSp>
            <p:nvGrpSpPr>
              <p:cNvPr id="187" name="Группа 82"/>
              <p:cNvGrpSpPr/>
              <p:nvPr/>
            </p:nvGrpSpPr>
            <p:grpSpPr>
              <a:xfrm>
                <a:off x="107504" y="2492896"/>
                <a:ext cx="7056784" cy="4176464"/>
                <a:chOff x="4644008" y="1080120"/>
                <a:chExt cx="7056784" cy="4176464"/>
              </a:xfrm>
            </p:grpSpPr>
            <p:sp>
              <p:nvSpPr>
                <p:cNvPr id="198" name="Прямоугольник 197"/>
                <p:cNvSpPr/>
                <p:nvPr/>
              </p:nvSpPr>
              <p:spPr>
                <a:xfrm>
                  <a:off x="4644008" y="108012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aphicFrame>
              <p:nvGraphicFramePr>
                <p:cNvPr id="199" name="Object 3"/>
                <p:cNvGraphicFramePr>
                  <a:graphicFrameLocks noChangeAspect="1"/>
                </p:cNvGraphicFramePr>
                <p:nvPr/>
              </p:nvGraphicFramePr>
              <p:xfrm>
                <a:off x="4860032" y="1224136"/>
                <a:ext cx="2028825" cy="966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577" name="Формула" r:id="rId2" imgW="20421600" imgH="10363200" progId="Equation.3">
                        <p:embed/>
                      </p:oleObj>
                    </mc:Choice>
                    <mc:Fallback>
                      <p:oleObj name="Формула" r:id="rId2" imgW="20421600" imgH="10363200" progId="Equation.3">
                        <p:embed/>
                        <p:pic>
                          <p:nvPicPr>
                            <p:cNvPr id="0" name="Изображение 2457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60032" y="1224136"/>
                              <a:ext cx="2028825" cy="966788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0" name="Object 9"/>
                <p:cNvGraphicFramePr>
                  <a:graphicFrameLocks noChangeAspect="1"/>
                </p:cNvGraphicFramePr>
                <p:nvPr/>
              </p:nvGraphicFramePr>
              <p:xfrm>
                <a:off x="4716016" y="2736304"/>
                <a:ext cx="2360613" cy="3984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578" name="Формула" r:id="rId4" imgW="23774400" imgH="4267200" progId="Equation.3">
                        <p:embed/>
                      </p:oleObj>
                    </mc:Choice>
                    <mc:Fallback>
                      <p:oleObj name="Формула" r:id="rId4" imgW="23774400" imgH="4267200" progId="Equation.3">
                        <p:embed/>
                        <p:pic>
                          <p:nvPicPr>
                            <p:cNvPr id="0" name="Изображение 2457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6016" y="2736304"/>
                              <a:ext cx="2360613" cy="398463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88" name="Группа 86"/>
              <p:cNvGrpSpPr/>
              <p:nvPr/>
            </p:nvGrpSpPr>
            <p:grpSpPr>
              <a:xfrm>
                <a:off x="2843808" y="2564904"/>
                <a:ext cx="4248472" cy="2160240"/>
                <a:chOff x="0" y="1359240"/>
                <a:chExt cx="4973411" cy="4204578"/>
              </a:xfrm>
            </p:grpSpPr>
            <p:sp>
              <p:nvSpPr>
                <p:cNvPr id="189" name="AutoShape 4"/>
                <p:cNvSpPr>
                  <a:spLocks noChangeArrowheads="1"/>
                </p:cNvSpPr>
                <p:nvPr/>
              </p:nvSpPr>
              <p:spPr bwMode="auto">
                <a:xfrm>
                  <a:off x="323850" y="1989138"/>
                  <a:ext cx="2016125" cy="2952750"/>
                </a:xfrm>
                <a:prstGeom prst="triangle">
                  <a:avLst>
                    <a:gd name="adj" fmla="val 50317"/>
                  </a:avLst>
                </a:prstGeom>
                <a:noFill/>
                <a:ln w="50800">
                  <a:solidFill>
                    <a:srgbClr val="C0000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0" name="AutoShape 5"/>
                <p:cNvSpPr>
                  <a:spLocks noChangeArrowheads="1"/>
                </p:cNvSpPr>
                <p:nvPr/>
              </p:nvSpPr>
              <p:spPr bwMode="auto">
                <a:xfrm>
                  <a:off x="2843213" y="1989138"/>
                  <a:ext cx="2016125" cy="2952750"/>
                </a:xfrm>
                <a:prstGeom prst="triangle">
                  <a:avLst>
                    <a:gd name="adj" fmla="val 49811"/>
                  </a:avLst>
                </a:prstGeom>
                <a:noFill/>
                <a:ln w="50800">
                  <a:solidFill>
                    <a:srgbClr val="00008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27246" y="1359240"/>
                  <a:ext cx="401411" cy="694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 smtClean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56099" y="1359240"/>
                  <a:ext cx="401411" cy="694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E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 smtClean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55874" y="4868864"/>
                  <a:ext cx="417668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5105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200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F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758656" y="3321376"/>
                  <a:ext cx="168590" cy="2803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cxnSp>
          <p:nvCxnSpPr>
            <p:cNvPr id="183" name="Прямая соединительная линия 182"/>
            <p:cNvCxnSpPr/>
            <p:nvPr/>
          </p:nvCxnSpPr>
          <p:spPr>
            <a:xfrm>
              <a:off x="323528" y="4077072"/>
              <a:ext cx="1944216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4" name="Object 4"/>
            <p:cNvGraphicFramePr>
              <a:graphicFrameLocks noChangeAspect="1"/>
            </p:cNvGraphicFramePr>
            <p:nvPr/>
          </p:nvGraphicFramePr>
          <p:xfrm>
            <a:off x="251520" y="4797152"/>
            <a:ext cx="7874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6" imgW="7924800" imgH="3352800" progId="Equation.3">
                    <p:embed/>
                  </p:oleObj>
                </mc:Choice>
                <mc:Fallback>
                  <p:oleObj name="Формула" r:id="rId6" imgW="7924800" imgH="33528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520" y="4797152"/>
                          <a:ext cx="787400" cy="3127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" name="Line 12"/>
            <p:cNvSpPr>
              <a:spLocks noChangeShapeType="1"/>
            </p:cNvSpPr>
            <p:nvPr/>
          </p:nvSpPr>
          <p:spPr bwMode="auto">
            <a:xfrm flipH="1" flipV="1">
              <a:off x="5580112" y="3717032"/>
              <a:ext cx="144016" cy="144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86" name="Object 9"/>
            <p:cNvGraphicFramePr>
              <a:graphicFrameLocks noChangeAspect="1"/>
            </p:cNvGraphicFramePr>
            <p:nvPr/>
          </p:nvGraphicFramePr>
          <p:xfrm>
            <a:off x="550863" y="3644900"/>
            <a:ext cx="1512887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8" imgW="15240000" imgH="4267200" progId="Equation.3">
                    <p:embed/>
                  </p:oleObj>
                </mc:Choice>
                <mc:Fallback>
                  <p:oleObj name="Формула" r:id="rId8" imgW="15240000" imgH="42672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50863" y="3644900"/>
                          <a:ext cx="1512887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1" name="Object 24"/>
          <p:cNvGraphicFramePr>
            <a:graphicFrameLocks noChangeAspect="1"/>
          </p:cNvGraphicFramePr>
          <p:nvPr/>
        </p:nvGraphicFramePr>
        <p:xfrm>
          <a:off x="6516216" y="5301208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10" imgW="23774400" imgH="4267200" progId="Equation.3">
                  <p:embed/>
                </p:oleObj>
              </mc:Choice>
              <mc:Fallback>
                <p:oleObj name="Формула" r:id="rId10" imgW="23774400" imgH="4267200" progId="Equation.3">
                  <p:embed/>
                  <p:pic>
                    <p:nvPicPr>
                      <p:cNvPr id="0" name="Изображение 2458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16216" y="5301208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Стрелка вправо с вырезом 201"/>
          <p:cNvSpPr/>
          <p:nvPr/>
        </p:nvSpPr>
        <p:spPr>
          <a:xfrm>
            <a:off x="5364088" y="537321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rgbClr val="C0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Прямоугольник 202"/>
          <p:cNvSpPr/>
          <p:nvPr/>
        </p:nvSpPr>
        <p:spPr>
          <a:xfrm>
            <a:off x="6516216" y="5229200"/>
            <a:ext cx="23042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4" name="Object 8"/>
          <p:cNvGraphicFramePr>
            <a:graphicFrameLocks noChangeAspect="1"/>
          </p:cNvGraphicFramePr>
          <p:nvPr/>
        </p:nvGraphicFramePr>
        <p:xfrm>
          <a:off x="3131840" y="5013176"/>
          <a:ext cx="1484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Формула" r:id="rId12" imgW="14935200" imgH="3962400" progId="Equation.3">
                  <p:embed/>
                </p:oleObj>
              </mc:Choice>
              <mc:Fallback>
                <p:oleObj name="Формула" r:id="rId12" imgW="14935200" imgH="3962400" progId="Equation.3">
                  <p:embed/>
                  <p:pic>
                    <p:nvPicPr>
                      <p:cNvPr id="0" name="Изображение 2458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31840" y="5013176"/>
                        <a:ext cx="1484313" cy="368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" name="TextBox 204"/>
          <p:cNvSpPr txBox="1"/>
          <p:nvPr/>
        </p:nvSpPr>
        <p:spPr>
          <a:xfrm>
            <a:off x="4067944" y="6021288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стороне и прилежащим углам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06" name="Object 8"/>
          <p:cNvGraphicFramePr>
            <a:graphicFrameLocks noChangeAspect="1"/>
          </p:cNvGraphicFramePr>
          <p:nvPr/>
        </p:nvGraphicFramePr>
        <p:xfrm>
          <a:off x="3189833" y="5445125"/>
          <a:ext cx="1514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Формула" r:id="rId14" imgW="15240000" imgH="3962400" progId="Equation.3">
                  <p:embed/>
                </p:oleObj>
              </mc:Choice>
              <mc:Fallback>
                <p:oleObj name="Формула" r:id="rId14" imgW="15240000" imgH="3962400" progId="Equation.3">
                  <p:embed/>
                  <p:pic>
                    <p:nvPicPr>
                      <p:cNvPr id="0" name="Изображение 2458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89833" y="5445125"/>
                        <a:ext cx="1514475" cy="368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" name="AutoShape 19"/>
          <p:cNvSpPr/>
          <p:nvPr/>
        </p:nvSpPr>
        <p:spPr bwMode="auto">
          <a:xfrm rot="10800000">
            <a:off x="4716016" y="4869160"/>
            <a:ext cx="269734" cy="113350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rgbClr val="C000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" name="Управляющая кнопка: настраиваемая 20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№20. Сумма углов треугольника. Параллелограмм. Теорема Пифагора.</a:t>
            </a:r>
            <a:endParaRPr lang="ru-RU" dirty="0"/>
          </a:p>
        </p:txBody>
      </p:sp>
      <p:pic>
        <p:nvPicPr>
          <p:cNvPr id="4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210" name="Управляющая кнопка: далее 209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5" grpId="0"/>
      <p:bldP spid="20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57"/>
          <p:cNvGrpSpPr/>
          <p:nvPr/>
        </p:nvGrpSpPr>
        <p:grpSpPr>
          <a:xfrm>
            <a:off x="251520" y="1412776"/>
            <a:ext cx="8712968" cy="761306"/>
            <a:chOff x="251520" y="2492896"/>
            <a:chExt cx="8712968" cy="761306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492896"/>
              <a:ext cx="8712968" cy="76130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60" name="Прямоугольник 59"/>
            <p:cNvSpPr/>
            <p:nvPr/>
          </p:nvSpPr>
          <p:spPr>
            <a:xfrm>
              <a:off x="323528" y="2492896"/>
              <a:ext cx="849694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636912"/>
              <a:ext cx="858335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Группа 4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31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 у которого все </a:t>
                </a:r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тороны равны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азывается РАВНОСТОРОННИМ.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равностороннем треугольнике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 углы равны 60</a:t>
                </a:r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º</a:t>
                </a:r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dirty="0" smtClean="0"/>
                  <a:t>s</a:t>
                </a:r>
                <a:endParaRPr lang="ru-RU" dirty="0"/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2267744" y="6237312"/>
            <a:ext cx="466725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Формула" r:id="rId4" imgW="3657600" imgH="3962400" progId="Equation.3">
                    <p:embed/>
                  </p:oleObj>
                </mc:Choice>
                <mc:Fallback>
                  <p:oleObj name="Формула" r:id="rId4" imgW="3657600" imgH="3962400" progId="Equation.3">
                    <p:embed/>
                    <p:pic>
                      <p:nvPicPr>
                        <p:cNvPr id="0" name="Изображение 256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6237312"/>
                          <a:ext cx="466725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5"/>
            <p:cNvGraphicFramePr>
              <a:graphicFrameLocks noChangeAspect="1"/>
            </p:cNvGraphicFramePr>
            <p:nvPr/>
          </p:nvGraphicFramePr>
          <p:xfrm>
            <a:off x="3707904" y="3717032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6" imgW="3657600" imgH="3962400" progId="Equation.3">
                    <p:embed/>
                  </p:oleObj>
                </mc:Choice>
                <mc:Fallback>
                  <p:oleObj name="Формула" r:id="rId6" imgW="3657600" imgH="39624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07904" y="3717032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6"/>
            <p:cNvGraphicFramePr>
              <a:graphicFrameLocks noChangeAspect="1"/>
            </p:cNvGraphicFramePr>
            <p:nvPr/>
          </p:nvGraphicFramePr>
          <p:xfrm>
            <a:off x="5076056" y="6165304"/>
            <a:ext cx="4683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8" imgW="3657600" imgH="4267200" progId="Equation.3">
                    <p:embed/>
                  </p:oleObj>
                </mc:Choice>
                <mc:Fallback>
                  <p:oleObj name="Формула" r:id="rId8" imgW="3657600" imgH="42672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76056" y="6165304"/>
                          <a:ext cx="468313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Равнобедренный треугольник 39"/>
            <p:cNvSpPr/>
            <p:nvPr/>
          </p:nvSpPr>
          <p:spPr>
            <a:xfrm>
              <a:off x="2699792" y="4149080"/>
              <a:ext cx="2505879" cy="2160240"/>
            </a:xfrm>
            <a:prstGeom prst="triangle">
              <a:avLst/>
            </a:prstGeom>
            <a:solidFill>
              <a:schemeClr val="bg1"/>
            </a:solidFill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№20. Сумма углов треугольника. Параллелограмм. Теорема Пифагора.</a:t>
            </a:r>
            <a:endParaRPr lang="ru-RU" dirty="0"/>
          </a:p>
        </p:txBody>
      </p:sp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1163547"/>
          </a:xfrm>
          <a:prstGeom prst="rect">
            <a:avLst/>
          </a:prstGeom>
          <a:noFill/>
          <a:ln w="38100">
            <a:solidFill>
              <a:srgbClr val="A42518"/>
            </a:solidFill>
            <a:miter lim="800000"/>
            <a:headEnd/>
            <a:tailEnd/>
          </a:ln>
        </p:spPr>
      </p:pic>
      <p:grpSp>
        <p:nvGrpSpPr>
          <p:cNvPr id="75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76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9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7" name="Параллелограмм 86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13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3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" name="Line 13"/>
            <p:cNvSpPr>
              <a:spLocks noChangeShapeType="1"/>
            </p:cNvSpPr>
            <p:nvPr/>
          </p:nvSpPr>
          <p:spPr bwMode="auto">
            <a:xfrm>
              <a:off x="3994796" y="4222453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Text Box 29"/>
            <p:cNvSpPr txBox="1">
              <a:spLocks noChangeArrowheads="1"/>
            </p:cNvSpPr>
            <p:nvPr/>
          </p:nvSpPr>
          <p:spPr bwMode="auto">
            <a:xfrm>
              <a:off x="4067944" y="407707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6" name="Text Box 31"/>
            <p:cNvSpPr txBox="1">
              <a:spLocks noChangeArrowheads="1"/>
            </p:cNvSpPr>
            <p:nvPr/>
          </p:nvSpPr>
          <p:spPr bwMode="auto">
            <a:xfrm>
              <a:off x="4499992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7" name="Text Box 40"/>
            <p:cNvSpPr txBox="1">
              <a:spLocks noChangeArrowheads="1"/>
            </p:cNvSpPr>
            <p:nvPr/>
          </p:nvSpPr>
          <p:spPr bwMode="auto">
            <a:xfrm>
              <a:off x="7092280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Параллелограмм 117"/>
            <p:cNvSpPr/>
            <p:nvPr/>
          </p:nvSpPr>
          <p:spPr>
            <a:xfrm>
              <a:off x="4427984" y="2996952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6732240" y="40770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2195736" y="4869160"/>
              <a:ext cx="2448272" cy="1224136"/>
            </a:xfrm>
            <a:prstGeom prst="rect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5148064" y="4725144"/>
              <a:ext cx="1389856" cy="1389856"/>
            </a:xfrm>
            <a:prstGeom prst="rect">
              <a:avLst/>
            </a:prstGeom>
            <a:noFill/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Ромб 121"/>
            <p:cNvSpPr/>
            <p:nvPr/>
          </p:nvSpPr>
          <p:spPr>
            <a:xfrm>
              <a:off x="6948264" y="3933056"/>
              <a:ext cx="1800200" cy="2564904"/>
            </a:xfrm>
            <a:prstGeom prst="diamond">
              <a:avLst/>
            </a:prstGeom>
            <a:noFill/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Box 122"/>
            <p:cNvSpPr txBox="1"/>
            <p:nvPr/>
          </p:nvSpPr>
          <p:spPr>
            <a:xfrm rot="20507915">
              <a:off x="4427984" y="3356992"/>
              <a:ext cx="25998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Параллелограмм</a:t>
              </a:r>
              <a:endPara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195736" y="5301208"/>
              <a:ext cx="2415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Прямоугольник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48064" y="5229200"/>
              <a:ext cx="1351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Квадрат</a:t>
              </a:r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452320" y="5157192"/>
              <a:ext cx="876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Ромб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Прямая со стрелкой 126"/>
            <p:cNvCxnSpPr/>
            <p:nvPr/>
          </p:nvCxnSpPr>
          <p:spPr>
            <a:xfrm flipH="1">
              <a:off x="3779912" y="4077072"/>
              <a:ext cx="1368152" cy="10081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/>
            <p:nvPr/>
          </p:nvCxnSpPr>
          <p:spPr>
            <a:xfrm>
              <a:off x="5724128" y="4077072"/>
              <a:ext cx="72008" cy="10081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>
              <a:off x="6444208" y="4077072"/>
              <a:ext cx="1440160" cy="10801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Группа 13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33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52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" name="Line 13"/>
            <p:cNvSpPr>
              <a:spLocks noChangeShapeType="1"/>
            </p:cNvSpPr>
            <p:nvPr/>
          </p:nvSpPr>
          <p:spPr bwMode="auto">
            <a:xfrm>
              <a:off x="3994796" y="4222453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Text Box 29"/>
            <p:cNvSpPr txBox="1">
              <a:spLocks noChangeArrowheads="1"/>
            </p:cNvSpPr>
            <p:nvPr/>
          </p:nvSpPr>
          <p:spPr bwMode="auto">
            <a:xfrm>
              <a:off x="4067944" y="407707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6" name="Text Box 31"/>
            <p:cNvSpPr txBox="1">
              <a:spLocks noChangeArrowheads="1"/>
            </p:cNvSpPr>
            <p:nvPr/>
          </p:nvSpPr>
          <p:spPr bwMode="auto">
            <a:xfrm>
              <a:off x="4499992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7" name="Text Box 40"/>
            <p:cNvSpPr txBox="1">
              <a:spLocks noChangeArrowheads="1"/>
            </p:cNvSpPr>
            <p:nvPr/>
          </p:nvSpPr>
          <p:spPr bwMode="auto">
            <a:xfrm>
              <a:off x="7092280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8" name="Параллелограмм 137"/>
            <p:cNvSpPr/>
            <p:nvPr/>
          </p:nvSpPr>
          <p:spPr>
            <a:xfrm>
              <a:off x="4427984" y="2996952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Text Box 29"/>
            <p:cNvSpPr txBox="1">
              <a:spLocks noChangeArrowheads="1"/>
            </p:cNvSpPr>
            <p:nvPr/>
          </p:nvSpPr>
          <p:spPr bwMode="auto">
            <a:xfrm>
              <a:off x="6732240" y="40770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771800" y="5085184"/>
              <a:ext cx="55204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Диагонали параллелограмма</a:t>
              </a:r>
              <a:endPara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очкой пересечения делятся пополам.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4716016" y="2996952"/>
              <a:ext cx="2088232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flipH="1">
              <a:off x="4427984" y="29969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 Box 40"/>
            <p:cNvSpPr txBox="1">
              <a:spLocks noChangeArrowheads="1"/>
            </p:cNvSpPr>
            <p:nvPr/>
          </p:nvSpPr>
          <p:spPr bwMode="auto">
            <a:xfrm>
              <a:off x="5580112" y="314096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5148064" y="3789040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6156176" y="3284984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5076056" y="3140968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V="1">
              <a:off x="5148064" y="321297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 flipV="1">
              <a:off x="6156176" y="3789040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flipV="1">
              <a:off x="6228184" y="3861048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0" name="Object 9"/>
            <p:cNvGraphicFramePr>
              <a:graphicFrameLocks noChangeAspect="1"/>
            </p:cNvGraphicFramePr>
            <p:nvPr/>
          </p:nvGraphicFramePr>
          <p:xfrm>
            <a:off x="3707904" y="5949280"/>
            <a:ext cx="1512887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5" name="Формула" r:id="rId3" imgW="15240000" imgH="4267200" progId="Equation.3">
                    <p:embed/>
                  </p:oleObj>
                </mc:Choice>
                <mc:Fallback>
                  <p:oleObj name="Формула" r:id="rId3" imgW="15240000" imgH="4267200" progId="Equation.3">
                    <p:embed/>
                    <p:pic>
                      <p:nvPicPr>
                        <p:cNvPr id="0" name="Изображение 266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07904" y="5949280"/>
                          <a:ext cx="1512887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3"/>
            <p:cNvGraphicFramePr>
              <a:graphicFrameLocks noChangeAspect="1"/>
            </p:cNvGraphicFramePr>
            <p:nvPr/>
          </p:nvGraphicFramePr>
          <p:xfrm>
            <a:off x="6012160" y="5949280"/>
            <a:ext cx="1512888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5" imgW="15240000" imgH="4267200" progId="Equation.3">
                    <p:embed/>
                  </p:oleObj>
                </mc:Choice>
                <mc:Fallback>
                  <p:oleObj name="Формула" r:id="rId5" imgW="15240000" imgH="42672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12160" y="5949280"/>
                          <a:ext cx="1512888" cy="3984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" name="Управляющая кнопка: далее 15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Управляющая кнопка: настраиваемая 15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№20. Сумма углов треугольника. Параллелограмм. Теорема Пифагора.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4786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339752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Трапецией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называется четырёхугольник,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у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которого две стороны параллельны,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две другие не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572000" y="3429000"/>
              <a:ext cx="2160240" cy="0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707904" y="5085184"/>
              <a:ext cx="3456384" cy="0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726886" y="3429000"/>
              <a:ext cx="845114" cy="1624212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6732240" y="3429000"/>
              <a:ext cx="432048" cy="1656184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21196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716428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556792"/>
            <a:ext cx="8712968" cy="679927"/>
          </a:xfrm>
          <a:prstGeom prst="rect">
            <a:avLst/>
          </a:prstGeom>
          <a:noFill/>
          <a:ln w="38100">
            <a:solidFill>
              <a:srgbClr val="A42518"/>
            </a:solidFill>
            <a:miter lim="800000"/>
            <a:headEnd/>
            <a:tailEnd/>
          </a:ln>
        </p:spPr>
      </p:pic>
      <p:grpSp>
        <p:nvGrpSpPr>
          <p:cNvPr id="32" name="Группа 3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3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4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3419872" y="436510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6804248" y="256490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2195736" y="4869160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Площадь трапеции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равна произведению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err="1" smtClean="0">
                  <a:latin typeface="Times New Roman" panose="02020603050405020304" pitchFamily="18" charset="0"/>
                </a:rPr>
                <a:t>п</a:t>
              </a:r>
              <a:r>
                <a:rPr lang="ru-RU" sz="2400" b="1" dirty="0" err="1" smtClean="0">
                  <a:latin typeface="Times New Roman" panose="02020603050405020304" pitchFamily="18" charset="0"/>
                </a:rPr>
                <a:t>олусуммы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её оснований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и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высоты.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644008" y="2924944"/>
              <a:ext cx="2160240" cy="0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3798894" y="2924944"/>
              <a:ext cx="845114" cy="1624212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6804248" y="2924944"/>
              <a:ext cx="432048" cy="1656184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4211960" y="256490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7236296" y="429309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4149725" y="5640388"/>
            <a:ext cx="3132138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" name="Формула" r:id="rId2" imgW="28346400" imgH="9448800" progId="Equation.3">
                    <p:embed/>
                  </p:oleObj>
                </mc:Choice>
                <mc:Fallback>
                  <p:oleObj name="Формула" r:id="rId2" imgW="28346400" imgH="9448800" progId="Equation.3">
                    <p:embed/>
                    <p:pic>
                      <p:nvPicPr>
                        <p:cNvPr id="0" name="Изображение 276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149725" y="5640388"/>
                          <a:ext cx="3132138" cy="1028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Прямая соединительная линия 42"/>
            <p:cNvCxnSpPr/>
            <p:nvPr/>
          </p:nvCxnSpPr>
          <p:spPr>
            <a:xfrm>
              <a:off x="4644008" y="2924944"/>
              <a:ext cx="0" cy="1656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4499992" y="4581128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644008" y="429309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779912" y="4581128"/>
              <a:ext cx="3456384" cy="0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1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7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" name="Группа 39"/>
            <p:cNvGrpSpPr/>
            <p:nvPr/>
          </p:nvGrpSpPr>
          <p:grpSpPr>
            <a:xfrm>
              <a:off x="5076056" y="2636912"/>
              <a:ext cx="3828728" cy="2395428"/>
              <a:chOff x="3419872" y="2564904"/>
              <a:chExt cx="4260776" cy="2539444"/>
            </a:xfrm>
          </p:grpSpPr>
          <p:sp>
            <p:nvSpPr>
              <p:cNvPr id="59" name="Text Box 5"/>
              <p:cNvSpPr txBox="1">
                <a:spLocks noChangeArrowheads="1"/>
              </p:cNvSpPr>
              <p:nvPr/>
            </p:nvSpPr>
            <p:spPr bwMode="auto">
              <a:xfrm>
                <a:off x="3419872" y="4365104"/>
                <a:ext cx="325997" cy="3470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6804248" y="2564904"/>
                <a:ext cx="325995" cy="3470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4644008" y="2924944"/>
                <a:ext cx="2160240" cy="0"/>
              </a:xfrm>
              <a:prstGeom prst="line">
                <a:avLst/>
              </a:prstGeom>
              <a:ln w="50800">
                <a:solidFill>
                  <a:srgbClr val="B31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H="1">
                <a:off x="3798894" y="2924944"/>
                <a:ext cx="845114" cy="1624212"/>
              </a:xfrm>
              <a:prstGeom prst="line">
                <a:avLst/>
              </a:prstGeom>
              <a:ln w="50800">
                <a:solidFill>
                  <a:srgbClr val="B31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flipH="1" flipV="1">
                <a:off x="6804248" y="2924944"/>
                <a:ext cx="432048" cy="1656184"/>
              </a:xfrm>
              <a:prstGeom prst="line">
                <a:avLst/>
              </a:prstGeom>
              <a:ln w="50800">
                <a:solidFill>
                  <a:srgbClr val="B31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4211960" y="2564904"/>
                <a:ext cx="42351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Text Box 7"/>
              <p:cNvSpPr txBox="1">
                <a:spLocks noChangeArrowheads="1"/>
              </p:cNvSpPr>
              <p:nvPr/>
            </p:nvSpPr>
            <p:spPr bwMode="auto">
              <a:xfrm>
                <a:off x="7236296" y="4293096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4644008" y="2924944"/>
                <a:ext cx="0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 Box 5"/>
              <p:cNvSpPr txBox="1">
                <a:spLocks noChangeArrowheads="1"/>
              </p:cNvSpPr>
              <p:nvPr/>
            </p:nvSpPr>
            <p:spPr bwMode="auto">
              <a:xfrm>
                <a:off x="4499992" y="4581128"/>
                <a:ext cx="46358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Н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4008" y="429309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3779912" y="4581128"/>
                <a:ext cx="3456384" cy="0"/>
              </a:xfrm>
              <a:prstGeom prst="line">
                <a:avLst/>
              </a:prstGeom>
              <a:ln w="50800">
                <a:solidFill>
                  <a:srgbClr val="B31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2195736" y="2708920"/>
            <a:ext cx="32639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Формула" r:id="rId4" imgW="29565600" imgH="4876800" progId="Equation.3">
                    <p:embed/>
                  </p:oleObj>
                </mc:Choice>
                <mc:Fallback>
                  <p:oleObj name="Формула" r:id="rId4" imgW="29565600" imgH="4876800" progId="Equation.3">
                    <p:embed/>
                    <p:pic>
                      <p:nvPicPr>
                        <p:cNvPr id="0" name="Изображение 276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95736" y="2708920"/>
                          <a:ext cx="3263900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"/>
            <p:cNvGraphicFramePr>
              <a:graphicFrameLocks noChangeAspect="1"/>
            </p:cNvGraphicFramePr>
            <p:nvPr/>
          </p:nvGraphicFramePr>
          <p:xfrm>
            <a:off x="2195736" y="3140968"/>
            <a:ext cx="175101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Формула" r:id="rId6" imgW="15849600" imgH="4267200" progId="Equation.3">
                    <p:embed/>
                  </p:oleObj>
                </mc:Choice>
                <mc:Fallback>
                  <p:oleObj name="Формула" r:id="rId6" imgW="15849600" imgH="4267200" progId="Equation.3">
                    <p:embed/>
                    <p:pic>
                      <p:nvPicPr>
                        <p:cNvPr id="0" name="Изображение 276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95736" y="3140968"/>
                          <a:ext cx="1751012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6"/>
            <p:cNvGraphicFramePr>
              <a:graphicFrameLocks noChangeAspect="1"/>
            </p:cNvGraphicFramePr>
            <p:nvPr/>
          </p:nvGraphicFramePr>
          <p:xfrm>
            <a:off x="2211388" y="3573463"/>
            <a:ext cx="171767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Формула" r:id="rId8" imgW="15544800" imgH="4267200" progId="Equation.3">
                    <p:embed/>
                  </p:oleObj>
                </mc:Choice>
                <mc:Fallback>
                  <p:oleObj name="Формула" r:id="rId8" imgW="15544800" imgH="4267200" progId="Equation.3">
                    <p:embed/>
                    <p:pic>
                      <p:nvPicPr>
                        <p:cNvPr id="0" name="Изображение 276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11388" y="3573463"/>
                          <a:ext cx="1717675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7"/>
            <p:cNvGraphicFramePr>
              <a:graphicFrameLocks noChangeAspect="1"/>
            </p:cNvGraphicFramePr>
            <p:nvPr/>
          </p:nvGraphicFramePr>
          <p:xfrm>
            <a:off x="2195513" y="3933825"/>
            <a:ext cx="175101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" name="Формула" r:id="rId10" imgW="15849600" imgH="4267200" progId="Equation.3">
                    <p:embed/>
                  </p:oleObj>
                </mc:Choice>
                <mc:Fallback>
                  <p:oleObj name="Формула" r:id="rId10" imgW="15849600" imgH="4267200" progId="Equation.3">
                    <p:embed/>
                    <p:pic>
                      <p:nvPicPr>
                        <p:cNvPr id="0" name="Изображение 276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95513" y="3933825"/>
                          <a:ext cx="1751012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" name="Прямая соединительная линия 56"/>
            <p:cNvCxnSpPr/>
            <p:nvPr/>
          </p:nvCxnSpPr>
          <p:spPr>
            <a:xfrm>
              <a:off x="2195736" y="4437112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8" name="Object 8"/>
            <p:cNvGraphicFramePr>
              <a:graphicFrameLocks noChangeAspect="1"/>
            </p:cNvGraphicFramePr>
            <p:nvPr/>
          </p:nvGraphicFramePr>
          <p:xfrm>
            <a:off x="2439988" y="4441825"/>
            <a:ext cx="1699964" cy="654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" name="Формула" r:id="rId12" imgW="14020800" imgH="5486400" progId="Equation.3">
                    <p:embed/>
                  </p:oleObj>
                </mc:Choice>
                <mc:Fallback>
                  <p:oleObj name="Формула" r:id="rId12" imgW="14020800" imgH="5486400" progId="Equation.3">
                    <p:embed/>
                    <p:pic>
                      <p:nvPicPr>
                        <p:cNvPr id="0" name="Изображение 276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439988" y="4441825"/>
                          <a:ext cx="1699964" cy="6542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>
          <a:off x="2195736" y="5301208"/>
          <a:ext cx="3198833" cy="102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Формула" r:id="rId14" imgW="28956000" imgH="9448800" progId="Equation.3">
                  <p:embed/>
                </p:oleObj>
              </mc:Choice>
              <mc:Fallback>
                <p:oleObj name="Формула" r:id="rId14" imgW="28956000" imgH="9448800" progId="Equation.3">
                  <p:embed/>
                  <p:pic>
                    <p:nvPicPr>
                      <p:cNvPr id="0" name="Изображение 2765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95736" y="5301208"/>
                        <a:ext cx="3198833" cy="10289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9"/>
          <p:cNvGraphicFramePr>
            <a:graphicFrameLocks noChangeAspect="1"/>
          </p:cNvGraphicFramePr>
          <p:nvPr/>
        </p:nvGraphicFramePr>
        <p:xfrm>
          <a:off x="5259388" y="5300663"/>
          <a:ext cx="326548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Формула" r:id="rId16" imgW="29565600" imgH="9448800" progId="Equation.3">
                  <p:embed/>
                </p:oleObj>
              </mc:Choice>
              <mc:Fallback>
                <p:oleObj name="Формула" r:id="rId16" imgW="29565600" imgH="9448800" progId="Equation.3">
                  <p:embed/>
                  <p:pic>
                    <p:nvPicPr>
                      <p:cNvPr id="0" name="Изображение 2765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59388" y="5300663"/>
                        <a:ext cx="3265487" cy="1030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7092280" y="5445224"/>
            <a:ext cx="1440160" cy="720080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77" name="Управляющая кнопка: далее 7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№20. Сумма углов треугольника. Параллелограмм. Теорема Пифагора.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3" name="Группа 1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52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6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rgbClr val="C00000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3625446" y="4941168"/>
                <a:ext cx="52822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 гипотенузы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 сумме квадратов катетов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6" name="Picture 2" descr="http://www.yenifelsefe.com/Content/UserFiles/ListItem/Big/pythagoras-ve-pythagorascilik_622_11-18-07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644008" y="2708920"/>
              <a:ext cx="4278090" cy="2118156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3"/>
            <p:cNvGraphicFramePr>
              <a:graphicFrameLocks noChangeAspect="1"/>
            </p:cNvGraphicFramePr>
            <p:nvPr/>
          </p:nvGraphicFramePr>
          <p:xfrm>
            <a:off x="4931027" y="5877272"/>
            <a:ext cx="2686055" cy="734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" name="Формула" r:id="rId2" imgW="17678400" imgH="4876800" progId="Equation.3">
                    <p:embed/>
                  </p:oleObj>
                </mc:Choice>
                <mc:Fallback>
                  <p:oleObj name="Формула" r:id="rId2" imgW="17678400" imgH="4876800" progId="Equation.3">
                    <p:embed/>
                    <p:pic>
                      <p:nvPicPr>
                        <p:cNvPr id="0" name="Изображение 286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931027" y="5877272"/>
                          <a:ext cx="2686055" cy="7346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712968" cy="754805"/>
          </a:xfrm>
          <a:prstGeom prst="rect">
            <a:avLst/>
          </a:prstGeom>
          <a:noFill/>
          <a:ln w="38100">
            <a:solidFill>
              <a:srgbClr val="A42518"/>
            </a:solidFill>
            <a:miter lim="800000"/>
            <a:headEnd/>
            <a:tailEnd/>
          </a:ln>
        </p:spPr>
      </p:pic>
      <p:grpSp>
        <p:nvGrpSpPr>
          <p:cNvPr id="65" name="Группа 6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6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7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79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rgbClr val="C0000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8772235" y="2636912"/>
                <a:ext cx="18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ru-RU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Object 3"/>
            <p:cNvGraphicFramePr>
              <a:graphicFrameLocks noChangeAspect="1"/>
            </p:cNvGraphicFramePr>
            <p:nvPr/>
          </p:nvGraphicFramePr>
          <p:xfrm>
            <a:off x="4788024" y="2636912"/>
            <a:ext cx="2736304" cy="487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5" imgW="27127200" imgH="4876800" progId="Equation.3">
                    <p:embed/>
                  </p:oleObj>
                </mc:Choice>
                <mc:Fallback>
                  <p:oleObj name="Формула" r:id="rId5" imgW="27127200" imgH="4876800" progId="Equation.3">
                    <p:embed/>
                    <p:pic>
                      <p:nvPicPr>
                        <p:cNvPr id="0" name="Изображение 286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88024" y="2636912"/>
                          <a:ext cx="2736304" cy="4878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4"/>
            <p:cNvGraphicFramePr>
              <a:graphicFrameLocks noChangeAspect="1"/>
            </p:cNvGraphicFramePr>
            <p:nvPr/>
          </p:nvGraphicFramePr>
          <p:xfrm>
            <a:off x="4427984" y="3140968"/>
            <a:ext cx="399891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7" imgW="39624000" imgH="4876800" progId="Equation.3">
                    <p:embed/>
                  </p:oleObj>
                </mc:Choice>
                <mc:Fallback>
                  <p:oleObj name="Формула" r:id="rId7" imgW="39624000" imgH="4876800" progId="Equation.3">
                    <p:embed/>
                    <p:pic>
                      <p:nvPicPr>
                        <p:cNvPr id="0" name="Изображение 286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27984" y="3140968"/>
                          <a:ext cx="3998912" cy="488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2" name="Прямая соединительная линия 71"/>
            <p:cNvCxnSpPr/>
            <p:nvPr/>
          </p:nvCxnSpPr>
          <p:spPr>
            <a:xfrm>
              <a:off x="4572000" y="3717032"/>
              <a:ext cx="32403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2" name="Object 3"/>
          <p:cNvGraphicFramePr>
            <a:graphicFrameLocks noChangeAspect="1"/>
          </p:cNvGraphicFramePr>
          <p:nvPr/>
        </p:nvGraphicFramePr>
        <p:xfrm>
          <a:off x="5220072" y="4221088"/>
          <a:ext cx="26860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Формула" r:id="rId9" imgW="17678400" imgH="4876800" progId="Equation.3">
                  <p:embed/>
                </p:oleObj>
              </mc:Choice>
              <mc:Fallback>
                <p:oleObj name="Формула" r:id="rId9" imgW="17678400" imgH="4876800" progId="Equation.3">
                  <p:embed/>
                  <p:pic>
                    <p:nvPicPr>
                      <p:cNvPr id="0" name="Изображение 2867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0072" y="4221088"/>
                        <a:ext cx="2686050" cy="7350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6"/>
          <p:cNvGraphicFramePr>
            <a:graphicFrameLocks noChangeAspect="1"/>
          </p:cNvGraphicFramePr>
          <p:nvPr/>
        </p:nvGraphicFramePr>
        <p:xfrm>
          <a:off x="4637088" y="4889500"/>
          <a:ext cx="37988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Формула" r:id="rId11" imgW="24993600" imgH="4876800" progId="Equation.3">
                  <p:embed/>
                </p:oleObj>
              </mc:Choice>
              <mc:Fallback>
                <p:oleObj name="Формула" r:id="rId11" imgW="24993600" imgH="4876800" progId="Equation.3">
                  <p:embed/>
                  <p:pic>
                    <p:nvPicPr>
                      <p:cNvPr id="0" name="Изображение 2867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37088" y="4889500"/>
                        <a:ext cx="3798887" cy="735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Прямоугольник 115"/>
          <p:cNvSpPr/>
          <p:nvPr/>
        </p:nvSpPr>
        <p:spPr>
          <a:xfrm>
            <a:off x="4644008" y="486916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правляющая кнопка: настраиваемая 116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8" name="Object 3"/>
          <p:cNvGraphicFramePr>
            <a:graphicFrameLocks noChangeAspect="1"/>
          </p:cNvGraphicFramePr>
          <p:nvPr/>
        </p:nvGraphicFramePr>
        <p:xfrm>
          <a:off x="5227638" y="3789363"/>
          <a:ext cx="19986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Формула" r:id="rId13" imgW="19812000" imgH="4876800" progId="Equation.3">
                  <p:embed/>
                </p:oleObj>
              </mc:Choice>
              <mc:Fallback>
                <p:oleObj name="Формула" r:id="rId13" imgW="19812000" imgH="4876800" progId="Equation.3">
                  <p:embed/>
                  <p:pic>
                    <p:nvPicPr>
                      <p:cNvPr id="0" name="Изображение 2867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27638" y="3789363"/>
                        <a:ext cx="1998662" cy="487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4355976" y="5877272"/>
            <a:ext cx="4293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прямоугольный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4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120" name="Управляющая кнопка: домой 119">
            <a:hlinkClick r:id="rId16" action="ppaction://hlinksldjump" highlightClick="1"/>
          </p:cNvPr>
          <p:cNvSpPr/>
          <p:nvPr/>
        </p:nvSpPr>
        <p:spPr>
          <a:xfrm>
            <a:off x="1403648" y="6309320"/>
            <a:ext cx="610368" cy="43204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правляющая кнопка: настраиваемая 12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№20. Сумма углов треугольника. Параллелограмм. Теорема Пифагора.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16" grpId="0" animBg="1"/>
      <p:bldP spid="1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96952"/>
            <a:ext cx="2736304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"/>
              </a:rPr>
              <a:t>Карандаш – титул</a:t>
            </a:r>
            <a:endParaRPr lang="ru-RU" dirty="0" smtClean="0"/>
          </a:p>
          <a:p>
            <a:pPr algn="ctr"/>
            <a:r>
              <a:rPr lang="ru-RU" dirty="0" smtClean="0">
                <a:hlinkClick r:id="rId2"/>
              </a:rPr>
              <a:t>Самопроверка</a:t>
            </a:r>
            <a:endParaRPr lang="en-US" dirty="0" smtClean="0"/>
          </a:p>
          <a:p>
            <a:pPr algn="ctr"/>
            <a:r>
              <a:rPr lang="ru-RU" dirty="0" smtClean="0">
                <a:hlinkClick r:id="rId3"/>
              </a:rPr>
              <a:t>Учительница – 1</a:t>
            </a:r>
            <a:endParaRPr lang="ru-RU" dirty="0" smtClean="0"/>
          </a:p>
          <a:p>
            <a:pPr algn="ctr"/>
            <a:r>
              <a:rPr lang="ru-RU" dirty="0" smtClean="0">
                <a:hlinkClick r:id="rId4"/>
              </a:rPr>
              <a:t>Учительница – 2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Учительница – 3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86916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Учительница – 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157192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Учительница – 5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933056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6109">
            <a:off x="6126657" y="675746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1268760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7668344" y="6093296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63688" y="5445224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Пифагор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5661248"/>
            <a:ext cx="1888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 ромб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04048" y="4581128"/>
            <a:ext cx="3259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076055" y="1484784"/>
          <a:ext cx="219826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15240000" imgH="4267200" progId="Equation.3">
                  <p:embed/>
                </p:oleObj>
              </mc:Choice>
              <mc:Fallback>
                <p:oleObj name="Формула" r:id="rId2" imgW="15240000" imgH="42672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6055" y="1484784"/>
                        <a:ext cx="2198261" cy="5760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№16. Треугольник. Параллелограмм. Параллелограмм. Прямоугольник.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076056" y="2492896"/>
            <a:ext cx="1357046" cy="618654"/>
            <a:chOff x="5757863" y="1484785"/>
            <a:chExt cx="1357046" cy="618654"/>
          </a:xfrm>
        </p:grpSpPr>
        <p:graphicFrame>
          <p:nvGraphicFramePr>
            <p:cNvPr id="19" name="Object 4"/>
            <p:cNvGraphicFramePr>
              <a:graphicFrameLocks noChangeAspect="1"/>
            </p:cNvGraphicFramePr>
            <p:nvPr/>
          </p:nvGraphicFramePr>
          <p:xfrm>
            <a:off x="5757863" y="1484785"/>
            <a:ext cx="1357046" cy="618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4" imgW="8839200" imgH="4267200" progId="Equation.3">
                    <p:embed/>
                  </p:oleObj>
                </mc:Choice>
                <mc:Fallback>
                  <p:oleObj name="Формула" r:id="rId4" imgW="8839200" imgH="42672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57863" y="1484785"/>
                          <a:ext cx="1357046" cy="61865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156176" y="1628800"/>
              <a:ext cx="504056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076056" y="3501008"/>
          <a:ext cx="35147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6" imgW="25298400" imgH="4267200" progId="Equation.3">
                  <p:embed/>
                </p:oleObj>
              </mc:Choice>
              <mc:Fallback>
                <p:oleObj name="Формула" r:id="rId6" imgW="25298400" imgH="42672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6056" y="3501008"/>
                        <a:ext cx="3514725" cy="587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30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12968" cy="104991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88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9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9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91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0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9" name="Группа 85"/>
          <p:cNvGrpSpPr/>
          <p:nvPr/>
        </p:nvGrpSpPr>
        <p:grpSpPr>
          <a:xfrm>
            <a:off x="1979712" y="2564904"/>
            <a:ext cx="7056784" cy="4176464"/>
            <a:chOff x="-324544" y="3140968"/>
            <a:chExt cx="7056784" cy="4176464"/>
          </a:xfrm>
        </p:grpSpPr>
        <p:grpSp>
          <p:nvGrpSpPr>
            <p:cNvPr id="100" name="Группа 56"/>
            <p:cNvGrpSpPr/>
            <p:nvPr/>
          </p:nvGrpSpPr>
          <p:grpSpPr>
            <a:xfrm>
              <a:off x="-324544" y="3140968"/>
              <a:ext cx="7056784" cy="4176464"/>
              <a:chOff x="1655168" y="3068960"/>
              <a:chExt cx="7056784" cy="4176464"/>
            </a:xfrm>
          </p:grpSpPr>
          <p:sp>
            <p:nvSpPr>
              <p:cNvPr id="111" name="Прямоугольник 3"/>
              <p:cNvSpPr/>
              <p:nvPr/>
            </p:nvSpPr>
            <p:spPr>
              <a:xfrm>
                <a:off x="1655168" y="3068960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1" name="Группа 15"/>
            <p:cNvGrpSpPr/>
            <p:nvPr/>
          </p:nvGrpSpPr>
          <p:grpSpPr>
            <a:xfrm>
              <a:off x="251520" y="3284984"/>
              <a:ext cx="2550375" cy="3638646"/>
              <a:chOff x="-232941" y="1745309"/>
              <a:chExt cx="2750103" cy="4016348"/>
            </a:xfrm>
          </p:grpSpPr>
          <p:sp>
            <p:nvSpPr>
              <p:cNvPr id="103" name="AutoShape 4"/>
              <p:cNvSpPr>
                <a:spLocks noChangeArrowheads="1"/>
              </p:cNvSpPr>
              <p:nvPr/>
            </p:nvSpPr>
            <p:spPr bwMode="auto">
              <a:xfrm>
                <a:off x="155295" y="2381170"/>
                <a:ext cx="2016124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Text Box 6"/>
              <p:cNvSpPr txBox="1">
                <a:spLocks noChangeArrowheads="1"/>
              </p:cNvSpPr>
              <p:nvPr/>
            </p:nvSpPr>
            <p:spPr bwMode="auto">
              <a:xfrm>
                <a:off x="938687" y="1745309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Text Box 8"/>
              <p:cNvSpPr txBox="1">
                <a:spLocks noChangeArrowheads="1"/>
              </p:cNvSpPr>
              <p:nvPr/>
            </p:nvSpPr>
            <p:spPr bwMode="auto">
              <a:xfrm>
                <a:off x="-232941" y="5242545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" name="Text Box 10"/>
              <p:cNvSpPr txBox="1">
                <a:spLocks noChangeArrowheads="1"/>
              </p:cNvSpPr>
              <p:nvPr/>
            </p:nvSpPr>
            <p:spPr bwMode="auto">
              <a:xfrm>
                <a:off x="2096474" y="5163062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Freeform 12"/>
              <p:cNvSpPr/>
              <p:nvPr/>
            </p:nvSpPr>
            <p:spPr bwMode="auto">
              <a:xfrm>
                <a:off x="543531" y="37323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4"/>
              <p:cNvSpPr/>
              <p:nvPr/>
            </p:nvSpPr>
            <p:spPr bwMode="auto">
              <a:xfrm>
                <a:off x="1552944" y="37323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AutoShape 16"/>
              <p:cNvSpPr>
                <a:spLocks noChangeArrowheads="1"/>
              </p:cNvSpPr>
              <p:nvPr/>
            </p:nvSpPr>
            <p:spPr bwMode="auto">
              <a:xfrm rot="7476248">
                <a:off x="387747" y="4836478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" name="AutoShape 18"/>
              <p:cNvSpPr>
                <a:spLocks noChangeArrowheads="1"/>
              </p:cNvSpPr>
              <p:nvPr/>
            </p:nvSpPr>
            <p:spPr bwMode="auto">
              <a:xfrm rot="3172548">
                <a:off x="1708268" y="4837898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3" name="Группа 72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114" name="Группа 4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239" name="Прямоугольник 238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15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171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8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6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159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7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18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120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42" name="Управляющая кнопка: настраиваемая 241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3" name="Группа 236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244" name="Группа 90"/>
            <p:cNvGrpSpPr/>
            <p:nvPr/>
          </p:nvGrpSpPr>
          <p:grpSpPr>
            <a:xfrm>
              <a:off x="107504" y="2564904"/>
              <a:ext cx="7056784" cy="4176464"/>
              <a:chOff x="107504" y="2492896"/>
              <a:chExt cx="7056784" cy="4176464"/>
            </a:xfrm>
          </p:grpSpPr>
          <p:grpSp>
            <p:nvGrpSpPr>
              <p:cNvPr id="249" name="Группа 82"/>
              <p:cNvGrpSpPr/>
              <p:nvPr/>
            </p:nvGrpSpPr>
            <p:grpSpPr>
              <a:xfrm>
                <a:off x="107504" y="2492896"/>
                <a:ext cx="7056784" cy="4176464"/>
                <a:chOff x="4644008" y="1080120"/>
                <a:chExt cx="7056784" cy="4176464"/>
              </a:xfrm>
            </p:grpSpPr>
            <p:sp>
              <p:nvSpPr>
                <p:cNvPr id="260" name="Прямоугольник 259"/>
                <p:cNvSpPr/>
                <p:nvPr/>
              </p:nvSpPr>
              <p:spPr>
                <a:xfrm>
                  <a:off x="4644008" y="108012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aphicFrame>
              <p:nvGraphicFramePr>
                <p:cNvPr id="261" name="Object 3"/>
                <p:cNvGraphicFramePr>
                  <a:graphicFrameLocks noChangeAspect="1"/>
                </p:cNvGraphicFramePr>
                <p:nvPr/>
              </p:nvGraphicFramePr>
              <p:xfrm>
                <a:off x="4860032" y="1224136"/>
                <a:ext cx="2028825" cy="966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49" name="Формула" r:id="rId3" imgW="20421600" imgH="10363200" progId="Equation.3">
                        <p:embed/>
                      </p:oleObj>
                    </mc:Choice>
                    <mc:Fallback>
                      <p:oleObj name="Формула" r:id="rId3" imgW="20421600" imgH="10363200" progId="Equation.3">
                        <p:embed/>
                        <p:pic>
                          <p:nvPicPr>
                            <p:cNvPr id="0" name="Изображение 204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60032" y="1224136"/>
                              <a:ext cx="2028825" cy="966788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2" name="Object 9"/>
                <p:cNvGraphicFramePr>
                  <a:graphicFrameLocks noChangeAspect="1"/>
                </p:cNvGraphicFramePr>
                <p:nvPr/>
              </p:nvGraphicFramePr>
              <p:xfrm>
                <a:off x="4716016" y="2736304"/>
                <a:ext cx="2360613" cy="3984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0" name="Формула" r:id="rId5" imgW="23774400" imgH="4267200" progId="Equation.3">
                        <p:embed/>
                      </p:oleObj>
                    </mc:Choice>
                    <mc:Fallback>
                      <p:oleObj name="Формула" r:id="rId5" imgW="23774400" imgH="4267200" progId="Equation.3">
                        <p:embed/>
                        <p:pic>
                          <p:nvPicPr>
                            <p:cNvPr id="0" name="Изображение 204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6016" y="2736304"/>
                              <a:ext cx="2360613" cy="398463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50" name="Группа 86"/>
              <p:cNvGrpSpPr/>
              <p:nvPr/>
            </p:nvGrpSpPr>
            <p:grpSpPr>
              <a:xfrm>
                <a:off x="2843808" y="2564904"/>
                <a:ext cx="4248472" cy="2160240"/>
                <a:chOff x="0" y="1359240"/>
                <a:chExt cx="4973411" cy="4204578"/>
              </a:xfrm>
            </p:grpSpPr>
            <p:sp>
              <p:nvSpPr>
                <p:cNvPr id="251" name="AutoShape 4"/>
                <p:cNvSpPr>
                  <a:spLocks noChangeArrowheads="1"/>
                </p:cNvSpPr>
                <p:nvPr/>
              </p:nvSpPr>
              <p:spPr bwMode="auto">
                <a:xfrm>
                  <a:off x="323850" y="1989138"/>
                  <a:ext cx="2016125" cy="2952750"/>
                </a:xfrm>
                <a:prstGeom prst="triangle">
                  <a:avLst>
                    <a:gd name="adj" fmla="val 50317"/>
                  </a:avLst>
                </a:prstGeom>
                <a:noFill/>
                <a:ln w="50800">
                  <a:solidFill>
                    <a:schemeClr val="accent6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2" name="AutoShape 5"/>
                <p:cNvSpPr>
                  <a:spLocks noChangeArrowheads="1"/>
                </p:cNvSpPr>
                <p:nvPr/>
              </p:nvSpPr>
              <p:spPr bwMode="auto">
                <a:xfrm>
                  <a:off x="2843213" y="1989138"/>
                  <a:ext cx="2016125" cy="2952750"/>
                </a:xfrm>
                <a:prstGeom prst="triangle">
                  <a:avLst>
                    <a:gd name="adj" fmla="val 49811"/>
                  </a:avLst>
                </a:prstGeom>
                <a:noFill/>
                <a:ln w="50800">
                  <a:solidFill>
                    <a:srgbClr val="00008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27246" y="1359240"/>
                  <a:ext cx="401411" cy="694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 smtClean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56099" y="1359240"/>
                  <a:ext cx="401411" cy="694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E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 smtClean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55874" y="4868864"/>
                  <a:ext cx="417668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5105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200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F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9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674361" y="3461529"/>
                  <a:ext cx="252885" cy="2803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cxnSp>
          <p:nvCxnSpPr>
            <p:cNvPr id="245" name="Прямая соединительная линия 244"/>
            <p:cNvCxnSpPr/>
            <p:nvPr/>
          </p:nvCxnSpPr>
          <p:spPr>
            <a:xfrm>
              <a:off x="323528" y="4077072"/>
              <a:ext cx="1944216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6" name="Object 4"/>
            <p:cNvGraphicFramePr>
              <a:graphicFrameLocks noChangeAspect="1"/>
            </p:cNvGraphicFramePr>
            <p:nvPr/>
          </p:nvGraphicFramePr>
          <p:xfrm>
            <a:off x="251520" y="4797152"/>
            <a:ext cx="7874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7" imgW="7924800" imgH="3352800" progId="Equation.3">
                    <p:embed/>
                  </p:oleObj>
                </mc:Choice>
                <mc:Fallback>
                  <p:oleObj name="Формула" r:id="rId7" imgW="7924800" imgH="3352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1520" y="4797152"/>
                          <a:ext cx="787400" cy="3127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7" name="Line 12"/>
            <p:cNvSpPr>
              <a:spLocks noChangeShapeType="1"/>
            </p:cNvSpPr>
            <p:nvPr/>
          </p:nvSpPr>
          <p:spPr bwMode="auto">
            <a:xfrm flipH="1" flipV="1">
              <a:off x="5508104" y="3717032"/>
              <a:ext cx="216024" cy="144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48" name="Object 9"/>
            <p:cNvGraphicFramePr>
              <a:graphicFrameLocks noChangeAspect="1"/>
            </p:cNvGraphicFramePr>
            <p:nvPr/>
          </p:nvGraphicFramePr>
          <p:xfrm>
            <a:off x="565150" y="3659188"/>
            <a:ext cx="1482725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9" imgW="14935200" imgH="3962400" progId="Equation.3">
                    <p:embed/>
                  </p:oleObj>
                </mc:Choice>
                <mc:Fallback>
                  <p:oleObj name="Формула" r:id="rId9" imgW="14935200" imgH="39624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5150" y="3659188"/>
                          <a:ext cx="1482725" cy="3698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3" name="Object 24"/>
          <p:cNvGraphicFramePr>
            <a:graphicFrameLocks noChangeAspect="1"/>
          </p:cNvGraphicFramePr>
          <p:nvPr/>
        </p:nvGraphicFramePr>
        <p:xfrm>
          <a:off x="5076056" y="5229200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1" imgW="23774400" imgH="4267200" progId="Equation.3">
                  <p:embed/>
                </p:oleObj>
              </mc:Choice>
              <mc:Fallback>
                <p:oleObj name="Формула" r:id="rId11" imgW="23774400" imgH="42672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76056" y="5229200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" name="Стрелка вправо с вырезом 263"/>
          <p:cNvSpPr/>
          <p:nvPr/>
        </p:nvSpPr>
        <p:spPr>
          <a:xfrm>
            <a:off x="3851920" y="5301208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 264"/>
          <p:cNvSpPr/>
          <p:nvPr/>
        </p:nvSpPr>
        <p:spPr>
          <a:xfrm>
            <a:off x="5076056" y="5157192"/>
            <a:ext cx="23042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6" name="Object 8"/>
          <p:cNvGraphicFramePr>
            <a:graphicFrameLocks noChangeAspect="1"/>
          </p:cNvGraphicFramePr>
          <p:nvPr/>
        </p:nvGraphicFramePr>
        <p:xfrm>
          <a:off x="2181771" y="5214938"/>
          <a:ext cx="1514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3" imgW="15240000" imgH="4267200" progId="Equation.3">
                  <p:embed/>
                </p:oleObj>
              </mc:Choice>
              <mc:Fallback>
                <p:oleObj name="Формула" r:id="rId13" imgW="15240000" imgH="42672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81771" y="5214938"/>
                        <a:ext cx="1514475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" name="TextBox 266"/>
          <p:cNvSpPr txBox="1"/>
          <p:nvPr/>
        </p:nvSpPr>
        <p:spPr>
          <a:xfrm>
            <a:off x="4788024" y="5805264"/>
            <a:ext cx="276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трём сторонам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8" name="Управляющая кнопка: далее 267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Управляющая кнопка: настраиваемая 12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№16. Треугольник. Параллелограмм. Параллелограмм. Прямоугольник.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 animBg="1"/>
      <p:bldP spid="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6078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3" name="Управляющая кнопка: настраиваемая 15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№16. Треугольник. Параллелограмм. Параллелограмм. Прямоугольник.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7" name="Группа 186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sp>
          <p:nvSpPr>
            <p:cNvPr id="188" name="Прямоугольник 187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90" name="Text Box 6"/>
          <p:cNvSpPr txBox="1">
            <a:spLocks noChangeArrowheads="1"/>
          </p:cNvSpPr>
          <p:nvPr/>
        </p:nvSpPr>
        <p:spPr bwMode="auto">
          <a:xfrm>
            <a:off x="3130725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2698925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2" name="Text Box 9"/>
          <p:cNvSpPr txBox="1">
            <a:spLocks noChangeArrowheads="1"/>
          </p:cNvSpPr>
          <p:nvPr/>
        </p:nvSpPr>
        <p:spPr bwMode="auto">
          <a:xfrm>
            <a:off x="2987850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3" name="Line 13"/>
          <p:cNvSpPr>
            <a:spLocks noChangeShapeType="1"/>
          </p:cNvSpPr>
          <p:nvPr/>
        </p:nvSpPr>
        <p:spPr bwMode="auto">
          <a:xfrm>
            <a:off x="3994796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4" name="Text Box 21"/>
          <p:cNvSpPr txBox="1">
            <a:spLocks noChangeArrowheads="1"/>
          </p:cNvSpPr>
          <p:nvPr/>
        </p:nvSpPr>
        <p:spPr bwMode="auto">
          <a:xfrm>
            <a:off x="4354687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7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5" name="Text Box 24"/>
          <p:cNvSpPr txBox="1">
            <a:spLocks noChangeArrowheads="1"/>
          </p:cNvSpPr>
          <p:nvPr/>
        </p:nvSpPr>
        <p:spPr bwMode="auto">
          <a:xfrm>
            <a:off x="3491087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6" name="Text Box 25"/>
          <p:cNvSpPr txBox="1">
            <a:spLocks noChangeArrowheads="1"/>
          </p:cNvSpPr>
          <p:nvPr/>
        </p:nvSpPr>
        <p:spPr bwMode="auto">
          <a:xfrm>
            <a:off x="3922887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8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7" name="Text Box 26"/>
          <p:cNvSpPr txBox="1">
            <a:spLocks noChangeArrowheads="1"/>
          </p:cNvSpPr>
          <p:nvPr/>
        </p:nvSpPr>
        <p:spPr bwMode="auto">
          <a:xfrm>
            <a:off x="4067350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8" name="Text Box 27"/>
          <p:cNvSpPr txBox="1">
            <a:spLocks noChangeArrowheads="1"/>
          </p:cNvSpPr>
          <p:nvPr/>
        </p:nvSpPr>
        <p:spPr bwMode="auto">
          <a:xfrm>
            <a:off x="3635550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99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0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2" name="Freeform 33"/>
          <p:cNvSpPr/>
          <p:nvPr/>
        </p:nvSpPr>
        <p:spPr bwMode="auto">
          <a:xfrm>
            <a:off x="2195736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3" name="Text Box 34"/>
          <p:cNvSpPr txBox="1">
            <a:spLocks noChangeArrowheads="1"/>
          </p:cNvSpPr>
          <p:nvPr/>
        </p:nvSpPr>
        <p:spPr bwMode="auto">
          <a:xfrm>
            <a:off x="2051721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04" name="Text Box 35"/>
          <p:cNvSpPr txBox="1">
            <a:spLocks noChangeArrowheads="1"/>
          </p:cNvSpPr>
          <p:nvPr/>
        </p:nvSpPr>
        <p:spPr bwMode="auto">
          <a:xfrm>
            <a:off x="2627785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05" name="Freeform 36"/>
          <p:cNvSpPr/>
          <p:nvPr/>
        </p:nvSpPr>
        <p:spPr bwMode="auto">
          <a:xfrm>
            <a:off x="2843809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6" name="Freeform 37"/>
          <p:cNvSpPr/>
          <p:nvPr/>
        </p:nvSpPr>
        <p:spPr bwMode="auto">
          <a:xfrm>
            <a:off x="2699792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7" name="Line 9"/>
          <p:cNvSpPr>
            <a:spLocks noChangeShapeType="1"/>
          </p:cNvSpPr>
          <p:nvPr/>
        </p:nvSpPr>
        <p:spPr bwMode="auto">
          <a:xfrm>
            <a:off x="8099251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208" name="Группа 22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209" name="Прямоугольник 208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11" name="Управляющая кнопка: настраиваемая 21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Управляющая кнопка: настраиваемая 22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3" name="Группа 232"/>
          <p:cNvGrpSpPr/>
          <p:nvPr/>
        </p:nvGrpSpPr>
        <p:grpSpPr>
          <a:xfrm>
            <a:off x="1979712" y="2564904"/>
            <a:ext cx="7076498" cy="4176464"/>
            <a:chOff x="1979712" y="2564904"/>
            <a:chExt cx="7076498" cy="4176464"/>
          </a:xfrm>
        </p:grpSpPr>
        <p:grpSp>
          <p:nvGrpSpPr>
            <p:cNvPr id="234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252" name="Прямоугольник 251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" name="TextBox 234"/>
            <p:cNvSpPr txBox="1"/>
            <p:nvPr/>
          </p:nvSpPr>
          <p:spPr>
            <a:xfrm>
              <a:off x="2555776" y="2708920"/>
              <a:ext cx="6500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Признаки параллельности прямых   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Прямоугольник 235"/>
            <p:cNvSpPr/>
            <p:nvPr/>
          </p:nvSpPr>
          <p:spPr>
            <a:xfrm>
              <a:off x="2195736" y="5373216"/>
              <a:ext cx="65882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Если при пересечении двух прямых секущей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СООТВЕТСТВЕННЫЕ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углы равны,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то прямые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37" name="Группа 20"/>
            <p:cNvGrpSpPr/>
            <p:nvPr/>
          </p:nvGrpSpPr>
          <p:grpSpPr>
            <a:xfrm>
              <a:off x="3635896" y="3068960"/>
              <a:ext cx="4464496" cy="2160240"/>
              <a:chOff x="323529" y="2132856"/>
              <a:chExt cx="3960439" cy="1901825"/>
            </a:xfrm>
          </p:grpSpPr>
          <p:sp>
            <p:nvSpPr>
              <p:cNvPr id="238" name="Text Box 3"/>
              <p:cNvSpPr txBox="1">
                <a:spLocks noChangeArrowheads="1"/>
              </p:cNvSpPr>
              <p:nvPr/>
            </p:nvSpPr>
            <p:spPr bwMode="auto">
              <a:xfrm>
                <a:off x="2411413" y="2492375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  <a:endPara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" name="Text Box 4"/>
              <p:cNvSpPr txBox="1">
                <a:spLocks noChangeArrowheads="1"/>
              </p:cNvSpPr>
              <p:nvPr/>
            </p:nvSpPr>
            <p:spPr bwMode="auto">
              <a:xfrm>
                <a:off x="1979613" y="2708275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1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996952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4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" name="Text Box 6"/>
              <p:cNvSpPr txBox="1">
                <a:spLocks noChangeArrowheads="1"/>
              </p:cNvSpPr>
              <p:nvPr/>
            </p:nvSpPr>
            <p:spPr bwMode="auto">
              <a:xfrm>
                <a:off x="2051720" y="2132856"/>
                <a:ext cx="34131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" name="Text Box 9"/>
              <p:cNvSpPr txBox="1">
                <a:spLocks noChangeArrowheads="1"/>
              </p:cNvSpPr>
              <p:nvPr/>
            </p:nvSpPr>
            <p:spPr bwMode="auto">
              <a:xfrm>
                <a:off x="3203848" y="3356992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7</a:t>
                </a:r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" name="Text Box 10"/>
              <p:cNvSpPr txBox="1">
                <a:spLocks noChangeArrowheads="1"/>
              </p:cNvSpPr>
              <p:nvPr/>
            </p:nvSpPr>
            <p:spPr bwMode="auto">
              <a:xfrm>
                <a:off x="2699792" y="2852936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3</a:t>
                </a:r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" name="Text Box 11"/>
              <p:cNvSpPr txBox="1">
                <a:spLocks noChangeArrowheads="1"/>
              </p:cNvSpPr>
              <p:nvPr/>
            </p:nvSpPr>
            <p:spPr bwMode="auto">
              <a:xfrm>
                <a:off x="2771800" y="3573016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8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" name="Text Box 12"/>
              <p:cNvSpPr txBox="1">
                <a:spLocks noChangeArrowheads="1"/>
              </p:cNvSpPr>
              <p:nvPr/>
            </p:nvSpPr>
            <p:spPr bwMode="auto">
              <a:xfrm>
                <a:off x="2915816" y="2996952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6</a:t>
                </a:r>
                <a:endPara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" name="Text Box 13"/>
              <p:cNvSpPr txBox="1">
                <a:spLocks noChangeArrowheads="1"/>
              </p:cNvSpPr>
              <p:nvPr/>
            </p:nvSpPr>
            <p:spPr bwMode="auto">
              <a:xfrm>
                <a:off x="2483768" y="3212976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5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" name="Freeform 19"/>
              <p:cNvSpPr/>
              <p:nvPr/>
            </p:nvSpPr>
            <p:spPr bwMode="auto">
              <a:xfrm>
                <a:off x="323529" y="2636912"/>
                <a:ext cx="3312368" cy="1148532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Text Box 20"/>
              <p:cNvSpPr txBox="1">
                <a:spLocks noChangeArrowheads="1"/>
              </p:cNvSpPr>
              <p:nvPr/>
            </p:nvSpPr>
            <p:spPr bwMode="auto">
              <a:xfrm>
                <a:off x="395288" y="32131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" name="Text Box 21"/>
              <p:cNvSpPr txBox="1">
                <a:spLocks noChangeArrowheads="1"/>
              </p:cNvSpPr>
              <p:nvPr/>
            </p:nvSpPr>
            <p:spPr bwMode="auto">
              <a:xfrm>
                <a:off x="1475656" y="34290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" name="Freeform 22"/>
              <p:cNvSpPr/>
              <p:nvPr/>
            </p:nvSpPr>
            <p:spPr bwMode="auto">
              <a:xfrm>
                <a:off x="1763689" y="2996952"/>
                <a:ext cx="2520279" cy="932508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23"/>
              <p:cNvSpPr/>
              <p:nvPr/>
            </p:nvSpPr>
            <p:spPr bwMode="auto">
              <a:xfrm>
                <a:off x="1979712" y="2492896"/>
                <a:ext cx="1296144" cy="1296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4" name="Группа 22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57" name="Freeform 24"/>
          <p:cNvSpPr/>
          <p:nvPr/>
        </p:nvSpPr>
        <p:spPr bwMode="auto">
          <a:xfrm>
            <a:off x="4505151" y="3116312"/>
            <a:ext cx="2667000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8" name="Freeform 20"/>
          <p:cNvSpPr/>
          <p:nvPr/>
        </p:nvSpPr>
        <p:spPr bwMode="auto">
          <a:xfrm>
            <a:off x="3347864" y="31417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9" name="Freeform 23"/>
          <p:cNvSpPr/>
          <p:nvPr/>
        </p:nvSpPr>
        <p:spPr bwMode="auto">
          <a:xfrm>
            <a:off x="3347864" y="4509120"/>
            <a:ext cx="5040560" cy="1080120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0" name="Text Box 7"/>
          <p:cNvSpPr txBox="1">
            <a:spLocks noChangeArrowheads="1"/>
          </p:cNvSpPr>
          <p:nvPr/>
        </p:nvSpPr>
        <p:spPr bwMode="auto">
          <a:xfrm>
            <a:off x="4571826" y="2781350"/>
            <a:ext cx="3413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latin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61" name="Text Box 13"/>
          <p:cNvSpPr txBox="1">
            <a:spLocks noChangeArrowheads="1"/>
          </p:cNvSpPr>
          <p:nvPr/>
        </p:nvSpPr>
        <p:spPr bwMode="auto">
          <a:xfrm>
            <a:off x="5220072" y="4077072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2" name="Text Box 6"/>
          <p:cNvSpPr txBox="1">
            <a:spLocks noChangeArrowheads="1"/>
          </p:cNvSpPr>
          <p:nvPr/>
        </p:nvSpPr>
        <p:spPr bwMode="auto">
          <a:xfrm>
            <a:off x="5364088" y="3501008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3" name="Text Box 11"/>
          <p:cNvSpPr txBox="1">
            <a:spLocks noChangeArrowheads="1"/>
          </p:cNvSpPr>
          <p:nvPr/>
        </p:nvSpPr>
        <p:spPr bwMode="auto">
          <a:xfrm>
            <a:off x="6300192" y="4437112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4" name="Text Box 14"/>
          <p:cNvSpPr txBox="1">
            <a:spLocks noChangeArrowheads="1"/>
          </p:cNvSpPr>
          <p:nvPr/>
        </p:nvSpPr>
        <p:spPr bwMode="auto">
          <a:xfrm>
            <a:off x="6012160" y="5085184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65" name="Object 2"/>
          <p:cNvGraphicFramePr>
            <a:graphicFrameLocks noChangeAspect="1"/>
          </p:cNvGraphicFramePr>
          <p:nvPr/>
        </p:nvGraphicFramePr>
        <p:xfrm>
          <a:off x="2627784" y="5949280"/>
          <a:ext cx="3087688" cy="56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29565600" imgH="4876800" progId="Equation.3">
                  <p:embed/>
                </p:oleObj>
              </mc:Choice>
              <mc:Fallback>
                <p:oleObj name="Формула" r:id="rId3" imgW="29565600" imgH="48768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5949280"/>
                        <a:ext cx="3087688" cy="5688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" name="Text Box 21"/>
          <p:cNvSpPr txBox="1">
            <a:spLocks noChangeArrowheads="1"/>
          </p:cNvSpPr>
          <p:nvPr/>
        </p:nvSpPr>
        <p:spPr bwMode="auto">
          <a:xfrm>
            <a:off x="3274839" y="42212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67" name="Text Box 22"/>
          <p:cNvSpPr txBox="1">
            <a:spLocks noChangeArrowheads="1"/>
          </p:cNvSpPr>
          <p:nvPr/>
        </p:nvSpPr>
        <p:spPr bwMode="auto">
          <a:xfrm>
            <a:off x="3347864" y="501317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68" name="Управляющая кнопка: настраиваемая 267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Стрелка вправо с вырезом 268"/>
          <p:cNvSpPr/>
          <p:nvPr/>
        </p:nvSpPr>
        <p:spPr>
          <a:xfrm>
            <a:off x="6084168" y="6021288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0" name="Группа 269"/>
          <p:cNvGrpSpPr/>
          <p:nvPr/>
        </p:nvGrpSpPr>
        <p:grpSpPr>
          <a:xfrm>
            <a:off x="7236296" y="5805264"/>
            <a:ext cx="1357046" cy="618654"/>
            <a:chOff x="5757863" y="1484785"/>
            <a:chExt cx="1357046" cy="618654"/>
          </a:xfrm>
        </p:grpSpPr>
        <p:graphicFrame>
          <p:nvGraphicFramePr>
            <p:cNvPr id="271" name="Object 4"/>
            <p:cNvGraphicFramePr>
              <a:graphicFrameLocks noChangeAspect="1"/>
            </p:cNvGraphicFramePr>
            <p:nvPr/>
          </p:nvGraphicFramePr>
          <p:xfrm>
            <a:off x="5757863" y="1484785"/>
            <a:ext cx="1357046" cy="618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5" imgW="8839200" imgH="4267200" progId="Equation.3">
                    <p:embed/>
                  </p:oleObj>
                </mc:Choice>
                <mc:Fallback>
                  <p:oleObj name="Формула" r:id="rId5" imgW="8839200" imgH="42672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57863" y="1484785"/>
                          <a:ext cx="1357046" cy="61865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2" name="Прямая соединительная линия 271"/>
            <p:cNvCxnSpPr/>
            <p:nvPr/>
          </p:nvCxnSpPr>
          <p:spPr>
            <a:xfrm flipH="1">
              <a:off x="6156176" y="1628800"/>
              <a:ext cx="504056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Прямоугольник 272"/>
          <p:cNvSpPr/>
          <p:nvPr/>
        </p:nvSpPr>
        <p:spPr>
          <a:xfrm>
            <a:off x="7236296" y="5805264"/>
            <a:ext cx="129614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Управляющая кнопка: далее 27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0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0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2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</p:childTnLst>
        </p:cTn>
      </p:par>
    </p:tnLst>
    <p:bldLst>
      <p:bldP spid="191" grpId="0"/>
      <p:bldP spid="192" grpId="0" build="allAtOnce"/>
      <p:bldP spid="194" grpId="0" build="allAtOnce"/>
      <p:bldP spid="195" grpId="0" build="allAtOnce"/>
      <p:bldP spid="196" grpId="0"/>
      <p:bldP spid="196" grpId="1"/>
      <p:bldP spid="197" grpId="0" build="allAtOnce"/>
      <p:bldP spid="198" grpId="0" build="allAtOnce"/>
      <p:bldP spid="198" grpId="1" build="allAtOnce"/>
      <p:bldP spid="257" grpId="0" animBg="1"/>
      <p:bldP spid="258" grpId="0" animBg="1"/>
      <p:bldP spid="259" grpId="0" animBg="1"/>
      <p:bldP spid="260" grpId="0"/>
      <p:bldP spid="261" grpId="0"/>
      <p:bldP spid="262" grpId="0"/>
      <p:bldP spid="263" grpId="0"/>
      <p:bldP spid="264" grpId="0"/>
      <p:bldP spid="266" grpId="0"/>
      <p:bldP spid="267" grpId="0"/>
      <p:bldP spid="269" grpId="0" animBg="1"/>
      <p:bldP spid="2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88" name="Управляющая кнопка: настраиваемая 8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4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2" name="Группа 11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34" name="Группа 56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43" name="Прямоугольник 42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dirty="0" smtClean="0"/>
                    <a:t>s</a:t>
                  </a:r>
                  <a:endParaRPr lang="ru-RU" dirty="0"/>
                </a:p>
              </p:txBody>
            </p:sp>
            <p:sp>
              <p:nvSpPr>
                <p:cNvPr id="4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35" name="Object 3"/>
              <p:cNvGraphicFramePr>
                <a:graphicFrameLocks noChangeAspect="1"/>
              </p:cNvGraphicFramePr>
              <p:nvPr/>
            </p:nvGraphicFramePr>
            <p:xfrm>
              <a:off x="2124075" y="6165850"/>
              <a:ext cx="466725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" name="Формула" r:id="rId2" imgW="3657600" imgH="3962400" progId="Equation.3">
                      <p:embed/>
                    </p:oleObj>
                  </mc:Choice>
                  <mc:Fallback>
                    <p:oleObj name="Формула" r:id="rId2" imgW="3657600" imgH="3962400" progId="Equation.3">
                      <p:embed/>
                      <p:pic>
                        <p:nvPicPr>
                          <p:cNvPr id="0" name="Изображение 409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124075" y="6165850"/>
                            <a:ext cx="466725" cy="44926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15"/>
              <p:cNvGraphicFramePr>
                <a:graphicFrameLocks noChangeAspect="1"/>
              </p:cNvGraphicFramePr>
              <p:nvPr/>
            </p:nvGraphicFramePr>
            <p:xfrm>
              <a:off x="2268538" y="4651375"/>
              <a:ext cx="466725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" name="Формула" r:id="rId4" imgW="3657600" imgH="3962400" progId="Equation.3">
                      <p:embed/>
                    </p:oleObj>
                  </mc:Choice>
                  <mc:Fallback>
                    <p:oleObj name="Формула" r:id="rId4" imgW="3657600" imgH="3962400" progId="Equation.3">
                      <p:embed/>
                      <p:pic>
                        <p:nvPicPr>
                          <p:cNvPr id="0" name="Изображение 409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268538" y="4651375"/>
                            <a:ext cx="466725" cy="44926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16"/>
              <p:cNvGraphicFramePr>
                <a:graphicFrameLocks noChangeAspect="1"/>
              </p:cNvGraphicFramePr>
              <p:nvPr/>
            </p:nvGraphicFramePr>
            <p:xfrm>
              <a:off x="3708400" y="4221163"/>
              <a:ext cx="468313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9" name="Формула" r:id="rId6" imgW="3657600" imgH="4267200" progId="Equation.3">
                      <p:embed/>
                    </p:oleObj>
                  </mc:Choice>
                  <mc:Fallback>
                    <p:oleObj name="Формула" r:id="rId6" imgW="3657600" imgH="4267200" progId="Equation.3">
                      <p:embed/>
                      <p:pic>
                        <p:nvPicPr>
                          <p:cNvPr id="0" name="Изображение 409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708400" y="4221163"/>
                            <a:ext cx="468313" cy="482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17"/>
              <p:cNvGraphicFramePr>
                <a:graphicFrameLocks noChangeAspect="1"/>
              </p:cNvGraphicFramePr>
              <p:nvPr/>
            </p:nvGraphicFramePr>
            <p:xfrm>
              <a:off x="4859338" y="6164263"/>
              <a:ext cx="504825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" name="Формула" r:id="rId8" imgW="3962400" imgH="3962400" progId="Equation.3">
                      <p:embed/>
                    </p:oleObj>
                  </mc:Choice>
                  <mc:Fallback>
                    <p:oleObj name="Формула" r:id="rId8" imgW="3962400" imgH="3962400" progId="Equation.3">
                      <p:embed/>
                      <p:pic>
                        <p:nvPicPr>
                          <p:cNvPr id="0" name="Изображение 409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859338" y="6164263"/>
                            <a:ext cx="504825" cy="45085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2339752" y="5013176"/>
                <a:ext cx="288032" cy="1152128"/>
              </a:xfrm>
              <a:prstGeom prst="line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339752" y="6165304"/>
                <a:ext cx="2520280" cy="288032"/>
              </a:xfrm>
              <a:prstGeom prst="line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V="1">
                <a:off x="2627784" y="4725144"/>
                <a:ext cx="1368152" cy="288032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3995936" y="4725144"/>
                <a:ext cx="864096" cy="1728192"/>
              </a:xfrm>
              <a:prstGeom prst="line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2295525" y="2781300"/>
            <a:ext cx="6570663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0" imgW="57302400" imgH="4876800" progId="Equation.3">
                    <p:embed/>
                  </p:oleObj>
                </mc:Choice>
                <mc:Fallback>
                  <p:oleObj name="Формула" r:id="rId10" imgW="57302400" imgH="48768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95525" y="2781300"/>
                          <a:ext cx="6570663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6" name="Прямая соединительная линия 45"/>
          <p:cNvCxnSpPr/>
          <p:nvPr/>
        </p:nvCxnSpPr>
        <p:spPr>
          <a:xfrm flipV="1">
            <a:off x="2339752" y="4725144"/>
            <a:ext cx="1656184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6162675" y="4132263"/>
          <a:ext cx="11874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2" imgW="10363200" imgH="4267200" progId="Equation.3">
                  <p:embed/>
                </p:oleObj>
              </mc:Choice>
              <mc:Fallback>
                <p:oleObj name="Формула" r:id="rId12" imgW="10363200" imgH="42672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62675" y="4132263"/>
                        <a:ext cx="1187450" cy="484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6127750" y="4614863"/>
          <a:ext cx="1222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4" imgW="10668000" imgH="4267200" progId="Equation.3">
                  <p:embed/>
                </p:oleObj>
              </mc:Choice>
              <mc:Fallback>
                <p:oleObj name="Формула" r:id="rId14" imgW="10668000" imgH="4267200" progId="Equation.3">
                  <p:embed/>
                  <p:pic>
                    <p:nvPicPr>
                      <p:cNvPr id="0" name="Изображение 410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27750" y="4614863"/>
                        <a:ext cx="1222375" cy="484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6012160" y="4005064"/>
            <a:ext cx="1512168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259632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1484784"/>
            <a:ext cx="8712968" cy="747204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№16. Треугольник. Параллелограмм. Параллелограмм. Прямоугольник.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9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6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5291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70" name="Группа 50"/>
          <p:cNvGrpSpPr/>
          <p:nvPr/>
        </p:nvGrpSpPr>
        <p:grpSpPr>
          <a:xfrm>
            <a:off x="1979712" y="2564904"/>
            <a:ext cx="7056784" cy="4176464"/>
            <a:chOff x="107504" y="2636912"/>
            <a:chExt cx="7056784" cy="4176464"/>
          </a:xfrm>
        </p:grpSpPr>
        <p:grpSp>
          <p:nvGrpSpPr>
            <p:cNvPr id="71" name="Группа 18"/>
            <p:cNvGrpSpPr/>
            <p:nvPr/>
          </p:nvGrpSpPr>
          <p:grpSpPr>
            <a:xfrm>
              <a:off x="107504" y="2636912"/>
              <a:ext cx="7056784" cy="4176464"/>
              <a:chOff x="1979712" y="2564904"/>
              <a:chExt cx="7056784" cy="4176464"/>
            </a:xfrm>
          </p:grpSpPr>
          <p:sp>
            <p:nvSpPr>
              <p:cNvPr id="79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Прямоугольником называется параллелограмм, у которого все углы прямые.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4" name="Text Box 31"/>
            <p:cNvSpPr txBox="1">
              <a:spLocks noChangeArrowheads="1"/>
            </p:cNvSpPr>
            <p:nvPr/>
          </p:nvSpPr>
          <p:spPr bwMode="auto">
            <a:xfrm>
              <a:off x="226774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5" name="Text Box 40"/>
            <p:cNvSpPr txBox="1">
              <a:spLocks noChangeArrowheads="1"/>
            </p:cNvSpPr>
            <p:nvPr/>
          </p:nvSpPr>
          <p:spPr bwMode="auto">
            <a:xfrm>
              <a:off x="4932040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6" name="Text Box 29"/>
            <p:cNvSpPr txBox="1">
              <a:spLocks noChangeArrowheads="1"/>
            </p:cNvSpPr>
            <p:nvPr/>
          </p:nvSpPr>
          <p:spPr bwMode="auto">
            <a:xfrm>
              <a:off x="5148064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555776" y="580526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араллелограмм 77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Управляющая кнопка: далее 8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правляющая кнопка: настраиваемая 8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№16. Треугольник. Параллелограмм. Параллелограмм. Прямоугольник.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12968" cy="103944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0" name="Управляющая кнопка: настраиваемая 9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02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0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6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7" name="Параллелограмм 106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1" name="Группа 30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12" name="Группа 31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18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24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Ромбом называется параллелограмм</a:t>
                  </a:r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 которого все стороны равны</a:t>
                  </a:r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9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Text Box 29"/>
              <p:cNvSpPr txBox="1">
                <a:spLocks noChangeArrowheads="1"/>
              </p:cNvSpPr>
              <p:nvPr/>
            </p:nvSpPr>
            <p:spPr bwMode="auto">
              <a:xfrm>
                <a:off x="1475656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Text Box 31"/>
              <p:cNvSpPr txBox="1">
                <a:spLocks noChangeArrowheads="1"/>
              </p:cNvSpPr>
              <p:nvPr/>
            </p:nvSpPr>
            <p:spPr bwMode="auto">
              <a:xfrm>
                <a:off x="3563888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Text Box 40"/>
              <p:cNvSpPr txBox="1">
                <a:spLocks noChangeArrowheads="1"/>
              </p:cNvSpPr>
              <p:nvPr/>
            </p:nvSpPr>
            <p:spPr bwMode="auto">
              <a:xfrm>
                <a:off x="5652120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Text Box 29"/>
              <p:cNvSpPr txBox="1">
                <a:spLocks noChangeArrowheads="1"/>
              </p:cNvSpPr>
              <p:nvPr/>
            </p:nvSpPr>
            <p:spPr bwMode="auto">
              <a:xfrm>
                <a:off x="3563888" y="602128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Ромб 112"/>
            <p:cNvSpPr/>
            <p:nvPr/>
          </p:nvSpPr>
          <p:spPr>
            <a:xfrm>
              <a:off x="1835696" y="4437112"/>
              <a:ext cx="3816424" cy="1512168"/>
            </a:xfrm>
            <a:prstGeom prst="diamond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2771800" y="465313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4427984" y="5517232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flipV="1">
              <a:off x="4355976" y="4653136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flipV="1">
              <a:off x="2771800" y="5517232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Группа 125"/>
          <p:cNvGrpSpPr/>
          <p:nvPr/>
        </p:nvGrpSpPr>
        <p:grpSpPr>
          <a:xfrm>
            <a:off x="1979712" y="2564904"/>
            <a:ext cx="7056784" cy="4176464"/>
            <a:chOff x="-3996952" y="-747464"/>
            <a:chExt cx="7056784" cy="4176464"/>
          </a:xfrm>
        </p:grpSpPr>
        <p:grpSp>
          <p:nvGrpSpPr>
            <p:cNvPr id="127" name="Группа 47"/>
            <p:cNvGrpSpPr/>
            <p:nvPr/>
          </p:nvGrpSpPr>
          <p:grpSpPr>
            <a:xfrm>
              <a:off x="-3996952" y="-747464"/>
              <a:ext cx="7056784" cy="4176464"/>
              <a:chOff x="107504" y="2564904"/>
              <a:chExt cx="7056784" cy="4176464"/>
            </a:xfrm>
          </p:grpSpPr>
          <p:grpSp>
            <p:nvGrpSpPr>
              <p:cNvPr id="133" name="Группа 62"/>
              <p:cNvGrpSpPr/>
              <p:nvPr/>
            </p:nvGrpSpPr>
            <p:grpSpPr>
              <a:xfrm>
                <a:off x="107504" y="2564904"/>
                <a:ext cx="7056784" cy="4176464"/>
                <a:chOff x="107504" y="2636912"/>
                <a:chExt cx="7056784" cy="4176464"/>
              </a:xfrm>
            </p:grpSpPr>
            <p:grpSp>
              <p:nvGrpSpPr>
                <p:cNvPr id="139" name="Группа 18"/>
                <p:cNvGrpSpPr/>
                <p:nvPr/>
              </p:nvGrpSpPr>
              <p:grpSpPr>
                <a:xfrm>
                  <a:off x="107504" y="2636912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45" name="Прямоугольник 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Диагонали ромба перпендикулярны</a:t>
                    </a:r>
                    <a:endParaRPr lang="en-US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 точкой пересечения делятся пополам.</a:t>
                    </a:r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6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0" name="Line 13"/>
                <p:cNvSpPr>
                  <a:spLocks noChangeShapeType="1"/>
                </p:cNvSpPr>
                <p:nvPr/>
              </p:nvSpPr>
              <p:spPr bwMode="auto">
                <a:xfrm>
                  <a:off x="2122588" y="6094661"/>
                  <a:ext cx="3175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475656" y="5013176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563888" y="414908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652120" y="5013176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563888" y="6021288"/>
                  <a:ext cx="37061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4" name="Ромб 133"/>
              <p:cNvSpPr/>
              <p:nvPr/>
            </p:nvSpPr>
            <p:spPr>
              <a:xfrm>
                <a:off x="1835696" y="4437112"/>
                <a:ext cx="3816424" cy="1512168"/>
              </a:xfrm>
              <a:prstGeom prst="diamond">
                <a:avLst/>
              </a:prstGeom>
              <a:solidFill>
                <a:schemeClr val="accent3">
                  <a:lumMod val="50000"/>
                  <a:alpha val="0"/>
                </a:schemeClr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5" name="Прямая соединительная линия 134"/>
              <p:cNvCxnSpPr/>
              <p:nvPr/>
            </p:nvCxnSpPr>
            <p:spPr>
              <a:xfrm>
                <a:off x="2987824" y="5085184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V="1">
                <a:off x="3635896" y="4725144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>
                <a:stCxn id="134" idx="1"/>
                <a:endCxn id="134" idx="3"/>
              </p:cNvCxnSpPr>
              <p:nvPr/>
            </p:nvCxnSpPr>
            <p:spPr>
              <a:xfrm>
                <a:off x="1835696" y="5193196"/>
                <a:ext cx="3816424" cy="0"/>
              </a:xfrm>
              <a:prstGeom prst="line">
                <a:avLst/>
              </a:prstGeom>
              <a:ln w="254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>
                <a:stCxn id="134" idx="0"/>
                <a:endCxn id="134" idx="2"/>
              </p:cNvCxnSpPr>
              <p:nvPr/>
            </p:nvCxnSpPr>
            <p:spPr>
              <a:xfrm>
                <a:off x="3743908" y="4437112"/>
                <a:ext cx="0" cy="151216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179512" y="177281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V="1">
              <a:off x="-468560" y="1484784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-468560" y="2060848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flipV="1">
              <a:off x="-468560" y="2132856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 Box 40"/>
            <p:cNvSpPr txBox="1">
              <a:spLocks noChangeArrowheads="1"/>
            </p:cNvSpPr>
            <p:nvPr/>
          </p:nvSpPr>
          <p:spPr bwMode="auto">
            <a:xfrm>
              <a:off x="-756592" y="1844824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7" name="Управляющая кнопка: настраиваемая 146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Управляющая кнопка: домой 147">
            <a:hlinkClick r:id="rId3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Управляющая кнопка: настраиваемая 14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№16. Треугольник. Параллелограмм. Параллелограмм. Прямоугольник.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8241</Words>
  <Application>WPS Presentation</Application>
  <PresentationFormat>Экран (4:3)</PresentationFormat>
  <Paragraphs>1399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157</vt:i4>
      </vt:variant>
      <vt:variant>
        <vt:lpstr>幻灯片标题</vt:lpstr>
      </vt:variant>
      <vt:variant>
        <vt:i4>38</vt:i4>
      </vt:variant>
    </vt:vector>
  </HeadingPairs>
  <TitlesOfParts>
    <vt:vector size="20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374</cp:revision>
  <dcterms:created xsi:type="dcterms:W3CDTF">2018-07-30T12:06:00Z</dcterms:created>
  <dcterms:modified xsi:type="dcterms:W3CDTF">2025-02-16T15:32:52Z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3F4FE85F124645C7935EE74ECBF07E8E_12</vt:lpwstr>
  </property>
  <property fmtid="{D5CDD505-2E9C-101B-9397-08002B2CF9AE}" pid="3" name="KSOProductBuildVer">
    <vt:lpwstr>1049-12.2.0.19805</vt:lpwstr>
  </property>
</Properties>
</file>