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58" r:id="rId3"/>
    <p:sldId id="276" r:id="rId4"/>
    <p:sldId id="349" r:id="rId5"/>
    <p:sldId id="338" r:id="rId6"/>
    <p:sldId id="350" r:id="rId7"/>
    <p:sldId id="340" r:id="rId8"/>
    <p:sldId id="351" r:id="rId9"/>
    <p:sldId id="342" r:id="rId10"/>
    <p:sldId id="352" r:id="rId11"/>
    <p:sldId id="344" r:id="rId12"/>
    <p:sldId id="353" r:id="rId13"/>
    <p:sldId id="346" r:id="rId14"/>
    <p:sldId id="354" r:id="rId15"/>
    <p:sldId id="348" r:id="rId16"/>
    <p:sldId id="355" r:id="rId17"/>
    <p:sldId id="356" r:id="rId18"/>
    <p:sldId id="35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2" d="100"/>
          <a:sy n="32" d="100"/>
        </p:scale>
        <p:origin x="24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7300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342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7387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2816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9222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2754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0776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3805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146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2042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111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952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1826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755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33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18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«Можете считать меня причиной перенаселения», – </a:t>
            </a:r>
            <a:r>
              <a:rPr lang="ru-RU" sz="5400" dirty="0" smtClean="0">
                <a:latin typeface="Corbel" panose="020B0503020204020204" pitchFamily="34" charset="0"/>
              </a:rPr>
              <a:t>шутит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австралийский </a:t>
            </a:r>
            <a:r>
              <a:rPr lang="ru-RU" sz="5400" dirty="0">
                <a:latin typeface="Corbel" panose="020B0503020204020204" pitchFamily="34" charset="0"/>
              </a:rPr>
              <a:t>железнодорожник Джеймс </a:t>
            </a:r>
            <a:r>
              <a:rPr lang="ru-RU" sz="5400" dirty="0" err="1" smtClean="0">
                <a:latin typeface="Corbel" panose="020B0503020204020204" pitchFamily="34" charset="0"/>
              </a:rPr>
              <a:t>Харрисон</a:t>
            </a:r>
            <a:r>
              <a:rPr lang="ru-RU" sz="5400" dirty="0" smtClean="0">
                <a:latin typeface="Corbel" panose="020B0503020204020204" pitchFamily="34" charset="0"/>
              </a:rPr>
              <a:t>,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которого </a:t>
            </a:r>
            <a:r>
              <a:rPr lang="ru-RU" sz="5400" dirty="0">
                <a:latin typeface="Corbel" panose="020B0503020204020204" pitchFamily="34" charset="0"/>
              </a:rPr>
              <a:t>называют Человеком с золотой рукой. В 2003 </a:t>
            </a:r>
            <a:r>
              <a:rPr lang="ru-RU" sz="5400" dirty="0" smtClean="0">
                <a:latin typeface="Corbel" panose="020B0503020204020204" pitchFamily="34" charset="0"/>
              </a:rPr>
              <a:t>году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Книга </a:t>
            </a:r>
            <a:r>
              <a:rPr lang="ru-RU" sz="5400" dirty="0">
                <a:latin typeface="Corbel" panose="020B0503020204020204" pitchFamily="34" charset="0"/>
              </a:rPr>
              <a:t>рекордов Гиннесса назвала Джеймса самым активным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 </a:t>
            </a:r>
            <a:r>
              <a:rPr lang="ru-RU" sz="5400" dirty="0">
                <a:latin typeface="Corbel" panose="020B0503020204020204" pitchFamily="34" charset="0"/>
              </a:rPr>
              <a:t>мире… </a:t>
            </a:r>
            <a:r>
              <a:rPr lang="ru-RU" sz="5400" b="1" dirty="0">
                <a:latin typeface="Corbel" panose="020B0503020204020204" pitchFamily="34" charset="0"/>
              </a:rPr>
              <a:t>Кем</a:t>
            </a:r>
            <a:r>
              <a:rPr lang="ru-RU" sz="5400" b="1" dirty="0" smtClean="0">
                <a:latin typeface="Corbel" panose="020B0503020204020204" pitchFamily="34" charset="0"/>
              </a:rPr>
              <a:t>?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”</a:t>
            </a:r>
            <a:r>
              <a:rPr lang="en-US" sz="5400" dirty="0" err="1">
                <a:latin typeface="Corbel" panose="020B0503020204020204" pitchFamily="34" charset="0"/>
              </a:rPr>
              <a:t>Mă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puteți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numi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cauză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suprapopulării</a:t>
            </a:r>
            <a:r>
              <a:rPr lang="en-US" sz="5400" dirty="0">
                <a:latin typeface="Corbel" panose="020B0503020204020204" pitchFamily="34" charset="0"/>
              </a:rPr>
              <a:t>” - </a:t>
            </a:r>
            <a:r>
              <a:rPr lang="en-US" sz="5400" dirty="0" err="1">
                <a:latin typeface="Corbel" panose="020B0503020204020204" pitchFamily="34" charset="0"/>
              </a:rPr>
              <a:t>glumește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lucrătorul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feroviar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australian</a:t>
            </a:r>
            <a:r>
              <a:rPr lang="en-US" sz="5400" dirty="0">
                <a:latin typeface="Corbel" panose="020B0503020204020204" pitchFamily="34" charset="0"/>
              </a:rPr>
              <a:t> James Harrison, care e </a:t>
            </a:r>
            <a:r>
              <a:rPr lang="en-US" sz="5400" dirty="0" err="1">
                <a:latin typeface="Corbel" panose="020B0503020204020204" pitchFamily="34" charset="0"/>
              </a:rPr>
              <a:t>supranumit</a:t>
            </a:r>
            <a:r>
              <a:rPr lang="en-US" sz="5400" dirty="0">
                <a:latin typeface="Corbel" panose="020B0503020204020204" pitchFamily="34" charset="0"/>
              </a:rPr>
              <a:t> ”</a:t>
            </a:r>
            <a:r>
              <a:rPr lang="en-US" sz="5400" dirty="0" err="1">
                <a:latin typeface="Corbel" panose="020B0503020204020204" pitchFamily="34" charset="0"/>
              </a:rPr>
              <a:t>Omul</a:t>
            </a:r>
            <a:r>
              <a:rPr lang="en-US" sz="5400" dirty="0">
                <a:latin typeface="Corbel" panose="020B0503020204020204" pitchFamily="34" charset="0"/>
              </a:rPr>
              <a:t> cu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mână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de </a:t>
            </a:r>
            <a:r>
              <a:rPr lang="en-US" sz="5400" dirty="0" err="1">
                <a:latin typeface="Corbel" panose="020B0503020204020204" pitchFamily="34" charset="0"/>
              </a:rPr>
              <a:t>aur</a:t>
            </a:r>
            <a:r>
              <a:rPr lang="en-US" sz="5400" dirty="0">
                <a:latin typeface="Corbel" panose="020B0503020204020204" pitchFamily="34" charset="0"/>
              </a:rPr>
              <a:t>”.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anul</a:t>
            </a:r>
            <a:r>
              <a:rPr lang="en-US" sz="5400" dirty="0">
                <a:latin typeface="Corbel" panose="020B0503020204020204" pitchFamily="34" charset="0"/>
              </a:rPr>
              <a:t> 2003 </a:t>
            </a:r>
            <a:r>
              <a:rPr lang="en-US" sz="5400" dirty="0" err="1">
                <a:latin typeface="Corbel" panose="020B0503020204020204" pitchFamily="34" charset="0"/>
              </a:rPr>
              <a:t>Cartea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Recordurilor</a:t>
            </a:r>
            <a:r>
              <a:rPr lang="en-US" sz="5400" dirty="0">
                <a:latin typeface="Corbel" panose="020B0503020204020204" pitchFamily="34" charset="0"/>
              </a:rPr>
              <a:t> Guinness l-a </a:t>
            </a:r>
            <a:r>
              <a:rPr lang="en-US" sz="5400" dirty="0" err="1" smtClean="0">
                <a:latin typeface="Corbel" panose="020B0503020204020204" pitchFamily="34" charset="0"/>
              </a:rPr>
              <a:t>numit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James </a:t>
            </a:r>
            <a:r>
              <a:rPr lang="en-US" sz="5400" dirty="0" err="1">
                <a:latin typeface="Corbel" panose="020B0503020204020204" pitchFamily="34" charset="0"/>
              </a:rPr>
              <a:t>cel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mai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activ</a:t>
            </a:r>
            <a:r>
              <a:rPr lang="en-US" sz="5400" dirty="0">
                <a:latin typeface="Corbel" panose="020B0503020204020204" pitchFamily="34" charset="0"/>
              </a:rPr>
              <a:t> EL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lume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 err="1">
                <a:latin typeface="Corbel" panose="020B0503020204020204" pitchFamily="34" charset="0"/>
              </a:rPr>
              <a:t>Restabiliți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înlocuirea</a:t>
            </a:r>
            <a:r>
              <a:rPr lang="en-US" sz="5400" dirty="0">
                <a:latin typeface="Corbel" panose="020B0503020204020204" pitchFamily="34" charset="0"/>
              </a:rPr>
              <a:t>  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815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Если бы ваш товар убивал 8 миллионов человек в год, вы </a:t>
            </a:r>
            <a:r>
              <a:rPr lang="ru-RU" sz="5400" i="1" dirty="0" smtClean="0">
                <a:latin typeface="Corbel" panose="020B0503020204020204" pitchFamily="34" charset="0"/>
              </a:rPr>
              <a:t>бы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тоже </a:t>
            </a:r>
            <a:r>
              <a:rPr lang="ru-RU" sz="5400" i="1" dirty="0">
                <a:latin typeface="Corbel" panose="020B0503020204020204" pitchFamily="34" charset="0"/>
              </a:rPr>
              <a:t>привлекали молодых </a:t>
            </a:r>
            <a:r>
              <a:rPr lang="ru-RU" sz="5400" i="1" dirty="0" smtClean="0">
                <a:latin typeface="Corbel" panose="020B0503020204020204" pitchFamily="34" charset="0"/>
              </a:rPr>
              <a:t>покупателей.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Это </a:t>
            </a:r>
            <a:r>
              <a:rPr lang="ru-RU" sz="5400" dirty="0">
                <a:latin typeface="Corbel" panose="020B0503020204020204" pitchFamily="34" charset="0"/>
              </a:rPr>
              <a:t>подзаголовок кампании ВОЗ, направленной </a:t>
            </a:r>
            <a:r>
              <a:rPr lang="ru-RU" sz="5400" dirty="0" smtClean="0">
                <a:latin typeface="Corbel" panose="020B0503020204020204" pitchFamily="34" charset="0"/>
              </a:rPr>
              <a:t>против…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Чего?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i="1" dirty="0" err="1" smtClean="0">
                <a:latin typeface="Corbel" panose="020B0503020204020204" pitchFamily="34" charset="0"/>
              </a:rPr>
              <a:t>Dacă</a:t>
            </a:r>
            <a:r>
              <a:rPr lang="en-US" sz="5400" i="1" dirty="0" smtClean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produsul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tău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ar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ucide</a:t>
            </a:r>
            <a:r>
              <a:rPr lang="en-US" sz="5400" i="1" dirty="0">
                <a:latin typeface="Corbel" panose="020B0503020204020204" pitchFamily="34" charset="0"/>
              </a:rPr>
              <a:t> circa 8 </a:t>
            </a:r>
            <a:r>
              <a:rPr lang="en-US" sz="5400" i="1" dirty="0" err="1">
                <a:latin typeface="Corbel" panose="020B0503020204020204" pitchFamily="34" charset="0"/>
              </a:rPr>
              <a:t>milioane</a:t>
            </a:r>
            <a:r>
              <a:rPr lang="en-US" sz="5400" i="1" dirty="0">
                <a:latin typeface="Corbel" panose="020B0503020204020204" pitchFamily="34" charset="0"/>
              </a:rPr>
              <a:t> de </a:t>
            </a:r>
            <a:r>
              <a:rPr lang="en-US" sz="5400" i="1" dirty="0" err="1">
                <a:latin typeface="Corbel" panose="020B0503020204020204" pitchFamily="34" charset="0"/>
              </a:rPr>
              <a:t>oameni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pe</a:t>
            </a:r>
            <a:r>
              <a:rPr lang="en-US" sz="5400" i="1" dirty="0">
                <a:latin typeface="Corbel" panose="020B0503020204020204" pitchFamily="34" charset="0"/>
              </a:rPr>
              <a:t> an, </a:t>
            </a:r>
            <a:r>
              <a:rPr lang="en-US" sz="5400" i="1" dirty="0" smtClean="0">
                <a:latin typeface="Corbel" panose="020B0503020204020204" pitchFamily="34" charset="0"/>
              </a:rPr>
              <a:t>evident</a:t>
            </a:r>
          </a:p>
          <a:p>
            <a:pPr fontAlgn="base"/>
            <a:r>
              <a:rPr lang="en-US" sz="5400" i="1" dirty="0" err="1" smtClean="0">
                <a:latin typeface="Corbel" panose="020B0503020204020204" pitchFamily="34" charset="0"/>
              </a:rPr>
              <a:t>că</a:t>
            </a:r>
            <a:r>
              <a:rPr lang="en-US" sz="5400" i="1" dirty="0" smtClean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ai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încerca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să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atragi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cumpărători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tineri</a:t>
            </a:r>
            <a:r>
              <a:rPr lang="en-US" sz="5400" i="1" dirty="0">
                <a:latin typeface="Corbel" panose="020B0503020204020204" pitchFamily="34" charset="0"/>
              </a:rPr>
              <a:t>. 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Această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frază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fost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folosită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cadrul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unei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campanii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 smtClean="0">
                <a:latin typeface="Corbel" panose="020B0503020204020204" pitchFamily="34" charset="0"/>
              </a:rPr>
              <a:t>Organizației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Mondiale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 </a:t>
            </a:r>
            <a:r>
              <a:rPr lang="en-US" sz="5400" dirty="0" err="1">
                <a:latin typeface="Corbel" panose="020B0503020204020204" pitchFamily="34" charset="0"/>
              </a:rPr>
              <a:t>Sănătății</a:t>
            </a:r>
            <a:r>
              <a:rPr lang="en-US" sz="5400" dirty="0">
                <a:latin typeface="Corbel" panose="020B0503020204020204" pitchFamily="34" charset="0"/>
              </a:rPr>
              <a:t>, care are </a:t>
            </a:r>
            <a:r>
              <a:rPr lang="en-US" sz="5400" dirty="0" err="1">
                <a:latin typeface="Corbel" panose="020B0503020204020204" pitchFamily="34" charset="0"/>
              </a:rPr>
              <a:t>drept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țintă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lupta</a:t>
            </a:r>
            <a:r>
              <a:rPr lang="en-US" sz="5400" dirty="0">
                <a:latin typeface="Corbel" panose="020B0503020204020204" pitchFamily="34" charset="0"/>
              </a:rPr>
              <a:t> cu… </a:t>
            </a:r>
            <a:r>
              <a:rPr lang="en-US" sz="5400" b="1" dirty="0">
                <a:latin typeface="Corbel" panose="020B0503020204020204" pitchFamily="34" charset="0"/>
              </a:rPr>
              <a:t>Ce?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423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Если бы ваш товар убивал 8 миллионов человек в год, вы </a:t>
            </a:r>
            <a:r>
              <a:rPr lang="ru-RU" sz="5400" i="1" dirty="0" smtClean="0">
                <a:latin typeface="Corbel" panose="020B0503020204020204" pitchFamily="34" charset="0"/>
              </a:rPr>
              <a:t>бы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тоже </a:t>
            </a:r>
            <a:r>
              <a:rPr lang="ru-RU" sz="5400" i="1" dirty="0">
                <a:latin typeface="Corbel" panose="020B0503020204020204" pitchFamily="34" charset="0"/>
              </a:rPr>
              <a:t>привлекали молодых </a:t>
            </a:r>
            <a:r>
              <a:rPr lang="ru-RU" sz="5400" i="1" dirty="0" smtClean="0">
                <a:latin typeface="Corbel" panose="020B0503020204020204" pitchFamily="34" charset="0"/>
              </a:rPr>
              <a:t>покупателей.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Это </a:t>
            </a:r>
            <a:r>
              <a:rPr lang="ru-RU" sz="5400" dirty="0">
                <a:latin typeface="Corbel" panose="020B0503020204020204" pitchFamily="34" charset="0"/>
              </a:rPr>
              <a:t>подзаголовок кампании ВОЗ, направленной </a:t>
            </a:r>
            <a:r>
              <a:rPr lang="ru-RU" sz="5400" dirty="0" smtClean="0">
                <a:latin typeface="Corbel" panose="020B0503020204020204" pitchFamily="34" charset="0"/>
              </a:rPr>
              <a:t>против…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Чего?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i="1" dirty="0" err="1" smtClean="0">
                <a:latin typeface="Corbel" panose="020B0503020204020204" pitchFamily="34" charset="0"/>
              </a:rPr>
              <a:t>Dacă</a:t>
            </a:r>
            <a:r>
              <a:rPr lang="en-US" sz="5400" i="1" dirty="0" smtClean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produsul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tău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ar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ucide</a:t>
            </a:r>
            <a:r>
              <a:rPr lang="en-US" sz="5400" i="1" dirty="0">
                <a:latin typeface="Corbel" panose="020B0503020204020204" pitchFamily="34" charset="0"/>
              </a:rPr>
              <a:t> circa 8 </a:t>
            </a:r>
            <a:r>
              <a:rPr lang="en-US" sz="5400" i="1" dirty="0" err="1">
                <a:latin typeface="Corbel" panose="020B0503020204020204" pitchFamily="34" charset="0"/>
              </a:rPr>
              <a:t>milioane</a:t>
            </a:r>
            <a:r>
              <a:rPr lang="en-US" sz="5400" i="1" dirty="0">
                <a:latin typeface="Corbel" panose="020B0503020204020204" pitchFamily="34" charset="0"/>
              </a:rPr>
              <a:t> de </a:t>
            </a:r>
            <a:r>
              <a:rPr lang="en-US" sz="5400" i="1" dirty="0" err="1">
                <a:latin typeface="Corbel" panose="020B0503020204020204" pitchFamily="34" charset="0"/>
              </a:rPr>
              <a:t>oameni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pe</a:t>
            </a:r>
            <a:r>
              <a:rPr lang="en-US" sz="5400" i="1" dirty="0">
                <a:latin typeface="Corbel" panose="020B0503020204020204" pitchFamily="34" charset="0"/>
              </a:rPr>
              <a:t> an, </a:t>
            </a:r>
            <a:r>
              <a:rPr lang="en-US" sz="5400" i="1" dirty="0" smtClean="0">
                <a:latin typeface="Corbel" panose="020B0503020204020204" pitchFamily="34" charset="0"/>
              </a:rPr>
              <a:t>evident</a:t>
            </a:r>
          </a:p>
          <a:p>
            <a:pPr fontAlgn="base"/>
            <a:r>
              <a:rPr lang="en-US" sz="5400" i="1" dirty="0" err="1" smtClean="0">
                <a:latin typeface="Corbel" panose="020B0503020204020204" pitchFamily="34" charset="0"/>
              </a:rPr>
              <a:t>că</a:t>
            </a:r>
            <a:r>
              <a:rPr lang="en-US" sz="5400" i="1" dirty="0" smtClean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ai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încerca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să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atragi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cumpărători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tineri</a:t>
            </a:r>
            <a:r>
              <a:rPr lang="en-US" sz="5400" i="1" dirty="0">
                <a:latin typeface="Corbel" panose="020B0503020204020204" pitchFamily="34" charset="0"/>
              </a:rPr>
              <a:t>. 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Această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frază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fost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folosită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cadrul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unei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campanii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 smtClean="0">
                <a:latin typeface="Corbel" panose="020B0503020204020204" pitchFamily="34" charset="0"/>
              </a:rPr>
              <a:t>Organizației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Mondiale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 </a:t>
            </a:r>
            <a:r>
              <a:rPr lang="en-US" sz="5400" dirty="0" err="1">
                <a:latin typeface="Corbel" panose="020B0503020204020204" pitchFamily="34" charset="0"/>
              </a:rPr>
              <a:t>Sănătății</a:t>
            </a:r>
            <a:r>
              <a:rPr lang="en-US" sz="5400" dirty="0">
                <a:latin typeface="Corbel" panose="020B0503020204020204" pitchFamily="34" charset="0"/>
              </a:rPr>
              <a:t>, care are </a:t>
            </a:r>
            <a:r>
              <a:rPr lang="en-US" sz="5400" dirty="0" err="1">
                <a:latin typeface="Corbel" panose="020B0503020204020204" pitchFamily="34" charset="0"/>
              </a:rPr>
              <a:t>drept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țintă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lupta</a:t>
            </a:r>
            <a:r>
              <a:rPr lang="en-US" sz="5400" dirty="0">
                <a:latin typeface="Corbel" panose="020B0503020204020204" pitchFamily="34" charset="0"/>
              </a:rPr>
              <a:t> cu… </a:t>
            </a:r>
            <a:r>
              <a:rPr lang="en-US" sz="5400" b="1" dirty="0">
                <a:latin typeface="Corbel" panose="020B0503020204020204" pitchFamily="34" charset="0"/>
              </a:rPr>
              <a:t>Ce?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1315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i="1" dirty="0">
                <a:latin typeface="Corbel" panose="020B0503020204020204" pitchFamily="34" charset="0"/>
              </a:rPr>
              <a:t>«Как растёт ваш ребёнок</a:t>
            </a:r>
            <a:r>
              <a:rPr lang="ru-RU" sz="4800" i="1" dirty="0" smtClean="0">
                <a:latin typeface="Corbel" panose="020B0503020204020204" pitchFamily="34" charset="0"/>
              </a:rPr>
              <a:t>?»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В </a:t>
            </a:r>
            <a:r>
              <a:rPr lang="ru-RU" sz="4800" dirty="0">
                <a:latin typeface="Corbel" panose="020B0503020204020204" pitchFamily="34" charset="0"/>
              </a:rPr>
              <a:t>сингапурских школах и детских садах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решили расположить </a:t>
            </a:r>
            <a:r>
              <a:rPr lang="ru-RU" sz="4800" dirty="0">
                <a:latin typeface="Corbel" panose="020B0503020204020204" pitchFamily="34" charset="0"/>
              </a:rPr>
              <a:t>ростомеры </a:t>
            </a:r>
            <a:r>
              <a:rPr lang="ru-RU" sz="4800" dirty="0" smtClean="0">
                <a:latin typeface="Corbel" panose="020B0503020204020204" pitchFamily="34" charset="0"/>
              </a:rPr>
              <a:t>таким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необычным </a:t>
            </a:r>
            <a:r>
              <a:rPr lang="ru-RU" sz="4800" dirty="0">
                <a:latin typeface="Corbel" panose="020B0503020204020204" pitchFamily="34" charset="0"/>
              </a:rPr>
              <a:t>образом. </a:t>
            </a:r>
            <a:r>
              <a:rPr lang="ru-RU" sz="4800" b="1" dirty="0">
                <a:latin typeface="Corbel" panose="020B0503020204020204" pitchFamily="34" charset="0"/>
              </a:rPr>
              <a:t>К какой проблеме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они привлекают </a:t>
            </a:r>
            <a:r>
              <a:rPr lang="ru-RU" sz="4800" b="1" dirty="0">
                <a:latin typeface="Corbel" panose="020B0503020204020204" pitchFamily="34" charset="0"/>
              </a:rPr>
              <a:t>внимание</a:t>
            </a:r>
            <a:r>
              <a:rPr lang="ru-RU" sz="4800" b="1" dirty="0" smtClean="0">
                <a:latin typeface="Corbel" panose="020B0503020204020204" pitchFamily="34" charset="0"/>
              </a:rPr>
              <a:t>?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endParaRPr lang="en-US" sz="48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i="1" dirty="0" smtClean="0">
                <a:latin typeface="Corbel" panose="020B0503020204020204" pitchFamily="34" charset="0"/>
              </a:rPr>
              <a:t>”</a:t>
            </a:r>
            <a:r>
              <a:rPr lang="en-US" sz="4800" i="1" dirty="0" smtClean="0">
                <a:latin typeface="Corbel" panose="020B0503020204020204" pitchFamily="34" charset="0"/>
              </a:rPr>
              <a:t>Cum </a:t>
            </a:r>
            <a:r>
              <a:rPr lang="en-US" sz="4800" i="1" dirty="0" err="1">
                <a:latin typeface="Corbel" panose="020B0503020204020204" pitchFamily="34" charset="0"/>
              </a:rPr>
              <a:t>crește</a:t>
            </a:r>
            <a:r>
              <a:rPr lang="en-US" sz="4800" i="1" dirty="0">
                <a:latin typeface="Corbel" panose="020B0503020204020204" pitchFamily="34" charset="0"/>
              </a:rPr>
              <a:t> </a:t>
            </a:r>
            <a:r>
              <a:rPr lang="en-US" sz="4800" i="1" dirty="0" err="1">
                <a:latin typeface="Corbel" panose="020B0503020204020204" pitchFamily="34" charset="0"/>
              </a:rPr>
              <a:t>copilul</a:t>
            </a:r>
            <a:r>
              <a:rPr lang="en-US" sz="4800" i="1" dirty="0">
                <a:latin typeface="Corbel" panose="020B0503020204020204" pitchFamily="34" charset="0"/>
              </a:rPr>
              <a:t> </a:t>
            </a:r>
            <a:r>
              <a:rPr lang="en-US" sz="4800" i="1" dirty="0" err="1">
                <a:latin typeface="Corbel" panose="020B0503020204020204" pitchFamily="34" charset="0"/>
              </a:rPr>
              <a:t>tău</a:t>
            </a:r>
            <a:r>
              <a:rPr lang="en-US" sz="4800" i="1" dirty="0" smtClean="0">
                <a:latin typeface="Corbel" panose="020B0503020204020204" pitchFamily="34" charset="0"/>
              </a:rPr>
              <a:t>?”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În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școlile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grădinițele</a:t>
            </a:r>
            <a:r>
              <a:rPr lang="en-US" sz="4800" dirty="0">
                <a:latin typeface="Corbel" panose="020B0503020204020204" pitchFamily="34" charset="0"/>
              </a:rPr>
              <a:t> din Singapore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s-a </a:t>
            </a:r>
            <a:r>
              <a:rPr lang="en-US" sz="4800" dirty="0" err="1">
                <a:latin typeface="Corbel" panose="020B0503020204020204" pitchFamily="34" charset="0"/>
              </a:rPr>
              <a:t>decis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poziționarea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contoarelor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înălțime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într</a:t>
            </a:r>
            <a:r>
              <a:rPr lang="en-US" sz="4800" dirty="0" smtClean="0">
                <a:latin typeface="Corbel" panose="020B0503020204020204" pitchFamily="34" charset="0"/>
              </a:rPr>
              <a:t>-un </a:t>
            </a:r>
            <a:r>
              <a:rPr lang="en-US" sz="4800" dirty="0" err="1" smtClean="0">
                <a:latin typeface="Corbel" panose="020B0503020204020204" pitchFamily="34" charset="0"/>
              </a:rPr>
              <a:t>astfel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de mod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neobișnuit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 err="1">
                <a:latin typeface="Corbel" panose="020B0503020204020204" pitchFamily="34" charset="0"/>
              </a:rPr>
              <a:t>Cărei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probleme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i</a:t>
            </a:r>
            <a:r>
              <a:rPr lang="en-US" sz="4800" b="1" dirty="0">
                <a:latin typeface="Corbel" panose="020B0503020204020204" pitchFamily="34" charset="0"/>
              </a:rPr>
              <a:t> se </a:t>
            </a:r>
            <a:r>
              <a:rPr lang="en-US" sz="4800" b="1" dirty="0" err="1" smtClean="0">
                <a:latin typeface="Corbel" panose="020B0503020204020204" pitchFamily="34" charset="0"/>
              </a:rPr>
              <a:t>atrage</a:t>
            </a:r>
            <a:r>
              <a:rPr lang="en-US" sz="4800" b="1" dirty="0" smtClean="0">
                <a:latin typeface="Corbel" panose="020B0503020204020204" pitchFamily="34" charset="0"/>
              </a:rPr>
              <a:t>  </a:t>
            </a:r>
            <a:r>
              <a:rPr lang="en-US" sz="4800" b="1" dirty="0" err="1">
                <a:latin typeface="Corbel" panose="020B0503020204020204" pitchFamily="34" charset="0"/>
              </a:rPr>
              <a:t>atenția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în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acest</a:t>
            </a:r>
            <a:r>
              <a:rPr lang="en-US" sz="4800" b="1" dirty="0">
                <a:latin typeface="Corbel" panose="020B0503020204020204" pitchFamily="34" charset="0"/>
              </a:rPr>
              <a:t> mod?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232" y="1237615"/>
            <a:ext cx="8644912" cy="613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i="1" dirty="0">
                <a:latin typeface="Corbel" panose="020B0503020204020204" pitchFamily="34" charset="0"/>
              </a:rPr>
              <a:t>«Как растёт ваш ребёнок</a:t>
            </a:r>
            <a:r>
              <a:rPr lang="ru-RU" sz="4800" i="1" dirty="0" smtClean="0">
                <a:latin typeface="Corbel" panose="020B0503020204020204" pitchFamily="34" charset="0"/>
              </a:rPr>
              <a:t>?»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В </a:t>
            </a:r>
            <a:r>
              <a:rPr lang="ru-RU" sz="4800" dirty="0">
                <a:latin typeface="Corbel" panose="020B0503020204020204" pitchFamily="34" charset="0"/>
              </a:rPr>
              <a:t>сингапурских школах и детских садах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решили расположить </a:t>
            </a:r>
            <a:r>
              <a:rPr lang="ru-RU" sz="4800" dirty="0">
                <a:latin typeface="Corbel" panose="020B0503020204020204" pitchFamily="34" charset="0"/>
              </a:rPr>
              <a:t>ростомеры </a:t>
            </a:r>
            <a:r>
              <a:rPr lang="ru-RU" sz="4800" dirty="0" smtClean="0">
                <a:latin typeface="Corbel" panose="020B0503020204020204" pitchFamily="34" charset="0"/>
              </a:rPr>
              <a:t>таким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необычным </a:t>
            </a:r>
            <a:r>
              <a:rPr lang="ru-RU" sz="4800" dirty="0">
                <a:latin typeface="Corbel" panose="020B0503020204020204" pitchFamily="34" charset="0"/>
              </a:rPr>
              <a:t>образом. </a:t>
            </a:r>
            <a:r>
              <a:rPr lang="ru-RU" sz="4800" b="1" dirty="0">
                <a:latin typeface="Corbel" panose="020B0503020204020204" pitchFamily="34" charset="0"/>
              </a:rPr>
              <a:t>К какой проблеме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они привлекают </a:t>
            </a:r>
            <a:r>
              <a:rPr lang="ru-RU" sz="4800" b="1" dirty="0">
                <a:latin typeface="Corbel" panose="020B0503020204020204" pitchFamily="34" charset="0"/>
              </a:rPr>
              <a:t>внимание</a:t>
            </a:r>
            <a:r>
              <a:rPr lang="ru-RU" sz="4800" b="1" dirty="0" smtClean="0">
                <a:latin typeface="Corbel" panose="020B0503020204020204" pitchFamily="34" charset="0"/>
              </a:rPr>
              <a:t>?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endParaRPr lang="en-US" sz="48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i="1" dirty="0" smtClean="0">
                <a:latin typeface="Corbel" panose="020B0503020204020204" pitchFamily="34" charset="0"/>
              </a:rPr>
              <a:t>”</a:t>
            </a:r>
            <a:r>
              <a:rPr lang="en-US" sz="4800" i="1" dirty="0" smtClean="0">
                <a:latin typeface="Corbel" panose="020B0503020204020204" pitchFamily="34" charset="0"/>
              </a:rPr>
              <a:t>Cum </a:t>
            </a:r>
            <a:r>
              <a:rPr lang="en-US" sz="4800" i="1" dirty="0" err="1">
                <a:latin typeface="Corbel" panose="020B0503020204020204" pitchFamily="34" charset="0"/>
              </a:rPr>
              <a:t>crește</a:t>
            </a:r>
            <a:r>
              <a:rPr lang="en-US" sz="4800" i="1" dirty="0">
                <a:latin typeface="Corbel" panose="020B0503020204020204" pitchFamily="34" charset="0"/>
              </a:rPr>
              <a:t> </a:t>
            </a:r>
            <a:r>
              <a:rPr lang="en-US" sz="4800" i="1" dirty="0" err="1">
                <a:latin typeface="Corbel" panose="020B0503020204020204" pitchFamily="34" charset="0"/>
              </a:rPr>
              <a:t>copilul</a:t>
            </a:r>
            <a:r>
              <a:rPr lang="en-US" sz="4800" i="1" dirty="0">
                <a:latin typeface="Corbel" panose="020B0503020204020204" pitchFamily="34" charset="0"/>
              </a:rPr>
              <a:t> </a:t>
            </a:r>
            <a:r>
              <a:rPr lang="en-US" sz="4800" i="1" dirty="0" err="1">
                <a:latin typeface="Corbel" panose="020B0503020204020204" pitchFamily="34" charset="0"/>
              </a:rPr>
              <a:t>tău</a:t>
            </a:r>
            <a:r>
              <a:rPr lang="en-US" sz="4800" i="1" dirty="0" smtClean="0">
                <a:latin typeface="Corbel" panose="020B0503020204020204" pitchFamily="34" charset="0"/>
              </a:rPr>
              <a:t>?”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În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școlile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grădinițele</a:t>
            </a:r>
            <a:r>
              <a:rPr lang="en-US" sz="4800" dirty="0">
                <a:latin typeface="Corbel" panose="020B0503020204020204" pitchFamily="34" charset="0"/>
              </a:rPr>
              <a:t> din Singapore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s-a </a:t>
            </a:r>
            <a:r>
              <a:rPr lang="en-US" sz="4800" dirty="0" err="1">
                <a:latin typeface="Corbel" panose="020B0503020204020204" pitchFamily="34" charset="0"/>
              </a:rPr>
              <a:t>decis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poziționarea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contoarelor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înălțime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într</a:t>
            </a:r>
            <a:r>
              <a:rPr lang="en-US" sz="4800" dirty="0" smtClean="0">
                <a:latin typeface="Corbel" panose="020B0503020204020204" pitchFamily="34" charset="0"/>
              </a:rPr>
              <a:t>-un </a:t>
            </a:r>
            <a:r>
              <a:rPr lang="en-US" sz="4800" dirty="0" err="1" smtClean="0">
                <a:latin typeface="Corbel" panose="020B0503020204020204" pitchFamily="34" charset="0"/>
              </a:rPr>
              <a:t>astfel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de mod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neobișnuit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 err="1">
                <a:latin typeface="Corbel" panose="020B0503020204020204" pitchFamily="34" charset="0"/>
              </a:rPr>
              <a:t>Cărei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probleme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i</a:t>
            </a:r>
            <a:r>
              <a:rPr lang="en-US" sz="4800" b="1" dirty="0">
                <a:latin typeface="Corbel" panose="020B0503020204020204" pitchFamily="34" charset="0"/>
              </a:rPr>
              <a:t> se </a:t>
            </a:r>
            <a:r>
              <a:rPr lang="en-US" sz="4800" b="1" dirty="0" err="1" smtClean="0">
                <a:latin typeface="Corbel" panose="020B0503020204020204" pitchFamily="34" charset="0"/>
              </a:rPr>
              <a:t>atrage</a:t>
            </a:r>
            <a:r>
              <a:rPr lang="en-US" sz="4800" b="1" dirty="0" smtClean="0">
                <a:latin typeface="Corbel" panose="020B0503020204020204" pitchFamily="34" charset="0"/>
              </a:rPr>
              <a:t>  </a:t>
            </a:r>
            <a:r>
              <a:rPr lang="en-US" sz="4800" b="1" dirty="0" err="1">
                <a:latin typeface="Corbel" panose="020B0503020204020204" pitchFamily="34" charset="0"/>
              </a:rPr>
              <a:t>atenția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în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acest</a:t>
            </a:r>
            <a:r>
              <a:rPr lang="en-US" sz="4800" b="1" dirty="0">
                <a:latin typeface="Corbel" panose="020B0503020204020204" pitchFamily="34" charset="0"/>
              </a:rPr>
              <a:t> mod?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232" y="1237615"/>
            <a:ext cx="8644912" cy="61347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490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Посол доброй воли ЮНИСЕФ Наталья Орейро в рамках кампании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«Кормить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ПРОПУСК </a:t>
            </a:r>
            <a:r>
              <a:rPr lang="ru-RU" sz="4800" dirty="0">
                <a:latin typeface="Corbel" panose="020B0503020204020204" pitchFamily="34" charset="0"/>
              </a:rPr>
              <a:t>– это давать лучшее от себя» поделилась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с женщинами </a:t>
            </a:r>
            <a:r>
              <a:rPr lang="ru-RU" sz="4800" dirty="0">
                <a:latin typeface="Corbel" panose="020B0503020204020204" pitchFamily="34" charset="0"/>
              </a:rPr>
              <a:t>опытом. </a:t>
            </a:r>
            <a:r>
              <a:rPr lang="ru-RU" sz="4800" b="1" dirty="0" smtClean="0">
                <a:latin typeface="Corbel" panose="020B0503020204020204" pitchFamily="34" charset="0"/>
              </a:rPr>
              <a:t>Ответьте </a:t>
            </a:r>
            <a:r>
              <a:rPr lang="ru-RU" sz="4800" b="1" dirty="0">
                <a:latin typeface="Corbel" panose="020B0503020204020204" pitchFamily="34" charset="0"/>
              </a:rPr>
              <a:t>двумя словами на одну букву,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что Наталья </a:t>
            </a:r>
            <a:r>
              <a:rPr lang="ru-RU" sz="4800" b="1" dirty="0">
                <a:latin typeface="Corbel" panose="020B0503020204020204" pitchFamily="34" charset="0"/>
              </a:rPr>
              <a:t>назвала одной </a:t>
            </a:r>
            <a:r>
              <a:rPr lang="ru-RU" sz="4800" b="1" dirty="0" smtClean="0">
                <a:latin typeface="Corbel" panose="020B0503020204020204" pitchFamily="34" charset="0"/>
              </a:rPr>
              <a:t>из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ru-RU" sz="4800" b="1" dirty="0" smtClean="0">
                <a:latin typeface="Corbel" panose="020B0503020204020204" pitchFamily="34" charset="0"/>
              </a:rPr>
              <a:t>важнейших </a:t>
            </a:r>
            <a:r>
              <a:rPr lang="ru-RU" sz="4800" b="1" dirty="0">
                <a:latin typeface="Corbel" panose="020B0503020204020204" pitchFamily="34" charset="0"/>
              </a:rPr>
              <a:t>потребностей ребёнка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в </a:t>
            </a:r>
            <a:r>
              <a:rPr lang="ru-RU" sz="4800" b="1" dirty="0">
                <a:latin typeface="Corbel" panose="020B0503020204020204" pitchFamily="34" charset="0"/>
              </a:rPr>
              <a:t>первые 6 месяцев </a:t>
            </a:r>
            <a:r>
              <a:rPr lang="ru-RU" sz="4800" b="1" dirty="0" smtClean="0">
                <a:latin typeface="Corbel" panose="020B0503020204020204" pitchFamily="34" charset="0"/>
              </a:rPr>
              <a:t>жизни.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Natalia </a:t>
            </a:r>
            <a:r>
              <a:rPr lang="en-US" sz="4800" dirty="0" err="1">
                <a:latin typeface="Corbel" panose="020B0503020204020204" pitchFamily="34" charset="0"/>
              </a:rPr>
              <a:t>Oreiro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ambasadoare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Bunăvoinței</a:t>
            </a:r>
            <a:r>
              <a:rPr lang="en-US" sz="4800" dirty="0">
                <a:latin typeface="Corbel" panose="020B0503020204020204" pitchFamily="34" charset="0"/>
              </a:rPr>
              <a:t> UNICEF, a </a:t>
            </a:r>
            <a:r>
              <a:rPr lang="en-US" sz="4800" dirty="0" err="1">
                <a:latin typeface="Corbel" panose="020B0503020204020204" pitchFamily="34" charset="0"/>
              </a:rPr>
              <a:t>împărtășit</a:t>
            </a:r>
            <a:r>
              <a:rPr lang="en-US" sz="4800" dirty="0">
                <a:latin typeface="Corbel" panose="020B0503020204020204" pitchFamily="34" charset="0"/>
              </a:rPr>
              <a:t> cu </a:t>
            </a:r>
            <a:r>
              <a:rPr lang="en-US" sz="4800" dirty="0" err="1">
                <a:latin typeface="Corbel" panose="020B0503020204020204" pitchFamily="34" charset="0"/>
              </a:rPr>
              <a:t>femeile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din </a:t>
            </a:r>
            <a:r>
              <a:rPr lang="en-US" sz="4800" dirty="0" err="1" smtClean="0">
                <a:latin typeface="Corbel" panose="020B0503020204020204" pitchFamily="34" charset="0"/>
              </a:rPr>
              <a:t>toată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lumea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experiența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cadrul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campaniei</a:t>
            </a:r>
            <a:r>
              <a:rPr lang="en-US" sz="4800" dirty="0">
                <a:latin typeface="Corbel" panose="020B0503020204020204" pitchFamily="34" charset="0"/>
              </a:rPr>
              <a:t> ”OMISIUNE - </a:t>
            </a:r>
            <a:r>
              <a:rPr lang="en-US" sz="4800" dirty="0" smtClean="0">
                <a:latin typeface="Corbel" panose="020B0503020204020204" pitchFamily="34" charset="0"/>
              </a:rPr>
              <a:t>e</a:t>
            </a:r>
            <a:r>
              <a:rPr lang="ro-MD" sz="4800" dirty="0" smtClean="0">
                <a:latin typeface="Corbel" panose="020B0503020204020204" pitchFamily="34" charset="0"/>
              </a:rPr>
              <a:t>ste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 da </a:t>
            </a:r>
            <a:r>
              <a:rPr lang="en-US" sz="4800" dirty="0" err="1">
                <a:latin typeface="Corbel" panose="020B0503020204020204" pitchFamily="34" charset="0"/>
              </a:rPr>
              <a:t>ce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ai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mai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bun din </a:t>
            </a:r>
            <a:r>
              <a:rPr lang="en-US" sz="4800" dirty="0">
                <a:latin typeface="Corbel" panose="020B0503020204020204" pitchFamily="34" charset="0"/>
              </a:rPr>
              <a:t>tine”. </a:t>
            </a:r>
            <a:r>
              <a:rPr lang="en-US" sz="4800" b="1" dirty="0" err="1">
                <a:latin typeface="Corbel" panose="020B0503020204020204" pitchFamily="34" charset="0"/>
              </a:rPr>
              <a:t>Scrieți</a:t>
            </a:r>
            <a:r>
              <a:rPr lang="en-US" sz="4800" b="1" dirty="0">
                <a:latin typeface="Corbel" panose="020B0503020204020204" pitchFamily="34" charset="0"/>
              </a:rPr>
              <a:t> OMISIUNEA, </a:t>
            </a:r>
            <a:r>
              <a:rPr lang="en-US" sz="4800" b="1" dirty="0" err="1">
                <a:latin typeface="Corbel" panose="020B0503020204020204" pitchFamily="34" charset="0"/>
              </a:rPr>
              <a:t>știind</a:t>
            </a:r>
            <a:r>
              <a:rPr lang="en-US" sz="4800" b="1" dirty="0">
                <a:latin typeface="Corbel" panose="020B0503020204020204" pitchFamily="34" charset="0"/>
              </a:rPr>
              <a:t>, </a:t>
            </a:r>
            <a:r>
              <a:rPr lang="en-US" sz="4800" b="1" dirty="0" err="1">
                <a:latin typeface="Corbel" panose="020B0503020204020204" pitchFamily="34" charset="0"/>
              </a:rPr>
              <a:t>că</a:t>
            </a:r>
            <a:r>
              <a:rPr lang="en-US" sz="4800" b="1" dirty="0">
                <a:latin typeface="Corbel" panose="020B0503020204020204" pitchFamily="34" charset="0"/>
              </a:rPr>
              <a:t> Natalia a </a:t>
            </a:r>
            <a:r>
              <a:rPr lang="en-US" sz="4800" b="1" dirty="0" err="1">
                <a:latin typeface="Corbel" panose="020B0503020204020204" pitchFamily="34" charset="0"/>
              </a:rPr>
              <a:t>clasificat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procesul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drept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unul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smtClean="0">
                <a:latin typeface="Corbel" panose="020B0503020204020204" pitchFamily="34" charset="0"/>
              </a:rPr>
              <a:t>din</a:t>
            </a:r>
            <a:r>
              <a:rPr lang="ro-MD" sz="4800" b="1" dirty="0" smtClean="0">
                <a:latin typeface="Corbel" panose="020B0503020204020204" pitchFamily="34" charset="0"/>
              </a:rPr>
              <a:t>tre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cele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mai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importante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în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primele</a:t>
            </a:r>
            <a:r>
              <a:rPr lang="en-US" sz="4800" b="1" dirty="0">
                <a:latin typeface="Corbel" panose="020B0503020204020204" pitchFamily="34" charset="0"/>
              </a:rPr>
              <a:t> 6 </a:t>
            </a:r>
            <a:r>
              <a:rPr lang="en-US" sz="4800" b="1" dirty="0" err="1">
                <a:latin typeface="Corbel" panose="020B0503020204020204" pitchFamily="34" charset="0"/>
              </a:rPr>
              <a:t>luni</a:t>
            </a:r>
            <a:r>
              <a:rPr lang="en-US" sz="4800" b="1" dirty="0">
                <a:latin typeface="Corbel" panose="020B0503020204020204" pitchFamily="34" charset="0"/>
              </a:rPr>
              <a:t> ale </a:t>
            </a:r>
            <a:r>
              <a:rPr lang="en-US" sz="4800" b="1" dirty="0" err="1">
                <a:latin typeface="Corbel" panose="020B0503020204020204" pitchFamily="34" charset="0"/>
              </a:rPr>
              <a:t>vieții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copilului</a:t>
            </a:r>
            <a:r>
              <a:rPr lang="en-US" sz="4800" b="1" dirty="0">
                <a:latin typeface="Corbel" panose="020B0503020204020204" pitchFamily="34" charset="0"/>
              </a:rPr>
              <a:t>. </a:t>
            </a:r>
            <a:endParaRPr lang="en-US" sz="44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822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Посол доброй воли ЮНИСЕФ Наталья Орейро в рамках кампании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«Кормить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ПРОПУСК </a:t>
            </a:r>
            <a:r>
              <a:rPr lang="ru-RU" sz="4800" dirty="0">
                <a:latin typeface="Corbel" panose="020B0503020204020204" pitchFamily="34" charset="0"/>
              </a:rPr>
              <a:t>– это давать лучшее от себя» поделилась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с женщинами </a:t>
            </a:r>
            <a:r>
              <a:rPr lang="ru-RU" sz="4800" dirty="0">
                <a:latin typeface="Corbel" panose="020B0503020204020204" pitchFamily="34" charset="0"/>
              </a:rPr>
              <a:t>опытом. </a:t>
            </a:r>
            <a:r>
              <a:rPr lang="ru-RU" sz="4800" b="1" dirty="0" smtClean="0">
                <a:latin typeface="Corbel" panose="020B0503020204020204" pitchFamily="34" charset="0"/>
              </a:rPr>
              <a:t>Ответьте </a:t>
            </a:r>
            <a:r>
              <a:rPr lang="ru-RU" sz="4800" b="1" dirty="0">
                <a:latin typeface="Corbel" panose="020B0503020204020204" pitchFamily="34" charset="0"/>
              </a:rPr>
              <a:t>двумя словами на одну букву,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что Наталья </a:t>
            </a:r>
            <a:r>
              <a:rPr lang="ru-RU" sz="4800" b="1" dirty="0">
                <a:latin typeface="Corbel" panose="020B0503020204020204" pitchFamily="34" charset="0"/>
              </a:rPr>
              <a:t>назвала одной </a:t>
            </a:r>
            <a:r>
              <a:rPr lang="ru-RU" sz="4800" b="1" dirty="0" smtClean="0">
                <a:latin typeface="Corbel" panose="020B0503020204020204" pitchFamily="34" charset="0"/>
              </a:rPr>
              <a:t>из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ru-RU" sz="4800" b="1" dirty="0" smtClean="0">
                <a:latin typeface="Corbel" panose="020B0503020204020204" pitchFamily="34" charset="0"/>
              </a:rPr>
              <a:t>важнейших </a:t>
            </a:r>
            <a:r>
              <a:rPr lang="ru-RU" sz="4800" b="1" dirty="0">
                <a:latin typeface="Corbel" panose="020B0503020204020204" pitchFamily="34" charset="0"/>
              </a:rPr>
              <a:t>потребностей ребёнка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в </a:t>
            </a:r>
            <a:r>
              <a:rPr lang="ru-RU" sz="4800" b="1" dirty="0">
                <a:latin typeface="Corbel" panose="020B0503020204020204" pitchFamily="34" charset="0"/>
              </a:rPr>
              <a:t>первые 6 месяцев </a:t>
            </a:r>
            <a:r>
              <a:rPr lang="ru-RU" sz="4800" b="1" dirty="0" smtClean="0">
                <a:latin typeface="Corbel" panose="020B0503020204020204" pitchFamily="34" charset="0"/>
              </a:rPr>
              <a:t>жизни.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Natalia </a:t>
            </a:r>
            <a:r>
              <a:rPr lang="en-US" sz="4800" dirty="0" err="1">
                <a:latin typeface="Corbel" panose="020B0503020204020204" pitchFamily="34" charset="0"/>
              </a:rPr>
              <a:t>Oreiro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ambasadoare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Bunăvoinței</a:t>
            </a:r>
            <a:r>
              <a:rPr lang="en-US" sz="4800" dirty="0">
                <a:latin typeface="Corbel" panose="020B0503020204020204" pitchFamily="34" charset="0"/>
              </a:rPr>
              <a:t> UNICEF, a </a:t>
            </a:r>
            <a:r>
              <a:rPr lang="en-US" sz="4800" dirty="0" err="1">
                <a:latin typeface="Corbel" panose="020B0503020204020204" pitchFamily="34" charset="0"/>
              </a:rPr>
              <a:t>împărtășit</a:t>
            </a:r>
            <a:r>
              <a:rPr lang="en-US" sz="4800" dirty="0">
                <a:latin typeface="Corbel" panose="020B0503020204020204" pitchFamily="34" charset="0"/>
              </a:rPr>
              <a:t> cu </a:t>
            </a:r>
            <a:r>
              <a:rPr lang="en-US" sz="4800" dirty="0" err="1">
                <a:latin typeface="Corbel" panose="020B0503020204020204" pitchFamily="34" charset="0"/>
              </a:rPr>
              <a:t>femeile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din </a:t>
            </a:r>
            <a:r>
              <a:rPr lang="en-US" sz="4800" dirty="0" err="1" smtClean="0">
                <a:latin typeface="Corbel" panose="020B0503020204020204" pitchFamily="34" charset="0"/>
              </a:rPr>
              <a:t>toată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lumea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experiența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cadrul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campaniei</a:t>
            </a:r>
            <a:r>
              <a:rPr lang="en-US" sz="4800" dirty="0">
                <a:latin typeface="Corbel" panose="020B0503020204020204" pitchFamily="34" charset="0"/>
              </a:rPr>
              <a:t> ”OMISIUNE - </a:t>
            </a:r>
            <a:r>
              <a:rPr lang="en-US" sz="4800" dirty="0" smtClean="0">
                <a:latin typeface="Corbel" panose="020B0503020204020204" pitchFamily="34" charset="0"/>
              </a:rPr>
              <a:t>e</a:t>
            </a:r>
            <a:r>
              <a:rPr lang="ro-MD" sz="4800" dirty="0" smtClean="0">
                <a:latin typeface="Corbel" panose="020B0503020204020204" pitchFamily="34" charset="0"/>
              </a:rPr>
              <a:t>ste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 da </a:t>
            </a:r>
            <a:r>
              <a:rPr lang="en-US" sz="4800" dirty="0" err="1">
                <a:latin typeface="Corbel" panose="020B0503020204020204" pitchFamily="34" charset="0"/>
              </a:rPr>
              <a:t>ce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ai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mai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bun din </a:t>
            </a:r>
            <a:r>
              <a:rPr lang="en-US" sz="4800" dirty="0">
                <a:latin typeface="Corbel" panose="020B0503020204020204" pitchFamily="34" charset="0"/>
              </a:rPr>
              <a:t>tine”. </a:t>
            </a:r>
            <a:r>
              <a:rPr lang="en-US" sz="4800" b="1" dirty="0" err="1">
                <a:latin typeface="Corbel" panose="020B0503020204020204" pitchFamily="34" charset="0"/>
              </a:rPr>
              <a:t>Scrieți</a:t>
            </a:r>
            <a:r>
              <a:rPr lang="en-US" sz="4800" b="1" dirty="0">
                <a:latin typeface="Corbel" panose="020B0503020204020204" pitchFamily="34" charset="0"/>
              </a:rPr>
              <a:t> OMISIUNEA, </a:t>
            </a:r>
            <a:r>
              <a:rPr lang="en-US" sz="4800" b="1" dirty="0" err="1">
                <a:latin typeface="Corbel" panose="020B0503020204020204" pitchFamily="34" charset="0"/>
              </a:rPr>
              <a:t>știind</a:t>
            </a:r>
            <a:r>
              <a:rPr lang="en-US" sz="4800" b="1" dirty="0">
                <a:latin typeface="Corbel" panose="020B0503020204020204" pitchFamily="34" charset="0"/>
              </a:rPr>
              <a:t>, </a:t>
            </a:r>
            <a:r>
              <a:rPr lang="en-US" sz="4800" b="1" dirty="0" err="1">
                <a:latin typeface="Corbel" panose="020B0503020204020204" pitchFamily="34" charset="0"/>
              </a:rPr>
              <a:t>că</a:t>
            </a:r>
            <a:r>
              <a:rPr lang="en-US" sz="4800" b="1" dirty="0">
                <a:latin typeface="Corbel" panose="020B0503020204020204" pitchFamily="34" charset="0"/>
              </a:rPr>
              <a:t> Natalia a </a:t>
            </a:r>
            <a:r>
              <a:rPr lang="en-US" sz="4800" b="1" dirty="0" err="1">
                <a:latin typeface="Corbel" panose="020B0503020204020204" pitchFamily="34" charset="0"/>
              </a:rPr>
              <a:t>clasificat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procesul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drept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unul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smtClean="0">
                <a:latin typeface="Corbel" panose="020B0503020204020204" pitchFamily="34" charset="0"/>
              </a:rPr>
              <a:t>din</a:t>
            </a:r>
            <a:r>
              <a:rPr lang="ro-MD" sz="4800" b="1" dirty="0" smtClean="0">
                <a:latin typeface="Corbel" panose="020B0503020204020204" pitchFamily="34" charset="0"/>
              </a:rPr>
              <a:t>tre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cele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mai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importante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în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primele</a:t>
            </a:r>
            <a:r>
              <a:rPr lang="en-US" sz="4800" b="1" dirty="0">
                <a:latin typeface="Corbel" panose="020B0503020204020204" pitchFamily="34" charset="0"/>
              </a:rPr>
              <a:t> 6 </a:t>
            </a:r>
            <a:r>
              <a:rPr lang="en-US" sz="4800" b="1" dirty="0" err="1">
                <a:latin typeface="Corbel" panose="020B0503020204020204" pitchFamily="34" charset="0"/>
              </a:rPr>
              <a:t>luni</a:t>
            </a:r>
            <a:r>
              <a:rPr lang="en-US" sz="4800" b="1" dirty="0">
                <a:latin typeface="Corbel" panose="020B0503020204020204" pitchFamily="34" charset="0"/>
              </a:rPr>
              <a:t> ale </a:t>
            </a:r>
            <a:r>
              <a:rPr lang="en-US" sz="4800" b="1" dirty="0" err="1">
                <a:latin typeface="Corbel" panose="020B0503020204020204" pitchFamily="34" charset="0"/>
              </a:rPr>
              <a:t>vieții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copilului</a:t>
            </a:r>
            <a:r>
              <a:rPr lang="en-US" sz="4800" b="1" dirty="0">
                <a:latin typeface="Corbel" panose="020B0503020204020204" pitchFamily="34" charset="0"/>
              </a:rPr>
              <a:t>. </a:t>
            </a:r>
            <a:endParaRPr lang="en-US" sz="44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9300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Посол доброй воли ЮНИСЕФ Наталья Орейро в рамках кампании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«Кормить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ПРОПУСК </a:t>
            </a:r>
            <a:r>
              <a:rPr lang="ru-RU" sz="4800" dirty="0">
                <a:latin typeface="Corbel" panose="020B0503020204020204" pitchFamily="34" charset="0"/>
              </a:rPr>
              <a:t>– это давать лучшее от себя» поделилась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с женщинами </a:t>
            </a:r>
            <a:r>
              <a:rPr lang="ru-RU" sz="4800" dirty="0">
                <a:latin typeface="Corbel" panose="020B0503020204020204" pitchFamily="34" charset="0"/>
              </a:rPr>
              <a:t>опытом. </a:t>
            </a:r>
            <a:r>
              <a:rPr lang="ru-RU" sz="4800" b="1" dirty="0" smtClean="0">
                <a:latin typeface="Corbel" panose="020B0503020204020204" pitchFamily="34" charset="0"/>
              </a:rPr>
              <a:t>Ответьте </a:t>
            </a:r>
            <a:r>
              <a:rPr lang="ru-RU" sz="4800" b="1" dirty="0">
                <a:latin typeface="Corbel" panose="020B0503020204020204" pitchFamily="34" charset="0"/>
              </a:rPr>
              <a:t>двумя словами на одну букву,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что Наталья </a:t>
            </a:r>
            <a:r>
              <a:rPr lang="ru-RU" sz="4800" b="1" dirty="0">
                <a:latin typeface="Corbel" panose="020B0503020204020204" pitchFamily="34" charset="0"/>
              </a:rPr>
              <a:t>назвала одной </a:t>
            </a:r>
            <a:r>
              <a:rPr lang="ru-RU" sz="4800" b="1" dirty="0" smtClean="0">
                <a:latin typeface="Corbel" panose="020B0503020204020204" pitchFamily="34" charset="0"/>
              </a:rPr>
              <a:t>из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ru-RU" sz="4800" b="1" dirty="0" smtClean="0">
                <a:latin typeface="Corbel" panose="020B0503020204020204" pitchFamily="34" charset="0"/>
              </a:rPr>
              <a:t>важнейших </a:t>
            </a:r>
            <a:r>
              <a:rPr lang="ru-RU" sz="4800" b="1" dirty="0">
                <a:latin typeface="Corbel" panose="020B0503020204020204" pitchFamily="34" charset="0"/>
              </a:rPr>
              <a:t>потребностей ребёнка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в </a:t>
            </a:r>
            <a:r>
              <a:rPr lang="ru-RU" sz="4800" b="1" dirty="0">
                <a:latin typeface="Corbel" panose="020B0503020204020204" pitchFamily="34" charset="0"/>
              </a:rPr>
              <a:t>первые 6 месяцев </a:t>
            </a:r>
            <a:r>
              <a:rPr lang="ru-RU" sz="4800" b="1" dirty="0" smtClean="0">
                <a:latin typeface="Corbel" panose="020B0503020204020204" pitchFamily="34" charset="0"/>
              </a:rPr>
              <a:t>жизни.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Natalia </a:t>
            </a:r>
            <a:r>
              <a:rPr lang="en-US" sz="4800" dirty="0" err="1">
                <a:latin typeface="Corbel" panose="020B0503020204020204" pitchFamily="34" charset="0"/>
              </a:rPr>
              <a:t>Oreiro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ambasadoare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Bunăvoinței</a:t>
            </a:r>
            <a:r>
              <a:rPr lang="en-US" sz="4800" dirty="0">
                <a:latin typeface="Corbel" panose="020B0503020204020204" pitchFamily="34" charset="0"/>
              </a:rPr>
              <a:t> UNICEF, a </a:t>
            </a:r>
            <a:r>
              <a:rPr lang="en-US" sz="4800" dirty="0" err="1">
                <a:latin typeface="Corbel" panose="020B0503020204020204" pitchFamily="34" charset="0"/>
              </a:rPr>
              <a:t>împărtășit</a:t>
            </a:r>
            <a:r>
              <a:rPr lang="en-US" sz="4800" dirty="0">
                <a:latin typeface="Corbel" panose="020B0503020204020204" pitchFamily="34" charset="0"/>
              </a:rPr>
              <a:t> cu </a:t>
            </a:r>
            <a:r>
              <a:rPr lang="en-US" sz="4800" dirty="0" err="1">
                <a:latin typeface="Corbel" panose="020B0503020204020204" pitchFamily="34" charset="0"/>
              </a:rPr>
              <a:t>femeile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din </a:t>
            </a:r>
            <a:r>
              <a:rPr lang="en-US" sz="4800" dirty="0" err="1" smtClean="0">
                <a:latin typeface="Corbel" panose="020B0503020204020204" pitchFamily="34" charset="0"/>
              </a:rPr>
              <a:t>toată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lumea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experiența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cadrul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campaniei</a:t>
            </a:r>
            <a:r>
              <a:rPr lang="en-US" sz="4800" dirty="0">
                <a:latin typeface="Corbel" panose="020B0503020204020204" pitchFamily="34" charset="0"/>
              </a:rPr>
              <a:t> ”OMISIUNE - </a:t>
            </a:r>
            <a:r>
              <a:rPr lang="en-US" sz="4800" dirty="0" smtClean="0">
                <a:latin typeface="Corbel" panose="020B0503020204020204" pitchFamily="34" charset="0"/>
              </a:rPr>
              <a:t>e</a:t>
            </a:r>
            <a:r>
              <a:rPr lang="ro-MD" sz="4800" dirty="0" smtClean="0">
                <a:latin typeface="Corbel" panose="020B0503020204020204" pitchFamily="34" charset="0"/>
              </a:rPr>
              <a:t>ste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 da </a:t>
            </a:r>
            <a:r>
              <a:rPr lang="en-US" sz="4800" dirty="0" err="1">
                <a:latin typeface="Corbel" panose="020B0503020204020204" pitchFamily="34" charset="0"/>
              </a:rPr>
              <a:t>ce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ai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mai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bun din </a:t>
            </a:r>
            <a:r>
              <a:rPr lang="en-US" sz="4800" dirty="0">
                <a:latin typeface="Corbel" panose="020B0503020204020204" pitchFamily="34" charset="0"/>
              </a:rPr>
              <a:t>tine”. </a:t>
            </a:r>
            <a:r>
              <a:rPr lang="en-US" sz="4800" b="1" dirty="0" err="1">
                <a:latin typeface="Corbel" panose="020B0503020204020204" pitchFamily="34" charset="0"/>
              </a:rPr>
              <a:t>Scrieți</a:t>
            </a:r>
            <a:r>
              <a:rPr lang="en-US" sz="4800" b="1" dirty="0">
                <a:latin typeface="Corbel" panose="020B0503020204020204" pitchFamily="34" charset="0"/>
              </a:rPr>
              <a:t> OMISIUNEA, </a:t>
            </a:r>
            <a:r>
              <a:rPr lang="en-US" sz="4800" b="1" dirty="0" err="1">
                <a:latin typeface="Corbel" panose="020B0503020204020204" pitchFamily="34" charset="0"/>
              </a:rPr>
              <a:t>știind</a:t>
            </a:r>
            <a:r>
              <a:rPr lang="en-US" sz="4800" b="1" dirty="0">
                <a:latin typeface="Corbel" panose="020B0503020204020204" pitchFamily="34" charset="0"/>
              </a:rPr>
              <a:t>, </a:t>
            </a:r>
            <a:r>
              <a:rPr lang="en-US" sz="4800" b="1" dirty="0" err="1">
                <a:latin typeface="Corbel" panose="020B0503020204020204" pitchFamily="34" charset="0"/>
              </a:rPr>
              <a:t>că</a:t>
            </a:r>
            <a:r>
              <a:rPr lang="en-US" sz="4800" b="1" dirty="0">
                <a:latin typeface="Corbel" panose="020B0503020204020204" pitchFamily="34" charset="0"/>
              </a:rPr>
              <a:t> Natalia a </a:t>
            </a:r>
            <a:r>
              <a:rPr lang="en-US" sz="4800" b="1" dirty="0" err="1">
                <a:latin typeface="Corbel" panose="020B0503020204020204" pitchFamily="34" charset="0"/>
              </a:rPr>
              <a:t>clasificat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procesul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drept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unul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smtClean="0">
                <a:latin typeface="Corbel" panose="020B0503020204020204" pitchFamily="34" charset="0"/>
              </a:rPr>
              <a:t>din</a:t>
            </a:r>
            <a:r>
              <a:rPr lang="ro-MD" sz="4800" b="1" smtClean="0">
                <a:latin typeface="Corbel" panose="020B0503020204020204" pitchFamily="34" charset="0"/>
              </a:rPr>
              <a:t>tre</a:t>
            </a:r>
            <a:r>
              <a:rPr lang="en-US" sz="4800" b="1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cele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mai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importante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în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primele</a:t>
            </a:r>
            <a:r>
              <a:rPr lang="en-US" sz="4800" b="1" dirty="0">
                <a:latin typeface="Corbel" panose="020B0503020204020204" pitchFamily="34" charset="0"/>
              </a:rPr>
              <a:t> 6 </a:t>
            </a:r>
            <a:r>
              <a:rPr lang="en-US" sz="4800" b="1" dirty="0" err="1">
                <a:latin typeface="Corbel" panose="020B0503020204020204" pitchFamily="34" charset="0"/>
              </a:rPr>
              <a:t>luni</a:t>
            </a:r>
            <a:r>
              <a:rPr lang="en-US" sz="4800" b="1" dirty="0">
                <a:latin typeface="Corbel" panose="020B0503020204020204" pitchFamily="34" charset="0"/>
              </a:rPr>
              <a:t> ale </a:t>
            </a:r>
            <a:r>
              <a:rPr lang="en-US" sz="4800" b="1" dirty="0" err="1">
                <a:latin typeface="Corbel" panose="020B0503020204020204" pitchFamily="34" charset="0"/>
              </a:rPr>
              <a:t>vieții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copilului</a:t>
            </a:r>
            <a:r>
              <a:rPr lang="en-US" sz="4800" b="1" dirty="0">
                <a:latin typeface="Corbel" panose="020B0503020204020204" pitchFamily="34" charset="0"/>
              </a:rPr>
              <a:t>. </a:t>
            </a:r>
            <a:endParaRPr lang="en-US" sz="44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0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20104100" cy="5372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6" name="Google Shape;305;p24"/>
          <p:cNvSpPr txBox="1"/>
          <p:nvPr/>
        </p:nvSpPr>
        <p:spPr>
          <a:xfrm>
            <a:off x="0" y="2834350"/>
            <a:ext cx="20110500" cy="5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11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59013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5584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5299004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Nivel mediu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1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5400" b="1" dirty="0" smtClean="0">
                <a:latin typeface="Corbel" panose="020B0503020204020204" pitchFamily="34" charset="0"/>
              </a:rPr>
              <a:t>только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гласные.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 </a:t>
            </a:r>
            <a:r>
              <a:rPr lang="ru-RU" sz="5400" dirty="0" err="1">
                <a:latin typeface="Corbel" panose="020B0503020204020204" pitchFamily="34" charset="0"/>
              </a:rPr>
              <a:t>о</a:t>
            </a:r>
            <a:r>
              <a:rPr lang="ru-RU" sz="5400" dirty="0">
                <a:latin typeface="Corbel" panose="020B0503020204020204" pitchFamily="34" charset="0"/>
              </a:rPr>
              <a:t> а </a:t>
            </a:r>
            <a:r>
              <a:rPr lang="ru-RU" sz="5400" dirty="0" err="1">
                <a:latin typeface="Corbel" panose="020B0503020204020204" pitchFamily="34" charset="0"/>
              </a:rPr>
              <a:t>а</a:t>
            </a:r>
            <a:r>
              <a:rPr lang="ru-RU" sz="5400" dirty="0">
                <a:latin typeface="Corbel" panose="020B0503020204020204" pitchFamily="34" charset="0"/>
              </a:rPr>
              <a:t> – Супергерой, чей конёк – регенерация. 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 </a:t>
            </a:r>
            <a:r>
              <a:rPr lang="ru-RU" sz="5400" dirty="0">
                <a:latin typeface="Corbel" panose="020B0503020204020204" pitchFamily="34" charset="0"/>
              </a:rPr>
              <a:t>и а – Там работают люди, давшие клятву </a:t>
            </a:r>
            <a:r>
              <a:rPr lang="ru-RU" sz="5400" dirty="0" smtClean="0">
                <a:latin typeface="Corbel" panose="020B0503020204020204" pitchFamily="34" charset="0"/>
              </a:rPr>
              <a:t>Гиппократа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и </a:t>
            </a:r>
            <a:r>
              <a:rPr lang="ru-RU" sz="5400" dirty="0">
                <a:latin typeface="Corbel" panose="020B0503020204020204" pitchFamily="34" charset="0"/>
              </a:rPr>
              <a:t>а и ы – Они укрепляют </a:t>
            </a:r>
            <a:r>
              <a:rPr lang="ru-RU" sz="5400" dirty="0" smtClean="0">
                <a:latin typeface="Corbel" panose="020B0503020204020204" pitchFamily="34" charset="0"/>
              </a:rPr>
              <a:t>иммунитет.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cuvintele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în</a:t>
            </a:r>
            <a:r>
              <a:rPr lang="en-US" sz="5400" b="1" dirty="0">
                <a:latin typeface="Corbel" panose="020B0503020204020204" pitchFamily="34" charset="0"/>
              </a:rPr>
              <a:t> care au </a:t>
            </a:r>
            <a:r>
              <a:rPr lang="en-US" sz="5400" b="1" dirty="0" err="1">
                <a:latin typeface="Corbel" panose="020B0503020204020204" pitchFamily="34" charset="0"/>
              </a:rPr>
              <a:t>fost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omise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toate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consoanele</a:t>
            </a:r>
            <a:r>
              <a:rPr lang="en-US" sz="5400" b="1" dirty="0">
                <a:latin typeface="Corbel" panose="020B0503020204020204" pitchFamily="34" charset="0"/>
              </a:rPr>
              <a:t>. 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o </a:t>
            </a:r>
            <a:r>
              <a:rPr lang="en-US" sz="5400" dirty="0">
                <a:latin typeface="Corbel" panose="020B0503020204020204" pitchFamily="34" charset="0"/>
              </a:rPr>
              <a:t>e </a:t>
            </a:r>
            <a:r>
              <a:rPr lang="en-US" sz="5400" dirty="0" err="1">
                <a:latin typeface="Corbel" panose="020B0503020204020204" pitchFamily="34" charset="0"/>
              </a:rPr>
              <a:t>i</a:t>
            </a:r>
            <a:r>
              <a:rPr lang="en-US" sz="5400" dirty="0">
                <a:latin typeface="Corbel" panose="020B0503020204020204" pitchFamily="34" charset="0"/>
              </a:rPr>
              <a:t> e – </a:t>
            </a:r>
            <a:r>
              <a:rPr lang="en-US" sz="5400" dirty="0" err="1">
                <a:latin typeface="Corbel" panose="020B0503020204020204" pitchFamily="34" charset="0"/>
              </a:rPr>
              <a:t>Supererou</a:t>
            </a:r>
            <a:r>
              <a:rPr lang="en-US" sz="5400" dirty="0">
                <a:latin typeface="Corbel" panose="020B0503020204020204" pitchFamily="34" charset="0"/>
              </a:rPr>
              <a:t>, al </a:t>
            </a:r>
            <a:r>
              <a:rPr lang="en-US" sz="5400" dirty="0" err="1">
                <a:latin typeface="Corbel" panose="020B0503020204020204" pitchFamily="34" charset="0"/>
              </a:rPr>
              <a:t>cărui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punct</a:t>
            </a:r>
            <a:r>
              <a:rPr lang="en-US" sz="5400" dirty="0">
                <a:latin typeface="Corbel" panose="020B0503020204020204" pitchFamily="34" charset="0"/>
              </a:rPr>
              <a:t> forte </a:t>
            </a:r>
            <a:r>
              <a:rPr lang="en-US" sz="5400" dirty="0" err="1">
                <a:latin typeface="Corbel" panose="020B0503020204020204" pitchFamily="34" charset="0"/>
              </a:rPr>
              <a:t>este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regenerarea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 – </a:t>
            </a:r>
            <a:r>
              <a:rPr lang="en-US" sz="5400" dirty="0" err="1">
                <a:latin typeface="Corbel" panose="020B0503020204020204" pitchFamily="34" charset="0"/>
              </a:rPr>
              <a:t>Acolo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lucrează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persoanele</a:t>
            </a:r>
            <a:r>
              <a:rPr lang="en-US" sz="5400" dirty="0">
                <a:latin typeface="Corbel" panose="020B0503020204020204" pitchFamily="34" charset="0"/>
              </a:rPr>
              <a:t>, care au </a:t>
            </a:r>
            <a:r>
              <a:rPr lang="en-US" sz="5400" dirty="0" err="1">
                <a:latin typeface="Corbel" panose="020B0503020204020204" pitchFamily="34" charset="0"/>
              </a:rPr>
              <a:t>dat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Jurământul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lui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Hippocrate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 </a:t>
            </a:r>
            <a:r>
              <a:rPr lang="en-US" sz="5400" dirty="0" err="1">
                <a:latin typeface="Corbel" panose="020B0503020204020204" pitchFamily="34" charset="0"/>
              </a:rPr>
              <a:t>i</a:t>
            </a:r>
            <a:r>
              <a:rPr lang="en-US" sz="5400" dirty="0">
                <a:latin typeface="Corbel" panose="020B0503020204020204" pitchFamily="34" charset="0"/>
              </a:rPr>
              <a:t> e </a:t>
            </a:r>
            <a:r>
              <a:rPr lang="en-US" sz="5400" dirty="0" err="1">
                <a:latin typeface="Corbel" panose="020B0503020204020204" pitchFamily="34" charset="0"/>
              </a:rPr>
              <a:t>e</a:t>
            </a:r>
            <a:r>
              <a:rPr lang="en-US" sz="5400" dirty="0">
                <a:latin typeface="Corbel" panose="020B0503020204020204" pitchFamily="34" charset="0"/>
              </a:rPr>
              <a:t> – </a:t>
            </a:r>
            <a:r>
              <a:rPr lang="en-US" sz="5400" dirty="0" err="1">
                <a:latin typeface="Corbel" panose="020B0503020204020204" pitchFamily="34" charset="0"/>
              </a:rPr>
              <a:t>Ele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întăresc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sistemul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imunitar</a:t>
            </a:r>
            <a:r>
              <a:rPr lang="en-US" sz="5400" dirty="0">
                <a:latin typeface="Corbel" panose="020B0503020204020204" pitchFamily="34" charset="0"/>
              </a:rPr>
              <a:t>.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114265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5400" b="1" dirty="0" smtClean="0">
                <a:latin typeface="Corbel" panose="020B0503020204020204" pitchFamily="34" charset="0"/>
              </a:rPr>
              <a:t>только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гласные.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 </a:t>
            </a:r>
            <a:r>
              <a:rPr lang="ru-RU" sz="5400" dirty="0" err="1">
                <a:latin typeface="Corbel" panose="020B0503020204020204" pitchFamily="34" charset="0"/>
              </a:rPr>
              <a:t>о</a:t>
            </a:r>
            <a:r>
              <a:rPr lang="ru-RU" sz="5400" dirty="0">
                <a:latin typeface="Corbel" panose="020B0503020204020204" pitchFamily="34" charset="0"/>
              </a:rPr>
              <a:t> а </a:t>
            </a:r>
            <a:r>
              <a:rPr lang="ru-RU" sz="5400" dirty="0" err="1">
                <a:latin typeface="Corbel" panose="020B0503020204020204" pitchFamily="34" charset="0"/>
              </a:rPr>
              <a:t>а</a:t>
            </a:r>
            <a:r>
              <a:rPr lang="ru-RU" sz="5400" dirty="0">
                <a:latin typeface="Corbel" panose="020B0503020204020204" pitchFamily="34" charset="0"/>
              </a:rPr>
              <a:t> – Супергерой, чей конёк – регенерация. 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 </a:t>
            </a:r>
            <a:r>
              <a:rPr lang="ru-RU" sz="5400" dirty="0">
                <a:latin typeface="Corbel" panose="020B0503020204020204" pitchFamily="34" charset="0"/>
              </a:rPr>
              <a:t>и а – Там работают люди, давшие клятву </a:t>
            </a:r>
            <a:r>
              <a:rPr lang="ru-RU" sz="5400" dirty="0" smtClean="0">
                <a:latin typeface="Corbel" panose="020B0503020204020204" pitchFamily="34" charset="0"/>
              </a:rPr>
              <a:t>Гиппократа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и </a:t>
            </a:r>
            <a:r>
              <a:rPr lang="ru-RU" sz="5400" dirty="0">
                <a:latin typeface="Corbel" panose="020B0503020204020204" pitchFamily="34" charset="0"/>
              </a:rPr>
              <a:t>а и ы – Они укрепляют </a:t>
            </a:r>
            <a:r>
              <a:rPr lang="ru-RU" sz="5400" dirty="0" smtClean="0">
                <a:latin typeface="Corbel" panose="020B0503020204020204" pitchFamily="34" charset="0"/>
              </a:rPr>
              <a:t>иммунитет.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cuvintele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în</a:t>
            </a:r>
            <a:r>
              <a:rPr lang="en-US" sz="5400" b="1" dirty="0">
                <a:latin typeface="Corbel" panose="020B0503020204020204" pitchFamily="34" charset="0"/>
              </a:rPr>
              <a:t> care au </a:t>
            </a:r>
            <a:r>
              <a:rPr lang="en-US" sz="5400" b="1" dirty="0" err="1">
                <a:latin typeface="Corbel" panose="020B0503020204020204" pitchFamily="34" charset="0"/>
              </a:rPr>
              <a:t>fost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omise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toate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consoanele</a:t>
            </a:r>
            <a:r>
              <a:rPr lang="en-US" sz="5400" b="1" dirty="0">
                <a:latin typeface="Corbel" panose="020B0503020204020204" pitchFamily="34" charset="0"/>
              </a:rPr>
              <a:t>. 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o </a:t>
            </a:r>
            <a:r>
              <a:rPr lang="en-US" sz="5400" dirty="0">
                <a:latin typeface="Corbel" panose="020B0503020204020204" pitchFamily="34" charset="0"/>
              </a:rPr>
              <a:t>e </a:t>
            </a:r>
            <a:r>
              <a:rPr lang="en-US" sz="5400" dirty="0" err="1">
                <a:latin typeface="Corbel" panose="020B0503020204020204" pitchFamily="34" charset="0"/>
              </a:rPr>
              <a:t>i</a:t>
            </a:r>
            <a:r>
              <a:rPr lang="en-US" sz="5400" dirty="0">
                <a:latin typeface="Corbel" panose="020B0503020204020204" pitchFamily="34" charset="0"/>
              </a:rPr>
              <a:t> e – </a:t>
            </a:r>
            <a:r>
              <a:rPr lang="en-US" sz="5400" dirty="0" err="1">
                <a:latin typeface="Corbel" panose="020B0503020204020204" pitchFamily="34" charset="0"/>
              </a:rPr>
              <a:t>Supererou</a:t>
            </a:r>
            <a:r>
              <a:rPr lang="en-US" sz="5400" dirty="0">
                <a:latin typeface="Corbel" panose="020B0503020204020204" pitchFamily="34" charset="0"/>
              </a:rPr>
              <a:t>, al </a:t>
            </a:r>
            <a:r>
              <a:rPr lang="en-US" sz="5400" dirty="0" err="1">
                <a:latin typeface="Corbel" panose="020B0503020204020204" pitchFamily="34" charset="0"/>
              </a:rPr>
              <a:t>cărui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punct</a:t>
            </a:r>
            <a:r>
              <a:rPr lang="en-US" sz="5400" dirty="0">
                <a:latin typeface="Corbel" panose="020B0503020204020204" pitchFamily="34" charset="0"/>
              </a:rPr>
              <a:t> forte </a:t>
            </a:r>
            <a:r>
              <a:rPr lang="en-US" sz="5400" dirty="0" err="1">
                <a:latin typeface="Corbel" panose="020B0503020204020204" pitchFamily="34" charset="0"/>
              </a:rPr>
              <a:t>este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regenerarea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 – </a:t>
            </a:r>
            <a:r>
              <a:rPr lang="en-US" sz="5400" dirty="0" err="1">
                <a:latin typeface="Corbel" panose="020B0503020204020204" pitchFamily="34" charset="0"/>
              </a:rPr>
              <a:t>Acolo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lucrează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persoanele</a:t>
            </a:r>
            <a:r>
              <a:rPr lang="en-US" sz="5400" dirty="0">
                <a:latin typeface="Corbel" panose="020B0503020204020204" pitchFamily="34" charset="0"/>
              </a:rPr>
              <a:t>, care au </a:t>
            </a:r>
            <a:r>
              <a:rPr lang="en-US" sz="5400" dirty="0" err="1">
                <a:latin typeface="Corbel" panose="020B0503020204020204" pitchFamily="34" charset="0"/>
              </a:rPr>
              <a:t>dat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Jurământul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lui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Hippocrate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 </a:t>
            </a:r>
            <a:r>
              <a:rPr lang="en-US" sz="5400" dirty="0" err="1">
                <a:latin typeface="Corbel" panose="020B0503020204020204" pitchFamily="34" charset="0"/>
              </a:rPr>
              <a:t>i</a:t>
            </a:r>
            <a:r>
              <a:rPr lang="en-US" sz="5400" dirty="0">
                <a:latin typeface="Corbel" panose="020B0503020204020204" pitchFamily="34" charset="0"/>
              </a:rPr>
              <a:t> e </a:t>
            </a:r>
            <a:r>
              <a:rPr lang="en-US" sz="5400" dirty="0" err="1">
                <a:latin typeface="Corbel" panose="020B0503020204020204" pitchFamily="34" charset="0"/>
              </a:rPr>
              <a:t>e</a:t>
            </a:r>
            <a:r>
              <a:rPr lang="en-US" sz="5400" dirty="0">
                <a:latin typeface="Corbel" panose="020B0503020204020204" pitchFamily="34" charset="0"/>
              </a:rPr>
              <a:t> – </a:t>
            </a:r>
            <a:r>
              <a:rPr lang="en-US" sz="5400" dirty="0" err="1">
                <a:latin typeface="Corbel" panose="020B0503020204020204" pitchFamily="34" charset="0"/>
              </a:rPr>
              <a:t>Ele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întăresc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sistemul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imunitar</a:t>
            </a:r>
            <a:r>
              <a:rPr lang="en-US" sz="5400" dirty="0">
                <a:latin typeface="Corbel" panose="020B0503020204020204" pitchFamily="34" charset="0"/>
              </a:rPr>
              <a:t>.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114265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5847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>
        <p:sndAc>
          <p:stSnd>
            <p:snd r:embed="rId3" name="chimes.wav"/>
          </p:stSnd>
        </p:sndAc>
      </p:transition>
    </mc:Choice>
    <mc:Fallback xmlns="">
      <p:transition spd="slow" advClick="0" advTm="6000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Что помогло избежать более 15 миллионов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смертей от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кори</a:t>
            </a:r>
            <a:r>
              <a:rPr lang="ru-RU" sz="7200" b="1" dirty="0">
                <a:latin typeface="Corbel" panose="020B0503020204020204" pitchFamily="34" charset="0"/>
              </a:rPr>
              <a:t>: изоляция или </a:t>
            </a:r>
            <a:r>
              <a:rPr lang="ru-RU" sz="7200" b="1" dirty="0" smtClean="0">
                <a:latin typeface="Corbel" panose="020B0503020204020204" pitchFamily="34" charset="0"/>
              </a:rPr>
              <a:t>вакцинация?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Izolarea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vaccinarea</a:t>
            </a:r>
            <a:r>
              <a:rPr lang="en-US" sz="7200" b="1" dirty="0">
                <a:latin typeface="Corbel" panose="020B0503020204020204" pitchFamily="34" charset="0"/>
              </a:rPr>
              <a:t> a </a:t>
            </a:r>
            <a:r>
              <a:rPr lang="en-US" sz="7200" b="1" dirty="0" err="1">
                <a:latin typeface="Corbel" panose="020B0503020204020204" pitchFamily="34" charset="0"/>
              </a:rPr>
              <a:t>permis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evitarea</a:t>
            </a:r>
            <a:r>
              <a:rPr lang="en-US" sz="7200" b="1" dirty="0">
                <a:latin typeface="Corbel" panose="020B0503020204020204" pitchFamily="34" charset="0"/>
              </a:rPr>
              <a:t> a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peste</a:t>
            </a:r>
            <a:r>
              <a:rPr lang="en-US" sz="7200" b="1" dirty="0" smtClean="0">
                <a:latin typeface="Corbel" panose="020B0503020204020204" pitchFamily="34" charset="0"/>
              </a:rPr>
              <a:t> 15 </a:t>
            </a:r>
            <a:r>
              <a:rPr lang="en-US" sz="7200" b="1" dirty="0" err="1" smtClean="0">
                <a:latin typeface="Corbel" panose="020B0503020204020204" pitchFamily="34" charset="0"/>
              </a:rPr>
              <a:t>milioane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de </a:t>
            </a:r>
            <a:r>
              <a:rPr lang="en-US" sz="7200" b="1" dirty="0" err="1">
                <a:latin typeface="Corbel" panose="020B0503020204020204" pitchFamily="34" charset="0"/>
              </a:rPr>
              <a:t>decese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rujeolă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084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Что помогло избежать более 15 миллионов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смертей от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кори</a:t>
            </a:r>
            <a:r>
              <a:rPr lang="ru-RU" sz="7200" b="1" dirty="0">
                <a:latin typeface="Corbel" panose="020B0503020204020204" pitchFamily="34" charset="0"/>
              </a:rPr>
              <a:t>: изоляция или </a:t>
            </a:r>
            <a:r>
              <a:rPr lang="ru-RU" sz="7200" b="1" dirty="0" smtClean="0">
                <a:latin typeface="Corbel" panose="020B0503020204020204" pitchFamily="34" charset="0"/>
              </a:rPr>
              <a:t>вакцинация?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Izolarea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vaccinarea</a:t>
            </a:r>
            <a:r>
              <a:rPr lang="en-US" sz="7200" b="1" dirty="0">
                <a:latin typeface="Corbel" panose="020B0503020204020204" pitchFamily="34" charset="0"/>
              </a:rPr>
              <a:t> a </a:t>
            </a:r>
            <a:r>
              <a:rPr lang="en-US" sz="7200" b="1" dirty="0" err="1">
                <a:latin typeface="Corbel" panose="020B0503020204020204" pitchFamily="34" charset="0"/>
              </a:rPr>
              <a:t>permis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evitarea</a:t>
            </a:r>
            <a:r>
              <a:rPr lang="en-US" sz="7200" b="1" dirty="0">
                <a:latin typeface="Corbel" panose="020B0503020204020204" pitchFamily="34" charset="0"/>
              </a:rPr>
              <a:t> a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peste</a:t>
            </a:r>
            <a:r>
              <a:rPr lang="en-US" sz="7200" b="1" dirty="0" smtClean="0">
                <a:latin typeface="Corbel" panose="020B0503020204020204" pitchFamily="34" charset="0"/>
              </a:rPr>
              <a:t> 15 </a:t>
            </a:r>
            <a:r>
              <a:rPr lang="en-US" sz="7200" b="1" dirty="0" err="1" smtClean="0">
                <a:latin typeface="Corbel" panose="020B0503020204020204" pitchFamily="34" charset="0"/>
              </a:rPr>
              <a:t>milioane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de </a:t>
            </a:r>
            <a:r>
              <a:rPr lang="en-US" sz="7200" b="1" dirty="0" err="1">
                <a:latin typeface="Corbel" panose="020B0503020204020204" pitchFamily="34" charset="0"/>
              </a:rPr>
              <a:t>decese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rujeolă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37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что, если дольше 15 секунд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обниматься с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человеком</a:t>
            </a:r>
            <a:r>
              <a:rPr lang="ru-RU" sz="7200" b="1" dirty="0">
                <a:latin typeface="Corbel" panose="020B0503020204020204" pitchFamily="34" charset="0"/>
              </a:rPr>
              <a:t>, у которого ВИЧ,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то </a:t>
            </a:r>
            <a:r>
              <a:rPr lang="ru-RU" sz="7200" b="1" dirty="0">
                <a:latin typeface="Corbel" panose="020B0503020204020204" pitchFamily="34" charset="0"/>
              </a:rPr>
              <a:t>можно заразиться? 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dacă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cuprindeți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mult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de </a:t>
            </a:r>
            <a:r>
              <a:rPr lang="en-US" sz="7200" b="1" dirty="0" smtClean="0">
                <a:latin typeface="Corbel" panose="020B0503020204020204" pitchFamily="34" charset="0"/>
              </a:rPr>
              <a:t>15 </a:t>
            </a:r>
            <a:r>
              <a:rPr lang="en-US" sz="7200" b="1" dirty="0" err="1" smtClean="0">
                <a:latin typeface="Corbel" panose="020B0503020204020204" pitchFamily="34" charset="0"/>
              </a:rPr>
              <a:t>secunde</a:t>
            </a:r>
            <a:r>
              <a:rPr lang="en-US" sz="7200" b="1" dirty="0" smtClean="0">
                <a:latin typeface="Corbel" panose="020B0503020204020204" pitchFamily="34" charset="0"/>
              </a:rPr>
              <a:t> cu </a:t>
            </a:r>
            <a:r>
              <a:rPr lang="en-US" sz="7200" b="1" dirty="0">
                <a:latin typeface="Corbel" panose="020B0503020204020204" pitchFamily="34" charset="0"/>
              </a:rPr>
              <a:t>o </a:t>
            </a:r>
            <a:r>
              <a:rPr lang="en-US" sz="7200" b="1" dirty="0" err="1">
                <a:latin typeface="Corbel" panose="020B0503020204020204" pitchFamily="34" charset="0"/>
              </a:rPr>
              <a:t>persoană</a:t>
            </a:r>
            <a:r>
              <a:rPr lang="en-US" sz="7200" b="1" dirty="0">
                <a:latin typeface="Corbel" panose="020B0503020204020204" pitchFamily="34" charset="0"/>
              </a:rPr>
              <a:t> HIV-</a:t>
            </a:r>
            <a:r>
              <a:rPr lang="en-US" sz="7200" b="1" dirty="0" err="1">
                <a:latin typeface="Corbel" panose="020B0503020204020204" pitchFamily="34" charset="0"/>
              </a:rPr>
              <a:t>pozitivă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vă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veți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infecta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346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что, если дольше 15 секунд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обниматься с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человеком</a:t>
            </a:r>
            <a:r>
              <a:rPr lang="ru-RU" sz="7200" b="1" dirty="0">
                <a:latin typeface="Corbel" panose="020B0503020204020204" pitchFamily="34" charset="0"/>
              </a:rPr>
              <a:t>, у которого ВИЧ,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то </a:t>
            </a:r>
            <a:r>
              <a:rPr lang="ru-RU" sz="7200" b="1" dirty="0">
                <a:latin typeface="Corbel" panose="020B0503020204020204" pitchFamily="34" charset="0"/>
              </a:rPr>
              <a:t>можно заразиться? 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dacă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cuprindeți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mult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de </a:t>
            </a:r>
            <a:r>
              <a:rPr lang="en-US" sz="7200" b="1" dirty="0" smtClean="0">
                <a:latin typeface="Corbel" panose="020B0503020204020204" pitchFamily="34" charset="0"/>
              </a:rPr>
              <a:t>15 </a:t>
            </a:r>
            <a:r>
              <a:rPr lang="en-US" sz="7200" b="1" dirty="0" err="1" smtClean="0">
                <a:latin typeface="Corbel" panose="020B0503020204020204" pitchFamily="34" charset="0"/>
              </a:rPr>
              <a:t>secunde</a:t>
            </a:r>
            <a:r>
              <a:rPr lang="en-US" sz="7200" b="1" dirty="0" smtClean="0">
                <a:latin typeface="Corbel" panose="020B0503020204020204" pitchFamily="34" charset="0"/>
              </a:rPr>
              <a:t> cu </a:t>
            </a:r>
            <a:r>
              <a:rPr lang="en-US" sz="7200" b="1" dirty="0">
                <a:latin typeface="Corbel" panose="020B0503020204020204" pitchFamily="34" charset="0"/>
              </a:rPr>
              <a:t>o </a:t>
            </a:r>
            <a:r>
              <a:rPr lang="en-US" sz="7200" b="1" dirty="0" err="1">
                <a:latin typeface="Corbel" panose="020B0503020204020204" pitchFamily="34" charset="0"/>
              </a:rPr>
              <a:t>persoană</a:t>
            </a:r>
            <a:r>
              <a:rPr lang="en-US" sz="7200" b="1" dirty="0">
                <a:latin typeface="Corbel" panose="020B0503020204020204" pitchFamily="34" charset="0"/>
              </a:rPr>
              <a:t> HIV-</a:t>
            </a:r>
            <a:r>
              <a:rPr lang="en-US" sz="7200" b="1" dirty="0" err="1">
                <a:latin typeface="Corbel" panose="020B0503020204020204" pitchFamily="34" charset="0"/>
              </a:rPr>
              <a:t>pozitivă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vă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veți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infecta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599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«Можете считать меня причиной перенаселения», – </a:t>
            </a:r>
            <a:r>
              <a:rPr lang="ru-RU" sz="5400" dirty="0" smtClean="0">
                <a:latin typeface="Corbel" panose="020B0503020204020204" pitchFamily="34" charset="0"/>
              </a:rPr>
              <a:t>шутит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австралийский </a:t>
            </a:r>
            <a:r>
              <a:rPr lang="ru-RU" sz="5400" dirty="0">
                <a:latin typeface="Corbel" panose="020B0503020204020204" pitchFamily="34" charset="0"/>
              </a:rPr>
              <a:t>железнодорожник Джеймс </a:t>
            </a:r>
            <a:r>
              <a:rPr lang="ru-RU" sz="5400" dirty="0" err="1" smtClean="0">
                <a:latin typeface="Corbel" panose="020B0503020204020204" pitchFamily="34" charset="0"/>
              </a:rPr>
              <a:t>Харрисон</a:t>
            </a:r>
            <a:r>
              <a:rPr lang="ru-RU" sz="5400" dirty="0" smtClean="0">
                <a:latin typeface="Corbel" panose="020B0503020204020204" pitchFamily="34" charset="0"/>
              </a:rPr>
              <a:t>,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которого </a:t>
            </a:r>
            <a:r>
              <a:rPr lang="ru-RU" sz="5400" dirty="0">
                <a:latin typeface="Corbel" panose="020B0503020204020204" pitchFamily="34" charset="0"/>
              </a:rPr>
              <a:t>называют Человеком с золотой рукой. В 2003 </a:t>
            </a:r>
            <a:r>
              <a:rPr lang="ru-RU" sz="5400" dirty="0" smtClean="0">
                <a:latin typeface="Corbel" panose="020B0503020204020204" pitchFamily="34" charset="0"/>
              </a:rPr>
              <a:t>году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Книга </a:t>
            </a:r>
            <a:r>
              <a:rPr lang="ru-RU" sz="5400" dirty="0">
                <a:latin typeface="Corbel" panose="020B0503020204020204" pitchFamily="34" charset="0"/>
              </a:rPr>
              <a:t>рекордов Гиннесса назвала Джеймса самым активным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 </a:t>
            </a:r>
            <a:r>
              <a:rPr lang="ru-RU" sz="5400" dirty="0">
                <a:latin typeface="Corbel" panose="020B0503020204020204" pitchFamily="34" charset="0"/>
              </a:rPr>
              <a:t>мире… </a:t>
            </a:r>
            <a:r>
              <a:rPr lang="ru-RU" sz="5400" b="1" dirty="0">
                <a:latin typeface="Corbel" panose="020B0503020204020204" pitchFamily="34" charset="0"/>
              </a:rPr>
              <a:t>Кем</a:t>
            </a:r>
            <a:r>
              <a:rPr lang="ru-RU" sz="5400" b="1" dirty="0" smtClean="0">
                <a:latin typeface="Corbel" panose="020B0503020204020204" pitchFamily="34" charset="0"/>
              </a:rPr>
              <a:t>?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”</a:t>
            </a:r>
            <a:r>
              <a:rPr lang="en-US" sz="5400" dirty="0" err="1">
                <a:latin typeface="Corbel" panose="020B0503020204020204" pitchFamily="34" charset="0"/>
              </a:rPr>
              <a:t>Mă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puteți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numi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cauză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suprapopulării</a:t>
            </a:r>
            <a:r>
              <a:rPr lang="en-US" sz="5400" dirty="0">
                <a:latin typeface="Corbel" panose="020B0503020204020204" pitchFamily="34" charset="0"/>
              </a:rPr>
              <a:t>” - </a:t>
            </a:r>
            <a:r>
              <a:rPr lang="en-US" sz="5400" dirty="0" err="1">
                <a:latin typeface="Corbel" panose="020B0503020204020204" pitchFamily="34" charset="0"/>
              </a:rPr>
              <a:t>glumește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lucrătorul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feroviar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australian</a:t>
            </a:r>
            <a:r>
              <a:rPr lang="en-US" sz="5400" dirty="0">
                <a:latin typeface="Corbel" panose="020B0503020204020204" pitchFamily="34" charset="0"/>
              </a:rPr>
              <a:t> James Harrison, care e </a:t>
            </a:r>
            <a:r>
              <a:rPr lang="en-US" sz="5400" dirty="0" err="1">
                <a:latin typeface="Corbel" panose="020B0503020204020204" pitchFamily="34" charset="0"/>
              </a:rPr>
              <a:t>supranumit</a:t>
            </a:r>
            <a:r>
              <a:rPr lang="en-US" sz="5400" dirty="0">
                <a:latin typeface="Corbel" panose="020B0503020204020204" pitchFamily="34" charset="0"/>
              </a:rPr>
              <a:t> ”</a:t>
            </a:r>
            <a:r>
              <a:rPr lang="en-US" sz="5400" dirty="0" err="1">
                <a:latin typeface="Corbel" panose="020B0503020204020204" pitchFamily="34" charset="0"/>
              </a:rPr>
              <a:t>Omul</a:t>
            </a:r>
            <a:r>
              <a:rPr lang="en-US" sz="5400" dirty="0">
                <a:latin typeface="Corbel" panose="020B0503020204020204" pitchFamily="34" charset="0"/>
              </a:rPr>
              <a:t> cu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mână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de </a:t>
            </a:r>
            <a:r>
              <a:rPr lang="en-US" sz="5400" dirty="0" err="1">
                <a:latin typeface="Corbel" panose="020B0503020204020204" pitchFamily="34" charset="0"/>
              </a:rPr>
              <a:t>aur</a:t>
            </a:r>
            <a:r>
              <a:rPr lang="en-US" sz="5400" dirty="0">
                <a:latin typeface="Corbel" panose="020B0503020204020204" pitchFamily="34" charset="0"/>
              </a:rPr>
              <a:t>”.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anul</a:t>
            </a:r>
            <a:r>
              <a:rPr lang="en-US" sz="5400" dirty="0">
                <a:latin typeface="Corbel" panose="020B0503020204020204" pitchFamily="34" charset="0"/>
              </a:rPr>
              <a:t> 2003 </a:t>
            </a:r>
            <a:r>
              <a:rPr lang="en-US" sz="5400" dirty="0" err="1">
                <a:latin typeface="Corbel" panose="020B0503020204020204" pitchFamily="34" charset="0"/>
              </a:rPr>
              <a:t>Cartea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Recordurilor</a:t>
            </a:r>
            <a:r>
              <a:rPr lang="en-US" sz="5400" dirty="0">
                <a:latin typeface="Corbel" panose="020B0503020204020204" pitchFamily="34" charset="0"/>
              </a:rPr>
              <a:t> Guinness l-a </a:t>
            </a:r>
            <a:r>
              <a:rPr lang="en-US" sz="5400" dirty="0" err="1" smtClean="0">
                <a:latin typeface="Corbel" panose="020B0503020204020204" pitchFamily="34" charset="0"/>
              </a:rPr>
              <a:t>numit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James </a:t>
            </a:r>
            <a:r>
              <a:rPr lang="en-US" sz="5400" dirty="0" err="1">
                <a:latin typeface="Corbel" panose="020B0503020204020204" pitchFamily="34" charset="0"/>
              </a:rPr>
              <a:t>cel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mai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activ</a:t>
            </a:r>
            <a:r>
              <a:rPr lang="en-US" sz="5400" dirty="0">
                <a:latin typeface="Corbel" panose="020B0503020204020204" pitchFamily="34" charset="0"/>
              </a:rPr>
              <a:t> EL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lume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 err="1">
                <a:latin typeface="Corbel" panose="020B0503020204020204" pitchFamily="34" charset="0"/>
              </a:rPr>
              <a:t>Restabiliți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înlocuirea</a:t>
            </a:r>
            <a:r>
              <a:rPr lang="en-US" sz="5400" dirty="0">
                <a:latin typeface="Corbel" panose="020B0503020204020204" pitchFamily="34" charset="0"/>
              </a:rPr>
              <a:t>  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270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2934</TotalTime>
  <Words>1232</Words>
  <Application>Microsoft Office PowerPoint</Application>
  <PresentationFormat>Произвольный</PresentationFormat>
  <Paragraphs>159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409</cp:revision>
  <dcterms:modified xsi:type="dcterms:W3CDTF">2021-01-06T12:24:56Z</dcterms:modified>
</cp:coreProperties>
</file>