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sldIdLst>
    <p:sldId id="256" r:id="rId2"/>
    <p:sldId id="260" r:id="rId3"/>
    <p:sldId id="261" r:id="rId4"/>
    <p:sldId id="262" r:id="rId5"/>
    <p:sldId id="257" r:id="rId6"/>
    <p:sldId id="258" r:id="rId7"/>
    <p:sldId id="263" r:id="rId8"/>
    <p:sldId id="264" r:id="rId9"/>
    <p:sldId id="265" r:id="rId10"/>
    <p:sldId id="266" r:id="rId11"/>
    <p:sldId id="267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9CF1AB2-1976-4502-BF36-3FF5EA218861}" styleName="Средний стиль 4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8" d="100"/>
          <a:sy n="98" d="100"/>
        </p:scale>
        <p:origin x="-36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367603D-71B4-48C0-9C43-75DE3864E4D1}" type="datetimeFigureOut">
              <a:rPr lang="ru-RU" smtClean="0"/>
              <a:pPr/>
              <a:t>03.03.2011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776F6A8-3626-47B1-996E-610EBCEDE1F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1536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E00A19C6-5A66-413D-8DAE-E570D0654571}" type="slidenum">
              <a:rPr lang="ru-RU" smtClean="0"/>
              <a:pPr/>
              <a:t>3</a:t>
            </a:fld>
            <a:endParaRPr 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 bwMode="gray">
          <a:xfrm>
            <a:off x="502920" y="1984248"/>
            <a:ext cx="8211312" cy="2953512"/>
          </a:xfrm>
          <a:prstGeom prst="roundRect">
            <a:avLst>
              <a:gd name="adj" fmla="val 5521"/>
            </a:avLst>
          </a:prstGeom>
          <a:gradFill>
            <a:gsLst>
              <a:gs pos="0">
                <a:schemeClr val="bg1">
                  <a:alpha val="79000"/>
                </a:schemeClr>
              </a:gs>
              <a:gs pos="30000">
                <a:schemeClr val="bg2"/>
              </a:gs>
              <a:gs pos="66000">
                <a:schemeClr val="bg2"/>
              </a:gs>
              <a:gs pos="100000">
                <a:schemeClr val="bg1">
                  <a:alpha val="61000"/>
                </a:schemeClr>
              </a:gs>
            </a:gsLst>
            <a:lin ang="5400000" scaled="1"/>
          </a:gradFill>
          <a:ln w="38100">
            <a:solidFill>
              <a:schemeClr val="bg2">
                <a:lumMod val="20000"/>
                <a:lumOff val="80000"/>
              </a:schemeClr>
            </a:solidFill>
          </a:ln>
          <a:effectLst>
            <a:outerShdw sx="1000" sy="1000" algn="ctr" rotWithShape="0">
              <a:srgbClr val="000000"/>
            </a:outerShdw>
          </a:effectLst>
          <a:scene3d>
            <a:camera prst="orthographicFront"/>
            <a:lightRig rig="threePt" dir="t"/>
          </a:scene3d>
          <a:sp3d extrusionH="76200" prstMaterial="matte">
            <a:bevelT w="50800" h="50800" prst="softRound"/>
            <a:bevelB w="50800" h="50800" prst="softRound"/>
            <a:extrusionClr>
              <a:schemeClr val="bg2">
                <a:lumMod val="50000"/>
              </a:schemeClr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 bwMode="gray">
          <a:xfrm>
            <a:off x="713232" y="2432304"/>
            <a:ext cx="7772400" cy="1353312"/>
          </a:xfrm>
        </p:spPr>
        <p:txBody>
          <a:bodyPr>
            <a:noAutofit/>
            <a:scene3d>
              <a:camera prst="orthographicFront"/>
              <a:lightRig rig="flat" dir="t">
                <a:rot lat="0" lon="0" rev="6600000"/>
              </a:lightRig>
            </a:scene3d>
            <a:sp3d extrusionH="25400" contourW="8890">
              <a:bevelT w="38100" h="31750"/>
              <a:contourClr>
                <a:schemeClr val="tx2">
                  <a:lumMod val="90000"/>
                </a:schemeClr>
              </a:contourClr>
            </a:sp3d>
          </a:bodyPr>
          <a:lstStyle>
            <a:lvl1pPr>
              <a:defRPr sz="4800">
                <a:gradFill>
                  <a:gsLst>
                    <a:gs pos="0">
                      <a:schemeClr val="tx2"/>
                    </a:gs>
                    <a:gs pos="75000">
                      <a:schemeClr val="tx2">
                        <a:lumMod val="75000"/>
                      </a:schemeClr>
                    </a:gs>
                    <a:gs pos="100000">
                      <a:schemeClr val="tx2">
                        <a:lumMod val="50000"/>
                      </a:schemeClr>
                    </a:gs>
                  </a:gsLst>
                  <a:lin ang="5400000" scaled="0"/>
                </a:gradFill>
                <a:effectLst>
                  <a:outerShdw blurRad="50800" dist="39370" dir="5460000" algn="ctr" rotWithShape="0">
                    <a:srgbClr val="000000">
                      <a:alpha val="38000"/>
                    </a:srgb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353312" y="3785616"/>
            <a:ext cx="6400800" cy="758952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812CB-FE15-49C5-978C-9706352AE4BF}" type="datetimeFigureOut">
              <a:rPr lang="ru-RU" smtClean="0"/>
              <a:pPr/>
              <a:t>03.03.2011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9E75E-0AD5-4502-85DD-2EC1421EB05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Rounded Rectangle 9"/>
          <p:cNvSpPr/>
          <p:nvPr/>
        </p:nvSpPr>
        <p:spPr bwMode="gray">
          <a:xfrm>
            <a:off x="859536" y="1719072"/>
            <a:ext cx="7498080" cy="429768"/>
          </a:xfrm>
          <a:prstGeom prst="roundRect">
            <a:avLst>
              <a:gd name="adj" fmla="val 23050"/>
            </a:avLst>
          </a:prstGeom>
          <a:gradFill>
            <a:gsLst>
              <a:gs pos="0">
                <a:schemeClr val="bg2">
                  <a:lumMod val="75000"/>
                </a:schemeClr>
              </a:gs>
              <a:gs pos="67000">
                <a:schemeClr val="bg2">
                  <a:lumMod val="60000"/>
                  <a:lumOff val="40000"/>
                </a:schemeClr>
              </a:gs>
              <a:gs pos="98000">
                <a:schemeClr val="bg2">
                  <a:lumMod val="60000"/>
                  <a:lumOff val="40000"/>
                </a:schemeClr>
              </a:gs>
              <a:gs pos="100000">
                <a:schemeClr val="bg2">
                  <a:lumMod val="75000"/>
                </a:schemeClr>
              </a:gs>
            </a:gsLst>
            <a:lin ang="5400000" scaled="1"/>
          </a:gradFill>
          <a:ln>
            <a:noFill/>
          </a:ln>
          <a:effectLst>
            <a:outerShdw sx="1000" sy="1000" algn="ctr" rotWithShape="0">
              <a:srgbClr val="000000"/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ounded Rectangle 10"/>
          <p:cNvSpPr/>
          <p:nvPr/>
        </p:nvSpPr>
        <p:spPr bwMode="gray">
          <a:xfrm>
            <a:off x="859536" y="4718304"/>
            <a:ext cx="7498080" cy="429768"/>
          </a:xfrm>
          <a:prstGeom prst="roundRect">
            <a:avLst>
              <a:gd name="adj" fmla="val 25178"/>
            </a:avLst>
          </a:prstGeom>
          <a:gradFill>
            <a:gsLst>
              <a:gs pos="0">
                <a:schemeClr val="bg2">
                  <a:lumMod val="75000"/>
                </a:schemeClr>
              </a:gs>
              <a:gs pos="78000">
                <a:schemeClr val="bg2">
                  <a:lumMod val="60000"/>
                  <a:lumOff val="40000"/>
                </a:schemeClr>
              </a:gs>
              <a:gs pos="75000">
                <a:schemeClr val="bg2">
                  <a:lumMod val="60000"/>
                  <a:lumOff val="40000"/>
                </a:schemeClr>
              </a:gs>
              <a:gs pos="100000">
                <a:schemeClr val="bg2">
                  <a:lumMod val="75000"/>
                </a:schemeClr>
              </a:gs>
            </a:gsLst>
            <a:lin ang="5400000" scaled="1"/>
          </a:gradFill>
          <a:ln>
            <a:noFill/>
          </a:ln>
          <a:effectLst>
            <a:outerShdw sx="1000" sy="1000" algn="ctr" rotWithShape="0">
              <a:srgbClr val="000000"/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ounded Rectangle 11"/>
          <p:cNvSpPr/>
          <p:nvPr/>
        </p:nvSpPr>
        <p:spPr bwMode="gray">
          <a:xfrm>
            <a:off x="5641848" y="1801368"/>
            <a:ext cx="2496312" cy="265176"/>
          </a:xfrm>
          <a:prstGeom prst="roundRect">
            <a:avLst>
              <a:gd name="adj" fmla="val 21911"/>
            </a:avLst>
          </a:prstGeom>
          <a:gradFill>
            <a:gsLst>
              <a:gs pos="0">
                <a:schemeClr val="bg2">
                  <a:lumMod val="50000"/>
                </a:schemeClr>
              </a:gs>
              <a:gs pos="100000">
                <a:schemeClr val="bg2">
                  <a:lumMod val="75000"/>
                </a:schemeClr>
              </a:gs>
            </a:gsLst>
            <a:lin ang="5400000" scaled="0"/>
          </a:gradFill>
          <a:ln>
            <a:solidFill>
              <a:schemeClr val="bg2">
                <a:lumMod val="60000"/>
                <a:lumOff val="40000"/>
              </a:schemeClr>
            </a:solidFill>
          </a:ln>
          <a:effectLst>
            <a:outerShdw sx="1000" sy="1000" algn="ctr" rotWithShape="0">
              <a:srgbClr val="000000"/>
            </a:outerShdw>
          </a:effectLst>
          <a:scene3d>
            <a:camera prst="orthographicFront"/>
            <a:lightRig rig="threePt" dir="t"/>
          </a:scene3d>
          <a:sp3d extrusionH="76200" prstMaterial="matte">
            <a:bevelT w="50800" h="50800" prst="softRound"/>
            <a:bevelB w="50800" h="50800" prst="softRound"/>
            <a:extrusionClr>
              <a:schemeClr val="bg2">
                <a:lumMod val="50000"/>
              </a:schemeClr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17"/>
          <p:cNvGrpSpPr/>
          <p:nvPr/>
        </p:nvGrpSpPr>
        <p:grpSpPr bwMode="ltGray">
          <a:xfrm>
            <a:off x="5733288" y="1892808"/>
            <a:ext cx="850392" cy="73152"/>
            <a:chOff x="5733288" y="1874520"/>
            <a:chExt cx="850392" cy="73152"/>
          </a:xfrm>
          <a:effectLst>
            <a:glow rad="63500">
              <a:schemeClr val="tx1">
                <a:alpha val="40000"/>
              </a:schemeClr>
            </a:glow>
            <a:outerShdw blurRad="50800" dist="50800" dir="5400000" algn="ctr" rotWithShape="0">
              <a:schemeClr val="accent1">
                <a:lumMod val="20000"/>
                <a:lumOff val="80000"/>
                <a:alpha val="21000"/>
              </a:schemeClr>
            </a:outerShdw>
          </a:effectLst>
        </p:grpSpPr>
        <p:sp>
          <p:nvSpPr>
            <p:cNvPr id="13" name="Oval 12"/>
            <p:cNvSpPr/>
            <p:nvPr userDrawn="1"/>
          </p:nvSpPr>
          <p:spPr bwMode="ltGray">
            <a:xfrm>
              <a:off x="5733288" y="1874520"/>
              <a:ext cx="73152" cy="73152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  <a:scene3d>
              <a:camera prst="orthographicFront"/>
              <a:lightRig rig="balanced" dir="t"/>
            </a:scene3d>
            <a:sp3d contourW="12700" prstMaterial="matte">
              <a:bevelT/>
              <a:contourClr>
                <a:schemeClr val="accent4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Oval 13"/>
            <p:cNvSpPr/>
            <p:nvPr userDrawn="1"/>
          </p:nvSpPr>
          <p:spPr bwMode="ltGray">
            <a:xfrm>
              <a:off x="5925312" y="1874520"/>
              <a:ext cx="73152" cy="73152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  <a:scene3d>
              <a:camera prst="orthographicFront"/>
              <a:lightRig rig="balanced" dir="t"/>
            </a:scene3d>
            <a:sp3d contourW="12700" prstMaterial="matte">
              <a:bevelT/>
              <a:contourClr>
                <a:schemeClr val="accent4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Oval 14"/>
            <p:cNvSpPr/>
            <p:nvPr userDrawn="1"/>
          </p:nvSpPr>
          <p:spPr bwMode="ltGray">
            <a:xfrm>
              <a:off x="6117336" y="1874520"/>
              <a:ext cx="73152" cy="73152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  <a:scene3d>
              <a:camera prst="orthographicFront"/>
              <a:lightRig rig="balanced" dir="t"/>
            </a:scene3d>
            <a:sp3d contourW="12700" prstMaterial="matte">
              <a:bevelT/>
              <a:contourClr>
                <a:schemeClr val="accent4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Oval 15"/>
            <p:cNvSpPr/>
            <p:nvPr userDrawn="1"/>
          </p:nvSpPr>
          <p:spPr bwMode="ltGray">
            <a:xfrm>
              <a:off x="6309360" y="1874520"/>
              <a:ext cx="73152" cy="73152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  <a:scene3d>
              <a:camera prst="orthographicFront"/>
              <a:lightRig rig="balanced" dir="t"/>
            </a:scene3d>
            <a:sp3d contourW="12700" prstMaterial="matte">
              <a:bevelT/>
              <a:contourClr>
                <a:schemeClr val="accent4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Oval 16"/>
            <p:cNvSpPr/>
            <p:nvPr userDrawn="1"/>
          </p:nvSpPr>
          <p:spPr bwMode="ltGray">
            <a:xfrm>
              <a:off x="6510528" y="1874520"/>
              <a:ext cx="73152" cy="73152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  <a:scene3d>
              <a:camera prst="orthographicFront"/>
              <a:lightRig rig="balanced" dir="t"/>
            </a:scene3d>
            <a:sp3d contourW="12700" prstMaterial="matte">
              <a:bevelT/>
              <a:contourClr>
                <a:schemeClr val="accent4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 bwMode="gray">
          <a:xfrm>
            <a:off x="283464" y="292608"/>
            <a:ext cx="8577072" cy="6227064"/>
          </a:xfrm>
          <a:prstGeom prst="roundRect">
            <a:avLst>
              <a:gd name="adj" fmla="val 3186"/>
            </a:avLst>
          </a:prstGeom>
          <a:gradFill flip="none" rotWithShape="1">
            <a:gsLst>
              <a:gs pos="45000">
                <a:schemeClr val="bg2">
                  <a:alpha val="60000"/>
                </a:schemeClr>
              </a:gs>
              <a:gs pos="100000">
                <a:schemeClr val="bg1">
                  <a:lumMod val="95000"/>
                  <a:lumOff val="5000"/>
                  <a:alpha val="8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2">
                <a:lumMod val="20000"/>
                <a:lumOff val="80000"/>
              </a:schemeClr>
            </a:solidFill>
          </a:ln>
          <a:scene3d>
            <a:camera prst="orthographicFront"/>
            <a:lightRig rig="threePt" dir="t"/>
          </a:scene3d>
          <a:sp3d extrusionH="76200" prstMaterial="matte">
            <a:bevelT w="50800" h="50800" prst="softRound"/>
            <a:bevelB w="50800" h="50800" prst="softRound"/>
            <a:extrusionClr>
              <a:schemeClr val="bg2">
                <a:lumMod val="50000"/>
              </a:schemeClr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gray">
          <a:xfrm>
            <a:off x="502920" y="457200"/>
            <a:ext cx="8147304" cy="950976"/>
          </a:xfr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flat" dir="t">
                <a:rot lat="0" lon="0" rev="6600000"/>
              </a:lightRig>
            </a:scene3d>
            <a:sp3d extrusionH="25400" contourW="8890">
              <a:bevelT w="38100" h="31750"/>
              <a:contourClr>
                <a:schemeClr val="tx2">
                  <a:lumMod val="90000"/>
                </a:schemeClr>
              </a:contourClr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lang="en-US" sz="3600" b="1" kern="1200" smtClean="0">
                <a:gradFill>
                  <a:gsLst>
                    <a:gs pos="0">
                      <a:schemeClr val="tx2"/>
                    </a:gs>
                    <a:gs pos="75000">
                      <a:schemeClr val="tx2">
                        <a:lumMod val="75000"/>
                      </a:schemeClr>
                    </a:gs>
                    <a:gs pos="100000">
                      <a:schemeClr val="tx2">
                        <a:lumMod val="50000"/>
                      </a:schemeClr>
                    </a:gs>
                  </a:gsLst>
                  <a:lin ang="5400000" scaled="0"/>
                </a:gradFill>
                <a:effectLst>
                  <a:outerShdw blurRad="50800" dist="39370" dir="5460000" algn="ctr" rotWithShape="0">
                    <a:srgbClr val="000000">
                      <a:alpha val="38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2920" y="1572768"/>
            <a:ext cx="8119872" cy="482803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812CB-FE15-49C5-978C-9706352AE4BF}" type="datetimeFigureOut">
              <a:rPr lang="ru-RU" smtClean="0"/>
              <a:pPr/>
              <a:t>03.03.2011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9E75E-0AD5-4502-85DD-2EC1421EB054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10" name="Group 9"/>
          <p:cNvGrpSpPr/>
          <p:nvPr/>
        </p:nvGrpSpPr>
        <p:grpSpPr bwMode="gray">
          <a:xfrm>
            <a:off x="548640" y="164592"/>
            <a:ext cx="283464" cy="283464"/>
            <a:chOff x="548640" y="173736"/>
            <a:chExt cx="283464" cy="283464"/>
          </a:xfrm>
        </p:grpSpPr>
        <p:sp>
          <p:nvSpPr>
            <p:cNvPr id="9" name="Oval 8"/>
            <p:cNvSpPr/>
            <p:nvPr userDrawn="1"/>
          </p:nvSpPr>
          <p:spPr bwMode="gray">
            <a:xfrm>
              <a:off x="548640" y="173736"/>
              <a:ext cx="283464" cy="283464"/>
            </a:xfrm>
            <a:prstGeom prst="ellipse">
              <a:avLst/>
            </a:prstGeom>
            <a:solidFill>
              <a:schemeClr val="bg2">
                <a:lumMod val="40000"/>
                <a:lumOff val="60000"/>
              </a:schemeClr>
            </a:solidFill>
            <a:ln>
              <a:noFill/>
            </a:ln>
            <a:scene3d>
              <a:camera prst="orthographicFront"/>
              <a:lightRig rig="chilly" dir="t"/>
            </a:scene3d>
            <a:sp3d>
              <a:bevelT prst="relaxedInse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Oval 7"/>
            <p:cNvSpPr/>
            <p:nvPr userDrawn="1"/>
          </p:nvSpPr>
          <p:spPr bwMode="gray">
            <a:xfrm>
              <a:off x="621792" y="246888"/>
              <a:ext cx="146304" cy="146304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  <a:scene3d>
              <a:camera prst="orthographicFront"/>
              <a:lightRig rig="balanced" dir="t"/>
            </a:scene3d>
            <a:sp3d contourW="12700" prstMaterial="matte">
              <a:bevelT/>
              <a:contourClr>
                <a:schemeClr val="accent4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1" name="Group 10"/>
          <p:cNvGrpSpPr/>
          <p:nvPr/>
        </p:nvGrpSpPr>
        <p:grpSpPr bwMode="gray">
          <a:xfrm>
            <a:off x="914400" y="164592"/>
            <a:ext cx="283464" cy="283464"/>
            <a:chOff x="548640" y="173736"/>
            <a:chExt cx="283464" cy="283464"/>
          </a:xfrm>
        </p:grpSpPr>
        <p:sp>
          <p:nvSpPr>
            <p:cNvPr id="12" name="Oval 11"/>
            <p:cNvSpPr/>
            <p:nvPr userDrawn="1"/>
          </p:nvSpPr>
          <p:spPr bwMode="gray">
            <a:xfrm>
              <a:off x="548640" y="173736"/>
              <a:ext cx="283464" cy="283464"/>
            </a:xfrm>
            <a:prstGeom prst="ellipse">
              <a:avLst/>
            </a:prstGeom>
            <a:solidFill>
              <a:schemeClr val="bg2">
                <a:lumMod val="40000"/>
                <a:lumOff val="60000"/>
              </a:schemeClr>
            </a:solidFill>
            <a:ln>
              <a:noFill/>
            </a:ln>
            <a:scene3d>
              <a:camera prst="orthographicFront"/>
              <a:lightRig rig="chilly" dir="t"/>
            </a:scene3d>
            <a:sp3d>
              <a:bevelT prst="relaxedInse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Oval 12"/>
            <p:cNvSpPr/>
            <p:nvPr userDrawn="1"/>
          </p:nvSpPr>
          <p:spPr bwMode="gray">
            <a:xfrm>
              <a:off x="621792" y="246888"/>
              <a:ext cx="146304" cy="146304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  <a:scene3d>
              <a:camera prst="orthographicFront"/>
              <a:lightRig rig="balanced" dir="t"/>
            </a:scene3d>
            <a:sp3d contourW="12700" prstMaterial="matte">
              <a:bevelT/>
              <a:contourClr>
                <a:schemeClr val="accent4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4" name="Group 13"/>
          <p:cNvGrpSpPr/>
          <p:nvPr/>
        </p:nvGrpSpPr>
        <p:grpSpPr bwMode="gray">
          <a:xfrm>
            <a:off x="1289304" y="164592"/>
            <a:ext cx="283464" cy="283464"/>
            <a:chOff x="548640" y="173736"/>
            <a:chExt cx="283464" cy="283464"/>
          </a:xfrm>
        </p:grpSpPr>
        <p:sp>
          <p:nvSpPr>
            <p:cNvPr id="15" name="Oval 14"/>
            <p:cNvSpPr/>
            <p:nvPr userDrawn="1"/>
          </p:nvSpPr>
          <p:spPr bwMode="gray">
            <a:xfrm>
              <a:off x="548640" y="173736"/>
              <a:ext cx="283464" cy="283464"/>
            </a:xfrm>
            <a:prstGeom prst="ellipse">
              <a:avLst/>
            </a:prstGeom>
            <a:solidFill>
              <a:schemeClr val="bg2">
                <a:lumMod val="40000"/>
                <a:lumOff val="60000"/>
              </a:schemeClr>
            </a:solidFill>
            <a:ln>
              <a:noFill/>
            </a:ln>
            <a:scene3d>
              <a:camera prst="orthographicFront"/>
              <a:lightRig rig="chilly" dir="t"/>
            </a:scene3d>
            <a:sp3d>
              <a:bevelT prst="relaxedInse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Oval 15"/>
            <p:cNvSpPr/>
            <p:nvPr userDrawn="1"/>
          </p:nvSpPr>
          <p:spPr bwMode="gray">
            <a:xfrm>
              <a:off x="621792" y="246888"/>
              <a:ext cx="146304" cy="146304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  <a:scene3d>
              <a:camera prst="orthographicFront"/>
              <a:lightRig rig="balanced" dir="t"/>
            </a:scene3d>
            <a:sp3d contourW="12700" prstMaterial="matte">
              <a:bevelT/>
              <a:contourClr>
                <a:schemeClr val="accent4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 bwMode="gray">
          <a:xfrm>
            <a:off x="502920" y="3712464"/>
            <a:ext cx="8147304" cy="2139696"/>
          </a:xfrm>
          <a:prstGeom prst="roundRect">
            <a:avLst>
              <a:gd name="adj" fmla="val 9795"/>
            </a:avLst>
          </a:prstGeom>
          <a:gradFill>
            <a:gsLst>
              <a:gs pos="0">
                <a:schemeClr val="bg1">
                  <a:alpha val="79000"/>
                </a:schemeClr>
              </a:gs>
              <a:gs pos="30000">
                <a:schemeClr val="bg2"/>
              </a:gs>
              <a:gs pos="66000">
                <a:schemeClr val="bg2"/>
              </a:gs>
              <a:gs pos="100000">
                <a:schemeClr val="bg1">
                  <a:alpha val="61000"/>
                </a:schemeClr>
              </a:gs>
            </a:gsLst>
            <a:lin ang="5400000" scaled="1"/>
          </a:gradFill>
          <a:ln w="38100">
            <a:solidFill>
              <a:schemeClr val="bg2">
                <a:lumMod val="20000"/>
                <a:lumOff val="80000"/>
              </a:schemeClr>
            </a:solidFill>
          </a:ln>
          <a:effectLst>
            <a:outerShdw sx="1000" sy="1000" algn="ctr" rotWithShape="0">
              <a:srgbClr val="000000"/>
            </a:outerShdw>
          </a:effectLst>
          <a:scene3d>
            <a:camera prst="orthographicFront"/>
            <a:lightRig rig="threePt" dir="t"/>
          </a:scene3d>
          <a:sp3d extrusionH="76200" prstMaterial="matte">
            <a:bevelT w="50800" h="50800" prst="softRound"/>
            <a:bevelB w="50800" h="50800" prst="softRound"/>
            <a:extrusionClr>
              <a:schemeClr val="bg2">
                <a:lumMod val="50000"/>
              </a:schemeClr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ounded Rectangle 8"/>
          <p:cNvSpPr/>
          <p:nvPr/>
        </p:nvSpPr>
        <p:spPr bwMode="gray">
          <a:xfrm>
            <a:off x="859536" y="5641848"/>
            <a:ext cx="7498080" cy="429768"/>
          </a:xfrm>
          <a:prstGeom prst="roundRect">
            <a:avLst>
              <a:gd name="adj" fmla="val 25178"/>
            </a:avLst>
          </a:prstGeom>
          <a:gradFill>
            <a:gsLst>
              <a:gs pos="0">
                <a:schemeClr val="bg2">
                  <a:lumMod val="75000"/>
                </a:schemeClr>
              </a:gs>
              <a:gs pos="78000">
                <a:schemeClr val="bg2">
                  <a:lumMod val="60000"/>
                  <a:lumOff val="40000"/>
                </a:schemeClr>
              </a:gs>
              <a:gs pos="75000">
                <a:schemeClr val="bg2">
                  <a:lumMod val="60000"/>
                  <a:lumOff val="40000"/>
                </a:schemeClr>
              </a:gs>
              <a:gs pos="100000">
                <a:schemeClr val="bg2">
                  <a:lumMod val="75000"/>
                </a:schemeClr>
              </a:gs>
            </a:gsLst>
            <a:lin ang="5400000" scaled="1"/>
          </a:gradFill>
          <a:ln>
            <a:noFill/>
          </a:ln>
          <a:effectLst>
            <a:outerShdw sx="1000" sy="1000" algn="ctr" rotWithShape="0">
              <a:srgbClr val="000000"/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gray">
          <a:xfrm>
            <a:off x="640080" y="3931920"/>
            <a:ext cx="7790688" cy="1719072"/>
          </a:xfr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flat" dir="t">
                <a:rot lat="0" lon="0" rev="6600000"/>
              </a:lightRig>
            </a:scene3d>
            <a:sp3d extrusionH="25400" contourW="8890">
              <a:bevelT w="38100" h="31750"/>
              <a:contourClr>
                <a:schemeClr val="tx2">
                  <a:lumMod val="90000"/>
                </a:schemeClr>
              </a:contourClr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lang="en-US" sz="4800" b="1" kern="1200" smtClean="0">
                <a:gradFill>
                  <a:gsLst>
                    <a:gs pos="0">
                      <a:schemeClr val="tx2"/>
                    </a:gs>
                    <a:gs pos="75000">
                      <a:schemeClr val="tx2">
                        <a:lumMod val="75000"/>
                      </a:schemeClr>
                    </a:gs>
                    <a:gs pos="100000">
                      <a:schemeClr val="tx2">
                        <a:lumMod val="50000"/>
                      </a:schemeClr>
                    </a:gs>
                  </a:gsLst>
                  <a:lin ang="5400000" scaled="0"/>
                </a:gradFill>
                <a:effectLst>
                  <a:outerShdw blurRad="50800" dist="39370" dir="5460000" algn="ctr" rotWithShape="0">
                    <a:srgbClr val="000000">
                      <a:alpha val="38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9536" y="2642616"/>
            <a:ext cx="7498080" cy="740664"/>
          </a:xfrm>
        </p:spPr>
        <p:txBody>
          <a:bodyPr anchor="b"/>
          <a:lstStyle>
            <a:lvl1pPr marL="0" indent="0">
              <a:buNone/>
              <a:defRPr sz="2000" i="1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812CB-FE15-49C5-978C-9706352AE4BF}" type="datetimeFigureOut">
              <a:rPr lang="ru-RU" smtClean="0"/>
              <a:pPr/>
              <a:t>03.03.2011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9E75E-0AD5-4502-85DD-2EC1421EB05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Rounded Rectangle 7"/>
          <p:cNvSpPr/>
          <p:nvPr/>
        </p:nvSpPr>
        <p:spPr bwMode="gray">
          <a:xfrm>
            <a:off x="859536" y="3502152"/>
            <a:ext cx="7498080" cy="429768"/>
          </a:xfrm>
          <a:prstGeom prst="roundRect">
            <a:avLst>
              <a:gd name="adj" fmla="val 23050"/>
            </a:avLst>
          </a:prstGeom>
          <a:gradFill>
            <a:gsLst>
              <a:gs pos="0">
                <a:schemeClr val="bg2">
                  <a:lumMod val="75000"/>
                </a:schemeClr>
              </a:gs>
              <a:gs pos="67000">
                <a:schemeClr val="bg2">
                  <a:lumMod val="60000"/>
                  <a:lumOff val="40000"/>
                </a:schemeClr>
              </a:gs>
              <a:gs pos="98000">
                <a:schemeClr val="bg2">
                  <a:lumMod val="60000"/>
                  <a:lumOff val="40000"/>
                </a:schemeClr>
              </a:gs>
              <a:gs pos="100000">
                <a:schemeClr val="bg2">
                  <a:lumMod val="75000"/>
                </a:schemeClr>
              </a:gs>
            </a:gsLst>
            <a:lin ang="5400000" scaled="1"/>
          </a:gradFill>
          <a:ln>
            <a:noFill/>
          </a:ln>
          <a:effectLst>
            <a:outerShdw sx="1000" sy="1000" algn="ctr" rotWithShape="0">
              <a:srgbClr val="000000"/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ounded Rectangle 9"/>
          <p:cNvSpPr/>
          <p:nvPr/>
        </p:nvSpPr>
        <p:spPr bwMode="gray">
          <a:xfrm>
            <a:off x="5641848" y="3584448"/>
            <a:ext cx="2496312" cy="265176"/>
          </a:xfrm>
          <a:prstGeom prst="roundRect">
            <a:avLst>
              <a:gd name="adj" fmla="val 21911"/>
            </a:avLst>
          </a:prstGeom>
          <a:gradFill>
            <a:gsLst>
              <a:gs pos="0">
                <a:schemeClr val="bg2">
                  <a:lumMod val="50000"/>
                </a:schemeClr>
              </a:gs>
              <a:gs pos="100000">
                <a:schemeClr val="bg2">
                  <a:lumMod val="75000"/>
                </a:schemeClr>
              </a:gs>
            </a:gsLst>
            <a:lin ang="5400000" scaled="0"/>
          </a:gradFill>
          <a:ln>
            <a:solidFill>
              <a:schemeClr val="bg2">
                <a:lumMod val="60000"/>
                <a:lumOff val="40000"/>
              </a:schemeClr>
            </a:solidFill>
          </a:ln>
          <a:effectLst>
            <a:outerShdw sx="1000" sy="1000" algn="ctr" rotWithShape="0">
              <a:srgbClr val="000000"/>
            </a:outerShdw>
          </a:effectLst>
          <a:scene3d>
            <a:camera prst="orthographicFront"/>
            <a:lightRig rig="threePt" dir="t"/>
          </a:scene3d>
          <a:sp3d extrusionH="76200" prstMaterial="matte">
            <a:bevelT w="50800" h="50800" prst="softRound"/>
            <a:bevelB w="50800" h="50800" prst="softRound"/>
            <a:extrusionClr>
              <a:schemeClr val="bg2">
                <a:lumMod val="50000"/>
              </a:schemeClr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1" name="Group 10"/>
          <p:cNvGrpSpPr/>
          <p:nvPr/>
        </p:nvGrpSpPr>
        <p:grpSpPr bwMode="ltGray">
          <a:xfrm>
            <a:off x="5733288" y="3675888"/>
            <a:ext cx="850392" cy="73152"/>
            <a:chOff x="5733288" y="1874520"/>
            <a:chExt cx="850392" cy="73152"/>
          </a:xfrm>
          <a:effectLst>
            <a:glow rad="63500">
              <a:schemeClr val="tx1">
                <a:alpha val="40000"/>
              </a:schemeClr>
            </a:glow>
            <a:outerShdw blurRad="50800" dist="50800" dir="5400000" algn="ctr" rotWithShape="0">
              <a:schemeClr val="accent1">
                <a:lumMod val="20000"/>
                <a:lumOff val="80000"/>
                <a:alpha val="21000"/>
              </a:schemeClr>
            </a:outerShdw>
          </a:effectLst>
        </p:grpSpPr>
        <p:sp>
          <p:nvSpPr>
            <p:cNvPr id="12" name="Oval 11"/>
            <p:cNvSpPr/>
            <p:nvPr userDrawn="1"/>
          </p:nvSpPr>
          <p:spPr bwMode="ltGray">
            <a:xfrm>
              <a:off x="5733288" y="1874520"/>
              <a:ext cx="73152" cy="73152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  <a:scene3d>
              <a:camera prst="orthographicFront"/>
              <a:lightRig rig="balanced" dir="t"/>
            </a:scene3d>
            <a:sp3d contourW="12700" prstMaterial="matte">
              <a:bevelT/>
              <a:contourClr>
                <a:schemeClr val="accent4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Oval 12"/>
            <p:cNvSpPr/>
            <p:nvPr userDrawn="1"/>
          </p:nvSpPr>
          <p:spPr bwMode="ltGray">
            <a:xfrm>
              <a:off x="5925312" y="1874520"/>
              <a:ext cx="73152" cy="73152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  <a:scene3d>
              <a:camera prst="orthographicFront"/>
              <a:lightRig rig="balanced" dir="t"/>
            </a:scene3d>
            <a:sp3d contourW="12700" prstMaterial="matte">
              <a:bevelT/>
              <a:contourClr>
                <a:schemeClr val="accent4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Oval 13"/>
            <p:cNvSpPr/>
            <p:nvPr userDrawn="1"/>
          </p:nvSpPr>
          <p:spPr bwMode="ltGray">
            <a:xfrm>
              <a:off x="6117336" y="1874520"/>
              <a:ext cx="73152" cy="73152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  <a:scene3d>
              <a:camera prst="orthographicFront"/>
              <a:lightRig rig="balanced" dir="t"/>
            </a:scene3d>
            <a:sp3d contourW="12700" prstMaterial="matte">
              <a:bevelT/>
              <a:contourClr>
                <a:schemeClr val="accent4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Oval 14"/>
            <p:cNvSpPr/>
            <p:nvPr userDrawn="1"/>
          </p:nvSpPr>
          <p:spPr bwMode="ltGray">
            <a:xfrm>
              <a:off x="6309360" y="1874520"/>
              <a:ext cx="73152" cy="73152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  <a:scene3d>
              <a:camera prst="orthographicFront"/>
              <a:lightRig rig="balanced" dir="t"/>
            </a:scene3d>
            <a:sp3d contourW="12700" prstMaterial="matte">
              <a:bevelT/>
              <a:contourClr>
                <a:schemeClr val="accent4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Oval 15"/>
            <p:cNvSpPr/>
            <p:nvPr userDrawn="1"/>
          </p:nvSpPr>
          <p:spPr bwMode="ltGray">
            <a:xfrm>
              <a:off x="6510528" y="1874520"/>
              <a:ext cx="73152" cy="73152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  <a:scene3d>
              <a:camera prst="orthographicFront"/>
              <a:lightRig rig="balanced" dir="t"/>
            </a:scene3d>
            <a:sp3d contourW="12700" prstMaterial="matte">
              <a:bevelT/>
              <a:contourClr>
                <a:schemeClr val="accent4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 bwMode="gray">
          <a:xfrm>
            <a:off x="283464" y="1216152"/>
            <a:ext cx="8577072" cy="5294376"/>
          </a:xfrm>
          <a:prstGeom prst="roundRect">
            <a:avLst>
              <a:gd name="adj" fmla="val 3186"/>
            </a:avLst>
          </a:prstGeom>
          <a:gradFill flip="none" rotWithShape="1">
            <a:gsLst>
              <a:gs pos="45000">
                <a:schemeClr val="bg2">
                  <a:alpha val="60000"/>
                </a:schemeClr>
              </a:gs>
              <a:gs pos="100000">
                <a:schemeClr val="bg1">
                  <a:lumMod val="95000"/>
                  <a:lumOff val="5000"/>
                  <a:alpha val="8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2">
                <a:lumMod val="20000"/>
                <a:lumOff val="80000"/>
              </a:schemeClr>
            </a:solidFill>
          </a:ln>
          <a:scene3d>
            <a:camera prst="orthographicFront"/>
            <a:lightRig rig="threePt" dir="t"/>
          </a:scene3d>
          <a:sp3d extrusionH="76200" prstMaterial="matte">
            <a:bevelT w="50800" h="50800" prst="softRound"/>
            <a:bevelB w="50800" h="50800" prst="softRound"/>
            <a:extrusionClr>
              <a:schemeClr val="bg2">
                <a:lumMod val="50000"/>
              </a:schemeClr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/>
          <p:nvPr/>
        </p:nvGrpSpPr>
        <p:grpSpPr bwMode="gray">
          <a:xfrm>
            <a:off x="694944" y="1078992"/>
            <a:ext cx="283464" cy="283464"/>
            <a:chOff x="548640" y="173736"/>
            <a:chExt cx="283464" cy="283464"/>
          </a:xfrm>
        </p:grpSpPr>
        <p:sp>
          <p:nvSpPr>
            <p:cNvPr id="10" name="Oval 9"/>
            <p:cNvSpPr/>
            <p:nvPr userDrawn="1"/>
          </p:nvSpPr>
          <p:spPr bwMode="gray">
            <a:xfrm>
              <a:off x="548640" y="173736"/>
              <a:ext cx="283464" cy="283464"/>
            </a:xfrm>
            <a:prstGeom prst="ellipse">
              <a:avLst/>
            </a:prstGeom>
            <a:solidFill>
              <a:schemeClr val="bg2">
                <a:lumMod val="40000"/>
                <a:lumOff val="60000"/>
              </a:schemeClr>
            </a:solidFill>
            <a:ln>
              <a:noFill/>
            </a:ln>
            <a:scene3d>
              <a:camera prst="orthographicFront"/>
              <a:lightRig rig="chilly" dir="t"/>
            </a:scene3d>
            <a:sp3d>
              <a:bevelT prst="relaxedInse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Oval 10"/>
            <p:cNvSpPr/>
            <p:nvPr userDrawn="1"/>
          </p:nvSpPr>
          <p:spPr bwMode="gray">
            <a:xfrm>
              <a:off x="621792" y="246888"/>
              <a:ext cx="146304" cy="146304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  <a:scene3d>
              <a:camera prst="orthographicFront"/>
              <a:lightRig rig="balanced" dir="t"/>
            </a:scene3d>
            <a:sp3d contourW="12700" prstMaterial="matte">
              <a:bevelT/>
              <a:contourClr>
                <a:schemeClr val="accent4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2" name="Group 11"/>
          <p:cNvGrpSpPr/>
          <p:nvPr/>
        </p:nvGrpSpPr>
        <p:grpSpPr bwMode="gray">
          <a:xfrm>
            <a:off x="1051560" y="1078992"/>
            <a:ext cx="283464" cy="283464"/>
            <a:chOff x="548640" y="173736"/>
            <a:chExt cx="283464" cy="283464"/>
          </a:xfrm>
        </p:grpSpPr>
        <p:sp>
          <p:nvSpPr>
            <p:cNvPr id="13" name="Oval 12"/>
            <p:cNvSpPr/>
            <p:nvPr userDrawn="1"/>
          </p:nvSpPr>
          <p:spPr bwMode="gray">
            <a:xfrm>
              <a:off x="548640" y="173736"/>
              <a:ext cx="283464" cy="283464"/>
            </a:xfrm>
            <a:prstGeom prst="ellipse">
              <a:avLst/>
            </a:prstGeom>
            <a:solidFill>
              <a:schemeClr val="bg2">
                <a:lumMod val="40000"/>
                <a:lumOff val="60000"/>
              </a:schemeClr>
            </a:solidFill>
            <a:ln>
              <a:noFill/>
            </a:ln>
            <a:scene3d>
              <a:camera prst="orthographicFront"/>
              <a:lightRig rig="chilly" dir="t"/>
            </a:scene3d>
            <a:sp3d>
              <a:bevelT prst="relaxedInse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Oval 13"/>
            <p:cNvSpPr/>
            <p:nvPr userDrawn="1"/>
          </p:nvSpPr>
          <p:spPr bwMode="gray">
            <a:xfrm>
              <a:off x="621792" y="246888"/>
              <a:ext cx="146304" cy="146304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  <a:scene3d>
              <a:camera prst="orthographicFront"/>
              <a:lightRig rig="balanced" dir="t"/>
            </a:scene3d>
            <a:sp3d contourW="12700" prstMaterial="matte">
              <a:bevelT/>
              <a:contourClr>
                <a:schemeClr val="accent4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5" name="Group 14"/>
          <p:cNvGrpSpPr/>
          <p:nvPr/>
        </p:nvGrpSpPr>
        <p:grpSpPr bwMode="gray">
          <a:xfrm>
            <a:off x="1426464" y="1078992"/>
            <a:ext cx="283464" cy="283464"/>
            <a:chOff x="548640" y="173736"/>
            <a:chExt cx="283464" cy="283464"/>
          </a:xfrm>
        </p:grpSpPr>
        <p:sp>
          <p:nvSpPr>
            <p:cNvPr id="16" name="Oval 15"/>
            <p:cNvSpPr/>
            <p:nvPr userDrawn="1"/>
          </p:nvSpPr>
          <p:spPr bwMode="gray">
            <a:xfrm>
              <a:off x="548640" y="173736"/>
              <a:ext cx="283464" cy="283464"/>
            </a:xfrm>
            <a:prstGeom prst="ellipse">
              <a:avLst/>
            </a:prstGeom>
            <a:solidFill>
              <a:schemeClr val="bg2">
                <a:lumMod val="40000"/>
                <a:lumOff val="60000"/>
              </a:schemeClr>
            </a:solidFill>
            <a:ln>
              <a:noFill/>
            </a:ln>
            <a:scene3d>
              <a:camera prst="orthographicFront"/>
              <a:lightRig rig="chilly" dir="t"/>
            </a:scene3d>
            <a:sp3d>
              <a:bevelT prst="relaxedInse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Oval 16"/>
            <p:cNvSpPr/>
            <p:nvPr userDrawn="1"/>
          </p:nvSpPr>
          <p:spPr bwMode="gray">
            <a:xfrm>
              <a:off x="621792" y="246888"/>
              <a:ext cx="146304" cy="146304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  <a:scene3d>
              <a:camera prst="orthographicFront"/>
              <a:lightRig rig="balanced" dir="t"/>
            </a:scene3d>
            <a:sp3d contourW="12700" prstMaterial="matte">
              <a:bevelT/>
              <a:contourClr>
                <a:schemeClr val="accent4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 bwMode="gray">
          <a:xfrm>
            <a:off x="457200" y="146304"/>
            <a:ext cx="8229600" cy="1069848"/>
          </a:xfr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flat" dir="t">
                <a:rot lat="0" lon="0" rev="6600000"/>
              </a:lightRig>
            </a:scene3d>
            <a:sp3d extrusionH="25400" contourW="8890">
              <a:bevelT w="38100" h="31750"/>
              <a:contourClr>
                <a:schemeClr val="tx2">
                  <a:lumMod val="90000"/>
                </a:schemeClr>
              </a:contourClr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lang="en-US" sz="3600" b="1" kern="1200" smtClean="0">
                <a:gradFill>
                  <a:gsLst>
                    <a:gs pos="0">
                      <a:schemeClr val="tx2"/>
                    </a:gs>
                    <a:gs pos="75000">
                      <a:schemeClr val="tx2">
                        <a:lumMod val="75000"/>
                      </a:schemeClr>
                    </a:gs>
                    <a:gs pos="100000">
                      <a:schemeClr val="tx2">
                        <a:lumMod val="50000"/>
                      </a:schemeClr>
                    </a:gs>
                  </a:gsLst>
                  <a:lin ang="5400000" scaled="0"/>
                </a:gradFill>
                <a:effectLst>
                  <a:outerShdw blurRad="50800" dist="39370" dir="5460000" algn="ctr" rotWithShape="0">
                    <a:srgbClr val="000000">
                      <a:alpha val="38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02920" y="1554480"/>
            <a:ext cx="3968496" cy="467258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17720" y="1554480"/>
            <a:ext cx="3968496" cy="467258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812CB-FE15-49C5-978C-9706352AE4BF}" type="datetimeFigureOut">
              <a:rPr lang="ru-RU" smtClean="0"/>
              <a:pPr/>
              <a:t>03.03.2011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9E75E-0AD5-4502-85DD-2EC1421EB05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/>
        </p:nvSpPr>
        <p:spPr bwMode="gray">
          <a:xfrm>
            <a:off x="4645152" y="1371600"/>
            <a:ext cx="4215384" cy="5148072"/>
          </a:xfrm>
          <a:prstGeom prst="roundRect">
            <a:avLst>
              <a:gd name="adj" fmla="val 3186"/>
            </a:avLst>
          </a:prstGeom>
          <a:gradFill flip="none" rotWithShape="1">
            <a:gsLst>
              <a:gs pos="45000">
                <a:schemeClr val="bg2">
                  <a:alpha val="60000"/>
                </a:schemeClr>
              </a:gs>
              <a:gs pos="100000">
                <a:schemeClr val="bg1">
                  <a:lumMod val="95000"/>
                  <a:lumOff val="5000"/>
                  <a:alpha val="8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2">
                <a:lumMod val="20000"/>
                <a:lumOff val="80000"/>
              </a:schemeClr>
            </a:solidFill>
          </a:ln>
          <a:scene3d>
            <a:camera prst="orthographicFront"/>
            <a:lightRig rig="threePt" dir="t"/>
          </a:scene3d>
          <a:sp3d extrusionH="76200" prstMaterial="matte">
            <a:bevelT w="50800" h="50800" prst="softRound"/>
            <a:bevelB w="50800" h="50800" prst="softRound"/>
            <a:extrusionClr>
              <a:schemeClr val="bg2">
                <a:lumMod val="50000"/>
              </a:schemeClr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ounded Rectangle 9"/>
          <p:cNvSpPr/>
          <p:nvPr/>
        </p:nvSpPr>
        <p:spPr bwMode="gray">
          <a:xfrm>
            <a:off x="283464" y="1371600"/>
            <a:ext cx="4215384" cy="5148072"/>
          </a:xfrm>
          <a:prstGeom prst="roundRect">
            <a:avLst>
              <a:gd name="adj" fmla="val 3186"/>
            </a:avLst>
          </a:prstGeom>
          <a:gradFill flip="none" rotWithShape="1">
            <a:gsLst>
              <a:gs pos="45000">
                <a:schemeClr val="bg2">
                  <a:alpha val="60000"/>
                </a:schemeClr>
              </a:gs>
              <a:gs pos="100000">
                <a:schemeClr val="bg1">
                  <a:lumMod val="95000"/>
                  <a:lumOff val="5000"/>
                  <a:alpha val="8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2">
                <a:lumMod val="20000"/>
                <a:lumOff val="80000"/>
              </a:schemeClr>
            </a:solidFill>
          </a:ln>
          <a:scene3d>
            <a:camera prst="orthographicFront"/>
            <a:lightRig rig="threePt" dir="t"/>
          </a:scene3d>
          <a:sp3d extrusionH="76200" prstMaterial="matte">
            <a:bevelT w="50800" h="50800" prst="softRound"/>
            <a:bevelB w="50800" h="50800" prst="softRound"/>
            <a:extrusionClr>
              <a:schemeClr val="bg2">
                <a:lumMod val="50000"/>
              </a:schemeClr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gray">
          <a:xfrm>
            <a:off x="457200" y="146304"/>
            <a:ext cx="8229600" cy="1143000"/>
          </a:xfr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flat" dir="t">
                <a:rot lat="0" lon="0" rev="6600000"/>
              </a:lightRig>
            </a:scene3d>
            <a:sp3d extrusionH="25400" contourW="8890">
              <a:bevelT w="38100" h="31750"/>
              <a:contourClr>
                <a:schemeClr val="tx2">
                  <a:lumMod val="90000"/>
                </a:schemeClr>
              </a:contourClr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lang="en-US" sz="3600" b="1" kern="1200" smtClean="0">
                <a:gradFill>
                  <a:gsLst>
                    <a:gs pos="0">
                      <a:schemeClr val="tx2"/>
                    </a:gs>
                    <a:gs pos="75000">
                      <a:schemeClr val="tx2">
                        <a:lumMod val="75000"/>
                      </a:schemeClr>
                    </a:gs>
                    <a:gs pos="100000">
                      <a:schemeClr val="tx2">
                        <a:lumMod val="50000"/>
                      </a:schemeClr>
                    </a:gs>
                  </a:gsLst>
                  <a:lin ang="5400000" scaled="0"/>
                </a:gradFill>
                <a:effectLst>
                  <a:outerShdw blurRad="50800" dist="39370" dir="5460000" algn="ctr" rotWithShape="0">
                    <a:srgbClr val="000000">
                      <a:alpha val="38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white">
          <a:xfrm>
            <a:off x="429768" y="1527048"/>
            <a:ext cx="3931920" cy="639762"/>
          </a:xfrm>
        </p:spPr>
        <p:txBody>
          <a:bodyPr anchor="b"/>
          <a:lstStyle>
            <a:lvl1pPr marL="0" indent="0" algn="ctr">
              <a:buNone/>
              <a:defRPr sz="2400" b="1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9768" y="2322576"/>
            <a:ext cx="3931920" cy="400507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 bwMode="white">
          <a:xfrm>
            <a:off x="4782312" y="1527048"/>
            <a:ext cx="3931920" cy="639762"/>
          </a:xfrm>
        </p:spPr>
        <p:txBody>
          <a:bodyPr anchor="b"/>
          <a:lstStyle>
            <a:lvl1pPr marL="0" indent="0" algn="ctr">
              <a:buNone/>
              <a:defRPr sz="2400" b="1">
                <a:solidFill>
                  <a:schemeClr val="accent3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82312" y="2322576"/>
            <a:ext cx="3931920" cy="400507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812CB-FE15-49C5-978C-9706352AE4BF}" type="datetimeFigureOut">
              <a:rPr lang="ru-RU" smtClean="0"/>
              <a:pPr/>
              <a:t>03.03.2011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9E75E-0AD5-4502-85DD-2EC1421EB05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gray"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812CB-FE15-49C5-978C-9706352AE4BF}" type="datetimeFigureOut">
              <a:rPr lang="ru-RU" smtClean="0"/>
              <a:pPr/>
              <a:t>03.03.2011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9E75E-0AD5-4502-85DD-2EC1421EB05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812CB-FE15-49C5-978C-9706352AE4BF}" type="datetimeFigureOut">
              <a:rPr lang="ru-RU" smtClean="0"/>
              <a:pPr/>
              <a:t>03.03.2011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9E75E-0AD5-4502-85DD-2EC1421EB05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 bwMode="gray">
          <a:xfrm>
            <a:off x="283464" y="292608"/>
            <a:ext cx="8577072" cy="6227064"/>
          </a:xfrm>
          <a:prstGeom prst="roundRect">
            <a:avLst>
              <a:gd name="adj" fmla="val 3186"/>
            </a:avLst>
          </a:prstGeom>
          <a:gradFill flip="none" rotWithShape="1">
            <a:gsLst>
              <a:gs pos="45000">
                <a:schemeClr val="bg2">
                  <a:alpha val="60000"/>
                </a:schemeClr>
              </a:gs>
              <a:gs pos="100000">
                <a:schemeClr val="bg1">
                  <a:lumMod val="95000"/>
                  <a:lumOff val="5000"/>
                  <a:alpha val="8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2">
                <a:lumMod val="20000"/>
                <a:lumOff val="80000"/>
              </a:schemeClr>
            </a:solidFill>
          </a:ln>
          <a:scene3d>
            <a:camera prst="orthographicFront"/>
            <a:lightRig rig="threePt" dir="t"/>
          </a:scene3d>
          <a:sp3d extrusionH="76200" prstMaterial="matte">
            <a:bevelT w="50800" h="50800" prst="softRound"/>
            <a:bevelB w="50800" h="50800" prst="softRound"/>
            <a:extrusionClr>
              <a:schemeClr val="bg2">
                <a:lumMod val="50000"/>
              </a:schemeClr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gray">
          <a:xfrm>
            <a:off x="356616" y="429768"/>
            <a:ext cx="3118104" cy="100584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304" y="429768"/>
            <a:ext cx="5184648" cy="586130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56616" y="1435608"/>
            <a:ext cx="3118104" cy="4855464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812CB-FE15-49C5-978C-9706352AE4BF}" type="datetimeFigureOut">
              <a:rPr lang="ru-RU" smtClean="0"/>
              <a:pPr/>
              <a:t>03.03.2011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9E75E-0AD5-4502-85DD-2EC1421EB05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 bwMode="gray">
          <a:xfrm>
            <a:off x="283464" y="292608"/>
            <a:ext cx="8577072" cy="6227064"/>
          </a:xfrm>
          <a:prstGeom prst="roundRect">
            <a:avLst>
              <a:gd name="adj" fmla="val 3186"/>
            </a:avLst>
          </a:prstGeom>
          <a:gradFill flip="none" rotWithShape="1">
            <a:gsLst>
              <a:gs pos="45000">
                <a:schemeClr val="bg2">
                  <a:alpha val="60000"/>
                </a:schemeClr>
              </a:gs>
              <a:gs pos="100000">
                <a:schemeClr val="bg1">
                  <a:lumMod val="95000"/>
                  <a:lumOff val="5000"/>
                  <a:alpha val="8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2">
                <a:lumMod val="20000"/>
                <a:lumOff val="80000"/>
              </a:schemeClr>
            </a:solidFill>
          </a:ln>
          <a:scene3d>
            <a:camera prst="orthographicFront"/>
            <a:lightRig rig="threePt" dir="t"/>
          </a:scene3d>
          <a:sp3d extrusionH="76200" prstMaterial="matte">
            <a:bevelT w="50800" h="50800" prst="softRound"/>
            <a:bevelB w="50800" h="50800" prst="softRound"/>
            <a:extrusionClr>
              <a:schemeClr val="bg2">
                <a:lumMod val="50000"/>
              </a:schemeClr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/>
          <p:nvPr/>
        </p:nvGrpSpPr>
        <p:grpSpPr bwMode="gray">
          <a:xfrm>
            <a:off x="548640" y="164592"/>
            <a:ext cx="283464" cy="283464"/>
            <a:chOff x="548640" y="173736"/>
            <a:chExt cx="283464" cy="283464"/>
          </a:xfrm>
        </p:grpSpPr>
        <p:sp>
          <p:nvSpPr>
            <p:cNvPr id="10" name="Oval 9"/>
            <p:cNvSpPr/>
            <p:nvPr userDrawn="1"/>
          </p:nvSpPr>
          <p:spPr bwMode="gray">
            <a:xfrm>
              <a:off x="548640" y="173736"/>
              <a:ext cx="283464" cy="283464"/>
            </a:xfrm>
            <a:prstGeom prst="ellipse">
              <a:avLst/>
            </a:prstGeom>
            <a:solidFill>
              <a:schemeClr val="bg2">
                <a:lumMod val="40000"/>
                <a:lumOff val="60000"/>
              </a:schemeClr>
            </a:solidFill>
            <a:ln>
              <a:noFill/>
            </a:ln>
            <a:scene3d>
              <a:camera prst="orthographicFront"/>
              <a:lightRig rig="chilly" dir="t"/>
            </a:scene3d>
            <a:sp3d>
              <a:bevelT prst="relaxedInse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Oval 10"/>
            <p:cNvSpPr/>
            <p:nvPr userDrawn="1"/>
          </p:nvSpPr>
          <p:spPr bwMode="gray">
            <a:xfrm>
              <a:off x="621792" y="246888"/>
              <a:ext cx="146304" cy="146304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  <a:scene3d>
              <a:camera prst="orthographicFront"/>
              <a:lightRig rig="balanced" dir="t"/>
            </a:scene3d>
            <a:sp3d contourW="12700" prstMaterial="matte">
              <a:bevelT/>
              <a:contourClr>
                <a:schemeClr val="accent4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2" name="Group 11"/>
          <p:cNvGrpSpPr/>
          <p:nvPr/>
        </p:nvGrpSpPr>
        <p:grpSpPr bwMode="gray">
          <a:xfrm>
            <a:off x="914400" y="164592"/>
            <a:ext cx="283464" cy="283464"/>
            <a:chOff x="548640" y="173736"/>
            <a:chExt cx="283464" cy="283464"/>
          </a:xfrm>
        </p:grpSpPr>
        <p:sp>
          <p:nvSpPr>
            <p:cNvPr id="13" name="Oval 12"/>
            <p:cNvSpPr/>
            <p:nvPr userDrawn="1"/>
          </p:nvSpPr>
          <p:spPr bwMode="gray">
            <a:xfrm>
              <a:off x="548640" y="173736"/>
              <a:ext cx="283464" cy="283464"/>
            </a:xfrm>
            <a:prstGeom prst="ellipse">
              <a:avLst/>
            </a:prstGeom>
            <a:solidFill>
              <a:schemeClr val="bg2">
                <a:lumMod val="40000"/>
                <a:lumOff val="60000"/>
              </a:schemeClr>
            </a:solidFill>
            <a:ln>
              <a:noFill/>
            </a:ln>
            <a:scene3d>
              <a:camera prst="orthographicFront"/>
              <a:lightRig rig="chilly" dir="t"/>
            </a:scene3d>
            <a:sp3d>
              <a:bevelT prst="relaxedInse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Oval 13"/>
            <p:cNvSpPr/>
            <p:nvPr userDrawn="1"/>
          </p:nvSpPr>
          <p:spPr bwMode="gray">
            <a:xfrm>
              <a:off x="621792" y="246888"/>
              <a:ext cx="146304" cy="146304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  <a:scene3d>
              <a:camera prst="orthographicFront"/>
              <a:lightRig rig="balanced" dir="t"/>
            </a:scene3d>
            <a:sp3d contourW="12700" prstMaterial="matte">
              <a:bevelT/>
              <a:contourClr>
                <a:schemeClr val="accent4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5" name="Group 14"/>
          <p:cNvGrpSpPr/>
          <p:nvPr/>
        </p:nvGrpSpPr>
        <p:grpSpPr bwMode="gray">
          <a:xfrm>
            <a:off x="1289304" y="164592"/>
            <a:ext cx="283464" cy="283464"/>
            <a:chOff x="548640" y="173736"/>
            <a:chExt cx="283464" cy="283464"/>
          </a:xfrm>
        </p:grpSpPr>
        <p:sp>
          <p:nvSpPr>
            <p:cNvPr id="16" name="Oval 15"/>
            <p:cNvSpPr/>
            <p:nvPr userDrawn="1"/>
          </p:nvSpPr>
          <p:spPr bwMode="gray">
            <a:xfrm>
              <a:off x="548640" y="173736"/>
              <a:ext cx="283464" cy="283464"/>
            </a:xfrm>
            <a:prstGeom prst="ellipse">
              <a:avLst/>
            </a:prstGeom>
            <a:solidFill>
              <a:schemeClr val="bg2">
                <a:lumMod val="40000"/>
                <a:lumOff val="60000"/>
              </a:schemeClr>
            </a:solidFill>
            <a:ln>
              <a:noFill/>
            </a:ln>
            <a:scene3d>
              <a:camera prst="orthographicFront"/>
              <a:lightRig rig="chilly" dir="t"/>
            </a:scene3d>
            <a:sp3d>
              <a:bevelT prst="relaxedInse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Oval 16"/>
            <p:cNvSpPr/>
            <p:nvPr userDrawn="1"/>
          </p:nvSpPr>
          <p:spPr bwMode="gray">
            <a:xfrm>
              <a:off x="621792" y="246888"/>
              <a:ext cx="146304" cy="146304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  <a:scene3d>
              <a:camera prst="orthographicFront"/>
              <a:lightRig rig="balanced" dir="t"/>
            </a:scene3d>
            <a:sp3d contourW="12700" prstMaterial="matte">
              <a:bevelT/>
              <a:contourClr>
                <a:schemeClr val="accent4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 bwMode="gray">
          <a:xfrm>
            <a:off x="530352" y="3273552"/>
            <a:ext cx="2642616" cy="13716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 bwMode="gray">
          <a:xfrm>
            <a:off x="3200400" y="612775"/>
            <a:ext cx="5404104" cy="4114800"/>
          </a:xfrm>
          <a:prstGeom prst="roundRect">
            <a:avLst>
              <a:gd name="adj" fmla="val 5778"/>
            </a:avLst>
          </a:prstGeom>
          <a:ln w="38100">
            <a:solidFill>
              <a:srgbClr val="FFFFFF">
                <a:alpha val="80000"/>
              </a:srgbClr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355848" y="4800600"/>
            <a:ext cx="5102352" cy="13716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812CB-FE15-49C5-978C-9706352AE4BF}" type="datetimeFigureOut">
              <a:rPr lang="ru-RU" smtClean="0"/>
              <a:pPr/>
              <a:t>03.03.2011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9E75E-0AD5-4502-85DD-2EC1421EB05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gray"/>
        <p:txBody>
          <a:bodyPr vert="horz" lIns="91440" tIns="45720" rIns="91440" bIns="45720" rtlCol="0" anchor="ctr">
            <a:noAutofit/>
            <a:scene3d>
              <a:camera prst="orthographicFront"/>
              <a:lightRig rig="flat" dir="t">
                <a:rot lat="0" lon="0" rev="6600000"/>
              </a:lightRig>
            </a:scene3d>
            <a:sp3d extrusionH="25400" contourW="8890">
              <a:bevelT w="38100" h="31750"/>
              <a:contourClr>
                <a:schemeClr val="tx2">
                  <a:lumMod val="90000"/>
                </a:schemeClr>
              </a:contourClr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lang="en-US" sz="3600" b="1" kern="1200" smtClean="0">
                <a:gradFill>
                  <a:gsLst>
                    <a:gs pos="0">
                      <a:schemeClr val="tx2"/>
                    </a:gs>
                    <a:gs pos="75000">
                      <a:schemeClr val="tx2">
                        <a:lumMod val="75000"/>
                      </a:schemeClr>
                    </a:gs>
                    <a:gs pos="100000">
                      <a:schemeClr val="tx2">
                        <a:lumMod val="50000"/>
                      </a:schemeClr>
                    </a:gs>
                  </a:gsLst>
                  <a:lin ang="5400000" scaled="0"/>
                </a:gradFill>
                <a:effectLst>
                  <a:outerShdw blurRad="50800" dist="39370" dir="5460000" algn="ctr" rotWithShape="0">
                    <a:srgbClr val="000000">
                      <a:alpha val="38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812CB-FE15-49C5-978C-9706352AE4BF}" type="datetimeFigureOut">
              <a:rPr lang="ru-RU" smtClean="0"/>
              <a:pPr/>
              <a:t>03.03.2011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9E75E-0AD5-4502-85DD-2EC1421EB05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 bwMode="gray">
          <a:xfrm>
            <a:off x="283464" y="356616"/>
            <a:ext cx="7004304" cy="6089904"/>
          </a:xfrm>
          <a:prstGeom prst="roundRect">
            <a:avLst>
              <a:gd name="adj" fmla="val 3186"/>
            </a:avLst>
          </a:prstGeom>
          <a:gradFill flip="none" rotWithShape="1">
            <a:gsLst>
              <a:gs pos="45000">
                <a:schemeClr val="bg2">
                  <a:alpha val="60000"/>
                </a:schemeClr>
              </a:gs>
              <a:gs pos="100000">
                <a:schemeClr val="bg1">
                  <a:lumMod val="95000"/>
                  <a:lumOff val="5000"/>
                  <a:alpha val="8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2">
                <a:lumMod val="20000"/>
                <a:lumOff val="80000"/>
              </a:schemeClr>
            </a:solidFill>
          </a:ln>
          <a:scene3d>
            <a:camera prst="orthographicFront"/>
            <a:lightRig rig="threePt" dir="t"/>
          </a:scene3d>
          <a:sp3d extrusionH="76200" prstMaterial="matte">
            <a:bevelT w="50800" h="50800" prst="softRound"/>
            <a:bevelB w="50800" h="50800" prst="softRound"/>
            <a:extrusionClr>
              <a:schemeClr val="bg2">
                <a:lumMod val="50000"/>
              </a:schemeClr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7"/>
          <p:cNvGrpSpPr/>
          <p:nvPr/>
        </p:nvGrpSpPr>
        <p:grpSpPr bwMode="gray">
          <a:xfrm>
            <a:off x="548640" y="219456"/>
            <a:ext cx="283464" cy="283464"/>
            <a:chOff x="548640" y="173736"/>
            <a:chExt cx="283464" cy="283464"/>
          </a:xfrm>
        </p:grpSpPr>
        <p:sp>
          <p:nvSpPr>
            <p:cNvPr id="9" name="Oval 8"/>
            <p:cNvSpPr/>
            <p:nvPr userDrawn="1"/>
          </p:nvSpPr>
          <p:spPr bwMode="gray">
            <a:xfrm>
              <a:off x="548640" y="173736"/>
              <a:ext cx="283464" cy="283464"/>
            </a:xfrm>
            <a:prstGeom prst="ellipse">
              <a:avLst/>
            </a:prstGeom>
            <a:solidFill>
              <a:schemeClr val="bg2">
                <a:lumMod val="40000"/>
                <a:lumOff val="60000"/>
              </a:schemeClr>
            </a:solidFill>
            <a:ln>
              <a:noFill/>
            </a:ln>
            <a:scene3d>
              <a:camera prst="orthographicFront"/>
              <a:lightRig rig="chilly" dir="t"/>
            </a:scene3d>
            <a:sp3d>
              <a:bevelT prst="relaxedInse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Oval 9"/>
            <p:cNvSpPr/>
            <p:nvPr userDrawn="1"/>
          </p:nvSpPr>
          <p:spPr bwMode="gray">
            <a:xfrm>
              <a:off x="621792" y="246888"/>
              <a:ext cx="146304" cy="146304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  <a:scene3d>
              <a:camera prst="orthographicFront"/>
              <a:lightRig rig="balanced" dir="t"/>
            </a:scene3d>
            <a:sp3d contourW="12700" prstMaterial="matte">
              <a:bevelT/>
              <a:contourClr>
                <a:schemeClr val="accent4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1" name="Group 10"/>
          <p:cNvGrpSpPr/>
          <p:nvPr/>
        </p:nvGrpSpPr>
        <p:grpSpPr bwMode="gray">
          <a:xfrm>
            <a:off x="914400" y="219456"/>
            <a:ext cx="283464" cy="283464"/>
            <a:chOff x="548640" y="173736"/>
            <a:chExt cx="283464" cy="283464"/>
          </a:xfrm>
        </p:grpSpPr>
        <p:sp>
          <p:nvSpPr>
            <p:cNvPr id="12" name="Oval 11"/>
            <p:cNvSpPr/>
            <p:nvPr userDrawn="1"/>
          </p:nvSpPr>
          <p:spPr bwMode="gray">
            <a:xfrm>
              <a:off x="548640" y="173736"/>
              <a:ext cx="283464" cy="283464"/>
            </a:xfrm>
            <a:prstGeom prst="ellipse">
              <a:avLst/>
            </a:prstGeom>
            <a:solidFill>
              <a:schemeClr val="bg2">
                <a:lumMod val="40000"/>
                <a:lumOff val="60000"/>
              </a:schemeClr>
            </a:solidFill>
            <a:ln>
              <a:noFill/>
            </a:ln>
            <a:scene3d>
              <a:camera prst="orthographicFront"/>
              <a:lightRig rig="chilly" dir="t"/>
            </a:scene3d>
            <a:sp3d>
              <a:bevelT prst="relaxedInse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Oval 12"/>
            <p:cNvSpPr/>
            <p:nvPr userDrawn="1"/>
          </p:nvSpPr>
          <p:spPr bwMode="gray">
            <a:xfrm>
              <a:off x="621792" y="246888"/>
              <a:ext cx="146304" cy="146304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  <a:scene3d>
              <a:camera prst="orthographicFront"/>
              <a:lightRig rig="balanced" dir="t"/>
            </a:scene3d>
            <a:sp3d contourW="12700" prstMaterial="matte">
              <a:bevelT/>
              <a:contourClr>
                <a:schemeClr val="accent4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4" name="Group 13"/>
          <p:cNvGrpSpPr/>
          <p:nvPr/>
        </p:nvGrpSpPr>
        <p:grpSpPr bwMode="gray">
          <a:xfrm>
            <a:off x="1289304" y="219456"/>
            <a:ext cx="283464" cy="283464"/>
            <a:chOff x="548640" y="173736"/>
            <a:chExt cx="283464" cy="283464"/>
          </a:xfrm>
        </p:grpSpPr>
        <p:sp>
          <p:nvSpPr>
            <p:cNvPr id="15" name="Oval 14"/>
            <p:cNvSpPr/>
            <p:nvPr userDrawn="1"/>
          </p:nvSpPr>
          <p:spPr bwMode="gray">
            <a:xfrm>
              <a:off x="548640" y="173736"/>
              <a:ext cx="283464" cy="283464"/>
            </a:xfrm>
            <a:prstGeom prst="ellipse">
              <a:avLst/>
            </a:prstGeom>
            <a:solidFill>
              <a:schemeClr val="bg2">
                <a:lumMod val="40000"/>
                <a:lumOff val="60000"/>
              </a:schemeClr>
            </a:solidFill>
            <a:ln>
              <a:noFill/>
            </a:ln>
            <a:scene3d>
              <a:camera prst="orthographicFront"/>
              <a:lightRig rig="chilly" dir="t"/>
            </a:scene3d>
            <a:sp3d>
              <a:bevelT prst="relaxedInse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Oval 15"/>
            <p:cNvSpPr/>
            <p:nvPr userDrawn="1"/>
          </p:nvSpPr>
          <p:spPr bwMode="gray">
            <a:xfrm>
              <a:off x="621792" y="246888"/>
              <a:ext cx="146304" cy="146304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  <a:scene3d>
              <a:camera prst="orthographicFront"/>
              <a:lightRig rig="balanced" dir="t"/>
            </a:scene3d>
            <a:sp3d contourW="12700" prstMaterial="matte">
              <a:bevelT/>
              <a:contourClr>
                <a:schemeClr val="accent4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 bwMode="gray">
          <a:xfrm>
            <a:off x="7360920" y="365760"/>
            <a:ext cx="1426464" cy="6062472"/>
          </a:xfrm>
        </p:spPr>
        <p:txBody>
          <a:bodyPr vert="eaVert">
            <a:scene3d>
              <a:camera prst="orthographicFront"/>
              <a:lightRig rig="flat" dir="t"/>
            </a:scene3d>
            <a:sp3d extrusionH="31750" contourW="8890">
              <a:bevelT w="38100" h="31750"/>
              <a:contourClr>
                <a:schemeClr val="tx2">
                  <a:lumMod val="90000"/>
                </a:schemeClr>
              </a:contourClr>
            </a:sp3d>
          </a:bodyPr>
          <a:lstStyle>
            <a:lvl1pPr>
              <a:defRPr>
                <a:gradFill flip="none" rotWithShape="1">
                  <a:gsLst>
                    <a:gs pos="0">
                      <a:schemeClr val="tx2"/>
                    </a:gs>
                    <a:gs pos="75000">
                      <a:schemeClr val="tx2">
                        <a:lumMod val="75000"/>
                      </a:schemeClr>
                    </a:gs>
                    <a:gs pos="100000">
                      <a:schemeClr val="tx2">
                        <a:lumMod val="50000"/>
                      </a:schemeClr>
                    </a:gs>
                  </a:gsLst>
                  <a:lin ang="5400000" scaled="0"/>
                  <a:tileRect/>
                </a:gradFill>
                <a:effectLst>
                  <a:outerShdw blurRad="50800" dist="39370" dir="5460000" algn="ctr" rotWithShape="0">
                    <a:srgbClr val="000000">
                      <a:alpha val="38000"/>
                    </a:srgb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48640" y="576072"/>
            <a:ext cx="6373368" cy="564184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812CB-FE15-49C5-978C-9706352AE4BF}" type="datetimeFigureOut">
              <a:rPr lang="ru-RU" smtClean="0"/>
              <a:pPr/>
              <a:t>03.03.2011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9E75E-0AD5-4502-85DD-2EC1421EB05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gray"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gray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13" cstate="print">
              <a:alphaModFix amt="27000"/>
            </a:blip>
            <a:srcRect/>
            <a:tile tx="0" ty="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white"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white"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 bwMode="gray">
          <a:xfrm>
            <a:off x="457200" y="6556248"/>
            <a:ext cx="2133600" cy="2468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7812CB-FE15-49C5-978C-9706352AE4BF}" type="datetimeFigureOut">
              <a:rPr lang="ru-RU" smtClean="0"/>
              <a:pPr/>
              <a:t>03.03.2011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5815584" y="6556248"/>
            <a:ext cx="2895600" cy="2468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3502152" y="6556248"/>
            <a:ext cx="2133600" cy="2468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89E75E-0AD5-4502-85DD-2EC1421EB05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600" b="1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Функция у = </a:t>
            </a:r>
            <a:r>
              <a:rPr lang="ru-RU" dirty="0" smtClean="0">
                <a:sym typeface="Symbol"/>
              </a:rPr>
              <a:t></a:t>
            </a:r>
            <a:r>
              <a:rPr lang="ru-RU" dirty="0" err="1" smtClean="0">
                <a:sym typeface="Symbol"/>
              </a:rPr>
              <a:t>х</a:t>
            </a:r>
            <a:r>
              <a:rPr lang="ru-RU" dirty="0" smtClean="0">
                <a:sym typeface="Symbol"/>
              </a:rPr>
              <a:t> , её свойства и график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4521820" y="2385382"/>
            <a:ext cx="428628" cy="0"/>
          </a:xfrm>
          <a:prstGeom prst="line">
            <a:avLst/>
          </a:prstGeom>
          <a:ln w="38100"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92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dirty="0" smtClean="0">
                <a:solidFill>
                  <a:srgbClr val="FFFF00"/>
                </a:solidFill>
              </a:rPr>
              <a:t>В реальной жизни :</a:t>
            </a:r>
          </a:p>
        </p:txBody>
      </p:sp>
      <p:sp>
        <p:nvSpPr>
          <p:cNvPr id="4792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543925" cy="4530725"/>
          </a:xfrm>
        </p:spPr>
        <p:txBody>
          <a:bodyPr>
            <a:normAutofit lnSpcReduction="10000"/>
          </a:bodyPr>
          <a:lstStyle/>
          <a:p>
            <a:pPr eaLnBrk="1" hangingPunct="1">
              <a:defRPr/>
            </a:pPr>
            <a:r>
              <a:rPr lang="ru-RU" dirty="0" smtClean="0"/>
              <a:t>«Каковы мои функциональные обязанности?»</a:t>
            </a:r>
          </a:p>
          <a:p>
            <a:pPr eaLnBrk="1" hangingPunct="1">
              <a:defRPr/>
            </a:pPr>
            <a:r>
              <a:rPr lang="ru-RU" dirty="0" smtClean="0"/>
              <a:t>«Каковы мои функции?»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sz="3600" b="1" dirty="0" smtClean="0">
                <a:solidFill>
                  <a:srgbClr val="FFFF00"/>
                </a:solidFill>
              </a:rPr>
              <a:t>              Подразумевают:</a:t>
            </a:r>
          </a:p>
          <a:p>
            <a:pPr eaLnBrk="1" hangingPunct="1">
              <a:buFont typeface="Wingdings" pitchFamily="2" charset="2"/>
              <a:buChar char="v"/>
              <a:defRPr/>
            </a:pPr>
            <a:r>
              <a:rPr lang="ru-RU" dirty="0" smtClean="0"/>
              <a:t>«Каков круг моих действий, моих обязанностей»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dirty="0" smtClean="0"/>
              <a:t>                         или</a:t>
            </a:r>
          </a:p>
          <a:p>
            <a:pPr eaLnBrk="1" hangingPunct="1">
              <a:buFont typeface="Wingdings" pitchFamily="2" charset="2"/>
              <a:buChar char="v"/>
              <a:defRPr/>
            </a:pPr>
            <a:r>
              <a:rPr lang="ru-RU" dirty="0" smtClean="0"/>
              <a:t>«Что я должен делать, как действовать?»</a:t>
            </a:r>
          </a:p>
          <a:p>
            <a:pPr eaLnBrk="1" hangingPunct="1">
              <a:defRPr/>
            </a:pPr>
            <a:endParaRPr lang="ru-RU" dirty="0" smtClean="0"/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1500188" y="1428750"/>
            <a:ext cx="6357937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4800" b="1">
                <a:solidFill>
                  <a:srgbClr val="FF0000"/>
                </a:solidFill>
              </a:rPr>
              <a:t>Функция – </a:t>
            </a:r>
          </a:p>
          <a:p>
            <a:pPr algn="ctr"/>
            <a:r>
              <a:rPr lang="ru-RU" sz="4800" b="1">
                <a:solidFill>
                  <a:srgbClr val="FF0000"/>
                </a:solidFill>
              </a:rPr>
              <a:t>« действие», </a:t>
            </a:r>
          </a:p>
          <a:p>
            <a:pPr algn="ctr"/>
            <a:r>
              <a:rPr lang="ru-RU" sz="4800" b="1">
                <a:solidFill>
                  <a:srgbClr val="FF0000"/>
                </a:solidFill>
              </a:rPr>
              <a:t>«правила действий»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"/>
                                        <p:tgtEl>
                                          <p:spTgt spid="4792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92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"/>
                                        <p:tgtEl>
                                          <p:spTgt spid="4792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92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500"/>
                                        <p:tgtEl>
                                          <p:spTgt spid="4792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92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" dur="500"/>
                                        <p:tgtEl>
                                          <p:spTgt spid="4792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92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8" dur="500"/>
                                        <p:tgtEl>
                                          <p:spTgt spid="4792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92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" dur="500"/>
                                        <p:tgtEl>
                                          <p:spTgt spid="4792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92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357188" y="500063"/>
            <a:ext cx="8183562" cy="1050925"/>
          </a:xfrm>
        </p:spPr>
        <p:txBody>
          <a:bodyPr>
            <a:normAutofit fontScale="90000"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Каков ваш опыт работы с термином «функция»?</a:t>
            </a:r>
          </a:p>
        </p:txBody>
      </p:sp>
      <p:sp>
        <p:nvSpPr>
          <p:cNvPr id="482307" name="Rectangle 3"/>
          <p:cNvSpPr>
            <a:spLocks noGrp="1" noChangeArrowheads="1"/>
          </p:cNvSpPr>
          <p:nvPr>
            <p:ph idx="1"/>
          </p:nvPr>
        </p:nvSpPr>
        <p:spPr>
          <a:xfrm>
            <a:off x="428625" y="1571625"/>
            <a:ext cx="8115300" cy="4519613"/>
          </a:xfrm>
        </p:spPr>
        <p:txBody>
          <a:bodyPr>
            <a:normAutofit/>
          </a:bodyPr>
          <a:lstStyle/>
          <a:p>
            <a:pPr eaLnBrk="1" hangingPunct="1"/>
            <a:r>
              <a:rPr lang="ru-RU" dirty="0" smtClean="0"/>
              <a:t>У = С</a:t>
            </a:r>
          </a:p>
          <a:p>
            <a:pPr eaLnBrk="1" hangingPunct="1"/>
            <a:r>
              <a:rPr lang="ru-RU" dirty="0" err="1" smtClean="0"/>
              <a:t>у=</a:t>
            </a:r>
            <a:r>
              <a:rPr lang="ru-RU" dirty="0" smtClean="0"/>
              <a:t> </a:t>
            </a:r>
            <a:r>
              <a:rPr lang="ru-RU" dirty="0" err="1" smtClean="0"/>
              <a:t>кх</a:t>
            </a:r>
            <a:r>
              <a:rPr lang="ru-RU" dirty="0" smtClean="0"/>
              <a:t> +</a:t>
            </a:r>
            <a:r>
              <a:rPr lang="en-US" dirty="0" smtClean="0"/>
              <a:t> m</a:t>
            </a:r>
            <a:r>
              <a:rPr lang="ru-RU" dirty="0" smtClean="0"/>
              <a:t>, </a:t>
            </a:r>
            <a:r>
              <a:rPr lang="ru-RU" dirty="0" err="1" smtClean="0"/>
              <a:t>х</a:t>
            </a:r>
            <a:r>
              <a:rPr lang="ru-RU" dirty="0" smtClean="0"/>
              <a:t> ∈ </a:t>
            </a:r>
            <a:r>
              <a:rPr lang="en-US" dirty="0" smtClean="0"/>
              <a:t>R</a:t>
            </a:r>
          </a:p>
          <a:p>
            <a:pPr eaLnBrk="1" hangingPunct="1"/>
            <a:r>
              <a:rPr lang="ru-RU" dirty="0" smtClean="0"/>
              <a:t>у</a:t>
            </a:r>
            <a:r>
              <a:rPr lang="en-US" dirty="0" smtClean="0"/>
              <a:t> = x</a:t>
            </a:r>
            <a:r>
              <a:rPr lang="en-US" baseline="30000" dirty="0" smtClean="0"/>
              <a:t>2</a:t>
            </a:r>
            <a:r>
              <a:rPr lang="en-US" dirty="0" smtClean="0"/>
              <a:t>, x</a:t>
            </a:r>
            <a:r>
              <a:rPr lang="ru-RU" dirty="0" smtClean="0"/>
              <a:t>∈</a:t>
            </a:r>
            <a:r>
              <a:rPr lang="en-US" dirty="0" smtClean="0"/>
              <a:t>R</a:t>
            </a:r>
            <a:r>
              <a:rPr lang="en-US" baseline="30000" dirty="0" smtClean="0"/>
              <a:t>  </a:t>
            </a:r>
          </a:p>
          <a:p>
            <a:pPr eaLnBrk="1" hangingPunct="1"/>
            <a:r>
              <a:rPr lang="ru-RU" dirty="0" smtClean="0"/>
              <a:t>у</a:t>
            </a:r>
            <a:r>
              <a:rPr lang="en-US" dirty="0" smtClean="0"/>
              <a:t> = </a:t>
            </a:r>
            <a:r>
              <a:rPr lang="en-US" dirty="0" err="1" smtClean="0"/>
              <a:t>kx</a:t>
            </a:r>
            <a:r>
              <a:rPr lang="en-US" dirty="0" smtClean="0"/>
              <a:t>,</a:t>
            </a:r>
            <a:r>
              <a:rPr lang="ru-RU" dirty="0" smtClean="0"/>
              <a:t> </a:t>
            </a:r>
            <a:r>
              <a:rPr lang="ru-RU" dirty="0" err="1" smtClean="0"/>
              <a:t>х</a:t>
            </a:r>
            <a:r>
              <a:rPr lang="ru-RU" dirty="0" smtClean="0"/>
              <a:t> ∈ </a:t>
            </a:r>
            <a:r>
              <a:rPr lang="en-US" dirty="0" smtClean="0"/>
              <a:t>R</a:t>
            </a:r>
          </a:p>
          <a:p>
            <a:pPr eaLnBrk="1" hangingPunct="1"/>
            <a:r>
              <a:rPr lang="ru-RU" dirty="0" smtClean="0"/>
              <a:t>у</a:t>
            </a:r>
            <a:r>
              <a:rPr lang="en-US" dirty="0" smtClean="0"/>
              <a:t>= -x</a:t>
            </a:r>
            <a:r>
              <a:rPr lang="en-US" baseline="30000" dirty="0" smtClean="0"/>
              <a:t>2</a:t>
            </a:r>
            <a:r>
              <a:rPr lang="en-US" dirty="0" smtClean="0"/>
              <a:t> ,</a:t>
            </a:r>
            <a:r>
              <a:rPr lang="ru-RU" dirty="0" smtClean="0"/>
              <a:t> </a:t>
            </a:r>
            <a:r>
              <a:rPr lang="ru-RU" dirty="0" err="1" smtClean="0"/>
              <a:t>х</a:t>
            </a:r>
            <a:r>
              <a:rPr lang="ru-RU" dirty="0" smtClean="0"/>
              <a:t> ∈ </a:t>
            </a:r>
            <a:r>
              <a:rPr lang="en-US" dirty="0" smtClean="0"/>
              <a:t>R</a:t>
            </a:r>
          </a:p>
        </p:txBody>
      </p:sp>
      <p:sp>
        <p:nvSpPr>
          <p:cNvPr id="10244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16" name="TextBox 15"/>
          <p:cNvSpPr txBox="1">
            <a:spLocks noChangeArrowheads="1"/>
          </p:cNvSpPr>
          <p:nvPr/>
        </p:nvSpPr>
        <p:spPr bwMode="auto">
          <a:xfrm>
            <a:off x="4214813" y="2857500"/>
            <a:ext cx="4929187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/>
              <a:t> х - независимая переменная</a:t>
            </a:r>
          </a:p>
          <a:p>
            <a:r>
              <a:rPr lang="ru-RU" sz="2800" b="1"/>
              <a:t> у - зависимая переменная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3857620" y="4286256"/>
            <a:ext cx="4286250" cy="11430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>
                <a:solidFill>
                  <a:schemeClr val="accent3">
                    <a:lumMod val="75000"/>
                  </a:schemeClr>
                </a:solidFill>
              </a:rPr>
              <a:t>у </a:t>
            </a:r>
            <a:r>
              <a:rPr lang="ru-RU" sz="2800" b="1" dirty="0">
                <a:solidFill>
                  <a:schemeClr val="accent3">
                    <a:lumMod val="75000"/>
                  </a:schemeClr>
                </a:solidFill>
              </a:rPr>
              <a:t>зависит от </a:t>
            </a:r>
            <a:r>
              <a:rPr lang="ru-RU" sz="3600" b="1" dirty="0">
                <a:solidFill>
                  <a:schemeClr val="accent3">
                    <a:lumMod val="75000"/>
                  </a:schemeClr>
                </a:solidFill>
              </a:rPr>
              <a:t>х: </a:t>
            </a:r>
          </a:p>
          <a:p>
            <a:pPr algn="ctr">
              <a:defRPr/>
            </a:pPr>
            <a:r>
              <a:rPr lang="ru-RU" sz="3600" b="1" dirty="0">
                <a:solidFill>
                  <a:schemeClr val="bg2">
                    <a:lumMod val="75000"/>
                  </a:schemeClr>
                </a:solidFill>
              </a:rPr>
              <a:t>у = </a:t>
            </a:r>
            <a:r>
              <a:rPr lang="en-US" sz="3600" b="1" dirty="0">
                <a:solidFill>
                  <a:schemeClr val="bg2">
                    <a:lumMod val="75000"/>
                  </a:schemeClr>
                </a:solidFill>
              </a:rPr>
              <a:t> f(x)</a:t>
            </a:r>
            <a:endParaRPr lang="ru-RU" sz="3600" b="1" dirty="0">
              <a:solidFill>
                <a:schemeClr val="bg2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23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823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823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823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23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823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823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823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23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823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823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823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23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823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823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823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23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823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823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823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8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Заголовок 1"/>
          <p:cNvSpPr>
            <a:spLocks noGrp="1"/>
          </p:cNvSpPr>
          <p:nvPr>
            <p:ph type="title"/>
          </p:nvPr>
        </p:nvSpPr>
        <p:spPr>
          <a:xfrm>
            <a:off x="1643063" y="0"/>
            <a:ext cx="7010400" cy="1323975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dirty="0" smtClean="0">
                <a:solidFill>
                  <a:srgbClr val="FFFF00"/>
                </a:solidFill>
              </a:rPr>
              <a:t>Что же такое функция?</a:t>
            </a:r>
          </a:p>
        </p:txBody>
      </p:sp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500063" y="1428750"/>
            <a:ext cx="8501062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/>
              <a:t>Выделяют два существенных момента:</a:t>
            </a:r>
          </a:p>
          <a:p>
            <a:r>
              <a:rPr lang="ru-RU" sz="2400" b="1"/>
              <a:t>1. Запись </a:t>
            </a:r>
            <a:r>
              <a:rPr lang="ru-RU" sz="2400" b="1">
                <a:solidFill>
                  <a:srgbClr val="FF0000"/>
                </a:solidFill>
              </a:rPr>
              <a:t>у = </a:t>
            </a:r>
            <a:r>
              <a:rPr lang="en-US" sz="2400" b="1">
                <a:solidFill>
                  <a:srgbClr val="FF0000"/>
                </a:solidFill>
              </a:rPr>
              <a:t> f(x)</a:t>
            </a:r>
            <a:r>
              <a:rPr lang="ru-RU" sz="2400" b="1">
                <a:solidFill>
                  <a:srgbClr val="FF0000"/>
                </a:solidFill>
              </a:rPr>
              <a:t> </a:t>
            </a:r>
            <a:r>
              <a:rPr lang="ru-RU" sz="2400" b="1"/>
              <a:t>указывает  правило, с помощью которого, зная значение х, находят значение у.</a:t>
            </a:r>
          </a:p>
          <a:p>
            <a:r>
              <a:rPr lang="ru-RU" sz="2400" b="1"/>
              <a:t>2.  Указывается числовое множество Х, откуда берутся значения независимой переменной</a:t>
            </a:r>
          </a:p>
          <a:p>
            <a:endParaRPr lang="ru-RU" sz="2400" b="1"/>
          </a:p>
        </p:txBody>
      </p:sp>
      <p:sp>
        <p:nvSpPr>
          <p:cNvPr id="6" name="Двойная волна 5"/>
          <p:cNvSpPr/>
          <p:nvPr/>
        </p:nvSpPr>
        <p:spPr>
          <a:xfrm rot="5400000">
            <a:off x="5500688" y="4071937"/>
            <a:ext cx="2643188" cy="1643063"/>
          </a:xfrm>
          <a:prstGeom prst="doubleWav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grpSp>
        <p:nvGrpSpPr>
          <p:cNvPr id="2" name="Группа 46"/>
          <p:cNvGrpSpPr>
            <a:grpSpLocks/>
          </p:cNvGrpSpPr>
          <p:nvPr/>
        </p:nvGrpSpPr>
        <p:grpSpPr bwMode="auto">
          <a:xfrm>
            <a:off x="3214688" y="3357563"/>
            <a:ext cx="2500312" cy="523875"/>
            <a:chOff x="3214678" y="3357562"/>
            <a:chExt cx="2500330" cy="523220"/>
          </a:xfrm>
        </p:grpSpPr>
        <p:cxnSp>
          <p:nvCxnSpPr>
            <p:cNvPr id="8" name="Прямая со стрелкой 7"/>
            <p:cNvCxnSpPr/>
            <p:nvPr/>
          </p:nvCxnSpPr>
          <p:spPr>
            <a:xfrm>
              <a:off x="3214678" y="3785651"/>
              <a:ext cx="2500330" cy="1585"/>
            </a:xfrm>
            <a:prstGeom prst="straightConnector1">
              <a:avLst/>
            </a:prstGeom>
            <a:ln w="38100">
              <a:solidFill>
                <a:srgbClr val="FFF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302" name="TextBox 9"/>
            <p:cNvSpPr txBox="1">
              <a:spLocks noChangeArrowheads="1"/>
            </p:cNvSpPr>
            <p:nvPr/>
          </p:nvSpPr>
          <p:spPr bwMode="auto">
            <a:xfrm>
              <a:off x="3929058" y="3357562"/>
              <a:ext cx="1071570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ru-RU" sz="1200" b="1" dirty="0"/>
                <a:t>Правило </a:t>
              </a:r>
              <a:r>
                <a:rPr lang="en-US" sz="2800" b="1" dirty="0"/>
                <a:t>f</a:t>
              </a:r>
              <a:endParaRPr lang="ru-RU" sz="2800" dirty="0"/>
            </a:p>
          </p:txBody>
        </p:sp>
      </p:grpSp>
      <p:grpSp>
        <p:nvGrpSpPr>
          <p:cNvPr id="5" name="Группа 47"/>
          <p:cNvGrpSpPr>
            <a:grpSpLocks/>
          </p:cNvGrpSpPr>
          <p:nvPr/>
        </p:nvGrpSpPr>
        <p:grpSpPr bwMode="auto">
          <a:xfrm>
            <a:off x="785813" y="3214688"/>
            <a:ext cx="2571750" cy="3429000"/>
            <a:chOff x="785786" y="3214686"/>
            <a:chExt cx="2571768" cy="3429000"/>
          </a:xfrm>
        </p:grpSpPr>
        <p:sp>
          <p:nvSpPr>
            <p:cNvPr id="4" name="Пятно 1 3"/>
            <p:cNvSpPr/>
            <p:nvPr/>
          </p:nvSpPr>
          <p:spPr>
            <a:xfrm>
              <a:off x="785786" y="3214686"/>
              <a:ext cx="2571768" cy="3429000"/>
            </a:xfrm>
            <a:prstGeom prst="irregularSeal1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11292" name="TextBox 4"/>
            <p:cNvSpPr txBox="1">
              <a:spLocks noChangeArrowheads="1"/>
            </p:cNvSpPr>
            <p:nvPr/>
          </p:nvSpPr>
          <p:spPr bwMode="auto">
            <a:xfrm>
              <a:off x="1142976" y="3429000"/>
              <a:ext cx="642942" cy="584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ru-RU" sz="3200" b="1">
                  <a:solidFill>
                    <a:srgbClr val="FFFF00"/>
                  </a:solidFill>
                </a:rPr>
                <a:t>Х</a:t>
              </a:r>
            </a:p>
          </p:txBody>
        </p:sp>
        <p:sp>
          <p:nvSpPr>
            <p:cNvPr id="12" name="Блок-схема: узел 11"/>
            <p:cNvSpPr/>
            <p:nvPr/>
          </p:nvSpPr>
          <p:spPr>
            <a:xfrm>
              <a:off x="2500298" y="4429123"/>
              <a:ext cx="142876" cy="142875"/>
            </a:xfrm>
            <a:prstGeom prst="flowChartConnector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13" name="Блок-схема: узел 12"/>
            <p:cNvSpPr/>
            <p:nvPr/>
          </p:nvSpPr>
          <p:spPr>
            <a:xfrm>
              <a:off x="1357290" y="4643436"/>
              <a:ext cx="142876" cy="142875"/>
            </a:xfrm>
            <a:prstGeom prst="flowChartConnector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14" name="Блок-схема: узел 13"/>
            <p:cNvSpPr/>
            <p:nvPr/>
          </p:nvSpPr>
          <p:spPr>
            <a:xfrm>
              <a:off x="1571603" y="5500686"/>
              <a:ext cx="142876" cy="142875"/>
            </a:xfrm>
            <a:prstGeom prst="flowChartConnector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15" name="Блок-схема: узел 14"/>
            <p:cNvSpPr/>
            <p:nvPr/>
          </p:nvSpPr>
          <p:spPr>
            <a:xfrm>
              <a:off x="2000231" y="4857748"/>
              <a:ext cx="142876" cy="142875"/>
            </a:xfrm>
            <a:prstGeom prst="flowChartConnector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16" name="Блок-схема: узел 15"/>
            <p:cNvSpPr/>
            <p:nvPr/>
          </p:nvSpPr>
          <p:spPr>
            <a:xfrm>
              <a:off x="2786050" y="5072061"/>
              <a:ext cx="142876" cy="142875"/>
            </a:xfrm>
            <a:prstGeom prst="flowChartConnector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17" name="Блок-схема: узел 16"/>
            <p:cNvSpPr/>
            <p:nvPr/>
          </p:nvSpPr>
          <p:spPr>
            <a:xfrm>
              <a:off x="2214546" y="5857873"/>
              <a:ext cx="142876" cy="142875"/>
            </a:xfrm>
            <a:prstGeom prst="flowChartConnector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18" name="Блок-схема: узел 17"/>
            <p:cNvSpPr/>
            <p:nvPr/>
          </p:nvSpPr>
          <p:spPr>
            <a:xfrm>
              <a:off x="2285983" y="5286373"/>
              <a:ext cx="142876" cy="142875"/>
            </a:xfrm>
            <a:prstGeom prst="flowChartConnector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11" name="Блок-схема: узел 10"/>
            <p:cNvSpPr/>
            <p:nvPr/>
          </p:nvSpPr>
          <p:spPr>
            <a:xfrm>
              <a:off x="1785918" y="4071936"/>
              <a:ext cx="142876" cy="142875"/>
            </a:xfrm>
            <a:prstGeom prst="flowChartConnector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</p:grpSp>
      <p:cxnSp>
        <p:nvCxnSpPr>
          <p:cNvPr id="36" name="Прямая со стрелкой 35"/>
          <p:cNvCxnSpPr>
            <a:stCxn id="12" idx="1"/>
          </p:cNvCxnSpPr>
          <p:nvPr/>
        </p:nvCxnSpPr>
        <p:spPr>
          <a:xfrm rot="5400000" flipH="1" flipV="1">
            <a:off x="4750593" y="2056607"/>
            <a:ext cx="163513" cy="4622800"/>
          </a:xfrm>
          <a:prstGeom prst="straightConnector1">
            <a:avLst/>
          </a:prstGeom>
          <a:ln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Овал 36"/>
          <p:cNvSpPr/>
          <p:nvPr/>
        </p:nvSpPr>
        <p:spPr>
          <a:xfrm>
            <a:off x="6643688" y="3643313"/>
            <a:ext cx="214312" cy="214312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38" name="Овал 37"/>
          <p:cNvSpPr/>
          <p:nvPr/>
        </p:nvSpPr>
        <p:spPr>
          <a:xfrm>
            <a:off x="6786563" y="3929063"/>
            <a:ext cx="214312" cy="214312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39" name="Овал 38"/>
          <p:cNvSpPr/>
          <p:nvPr/>
        </p:nvSpPr>
        <p:spPr>
          <a:xfrm>
            <a:off x="7143750" y="4143375"/>
            <a:ext cx="214313" cy="214313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40" name="Овал 39"/>
          <p:cNvSpPr/>
          <p:nvPr/>
        </p:nvSpPr>
        <p:spPr>
          <a:xfrm>
            <a:off x="6500813" y="4429125"/>
            <a:ext cx="214312" cy="214313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41" name="Овал 40"/>
          <p:cNvSpPr/>
          <p:nvPr/>
        </p:nvSpPr>
        <p:spPr>
          <a:xfrm>
            <a:off x="7000875" y="4643438"/>
            <a:ext cx="214313" cy="214312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42" name="Овал 41"/>
          <p:cNvSpPr/>
          <p:nvPr/>
        </p:nvSpPr>
        <p:spPr>
          <a:xfrm>
            <a:off x="6858000" y="5000625"/>
            <a:ext cx="214313" cy="214313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43" name="Овал 42"/>
          <p:cNvSpPr/>
          <p:nvPr/>
        </p:nvSpPr>
        <p:spPr>
          <a:xfrm>
            <a:off x="7215188" y="5357813"/>
            <a:ext cx="214312" cy="214312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44" name="Овал 43"/>
          <p:cNvSpPr/>
          <p:nvPr/>
        </p:nvSpPr>
        <p:spPr>
          <a:xfrm>
            <a:off x="6572250" y="5572125"/>
            <a:ext cx="214313" cy="214313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cxnSp>
        <p:nvCxnSpPr>
          <p:cNvPr id="20" name="Прямая со стрелкой 19"/>
          <p:cNvCxnSpPr>
            <a:stCxn id="11" idx="1"/>
          </p:cNvCxnSpPr>
          <p:nvPr/>
        </p:nvCxnSpPr>
        <p:spPr>
          <a:xfrm rot="5400000" flipH="1" flipV="1">
            <a:off x="4286250" y="1592263"/>
            <a:ext cx="20637" cy="4979988"/>
          </a:xfrm>
          <a:prstGeom prst="straightConnector1">
            <a:avLst/>
          </a:prstGeom>
          <a:ln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/>
          <p:nvPr/>
        </p:nvCxnSpPr>
        <p:spPr>
          <a:xfrm flipV="1">
            <a:off x="1428750" y="4500563"/>
            <a:ext cx="5072063" cy="234950"/>
          </a:xfrm>
          <a:prstGeom prst="straightConnector1">
            <a:avLst/>
          </a:prstGeom>
          <a:ln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/>
          <p:nvPr/>
        </p:nvCxnSpPr>
        <p:spPr>
          <a:xfrm flipV="1">
            <a:off x="2071688" y="4786313"/>
            <a:ext cx="4929187" cy="163512"/>
          </a:xfrm>
          <a:prstGeom prst="straightConnector1">
            <a:avLst/>
          </a:prstGeom>
          <a:ln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/>
          <p:nvPr/>
        </p:nvCxnSpPr>
        <p:spPr>
          <a:xfrm flipV="1">
            <a:off x="2857500" y="3786188"/>
            <a:ext cx="3786188" cy="1377950"/>
          </a:xfrm>
          <a:prstGeom prst="straightConnector1">
            <a:avLst/>
          </a:prstGeom>
          <a:ln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/>
          <p:nvPr/>
        </p:nvCxnSpPr>
        <p:spPr>
          <a:xfrm flipV="1">
            <a:off x="1714500" y="5072063"/>
            <a:ext cx="5143500" cy="428625"/>
          </a:xfrm>
          <a:prstGeom prst="straightConnector1">
            <a:avLst/>
          </a:prstGeom>
          <a:ln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/>
          <p:nvPr/>
        </p:nvCxnSpPr>
        <p:spPr>
          <a:xfrm>
            <a:off x="2357438" y="5378450"/>
            <a:ext cx="4857750" cy="122238"/>
          </a:xfrm>
          <a:prstGeom prst="straightConnector1">
            <a:avLst/>
          </a:prstGeom>
          <a:ln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/>
          <p:nvPr/>
        </p:nvCxnSpPr>
        <p:spPr>
          <a:xfrm flipV="1">
            <a:off x="2286000" y="5715000"/>
            <a:ext cx="4286250" cy="234950"/>
          </a:xfrm>
          <a:prstGeom prst="straightConnector1">
            <a:avLst/>
          </a:prstGeom>
          <a:ln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Прямоугольник 48"/>
          <p:cNvSpPr/>
          <p:nvPr/>
        </p:nvSpPr>
        <p:spPr>
          <a:xfrm>
            <a:off x="1071563" y="1214438"/>
            <a:ext cx="7286625" cy="214312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76200" cmpd="tri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>
              <a:defRPr/>
            </a:pPr>
            <a:r>
              <a:rPr lang="ru-RU" b="1" dirty="0">
                <a:solidFill>
                  <a:schemeClr val="bg1">
                    <a:lumMod val="60000"/>
                    <a:lumOff val="40000"/>
                  </a:schemeClr>
                </a:solidFill>
              </a:rPr>
              <a:t>Определение:</a:t>
            </a:r>
            <a:r>
              <a:rPr lang="ru-RU" dirty="0"/>
              <a:t> </a:t>
            </a:r>
            <a:r>
              <a:rPr lang="ru-RU" b="1" dirty="0">
                <a:solidFill>
                  <a:schemeClr val="accent6">
                    <a:lumMod val="75000"/>
                  </a:schemeClr>
                </a:solidFill>
              </a:rPr>
              <a:t>если даны числовое множество Х и правило </a:t>
            </a:r>
            <a:r>
              <a:rPr lang="en-US" b="1" dirty="0">
                <a:solidFill>
                  <a:schemeClr val="accent6">
                    <a:lumMod val="75000"/>
                  </a:schemeClr>
                </a:solidFill>
              </a:rPr>
              <a:t>f</a:t>
            </a:r>
            <a:r>
              <a:rPr lang="ru-RU" b="1" dirty="0">
                <a:solidFill>
                  <a:schemeClr val="accent6">
                    <a:lumMod val="75000"/>
                  </a:schemeClr>
                </a:solidFill>
              </a:rPr>
              <a:t> , позволяющее поставить в соответствие каждому элементу </a:t>
            </a:r>
            <a:r>
              <a:rPr lang="ru-RU" b="1" dirty="0" err="1">
                <a:solidFill>
                  <a:schemeClr val="accent6">
                    <a:lumMod val="75000"/>
                  </a:schemeClr>
                </a:solidFill>
              </a:rPr>
              <a:t>х</a:t>
            </a:r>
            <a:r>
              <a:rPr lang="ru-RU" b="1" dirty="0">
                <a:solidFill>
                  <a:schemeClr val="accent6">
                    <a:lumMod val="75000"/>
                  </a:schemeClr>
                </a:solidFill>
              </a:rPr>
              <a:t> из  множества Х  определенное число у, то говорят, что задана функция </a:t>
            </a:r>
            <a:endParaRPr lang="ru-RU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>
              <a:defRPr/>
            </a:pPr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</a:rPr>
              <a:t>у </a:t>
            </a:r>
            <a:r>
              <a:rPr lang="ru-RU" b="1" dirty="0">
                <a:solidFill>
                  <a:schemeClr val="accent6">
                    <a:lumMod val="75000"/>
                  </a:schemeClr>
                </a:solidFill>
              </a:rPr>
              <a:t>= </a:t>
            </a:r>
            <a:r>
              <a:rPr lang="en-US" b="1" dirty="0">
                <a:solidFill>
                  <a:schemeClr val="accent6">
                    <a:lumMod val="75000"/>
                  </a:schemeClr>
                </a:solidFill>
              </a:rPr>
              <a:t>f</a:t>
            </a:r>
            <a:r>
              <a:rPr lang="ru-RU" b="1" dirty="0">
                <a:solidFill>
                  <a:schemeClr val="accent6">
                    <a:lumMod val="75000"/>
                  </a:schemeClr>
                </a:solidFill>
              </a:rPr>
              <a:t>(</a:t>
            </a:r>
            <a:r>
              <a:rPr lang="ru-RU" b="1" dirty="0" err="1">
                <a:solidFill>
                  <a:schemeClr val="accent6">
                    <a:lumMod val="75000"/>
                  </a:schemeClr>
                </a:solidFill>
              </a:rPr>
              <a:t>х</a:t>
            </a:r>
            <a:r>
              <a:rPr lang="ru-RU" b="1" dirty="0">
                <a:solidFill>
                  <a:schemeClr val="accent6">
                    <a:lumMod val="75000"/>
                  </a:schemeClr>
                </a:solidFill>
              </a:rPr>
              <a:t>) с областью определения  Х.</a:t>
            </a:r>
          </a:p>
          <a:p>
            <a:pPr>
              <a:defRPr/>
            </a:pPr>
            <a:endParaRPr lang="ru-RU" b="1" dirty="0">
              <a:solidFill>
                <a:schemeClr val="accent6">
                  <a:lumMod val="75000"/>
                </a:schemeClr>
              </a:solidFill>
            </a:endParaRPr>
          </a:p>
          <a:p>
            <a:pPr algn="ctr">
              <a:defRPr/>
            </a:pPr>
            <a:r>
              <a:rPr lang="ru-RU" b="1" dirty="0">
                <a:solidFill>
                  <a:schemeClr val="accent6">
                    <a:lumMod val="75000"/>
                  </a:schemeClr>
                </a:solidFill>
              </a:rPr>
              <a:t>Пишут: </a:t>
            </a:r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</a:rPr>
              <a:t>  у </a:t>
            </a:r>
            <a:r>
              <a:rPr lang="ru-RU" b="1" dirty="0">
                <a:solidFill>
                  <a:schemeClr val="accent6">
                    <a:lumMod val="75000"/>
                  </a:schemeClr>
                </a:solidFill>
              </a:rPr>
              <a:t>=</a:t>
            </a:r>
            <a:r>
              <a:rPr lang="en-US" b="1" dirty="0">
                <a:solidFill>
                  <a:schemeClr val="accent6">
                    <a:lumMod val="75000"/>
                  </a:schemeClr>
                </a:solidFill>
              </a:rPr>
              <a:t> f</a:t>
            </a:r>
            <a:r>
              <a:rPr lang="ru-RU" b="1" dirty="0">
                <a:solidFill>
                  <a:schemeClr val="accent6">
                    <a:lumMod val="75000"/>
                  </a:schemeClr>
                </a:solidFill>
              </a:rPr>
              <a:t>(</a:t>
            </a:r>
            <a:r>
              <a:rPr lang="ru-RU" b="1" dirty="0" err="1">
                <a:solidFill>
                  <a:schemeClr val="accent6">
                    <a:lumMod val="75000"/>
                  </a:schemeClr>
                </a:solidFill>
              </a:rPr>
              <a:t>х</a:t>
            </a:r>
            <a:r>
              <a:rPr lang="ru-RU" b="1" dirty="0">
                <a:solidFill>
                  <a:schemeClr val="accent6">
                    <a:lumMod val="75000"/>
                  </a:schemeClr>
                </a:solidFill>
              </a:rPr>
              <a:t>), </a:t>
            </a:r>
            <a:r>
              <a:rPr lang="ru-RU" b="1" dirty="0" err="1">
                <a:solidFill>
                  <a:schemeClr val="accent6">
                    <a:lumMod val="75000"/>
                  </a:schemeClr>
                </a:solidFill>
              </a:rPr>
              <a:t>х</a:t>
            </a:r>
            <a:r>
              <a:rPr lang="ru-RU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b="1" dirty="0">
                <a:solidFill>
                  <a:schemeClr val="accent6">
                    <a:lumMod val="75000"/>
                  </a:schemeClr>
                </a:solidFill>
              </a:rPr>
              <a:t>∈ Х</a:t>
            </a:r>
          </a:p>
          <a:p>
            <a:pPr>
              <a:defRPr/>
            </a:pPr>
            <a:r>
              <a:rPr lang="ru-RU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</a:p>
          <a:p>
            <a:pPr>
              <a:defRPr/>
            </a:pPr>
            <a:endParaRPr lang="ru-RU" b="1" dirty="0">
              <a:solidFill>
                <a:srgbClr val="007E39"/>
              </a:solidFill>
            </a:endParaRPr>
          </a:p>
          <a:p>
            <a:pPr>
              <a:defRPr/>
            </a:pPr>
            <a:endParaRPr lang="ru-RU" dirty="0">
              <a:solidFill>
                <a:srgbClr val="007E39"/>
              </a:solidFill>
            </a:endParaRPr>
          </a:p>
          <a:p>
            <a:pPr>
              <a:defRPr/>
            </a:pPr>
            <a:r>
              <a:rPr lang="ru-RU" dirty="0">
                <a:solidFill>
                  <a:srgbClr val="007E39"/>
                </a:solidFill>
              </a:rPr>
              <a:t>  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142875" y="4071938"/>
            <a:ext cx="3500438" cy="83026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38100">
            <a:solidFill>
              <a:schemeClr val="tx1"/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400" b="1" dirty="0">
                <a:solidFill>
                  <a:srgbClr val="005426"/>
                </a:solidFill>
              </a:rPr>
              <a:t>Область определения:  </a:t>
            </a:r>
          </a:p>
          <a:p>
            <a:pPr algn="ctr">
              <a:defRPr/>
            </a:pPr>
            <a:r>
              <a:rPr lang="en-US" sz="2400" b="1" dirty="0">
                <a:solidFill>
                  <a:srgbClr val="005426"/>
                </a:solidFill>
              </a:rPr>
              <a:t>D (f)</a:t>
            </a:r>
            <a:endParaRPr lang="ru-RU" sz="2400" b="1" dirty="0">
              <a:solidFill>
                <a:srgbClr val="005426"/>
              </a:solidFill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5357813" y="4071938"/>
            <a:ext cx="3571875" cy="83026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solidFill>
              <a:schemeClr val="tx1"/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400" b="1" dirty="0">
                <a:solidFill>
                  <a:srgbClr val="005426"/>
                </a:solidFill>
              </a:rPr>
              <a:t>Область значений функции: Е</a:t>
            </a:r>
            <a:r>
              <a:rPr lang="en-US" sz="2400" b="1" dirty="0">
                <a:solidFill>
                  <a:srgbClr val="005426"/>
                </a:solidFill>
              </a:rPr>
              <a:t>(f)</a:t>
            </a:r>
            <a:endParaRPr lang="ru-RU" sz="2400" b="1" dirty="0">
              <a:solidFill>
                <a:srgbClr val="005426"/>
              </a:solidFill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7643813" y="3357563"/>
            <a:ext cx="500062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sz="4000" b="1" dirty="0">
                <a:solidFill>
                  <a:schemeClr val="bg2">
                    <a:lumMod val="50000"/>
                  </a:schemeClr>
                </a:solidFill>
              </a:rPr>
              <a:t>у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"/>
                            </p:stCondLst>
                            <p:childTnLst>
                              <p:par>
                                <p:cTn id="4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000"/>
                            </p:stCondLst>
                            <p:childTnLst>
                              <p:par>
                                <p:cTn id="7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500"/>
                            </p:stCondLst>
                            <p:childTnLst>
                              <p:par>
                                <p:cTn id="8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9" grpId="0" animBg="1"/>
      <p:bldP spid="50" grpId="0" animBg="1"/>
      <p:bldP spid="51" grpId="0" animBg="1"/>
      <p:bldP spid="5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Познакомимся с еще одной функцией Функция у = </a:t>
            </a:r>
            <a:r>
              <a:rPr lang="ru-RU" dirty="0" smtClean="0">
                <a:sym typeface="Symbol"/>
              </a:rPr>
              <a:t></a:t>
            </a:r>
            <a:r>
              <a:rPr lang="ru-RU" dirty="0" err="1" smtClean="0">
                <a:sym typeface="Symbol"/>
              </a:rPr>
              <a:t>х</a:t>
            </a:r>
            <a:endParaRPr lang="ru-RU" dirty="0"/>
          </a:p>
        </p:txBody>
      </p:sp>
      <p:cxnSp>
        <p:nvCxnSpPr>
          <p:cNvPr id="4" name="Прямая соединительная линия 3"/>
          <p:cNvCxnSpPr/>
          <p:nvPr/>
        </p:nvCxnSpPr>
        <p:spPr>
          <a:xfrm>
            <a:off x="5683017" y="883078"/>
            <a:ext cx="285752" cy="0"/>
          </a:xfrm>
          <a:prstGeom prst="line">
            <a:avLst/>
          </a:prstGeom>
          <a:ln w="38100"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D:\С диска С\Презентации\пульсирующие рисунки\Рисунок1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1142984"/>
            <a:ext cx="500056" cy="750084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1142976" y="1357298"/>
            <a:ext cx="75724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/>
              <a:t>При каких значениях независимой переменной </a:t>
            </a:r>
            <a:r>
              <a:rPr lang="ru-RU" sz="2000" b="1" dirty="0" err="1" smtClean="0"/>
              <a:t>х</a:t>
            </a:r>
            <a:r>
              <a:rPr lang="ru-RU" sz="2000" b="1" dirty="0" smtClean="0"/>
              <a:t> имеет смысл выражение </a:t>
            </a:r>
            <a:r>
              <a:rPr lang="ru-RU" sz="2000" b="1" dirty="0" smtClean="0">
                <a:sym typeface="Symbol"/>
              </a:rPr>
              <a:t></a:t>
            </a:r>
            <a:r>
              <a:rPr lang="en-US" sz="2000" b="1" dirty="0" smtClean="0"/>
              <a:t>x</a:t>
            </a:r>
            <a:r>
              <a:rPr lang="ru-RU" sz="2000" b="1" dirty="0" smtClean="0"/>
              <a:t> </a:t>
            </a:r>
            <a:endParaRPr lang="ru-RU" sz="2000" b="1" dirty="0"/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/>
        </p:nvGraphicFramePr>
        <p:xfrm>
          <a:off x="285720" y="2143116"/>
          <a:ext cx="3929088" cy="7670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54848"/>
                <a:gridCol w="654848"/>
                <a:gridCol w="654848"/>
                <a:gridCol w="654848"/>
                <a:gridCol w="654848"/>
                <a:gridCol w="654848"/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Х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0</a:t>
                      </a:r>
                      <a:endParaRPr lang="ru-RU" sz="2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1</a:t>
                      </a:r>
                      <a:endParaRPr lang="ru-RU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4</a:t>
                      </a:r>
                      <a:endParaRPr lang="ru-RU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6,25</a:t>
                      </a:r>
                      <a:endParaRPr lang="ru-RU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9</a:t>
                      </a:r>
                      <a:endParaRPr lang="ru-RU" sz="2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err="1" smtClean="0"/>
                        <a:t>У=</a:t>
                      </a:r>
                      <a:r>
                        <a:rPr lang="ru-RU" dirty="0" err="1" smtClean="0">
                          <a:sym typeface="Symbol"/>
                        </a:rPr>
                        <a:t>х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0" name="Таблица 9"/>
          <p:cNvGraphicFramePr>
            <a:graphicFrameLocks noGrp="1"/>
          </p:cNvGraphicFramePr>
          <p:nvPr/>
        </p:nvGraphicFramePr>
        <p:xfrm>
          <a:off x="4714876" y="1857364"/>
          <a:ext cx="4267196" cy="4267197"/>
        </p:xfrm>
        <a:graphic>
          <a:graphicData uri="http://schemas.openxmlformats.org/drawingml/2006/table">
            <a:tbl>
              <a:tblPr/>
              <a:tblGrid>
                <a:gridCol w="387792"/>
                <a:gridCol w="387792"/>
                <a:gridCol w="387792"/>
                <a:gridCol w="387792"/>
                <a:gridCol w="387792"/>
                <a:gridCol w="387792"/>
                <a:gridCol w="387792"/>
                <a:gridCol w="387792"/>
                <a:gridCol w="387792"/>
                <a:gridCol w="388534"/>
                <a:gridCol w="388534"/>
              </a:tblGrid>
              <a:tr h="33663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 dirty="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 dirty="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 dirty="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 dirty="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  <a:tr h="35709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 dirty="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  <a:tr h="35709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  <a:tr h="35709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  <a:tr h="35709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  <a:tr h="35709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 dirty="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  <a:tr h="35709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  <a:tr h="33663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  <a:tr h="35709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  <a:tr h="35709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  <a:tr h="35709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 dirty="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  <a:tr h="38010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 dirty="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 dirty="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 dirty="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 dirty="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 dirty="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</a:tbl>
          </a:graphicData>
        </a:graphic>
      </p:graphicFrame>
      <p:cxnSp>
        <p:nvCxnSpPr>
          <p:cNvPr id="12" name="Прямая со стрелкой 11"/>
          <p:cNvCxnSpPr/>
          <p:nvPr/>
        </p:nvCxnSpPr>
        <p:spPr>
          <a:xfrm>
            <a:off x="4750666" y="5396089"/>
            <a:ext cx="4143404" cy="1588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 rot="5400000" flipH="1" flipV="1">
            <a:off x="3173752" y="4090982"/>
            <a:ext cx="3857652" cy="1588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Дуга 10"/>
          <p:cNvSpPr/>
          <p:nvPr/>
        </p:nvSpPr>
        <p:spPr>
          <a:xfrm rot="21258594" flipH="1">
            <a:off x="5109071" y="4439729"/>
            <a:ext cx="6020483" cy="1435674"/>
          </a:xfrm>
          <a:prstGeom prst="arc">
            <a:avLst>
              <a:gd name="adj1" fmla="val 13231385"/>
              <a:gd name="adj2" fmla="val 21568577"/>
            </a:avLst>
          </a:prstGeom>
          <a:ln w="28575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-214338"/>
            <a:ext cx="8229600" cy="1143000"/>
          </a:xfrm>
        </p:spPr>
        <p:txBody>
          <a:bodyPr/>
          <a:lstStyle/>
          <a:p>
            <a:r>
              <a:rPr lang="ru-RU" dirty="0" smtClean="0"/>
              <a:t>Свойства функции у = </a:t>
            </a:r>
            <a:r>
              <a:rPr lang="ru-RU" dirty="0" smtClean="0">
                <a:sym typeface="Symbol"/>
              </a:rPr>
              <a:t></a:t>
            </a:r>
            <a:r>
              <a:rPr lang="ru-RU" dirty="0" err="1" smtClean="0">
                <a:sym typeface="Symbol"/>
              </a:rPr>
              <a:t>х</a:t>
            </a:r>
            <a:r>
              <a:rPr lang="ru-RU" dirty="0" smtClean="0"/>
              <a:t> </a:t>
            </a:r>
            <a:endParaRPr lang="ru-RU" dirty="0"/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739642" y="90311"/>
            <a:ext cx="357190" cy="0"/>
          </a:xfrm>
          <a:prstGeom prst="line">
            <a:avLst/>
          </a:prstGeom>
          <a:ln w="28575">
            <a:solidFill>
              <a:schemeClr val="bg2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8" name="Таблица 7"/>
          <p:cNvGraphicFramePr>
            <a:graphicFrameLocks noGrp="1"/>
          </p:cNvGraphicFramePr>
          <p:nvPr/>
        </p:nvGraphicFramePr>
        <p:xfrm>
          <a:off x="214282" y="1214422"/>
          <a:ext cx="4267196" cy="4288343"/>
        </p:xfrm>
        <a:graphic>
          <a:graphicData uri="http://schemas.openxmlformats.org/drawingml/2006/table">
            <a:tbl>
              <a:tblPr/>
              <a:tblGrid>
                <a:gridCol w="387792"/>
                <a:gridCol w="387792"/>
                <a:gridCol w="387792"/>
                <a:gridCol w="387792"/>
                <a:gridCol w="387792"/>
                <a:gridCol w="387792"/>
                <a:gridCol w="387792"/>
                <a:gridCol w="387792"/>
                <a:gridCol w="387792"/>
                <a:gridCol w="388534"/>
                <a:gridCol w="388534"/>
              </a:tblGrid>
              <a:tr h="33663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 dirty="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 dirty="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 dirty="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 dirty="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  <a:tr h="35709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 dirty="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  <a:tr h="35709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  <a:tr h="35709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  <a:tr h="35709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  <a:tr h="35709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 dirty="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  <a:tr h="37823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  <a:tr h="33663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 dirty="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 dirty="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  <a:tr h="35709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 dirty="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  <a:tr h="35709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 dirty="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  <a:tr h="35709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 dirty="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  <a:tr h="38010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latin typeface="Cambria Math"/>
                          <a:ea typeface="Calibri"/>
                          <a:cs typeface="Times New Roman"/>
                        </a:rPr>
                        <a:t>1</a:t>
                      </a:r>
                      <a:endParaRPr lang="en-US" sz="1100" dirty="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 dirty="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 dirty="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 dirty="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 dirty="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 dirty="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</a:tbl>
          </a:graphicData>
        </a:graphic>
      </p:graphicFrame>
      <p:grpSp>
        <p:nvGrpSpPr>
          <p:cNvPr id="21" name="Группа 20"/>
          <p:cNvGrpSpPr/>
          <p:nvPr/>
        </p:nvGrpSpPr>
        <p:grpSpPr>
          <a:xfrm>
            <a:off x="357158" y="1357298"/>
            <a:ext cx="4071966" cy="4071966"/>
            <a:chOff x="324897" y="1358092"/>
            <a:chExt cx="4071966" cy="4071966"/>
          </a:xfrm>
        </p:grpSpPr>
        <p:cxnSp>
          <p:nvCxnSpPr>
            <p:cNvPr id="10" name="Прямая со стрелкой 9"/>
            <p:cNvCxnSpPr/>
            <p:nvPr/>
          </p:nvCxnSpPr>
          <p:spPr>
            <a:xfrm rot="5400000" flipH="1" flipV="1">
              <a:off x="-1464511" y="3393281"/>
              <a:ext cx="4071966" cy="1588"/>
            </a:xfrm>
            <a:prstGeom prst="straightConnector1">
              <a:avLst/>
            </a:prstGeom>
            <a:ln w="28575">
              <a:solidFill>
                <a:schemeClr val="bg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Прямая со стрелкой 10"/>
            <p:cNvCxnSpPr/>
            <p:nvPr/>
          </p:nvCxnSpPr>
          <p:spPr>
            <a:xfrm>
              <a:off x="324897" y="5113867"/>
              <a:ext cx="4071966" cy="1588"/>
            </a:xfrm>
            <a:prstGeom prst="straightConnector1">
              <a:avLst/>
            </a:prstGeom>
            <a:ln w="28575">
              <a:solidFill>
                <a:schemeClr val="bg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Овал 13"/>
            <p:cNvSpPr/>
            <p:nvPr/>
          </p:nvSpPr>
          <p:spPr>
            <a:xfrm>
              <a:off x="504295" y="5042429"/>
              <a:ext cx="138615" cy="101083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" name="Овал 14"/>
            <p:cNvSpPr/>
            <p:nvPr/>
          </p:nvSpPr>
          <p:spPr>
            <a:xfrm>
              <a:off x="901903" y="4683641"/>
              <a:ext cx="142876" cy="14287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" name="Овал 15"/>
            <p:cNvSpPr/>
            <p:nvPr/>
          </p:nvSpPr>
          <p:spPr>
            <a:xfrm>
              <a:off x="2074182" y="4320632"/>
              <a:ext cx="142876" cy="14287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" name="Овал 16"/>
            <p:cNvSpPr/>
            <p:nvPr/>
          </p:nvSpPr>
          <p:spPr>
            <a:xfrm>
              <a:off x="2964239" y="4126956"/>
              <a:ext cx="142876" cy="14287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Овал 17"/>
            <p:cNvSpPr/>
            <p:nvPr/>
          </p:nvSpPr>
          <p:spPr>
            <a:xfrm>
              <a:off x="4042503" y="3967146"/>
              <a:ext cx="142876" cy="14287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20" name="Дуга 19"/>
          <p:cNvSpPr/>
          <p:nvPr/>
        </p:nvSpPr>
        <p:spPr>
          <a:xfrm rot="21258594" flipH="1">
            <a:off x="616952" y="4137962"/>
            <a:ext cx="6020483" cy="1510248"/>
          </a:xfrm>
          <a:prstGeom prst="arc">
            <a:avLst>
              <a:gd name="adj1" fmla="val 13231385"/>
              <a:gd name="adj2" fmla="val 21568577"/>
            </a:avLst>
          </a:prstGeom>
          <a:ln w="28575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 cstate="print"/>
          <a:srcRect l="53653" r="-385"/>
          <a:stretch>
            <a:fillRect/>
          </a:stretch>
        </p:blipFill>
        <p:spPr bwMode="auto">
          <a:xfrm>
            <a:off x="6357938" y="357188"/>
            <a:ext cx="2571750" cy="2786062"/>
          </a:xfrm>
          <a:prstGeom prst="rect">
            <a:avLst/>
          </a:prstGeom>
          <a:noFill/>
          <a:ln w="57150">
            <a:solidFill>
              <a:srgbClr val="00B0F0"/>
            </a:solidFill>
            <a:miter lim="800000"/>
            <a:headEnd/>
            <a:tailEnd/>
          </a:ln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29000" y="357188"/>
            <a:ext cx="2122488" cy="2786062"/>
          </a:xfrm>
          <a:prstGeom prst="rect">
            <a:avLst/>
          </a:prstGeom>
          <a:noFill/>
          <a:ln w="57150">
            <a:solidFill>
              <a:srgbClr val="00B0F0"/>
            </a:solidFill>
            <a:miter lim="800000"/>
            <a:headEnd/>
            <a:tailEnd/>
          </a:ln>
        </p:spPr>
      </p:pic>
      <p:pic>
        <p:nvPicPr>
          <p:cNvPr id="12292" name="Picture 2"/>
          <p:cNvPicPr>
            <a:picLocks noChangeAspect="1" noChangeArrowheads="1"/>
          </p:cNvPicPr>
          <p:nvPr/>
        </p:nvPicPr>
        <p:blipFill>
          <a:blip r:embed="rId4" cstate="print"/>
          <a:srcRect r="55000"/>
          <a:stretch>
            <a:fillRect/>
          </a:stretch>
        </p:blipFill>
        <p:spPr bwMode="auto">
          <a:xfrm>
            <a:off x="214313" y="357188"/>
            <a:ext cx="2500312" cy="2798762"/>
          </a:xfrm>
          <a:prstGeom prst="rect">
            <a:avLst/>
          </a:prstGeom>
          <a:noFill/>
          <a:ln w="57150">
            <a:solidFill>
              <a:srgbClr val="00B0F0"/>
            </a:solidFill>
            <a:miter lim="800000"/>
            <a:headEnd/>
            <a:tailEnd/>
          </a:ln>
        </p:spPr>
      </p:pic>
      <p:sp>
        <p:nvSpPr>
          <p:cNvPr id="12293" name="TextBox 5"/>
          <p:cNvSpPr txBox="1">
            <a:spLocks noChangeArrowheads="1"/>
          </p:cNvSpPr>
          <p:nvPr/>
        </p:nvSpPr>
        <p:spPr bwMode="auto">
          <a:xfrm>
            <a:off x="285750" y="3643313"/>
            <a:ext cx="8858250" cy="1662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800" b="1" dirty="0"/>
              <a:t>D (f)</a:t>
            </a:r>
            <a:r>
              <a:rPr lang="ru-RU" sz="2800" b="1" dirty="0"/>
              <a:t> =</a:t>
            </a:r>
            <a:r>
              <a:rPr lang="en-US" sz="2800" b="1" dirty="0"/>
              <a:t>________</a:t>
            </a:r>
            <a:r>
              <a:rPr lang="ru-RU" sz="2800" b="1" dirty="0"/>
              <a:t>     </a:t>
            </a:r>
            <a:r>
              <a:rPr lang="en-US" sz="2800" b="1" dirty="0"/>
              <a:t>D (f)</a:t>
            </a:r>
            <a:r>
              <a:rPr lang="ru-RU" sz="2800" b="1" dirty="0"/>
              <a:t> =</a:t>
            </a:r>
            <a:r>
              <a:rPr lang="en-US" sz="2800" b="1" dirty="0"/>
              <a:t>________</a:t>
            </a:r>
            <a:r>
              <a:rPr lang="ru-RU" sz="2800" b="1" dirty="0"/>
              <a:t>     </a:t>
            </a:r>
            <a:r>
              <a:rPr lang="en-US" sz="2800" b="1" dirty="0"/>
              <a:t>D (</a:t>
            </a:r>
            <a:r>
              <a:rPr lang="en-US" sz="2800" b="1" dirty="0" smtClean="0"/>
              <a:t>f)</a:t>
            </a:r>
            <a:r>
              <a:rPr lang="ru-RU" sz="2800" b="1" dirty="0" smtClean="0"/>
              <a:t> =</a:t>
            </a:r>
            <a:r>
              <a:rPr lang="en-US" sz="2800" b="1" dirty="0"/>
              <a:t>_______</a:t>
            </a:r>
          </a:p>
          <a:p>
            <a:endParaRPr lang="ru-RU" sz="2800" b="1" dirty="0"/>
          </a:p>
          <a:p>
            <a:r>
              <a:rPr lang="ru-RU" sz="2800" b="1" dirty="0"/>
              <a:t>Е</a:t>
            </a:r>
            <a:r>
              <a:rPr lang="en-US" sz="2800" b="1" dirty="0"/>
              <a:t>(f) = ________     E(f) =_________    E(f) =________</a:t>
            </a:r>
            <a:endParaRPr lang="ru-RU" sz="2800" b="1" dirty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1828784" cy="582594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№ 13.1</a:t>
            </a:r>
            <a:endParaRPr lang="ru-RU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214282" y="1214423"/>
          <a:ext cx="3071839" cy="3214706"/>
        </p:xfrm>
        <a:graphic>
          <a:graphicData uri="http://schemas.openxmlformats.org/drawingml/2006/table">
            <a:tbl>
              <a:tblPr/>
              <a:tblGrid>
                <a:gridCol w="279161"/>
                <a:gridCol w="279161"/>
                <a:gridCol w="279161"/>
                <a:gridCol w="279161"/>
                <a:gridCol w="279161"/>
                <a:gridCol w="279161"/>
                <a:gridCol w="279161"/>
                <a:gridCol w="279161"/>
                <a:gridCol w="279161"/>
                <a:gridCol w="279695"/>
                <a:gridCol w="279695"/>
              </a:tblGrid>
              <a:tr h="25235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 dirty="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 dirty="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 dirty="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 dirty="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  <a:tr h="2676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 dirty="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  <a:tr h="2676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  <a:tr h="2676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  <a:tr h="2676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  <a:tr h="2676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 dirty="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  <a:tr h="28354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  <a:tr h="25235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 dirty="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 dirty="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  <a:tr h="2676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  <a:tr h="2676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 dirty="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  <a:tr h="2676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 dirty="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  <a:tr h="28493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latin typeface="Cambria Math"/>
                          <a:ea typeface="Calibri"/>
                          <a:cs typeface="Times New Roman"/>
                        </a:rPr>
                        <a:t>1</a:t>
                      </a:r>
                      <a:endParaRPr lang="en-US" sz="1100" dirty="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 dirty="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 dirty="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 dirty="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 dirty="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 dirty="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</a:tbl>
          </a:graphicData>
        </a:graphic>
      </p:graphicFrame>
      <p:grpSp>
        <p:nvGrpSpPr>
          <p:cNvPr id="4" name="Группа 3"/>
          <p:cNvGrpSpPr/>
          <p:nvPr/>
        </p:nvGrpSpPr>
        <p:grpSpPr>
          <a:xfrm>
            <a:off x="310079" y="1428378"/>
            <a:ext cx="2889781" cy="2928164"/>
            <a:chOff x="324897" y="1358092"/>
            <a:chExt cx="4071966" cy="4071966"/>
          </a:xfrm>
        </p:grpSpPr>
        <p:cxnSp>
          <p:nvCxnSpPr>
            <p:cNvPr id="5" name="Прямая со стрелкой 4"/>
            <p:cNvCxnSpPr/>
            <p:nvPr/>
          </p:nvCxnSpPr>
          <p:spPr>
            <a:xfrm rot="5400000" flipH="1" flipV="1">
              <a:off x="-1464511" y="3393281"/>
              <a:ext cx="4071966" cy="1588"/>
            </a:xfrm>
            <a:prstGeom prst="straightConnector1">
              <a:avLst/>
            </a:prstGeom>
            <a:ln w="28575">
              <a:solidFill>
                <a:schemeClr val="bg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Прямая со стрелкой 5"/>
            <p:cNvCxnSpPr/>
            <p:nvPr/>
          </p:nvCxnSpPr>
          <p:spPr>
            <a:xfrm>
              <a:off x="324897" y="5113867"/>
              <a:ext cx="4071966" cy="1588"/>
            </a:xfrm>
            <a:prstGeom prst="straightConnector1">
              <a:avLst/>
            </a:prstGeom>
            <a:ln w="28575">
              <a:solidFill>
                <a:schemeClr val="bg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Овал 6"/>
            <p:cNvSpPr/>
            <p:nvPr/>
          </p:nvSpPr>
          <p:spPr>
            <a:xfrm>
              <a:off x="504295" y="5042429"/>
              <a:ext cx="138615" cy="101083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" name="Овал 7"/>
            <p:cNvSpPr/>
            <p:nvPr/>
          </p:nvSpPr>
          <p:spPr>
            <a:xfrm>
              <a:off x="901903" y="4683641"/>
              <a:ext cx="142876" cy="14287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" name="Овал 8"/>
            <p:cNvSpPr/>
            <p:nvPr/>
          </p:nvSpPr>
          <p:spPr>
            <a:xfrm>
              <a:off x="2074182" y="4320632"/>
              <a:ext cx="142876" cy="14287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1" name="Овал 10"/>
            <p:cNvSpPr/>
            <p:nvPr/>
          </p:nvSpPr>
          <p:spPr>
            <a:xfrm>
              <a:off x="4042503" y="3967146"/>
              <a:ext cx="142876" cy="14287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aphicFrame>
        <p:nvGraphicFramePr>
          <p:cNvPr id="13" name="Таблица 12"/>
          <p:cNvGraphicFramePr>
            <a:graphicFrameLocks noGrp="1"/>
          </p:cNvGraphicFramePr>
          <p:nvPr/>
        </p:nvGraphicFramePr>
        <p:xfrm>
          <a:off x="3714744" y="1142984"/>
          <a:ext cx="4929222" cy="350046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4929222"/>
              </a:tblGrid>
              <a:tr h="58341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58341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8341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8341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8341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8341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1685908" cy="582594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№ 13.6</a:t>
            </a:r>
            <a:endParaRPr lang="ru-RU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214282" y="1214422"/>
          <a:ext cx="4267196" cy="4288343"/>
        </p:xfrm>
        <a:graphic>
          <a:graphicData uri="http://schemas.openxmlformats.org/drawingml/2006/table">
            <a:tbl>
              <a:tblPr/>
              <a:tblGrid>
                <a:gridCol w="387792"/>
                <a:gridCol w="387792"/>
                <a:gridCol w="387792"/>
                <a:gridCol w="387792"/>
                <a:gridCol w="387792"/>
                <a:gridCol w="387792"/>
                <a:gridCol w="387792"/>
                <a:gridCol w="387792"/>
                <a:gridCol w="387792"/>
                <a:gridCol w="388534"/>
                <a:gridCol w="388534"/>
              </a:tblGrid>
              <a:tr h="33663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 dirty="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 dirty="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 dirty="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 dirty="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  <a:tr h="35709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 dirty="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  <a:tr h="35709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  <a:tr h="35709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  <a:tr h="35709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  <a:tr h="35709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 dirty="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  <a:tr h="37823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  <a:tr h="33663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 dirty="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 dirty="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  <a:tr h="35709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 dirty="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  <a:tr h="35709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 dirty="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  <a:tr h="35709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 dirty="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  <a:tr h="38010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latin typeface="Cambria Math"/>
                          <a:ea typeface="Calibri"/>
                          <a:cs typeface="Times New Roman"/>
                        </a:rPr>
                        <a:t>1</a:t>
                      </a:r>
                      <a:endParaRPr lang="en-US" sz="1100" dirty="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 dirty="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 dirty="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 dirty="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 dirty="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 dirty="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</a:tbl>
          </a:graphicData>
        </a:graphic>
      </p:graphicFrame>
      <p:grpSp>
        <p:nvGrpSpPr>
          <p:cNvPr id="4" name="Группа 3"/>
          <p:cNvGrpSpPr/>
          <p:nvPr/>
        </p:nvGrpSpPr>
        <p:grpSpPr>
          <a:xfrm>
            <a:off x="324897" y="1358092"/>
            <a:ext cx="4071966" cy="4071966"/>
            <a:chOff x="324897" y="1358092"/>
            <a:chExt cx="4071966" cy="4071966"/>
          </a:xfrm>
        </p:grpSpPr>
        <p:cxnSp>
          <p:nvCxnSpPr>
            <p:cNvPr id="5" name="Прямая со стрелкой 4"/>
            <p:cNvCxnSpPr/>
            <p:nvPr/>
          </p:nvCxnSpPr>
          <p:spPr>
            <a:xfrm rot="5400000" flipH="1" flipV="1">
              <a:off x="-1464511" y="3393281"/>
              <a:ext cx="4071966" cy="1588"/>
            </a:xfrm>
            <a:prstGeom prst="straightConnector1">
              <a:avLst/>
            </a:prstGeom>
            <a:ln w="28575">
              <a:solidFill>
                <a:schemeClr val="bg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Прямая со стрелкой 5"/>
            <p:cNvCxnSpPr/>
            <p:nvPr/>
          </p:nvCxnSpPr>
          <p:spPr>
            <a:xfrm>
              <a:off x="324897" y="5113867"/>
              <a:ext cx="4071966" cy="1588"/>
            </a:xfrm>
            <a:prstGeom prst="straightConnector1">
              <a:avLst/>
            </a:prstGeom>
            <a:ln w="28575">
              <a:solidFill>
                <a:schemeClr val="bg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Овал 6"/>
            <p:cNvSpPr/>
            <p:nvPr/>
          </p:nvSpPr>
          <p:spPr>
            <a:xfrm>
              <a:off x="504295" y="5042429"/>
              <a:ext cx="138615" cy="101083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" name="Овал 7"/>
            <p:cNvSpPr/>
            <p:nvPr/>
          </p:nvSpPr>
          <p:spPr>
            <a:xfrm>
              <a:off x="901903" y="4683641"/>
              <a:ext cx="142876" cy="14287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" name="Овал 8"/>
            <p:cNvSpPr/>
            <p:nvPr/>
          </p:nvSpPr>
          <p:spPr>
            <a:xfrm>
              <a:off x="2074182" y="4320632"/>
              <a:ext cx="142876" cy="14287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" name="Овал 9"/>
            <p:cNvSpPr/>
            <p:nvPr/>
          </p:nvSpPr>
          <p:spPr>
            <a:xfrm>
              <a:off x="2964239" y="4126956"/>
              <a:ext cx="142876" cy="14287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1" name="Овал 10"/>
            <p:cNvSpPr/>
            <p:nvPr/>
          </p:nvSpPr>
          <p:spPr>
            <a:xfrm>
              <a:off x="4042503" y="3967146"/>
              <a:ext cx="142876" cy="14287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2" name="Дуга 11"/>
          <p:cNvSpPr/>
          <p:nvPr/>
        </p:nvSpPr>
        <p:spPr>
          <a:xfrm rot="21258594" flipH="1">
            <a:off x="616952" y="4137962"/>
            <a:ext cx="6020483" cy="1510248"/>
          </a:xfrm>
          <a:prstGeom prst="arc">
            <a:avLst>
              <a:gd name="adj1" fmla="val 13231385"/>
              <a:gd name="adj2" fmla="val 21568577"/>
            </a:avLst>
          </a:prstGeom>
          <a:ln w="28575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1685908" cy="582594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№ 13.3.</a:t>
            </a:r>
            <a:endParaRPr lang="ru-RU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214282" y="1214422"/>
          <a:ext cx="4267196" cy="4288343"/>
        </p:xfrm>
        <a:graphic>
          <a:graphicData uri="http://schemas.openxmlformats.org/drawingml/2006/table">
            <a:tbl>
              <a:tblPr/>
              <a:tblGrid>
                <a:gridCol w="387792"/>
                <a:gridCol w="387792"/>
                <a:gridCol w="387792"/>
                <a:gridCol w="387792"/>
                <a:gridCol w="387792"/>
                <a:gridCol w="387792"/>
                <a:gridCol w="387792"/>
                <a:gridCol w="387792"/>
                <a:gridCol w="387792"/>
                <a:gridCol w="388534"/>
                <a:gridCol w="388534"/>
              </a:tblGrid>
              <a:tr h="33663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 dirty="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 dirty="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 dirty="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 dirty="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  <a:tr h="35709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 dirty="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  <a:tr h="35709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  <a:tr h="35709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  <a:tr h="35709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  <a:tr h="35709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 dirty="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  <a:tr h="37823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  <a:tr h="33663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 dirty="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 dirty="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  <a:tr h="35709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 dirty="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 dirty="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  <a:tr h="35709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 dirty="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  <a:tr h="35709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 dirty="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  <a:tr h="38010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latin typeface="Cambria Math"/>
                          <a:ea typeface="Calibri"/>
                          <a:cs typeface="Times New Roman"/>
                        </a:rPr>
                        <a:t>1</a:t>
                      </a:r>
                      <a:endParaRPr lang="en-US" sz="1100" dirty="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 dirty="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 dirty="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 dirty="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 dirty="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 dirty="0">
                        <a:latin typeface="Cambria Math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</a:tbl>
          </a:graphicData>
        </a:graphic>
      </p:graphicFrame>
      <p:cxnSp>
        <p:nvCxnSpPr>
          <p:cNvPr id="5" name="Прямая со стрелкой 4"/>
          <p:cNvCxnSpPr/>
          <p:nvPr/>
        </p:nvCxnSpPr>
        <p:spPr>
          <a:xfrm rot="5400000" flipH="1" flipV="1">
            <a:off x="-1432250" y="3392487"/>
            <a:ext cx="4071966" cy="1588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 стрелкой 5"/>
          <p:cNvCxnSpPr/>
          <p:nvPr/>
        </p:nvCxnSpPr>
        <p:spPr>
          <a:xfrm>
            <a:off x="285720" y="3714752"/>
            <a:ext cx="4071966" cy="1588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500042"/>
            <a:ext cx="8147304" cy="950976"/>
          </a:xfrm>
        </p:spPr>
        <p:txBody>
          <a:bodyPr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ru-RU" dirty="0" smtClean="0">
                <a:ln/>
                <a:solidFill>
                  <a:schemeClr val="accent3"/>
                </a:solidFill>
                <a:effectLst/>
              </a:rPr>
              <a:t>Задача. </a:t>
            </a:r>
            <a:endParaRPr lang="ru-RU" sz="440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1357298"/>
            <a:ext cx="8119872" cy="4828032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Крестьянка  принесла на рынок несколько яиц. Первому покупателю она продала половину имеющихся яиц и еще пол-яйца, второму – половину того, что у неё осталось и еще пол-яйца, третьему- половину нового остатка и ещё пол-яйца, четвертому- половину того, что осталось от прежней продажи и ещё пол-яйца. После последней продажи у неё ничего не осталось. Сколько яиц принесла крестьянка на рынок?</a:t>
            </a:r>
            <a:endParaRPr lang="ru-RU" sz="2800" b="1" dirty="0">
              <a:solidFill>
                <a:schemeClr val="accent6">
                  <a:lumMod val="40000"/>
                  <a:lumOff val="6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2">
  <a:themeElements>
    <a:clrScheme name="3D02">
      <a:dk1>
        <a:sysClr val="windowText" lastClr="000000"/>
      </a:dk1>
      <a:lt1>
        <a:sysClr val="window" lastClr="FFFEFF"/>
      </a:lt1>
      <a:dk2>
        <a:srgbClr val="254B75"/>
      </a:dk2>
      <a:lt2>
        <a:srgbClr val="DDE9EC"/>
      </a:lt2>
      <a:accent1>
        <a:srgbClr val="6183BB"/>
      </a:accent1>
      <a:accent2>
        <a:srgbClr val="96DB6F"/>
      </a:accent2>
      <a:accent3>
        <a:srgbClr val="42BCC2"/>
      </a:accent3>
      <a:accent4>
        <a:srgbClr val="EE8F48"/>
      </a:accent4>
      <a:accent5>
        <a:srgbClr val="44C4F2"/>
      </a:accent5>
      <a:accent6>
        <a:srgbClr val="A09158"/>
      </a:accent6>
      <a:hlink>
        <a:srgbClr val="B292CA"/>
      </a:hlink>
      <a:folHlink>
        <a:srgbClr val="6B5680"/>
      </a:folHlink>
    </a:clrScheme>
    <a:fontScheme name="3D02">
      <a:majorFont>
        <a:latin typeface="Arial"/>
        <a:ea typeface=""/>
        <a:cs typeface=""/>
        <a:font script="Grek" typeface="Calibri"/>
        <a:font script="Cyrl" typeface="Calibri"/>
        <a:font script="Jpan" typeface="HGPｺﾞｼｯｸE"/>
        <a:font script="Hang" typeface="맑은 고딕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Arial"/>
        <a:ea typeface=""/>
        <a:cs typeface=""/>
        <a:font script="Grek" typeface="Calibri"/>
        <a:font script="Cyrl" typeface="Calibri"/>
        <a:font script="Jpan" typeface="HGPｺﾞｼｯｸE"/>
        <a:font script="Hang" typeface="맑은 고딕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3D0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50000"/>
              </a:schemeClr>
            </a:gs>
            <a:gs pos="35000">
              <a:schemeClr val="phClr">
                <a:tint val="40000"/>
                <a:satMod val="200000"/>
              </a:schemeClr>
            </a:gs>
            <a:gs pos="100000">
              <a:schemeClr val="phClr">
                <a:tint val="15000"/>
                <a:satMod val="200000"/>
              </a:schemeClr>
            </a:gs>
          </a:gsLst>
          <a:lin ang="16200000" scaled="1"/>
        </a:gradFill>
        <a:gradFill rotWithShape="1">
          <a:gsLst>
            <a:gs pos="10000">
              <a:schemeClr val="phClr">
                <a:shade val="40000"/>
                <a:satMod val="200000"/>
              </a:schemeClr>
            </a:gs>
            <a:gs pos="65000">
              <a:schemeClr val="phClr">
                <a:shade val="93000"/>
                <a:satMod val="130000"/>
              </a:schemeClr>
            </a:gs>
            <a:gs pos="100000">
              <a:schemeClr val="phClr">
                <a:tint val="70000"/>
                <a:shade val="100000"/>
                <a:satMod val="200000"/>
              </a:schemeClr>
            </a:gs>
          </a:gsLst>
          <a:lin ang="162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27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"/>
          </a:scene3d>
          <a:sp3d prstMaterial="dkEdge">
            <a:bevelT w="63500" h="57150"/>
          </a:sp3d>
        </a:effectStyle>
        <a:effectStyle>
          <a:effectLst>
            <a:outerShdw blurRad="50800" dist="38100" dir="2700000" rotWithShape="0">
              <a:srgbClr val="000000">
                <a:alpha val="37000"/>
              </a:srgbClr>
            </a:outerShdw>
          </a:effectLst>
          <a:scene3d>
            <a:camera prst="orthographicFront">
              <a:rot lat="0" lon="0" rev="0"/>
            </a:camera>
            <a:lightRig rig="flat" dir="t"/>
          </a:scene3d>
          <a:sp3d prstMaterial="dkEdge">
            <a:bevelT w="88900" h="82550"/>
          </a:sp3d>
        </a:effectStyle>
        <a:effectStyle>
          <a:effectLst>
            <a:outerShdw blurRad="50800" dist="38100" dir="27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flat" dir="t"/>
          </a:scene3d>
          <a:sp3d prstMaterial="dkEdge">
            <a:bevelT w="114300" h="107950"/>
          </a:sp3d>
        </a:effectStyle>
      </a:effectStyleLst>
      <a:bgFillStyleLst>
        <a:solidFill>
          <a:schemeClr val="phClr"/>
        </a:solidFill>
        <a:gradFill rotWithShape="1">
          <a:gsLst>
            <a:gs pos="7000">
              <a:schemeClr val="phClr">
                <a:tint val="100000"/>
                <a:shade val="60000"/>
                <a:satMod val="180000"/>
              </a:schemeClr>
            </a:gs>
            <a:gs pos="48000">
              <a:schemeClr val="phClr">
                <a:tint val="83000"/>
                <a:shade val="100000"/>
                <a:satMod val="300000"/>
              </a:schemeClr>
            </a:gs>
            <a:gs pos="83000">
              <a:schemeClr val="phClr">
                <a:tint val="99000"/>
                <a:shade val="100000"/>
                <a:satMod val="180000"/>
              </a:schemeClr>
            </a:gs>
            <a:gs pos="100000">
              <a:schemeClr val="phClr">
                <a:shade val="60000"/>
                <a:satMod val="180000"/>
                <a:lumMod val="90000"/>
              </a:schemeClr>
            </a:gs>
          </a:gsLst>
          <a:lin ang="2700000" scaled="1"/>
        </a:gradFill>
        <a:gradFill rotWithShape="1">
          <a:gsLst>
            <a:gs pos="0">
              <a:schemeClr val="phClr">
                <a:tint val="90000"/>
                <a:satMod val="250000"/>
              </a:schemeClr>
            </a:gs>
            <a:gs pos="59000">
              <a:schemeClr val="phClr">
                <a:shade val="80000"/>
                <a:satMod val="130000"/>
              </a:schemeClr>
            </a:gs>
            <a:gs pos="100000">
              <a:schemeClr val="phClr">
                <a:shade val="50000"/>
                <a:satMod val="110000"/>
              </a:schemeClr>
            </a:gs>
          </a:gsLst>
          <a:path path="circle">
            <a:fillToRect l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E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Тема2</Template>
  <TotalTime>140</TotalTime>
  <Words>382</Words>
  <Application>Microsoft Office PowerPoint</Application>
  <PresentationFormat>Экран (4:3)</PresentationFormat>
  <Paragraphs>62</Paragraphs>
  <Slides>11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Тема2</vt:lpstr>
      <vt:lpstr>Функция у = х , её свойства и график</vt:lpstr>
      <vt:lpstr>В реальной жизни :</vt:lpstr>
      <vt:lpstr>Каков ваш опыт работы с термином «функция»?</vt:lpstr>
      <vt:lpstr>Что же такое функция?</vt:lpstr>
      <vt:lpstr>Познакомимся с еще одной функцией Функция у = х</vt:lpstr>
      <vt:lpstr>Свойства функции у = х </vt:lpstr>
      <vt:lpstr>Слайд 7</vt:lpstr>
      <vt:lpstr>№ 13.1</vt:lpstr>
      <vt:lpstr>№ 13.6</vt:lpstr>
      <vt:lpstr>№ 13.3.</vt:lpstr>
      <vt:lpstr>Задача. 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Функция у = х , её свойства и график</dc:title>
  <dc:creator>Admin</dc:creator>
  <cp:lastModifiedBy>Admin</cp:lastModifiedBy>
  <cp:revision>15</cp:revision>
  <dcterms:created xsi:type="dcterms:W3CDTF">2010-11-26T18:42:32Z</dcterms:created>
  <dcterms:modified xsi:type="dcterms:W3CDTF">2011-03-03T17:44:24Z</dcterms:modified>
</cp:coreProperties>
</file>