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1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515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7951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316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4383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37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5529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9996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7146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025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6598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5558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4646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414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8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Негативное </a:t>
            </a:r>
            <a:r>
              <a:rPr lang="ru-RU" sz="6600" dirty="0">
                <a:latin typeface="Corbel" panose="020B0503020204020204" pitchFamily="34" charset="0"/>
              </a:rPr>
              <a:t>влияние человека на окружающую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среду </a:t>
            </a:r>
            <a:r>
              <a:rPr lang="ru-RU" sz="6600" dirty="0">
                <a:latin typeface="Corbel" panose="020B0503020204020204" pitchFamily="34" charset="0"/>
              </a:rPr>
              <a:t>вредит самому человеку. Поэтому в рамках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социальной </a:t>
            </a:r>
            <a:r>
              <a:rPr lang="ru-RU" sz="6600" dirty="0">
                <a:latin typeface="Corbel" panose="020B0503020204020204" pitchFamily="34" charset="0"/>
              </a:rPr>
              <a:t>кампании рисунки и тексты проблем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нанесли </a:t>
            </a:r>
            <a:r>
              <a:rPr lang="ru-RU" sz="6600" dirty="0">
                <a:latin typeface="Corbel" panose="020B0503020204020204" pitchFamily="34" charset="0"/>
              </a:rPr>
              <a:t>на НИХ. На наскальных рисунках </a:t>
            </a:r>
            <a:r>
              <a:rPr lang="ru-RU" sz="6600" dirty="0" smtClean="0">
                <a:latin typeface="Corbel" panose="020B0503020204020204" pitchFamily="34" charset="0"/>
              </a:rPr>
              <a:t>50000-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летней </a:t>
            </a:r>
            <a:r>
              <a:rPr lang="ru-RU" sz="6600" dirty="0">
                <a:latin typeface="Corbel" panose="020B0503020204020204" pitchFamily="34" charset="0"/>
              </a:rPr>
              <a:t>давности изображены ОНИ и кенгуру.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ИХ.</a:t>
            </a:r>
            <a:endParaRPr lang="ru-RU" sz="11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7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591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Зачастую </a:t>
            </a:r>
            <a:r>
              <a:rPr lang="ru-RU" sz="6600" dirty="0" smtClean="0">
                <a:latin typeface="Corbel" panose="020B0503020204020204" pitchFamily="34" charset="0"/>
              </a:rPr>
              <a:t>хвосты очень ярко окрашены. Это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нужно</a:t>
            </a:r>
            <a:r>
              <a:rPr lang="ru-RU" sz="6600" dirty="0" smtClean="0">
                <a:latin typeface="Corbel" panose="020B0503020204020204" pitchFamily="34" charset="0"/>
              </a:rPr>
              <a:t>, чтобы привлечь внимание хищника. Один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err="1" smtClean="0">
                <a:latin typeface="Corbel" panose="020B0503020204020204" pitchFamily="34" charset="0"/>
              </a:rPr>
              <a:t>блогер</a:t>
            </a:r>
            <a:r>
              <a:rPr lang="ru-RU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пишет, что деревья – не хвосты, быстро не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восстановятся</a:t>
            </a:r>
            <a:r>
              <a:rPr lang="ru-RU" sz="6600" dirty="0" smtClean="0">
                <a:latin typeface="Corbel" panose="020B0503020204020204" pitchFamily="34" charset="0"/>
              </a:rPr>
              <a:t>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Какое </a:t>
            </a:r>
            <a:r>
              <a:rPr lang="ru-RU" sz="6600" b="1" dirty="0" smtClean="0">
                <a:latin typeface="Corbel" panose="020B0503020204020204" pitchFamily="34" charset="0"/>
              </a:rPr>
              <a:t>слово мы дважды пропустили в вопросе? 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1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1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59184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Зачастую </a:t>
            </a:r>
            <a:r>
              <a:rPr lang="ru-RU" sz="6600" dirty="0" smtClean="0">
                <a:latin typeface="Corbel" panose="020B0503020204020204" pitchFamily="34" charset="0"/>
              </a:rPr>
              <a:t>хвосты очень ярко окрашены. Это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нужно</a:t>
            </a:r>
            <a:r>
              <a:rPr lang="ru-RU" sz="6600" dirty="0" smtClean="0">
                <a:latin typeface="Corbel" panose="020B0503020204020204" pitchFamily="34" charset="0"/>
              </a:rPr>
              <a:t>, чтобы привлечь внимание хищника. Один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err="1" smtClean="0">
                <a:latin typeface="Corbel" panose="020B0503020204020204" pitchFamily="34" charset="0"/>
              </a:rPr>
              <a:t>блогер</a:t>
            </a:r>
            <a:r>
              <a:rPr lang="ru-RU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пишет, что деревья – не хвосты, быстро не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восстановятся</a:t>
            </a:r>
            <a:r>
              <a:rPr lang="ru-RU" sz="6600" dirty="0" smtClean="0">
                <a:latin typeface="Corbel" panose="020B0503020204020204" pitchFamily="34" charset="0"/>
              </a:rPr>
              <a:t>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Какое </a:t>
            </a:r>
            <a:r>
              <a:rPr lang="ru-RU" sz="6600" b="1" dirty="0" smtClean="0">
                <a:latin typeface="Corbel" panose="020B0503020204020204" pitchFamily="34" charset="0"/>
              </a:rPr>
              <a:t>слово мы дважды пропустили в вопросе? 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День </a:t>
            </a:r>
            <a:r>
              <a:rPr lang="ru-RU" sz="6600" b="1" dirty="0">
                <a:latin typeface="Corbel" panose="020B0503020204020204" pitchFamily="34" charset="0"/>
              </a:rPr>
              <a:t>каких птиц отмечают в первой половине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мая</a:t>
            </a:r>
            <a:r>
              <a:rPr lang="ru-RU" sz="6600" b="1" dirty="0">
                <a:latin typeface="Corbel" panose="020B0503020204020204" pitchFamily="34" charset="0"/>
              </a:rPr>
              <a:t>, а в некоторых странах – ещё и в первой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половине </a:t>
            </a:r>
            <a:r>
              <a:rPr lang="ru-RU" sz="6600" b="1" dirty="0">
                <a:latin typeface="Corbel" panose="020B0503020204020204" pitchFamily="34" charset="0"/>
              </a:rPr>
              <a:t>октября?</a:t>
            </a:r>
            <a:endParaRPr lang="ru-RU" sz="11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28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7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День </a:t>
            </a:r>
            <a:r>
              <a:rPr lang="ru-RU" sz="6600" b="1" dirty="0">
                <a:latin typeface="Corbel" panose="020B0503020204020204" pitchFamily="34" charset="0"/>
              </a:rPr>
              <a:t>каких птиц отмечают в первой половине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мая</a:t>
            </a:r>
            <a:r>
              <a:rPr lang="ru-RU" sz="6600" b="1" dirty="0">
                <a:latin typeface="Corbel" panose="020B0503020204020204" pitchFamily="34" charset="0"/>
              </a:rPr>
              <a:t>, а в некоторых странах – ещё и в первой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половине </a:t>
            </a:r>
            <a:r>
              <a:rPr lang="ru-RU" sz="6600" b="1" dirty="0">
                <a:latin typeface="Corbel" panose="020B0503020204020204" pitchFamily="34" charset="0"/>
              </a:rPr>
              <a:t>октября?</a:t>
            </a:r>
            <a:endParaRPr lang="ru-RU" sz="11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446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Слоган </a:t>
            </a:r>
            <a:r>
              <a:rPr lang="ru-RU" sz="7200" dirty="0">
                <a:latin typeface="Corbel" panose="020B0503020204020204" pitchFamily="34" charset="0"/>
              </a:rPr>
              <a:t>социального постера гласит, что путь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мусора </a:t>
            </a:r>
            <a:r>
              <a:rPr lang="ru-RU" sz="7200" dirty="0">
                <a:latin typeface="Corbel" panose="020B0503020204020204" pitchFamily="34" charset="0"/>
              </a:rPr>
              <a:t>к урне лежит через лабиринт.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Подумайте </a:t>
            </a:r>
            <a:r>
              <a:rPr lang="ru-RU" sz="7200" b="1" dirty="0">
                <a:latin typeface="Corbel" panose="020B0503020204020204" pitchFamily="34" charset="0"/>
              </a:rPr>
              <a:t>хорошенько и напишите, в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форме </a:t>
            </a:r>
            <a:r>
              <a:rPr lang="ru-RU" sz="7200" b="1" dirty="0">
                <a:latin typeface="Corbel" panose="020B0503020204020204" pitchFamily="34" charset="0"/>
              </a:rPr>
              <a:t>чего изображён этот лабиринт. </a:t>
            </a:r>
            <a:endParaRPr lang="ru-RU" sz="13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446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Слоган </a:t>
            </a:r>
            <a:r>
              <a:rPr lang="ru-RU" sz="7200" dirty="0">
                <a:latin typeface="Corbel" panose="020B0503020204020204" pitchFamily="34" charset="0"/>
              </a:rPr>
              <a:t>социального постера гласит, что путь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мусора </a:t>
            </a:r>
            <a:r>
              <a:rPr lang="ru-RU" sz="7200" dirty="0">
                <a:latin typeface="Corbel" panose="020B0503020204020204" pitchFamily="34" charset="0"/>
              </a:rPr>
              <a:t>к урне лежит через лабиринт.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Подумайте </a:t>
            </a:r>
            <a:r>
              <a:rPr lang="ru-RU" sz="7200" b="1" dirty="0">
                <a:latin typeface="Corbel" panose="020B0503020204020204" pitchFamily="34" charset="0"/>
              </a:rPr>
              <a:t>хорошенько и напишите, в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форме </a:t>
            </a:r>
            <a:r>
              <a:rPr lang="ru-RU" sz="7200" b="1" dirty="0">
                <a:latin typeface="Corbel" panose="020B0503020204020204" pitchFamily="34" charset="0"/>
              </a:rPr>
              <a:t>чего изображён этот лабиринт. </a:t>
            </a:r>
            <a:endParaRPr lang="ru-RU" sz="13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6446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Слоган </a:t>
            </a:r>
            <a:r>
              <a:rPr lang="ru-RU" sz="7200" dirty="0">
                <a:latin typeface="Corbel" panose="020B0503020204020204" pitchFamily="34" charset="0"/>
              </a:rPr>
              <a:t>социального постера гласит, что путь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мусора </a:t>
            </a:r>
            <a:r>
              <a:rPr lang="ru-RU" sz="7200" dirty="0">
                <a:latin typeface="Corbel" panose="020B0503020204020204" pitchFamily="34" charset="0"/>
              </a:rPr>
              <a:t>к урне лежит через лабиринт.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Подумайте </a:t>
            </a:r>
            <a:r>
              <a:rPr lang="ru-RU" sz="7200" b="1" dirty="0">
                <a:latin typeface="Corbel" panose="020B0503020204020204" pitchFamily="34" charset="0"/>
              </a:rPr>
              <a:t>хорошенько и напишите, в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форме </a:t>
            </a:r>
            <a:r>
              <a:rPr lang="ru-RU" sz="7200" b="1" dirty="0">
                <a:latin typeface="Corbel" panose="020B0503020204020204" pitchFamily="34" charset="0"/>
              </a:rPr>
              <a:t>чего изображён этот лабиринт. </a:t>
            </a:r>
            <a:endParaRPr lang="ru-RU" sz="13800" b="1" dirty="0">
              <a:latin typeface="Corbel" panose="020B0503020204020204" pitchFamily="34" charset="0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2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18063"/>
            <a:ext cx="20104100" cy="353831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i="1" dirty="0" smtClean="0">
                <a:latin typeface="Corbel" panose="020B0503020204020204" pitchFamily="34" charset="0"/>
              </a:rPr>
              <a:t> </a:t>
            </a:r>
            <a:r>
              <a:rPr lang="ro-MD" sz="6600" i="1" dirty="0" smtClean="0">
                <a:latin typeface="Corbel" panose="020B0503020204020204" pitchFamily="34" charset="0"/>
              </a:rPr>
              <a:t>                                      </a:t>
            </a:r>
            <a:r>
              <a:rPr lang="ru-RU" sz="6600" i="1" dirty="0" err="1" smtClean="0">
                <a:latin typeface="Corbel" panose="020B0503020204020204" pitchFamily="34" charset="0"/>
              </a:rPr>
              <a:t>Volunteer</a:t>
            </a:r>
            <a:r>
              <a:rPr lang="ru-RU" sz="6600" i="1" dirty="0" smtClean="0">
                <a:latin typeface="Corbel" panose="020B0503020204020204" pitchFamily="34" charset="0"/>
              </a:rPr>
              <a:t> </a:t>
            </a:r>
            <a:r>
              <a:rPr lang="ru-RU" sz="6600" i="1" dirty="0" err="1">
                <a:latin typeface="Corbel" panose="020B0503020204020204" pitchFamily="34" charset="0"/>
              </a:rPr>
              <a:t>Day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Какого </a:t>
            </a:r>
            <a:r>
              <a:rPr lang="ru-RU" sz="6600" b="1" dirty="0">
                <a:latin typeface="Corbel" panose="020B0503020204020204" pitchFamily="34" charset="0"/>
              </a:rPr>
              <a:t>числа отмечают Международный день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добровольца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8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i="1" dirty="0" smtClean="0">
                <a:latin typeface="Corbel" panose="020B0503020204020204" pitchFamily="34" charset="0"/>
              </a:rPr>
              <a:t> </a:t>
            </a:r>
            <a:r>
              <a:rPr lang="ro-MD" sz="6600" i="1" dirty="0" smtClean="0">
                <a:latin typeface="Corbel" panose="020B0503020204020204" pitchFamily="34" charset="0"/>
              </a:rPr>
              <a:t>                                      </a:t>
            </a:r>
            <a:r>
              <a:rPr lang="ru-RU" sz="6600" i="1" dirty="0" err="1" smtClean="0">
                <a:latin typeface="Corbel" panose="020B0503020204020204" pitchFamily="34" charset="0"/>
              </a:rPr>
              <a:t>Volunteer</a:t>
            </a:r>
            <a:r>
              <a:rPr lang="ru-RU" sz="6600" i="1" dirty="0" smtClean="0">
                <a:latin typeface="Corbel" panose="020B0503020204020204" pitchFamily="34" charset="0"/>
              </a:rPr>
              <a:t> </a:t>
            </a:r>
            <a:r>
              <a:rPr lang="ru-RU" sz="6600" i="1" dirty="0" err="1">
                <a:latin typeface="Corbel" panose="020B0503020204020204" pitchFamily="34" charset="0"/>
              </a:rPr>
              <a:t>Day</a:t>
            </a:r>
            <a:r>
              <a:rPr lang="ru-RU" sz="6600" dirty="0">
                <a:latin typeface="Corbel" panose="020B0503020204020204" pitchFamily="34" charset="0"/>
              </a:rPr>
              <a:t/>
            </a:r>
            <a:br>
              <a:rPr lang="ru-RU" sz="6600" dirty="0">
                <a:latin typeface="Corbel" panose="020B0503020204020204" pitchFamily="34" charset="0"/>
              </a:rPr>
            </a:b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Какого </a:t>
            </a:r>
            <a:r>
              <a:rPr lang="ru-RU" sz="6600" b="1" dirty="0">
                <a:latin typeface="Corbel" panose="020B0503020204020204" pitchFamily="34" charset="0"/>
              </a:rPr>
              <a:t>числа отмечают Международный день </a:t>
            </a:r>
            <a:endParaRPr lang="ro-MD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добровольца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5 </a:t>
            </a:r>
            <a:r>
              <a:rPr lang="ru-RU" sz="6600" dirty="0">
                <a:latin typeface="Corbel" panose="020B0503020204020204" pitchFamily="34" charset="0"/>
              </a:rPr>
              <a:t>июня отмечают Всемирный день </a:t>
            </a:r>
            <a:r>
              <a:rPr lang="ru-RU" sz="6600" dirty="0" smtClean="0">
                <a:latin typeface="Corbel" panose="020B0503020204020204" pitchFamily="34" charset="0"/>
              </a:rPr>
              <a:t>окружающей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среды</a:t>
            </a:r>
            <a:r>
              <a:rPr lang="ru-RU" sz="6600" dirty="0">
                <a:latin typeface="Corbel" panose="020B0503020204020204" pitchFamily="34" charset="0"/>
              </a:rPr>
              <a:t>. Каждый год Программа ООН по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окружающей </a:t>
            </a:r>
            <a:r>
              <a:rPr lang="ru-RU" sz="6600" dirty="0">
                <a:latin typeface="Corbel" panose="020B0503020204020204" pitchFamily="34" charset="0"/>
              </a:rPr>
              <a:t>среде определяет тематику и девиз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праздника</a:t>
            </a:r>
            <a:r>
              <a:rPr lang="ru-RU" sz="6600" dirty="0">
                <a:latin typeface="Corbel" panose="020B0503020204020204" pitchFamily="34" charset="0"/>
              </a:rPr>
              <a:t>. В 2007 году девиз гласил, что таяние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льда </a:t>
            </a:r>
            <a:r>
              <a:rPr lang="ru-RU" sz="6600" dirty="0">
                <a:latin typeface="Corbel" panose="020B0503020204020204" pitchFamily="34" charset="0"/>
              </a:rPr>
              <a:t>– это ТАКАЯ тема!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Какая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5 </a:t>
            </a:r>
            <a:r>
              <a:rPr lang="ru-RU" sz="6600" dirty="0">
                <a:latin typeface="Corbel" panose="020B0503020204020204" pitchFamily="34" charset="0"/>
              </a:rPr>
              <a:t>июня отмечают Всемирный день окружающей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среды</a:t>
            </a:r>
            <a:r>
              <a:rPr lang="ru-RU" sz="6600" dirty="0">
                <a:latin typeface="Corbel" panose="020B0503020204020204" pitchFamily="34" charset="0"/>
              </a:rPr>
              <a:t>. Каждый год Программа ООН по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окружающей </a:t>
            </a:r>
            <a:r>
              <a:rPr lang="ru-RU" sz="6600" dirty="0">
                <a:latin typeface="Corbel" panose="020B0503020204020204" pitchFamily="34" charset="0"/>
              </a:rPr>
              <a:t>среде определяет тематику и девиз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праздника</a:t>
            </a:r>
            <a:r>
              <a:rPr lang="ru-RU" sz="6600" dirty="0">
                <a:latin typeface="Corbel" panose="020B0503020204020204" pitchFamily="34" charset="0"/>
              </a:rPr>
              <a:t>. В 2007 году девиз гласил, что таяние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льда </a:t>
            </a:r>
            <a:r>
              <a:rPr lang="ru-RU" sz="6600" dirty="0">
                <a:latin typeface="Corbel" panose="020B0503020204020204" pitchFamily="34" charset="0"/>
              </a:rPr>
              <a:t>– это ТАКАЯ тема!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Какая</a:t>
            </a:r>
            <a:r>
              <a:rPr lang="ru-RU" sz="6600" b="1" dirty="0">
                <a:latin typeface="Corbel" panose="020B0503020204020204" pitchFamily="34" charset="0"/>
              </a:rPr>
              <a:t>?</a:t>
            </a:r>
            <a:endParaRPr lang="ru-RU" sz="72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01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Норвегии построили хранилище, в котором есть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экземпляры </a:t>
            </a:r>
            <a:r>
              <a:rPr lang="ru-RU" sz="6000" dirty="0">
                <a:latin typeface="Corbel" panose="020B0503020204020204" pitchFamily="34" charset="0"/>
              </a:rPr>
              <a:t>всех известных человеку зерновых культур.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случае катаклизма местного или всемирного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масштаба</a:t>
            </a:r>
            <a:r>
              <a:rPr lang="ru-RU" sz="6000" dirty="0">
                <a:latin typeface="Corbel" panose="020B0503020204020204" pitchFamily="34" charset="0"/>
              </a:rPr>
              <a:t>, эти образцы послужат для возобновления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рода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 </a:t>
            </a:r>
            <a:r>
              <a:rPr lang="ru-RU" sz="6000" b="1" dirty="0">
                <a:latin typeface="Corbel" panose="020B0503020204020204" pitchFamily="34" charset="0"/>
              </a:rPr>
              <a:t>честь какого легендарного транспортного средства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прозвали </a:t>
            </a:r>
            <a:r>
              <a:rPr lang="ru-RU" sz="6000" b="1" dirty="0">
                <a:latin typeface="Corbel" panose="020B0503020204020204" pitchFamily="34" charset="0"/>
              </a:rPr>
              <a:t>это хранилище? 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9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Норвегии построили хранилище, в котором есть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экземпляры </a:t>
            </a:r>
            <a:r>
              <a:rPr lang="ru-RU" sz="6000" dirty="0">
                <a:latin typeface="Corbel" panose="020B0503020204020204" pitchFamily="34" charset="0"/>
              </a:rPr>
              <a:t>всех известных человеку зерновых культур.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случае катаклизма местного или всемирного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масштаба</a:t>
            </a:r>
            <a:r>
              <a:rPr lang="ru-RU" sz="6000" dirty="0">
                <a:latin typeface="Corbel" panose="020B0503020204020204" pitchFamily="34" charset="0"/>
              </a:rPr>
              <a:t>, эти образцы послужат для возобновления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рода</a:t>
            </a:r>
            <a:r>
              <a:rPr lang="ru-RU" sz="6000" dirty="0">
                <a:latin typeface="Corbel" panose="020B0503020204020204" pitchFamily="34" charset="0"/>
              </a:rPr>
              <a:t>.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 </a:t>
            </a:r>
            <a:r>
              <a:rPr lang="ru-RU" sz="6000" b="1" dirty="0">
                <a:latin typeface="Corbel" panose="020B0503020204020204" pitchFamily="34" charset="0"/>
              </a:rPr>
              <a:t>честь какого легендарного транспортного средства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прозвали </a:t>
            </a:r>
            <a:r>
              <a:rPr lang="ru-RU" sz="6000" b="1" dirty="0">
                <a:latin typeface="Corbel" panose="020B0503020204020204" pitchFamily="34" charset="0"/>
              </a:rPr>
              <a:t>это хранилище? 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Рисунок 1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3" y="424049"/>
            <a:ext cx="1566675" cy="1903873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28" y="1127499"/>
            <a:ext cx="12948961" cy="81514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86946"/>
            <a:ext cx="20104100" cy="112240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Негативное </a:t>
            </a:r>
            <a:r>
              <a:rPr lang="ru-RU" sz="6600" dirty="0">
                <a:latin typeface="Corbel" panose="020B0503020204020204" pitchFamily="34" charset="0"/>
              </a:rPr>
              <a:t>влияние человека на окружающую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среду </a:t>
            </a:r>
            <a:r>
              <a:rPr lang="ru-RU" sz="6600" dirty="0">
                <a:latin typeface="Corbel" panose="020B0503020204020204" pitchFamily="34" charset="0"/>
              </a:rPr>
              <a:t>вредит самому человеку. Поэтому в рамках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социальной </a:t>
            </a:r>
            <a:r>
              <a:rPr lang="ru-RU" sz="6600" dirty="0">
                <a:latin typeface="Corbel" panose="020B0503020204020204" pitchFamily="34" charset="0"/>
              </a:rPr>
              <a:t>кампании рисунки и тексты проблем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нанесли </a:t>
            </a:r>
            <a:r>
              <a:rPr lang="ru-RU" sz="6600" dirty="0">
                <a:latin typeface="Corbel" panose="020B0503020204020204" pitchFamily="34" charset="0"/>
              </a:rPr>
              <a:t>на НИХ. На наскальных рисунках </a:t>
            </a:r>
            <a:r>
              <a:rPr lang="ru-RU" sz="6600" dirty="0" smtClean="0">
                <a:latin typeface="Corbel" panose="020B0503020204020204" pitchFamily="34" charset="0"/>
              </a:rPr>
              <a:t>50000-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летней </a:t>
            </a:r>
            <a:r>
              <a:rPr lang="ru-RU" sz="6600" dirty="0">
                <a:latin typeface="Corbel" panose="020B0503020204020204" pitchFamily="34" charset="0"/>
              </a:rPr>
              <a:t>давности изображены ОНИ и кенгуру.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ИХ.</a:t>
            </a:r>
            <a:endParaRPr lang="ru-RU" sz="115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40" y="10273179"/>
            <a:ext cx="1021080" cy="1036170"/>
          </a:xfrm>
          <a:prstGeom prst="rect">
            <a:avLst/>
          </a:prstGeom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00" y="10203666"/>
            <a:ext cx="2872638" cy="11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3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3023</TotalTime>
  <Words>521</Words>
  <Application>Microsoft Office PowerPoint</Application>
  <PresentationFormat>Произвольный</PresentationFormat>
  <Paragraphs>115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390</cp:revision>
  <dcterms:modified xsi:type="dcterms:W3CDTF">2020-12-06T14:37:57Z</dcterms:modified>
</cp:coreProperties>
</file>