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566" r:id="rId2"/>
    <p:sldId id="527" r:id="rId3"/>
    <p:sldId id="568" r:id="rId4"/>
    <p:sldId id="569" r:id="rId5"/>
    <p:sldId id="263" r:id="rId6"/>
    <p:sldId id="264" r:id="rId7"/>
    <p:sldId id="326" r:id="rId8"/>
    <p:sldId id="329" r:id="rId9"/>
    <p:sldId id="593" r:id="rId10"/>
    <p:sldId id="571" r:id="rId11"/>
    <p:sldId id="330" r:id="rId12"/>
    <p:sldId id="587" r:id="rId13"/>
    <p:sldId id="574" r:id="rId14"/>
    <p:sldId id="575" r:id="rId15"/>
    <p:sldId id="576" r:id="rId16"/>
    <p:sldId id="577" r:id="rId17"/>
    <p:sldId id="578" r:id="rId18"/>
    <p:sldId id="579" r:id="rId19"/>
    <p:sldId id="580" r:id="rId20"/>
    <p:sldId id="581" r:id="rId21"/>
    <p:sldId id="582" r:id="rId22"/>
    <p:sldId id="583" r:id="rId23"/>
    <p:sldId id="585" r:id="rId24"/>
    <p:sldId id="584" r:id="rId25"/>
    <p:sldId id="586" r:id="rId26"/>
    <p:sldId id="327" r:id="rId27"/>
    <p:sldId id="572" r:id="rId28"/>
    <p:sldId id="594" r:id="rId29"/>
    <p:sldId id="588" r:id="rId30"/>
    <p:sldId id="589" r:id="rId31"/>
    <p:sldId id="590" r:id="rId32"/>
    <p:sldId id="591" r:id="rId33"/>
    <p:sldId id="592" r:id="rId34"/>
    <p:sldId id="332" r:id="rId35"/>
    <p:sldId id="334" r:id="rId36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55" d="100"/>
          <a:sy n="55" d="100"/>
        </p:scale>
        <p:origin x="658" y="3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1132800" cy="5806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27623915" y="0"/>
            <a:ext cx="21132800" cy="5806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912138" y="1446609"/>
            <a:ext cx="6943725" cy="390584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4876800" y="5569446"/>
            <a:ext cx="39014400" cy="455682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992223"/>
            <a:ext cx="21132800" cy="5806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27623915" y="10992223"/>
            <a:ext cx="21132800" cy="5806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95626" y="2552700"/>
            <a:ext cx="13817600" cy="1624013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095626" y="4391025"/>
            <a:ext cx="13827124" cy="26289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831447-C893-4FB7-A405-85B25DF4EE9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285750"/>
            <a:ext cx="4114800" cy="8905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85750"/>
            <a:ext cx="12039600" cy="8905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831447-C893-4FB7-A405-85B25DF4EE9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7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5"/>
            <a:ext cx="15773400" cy="2250281"/>
          </a:xfrm>
        </p:spPr>
        <p:txBody>
          <a:bodyPr/>
          <a:lstStyle>
            <a:lvl1pPr marL="0" indent="0">
              <a:buNone/>
              <a:defRPr sz="3600"/>
            </a:lvl1pPr>
            <a:lvl2pPr marL="685800" indent="0">
              <a:buNone/>
              <a:defRPr sz="3000"/>
            </a:lvl2pPr>
            <a:lvl3pPr marL="1371600" indent="0">
              <a:buNone/>
              <a:defRPr sz="27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831447-C893-4FB7-A405-85B25DF4EE9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62125"/>
            <a:ext cx="8077200" cy="742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762125"/>
            <a:ext cx="8077200" cy="742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6" y="2521745"/>
            <a:ext cx="7737474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6" y="3757613"/>
            <a:ext cx="7737474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5576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6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831447-C893-4FB7-A405-85B25DF4EE9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6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831447-C893-4FB7-A405-85B25DF4EE9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6" y="1481138"/>
            <a:ext cx="9258300" cy="7310438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6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831447-C893-4FB7-A405-85B25DF4EE9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2700" y="0"/>
            <a:ext cx="18300700" cy="10287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914400" y="285750"/>
            <a:ext cx="16459200" cy="87392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914400" y="1762125"/>
            <a:ext cx="16459200" cy="74295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2100"/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2100"/>
            </a:lvl1pPr>
          </a:lstStyle>
          <a:p>
            <a:endParaRPr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2100"/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514350" indent="-514350" algn="l" rtl="0" fontAlgn="base">
        <a:spcBef>
          <a:spcPct val="3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fontAlgn="base">
        <a:spcBef>
          <a:spcPct val="3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fontAlgn="base">
        <a:spcBef>
          <a:spcPct val="3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fontAlgn="base">
        <a:spcBef>
          <a:spcPct val="3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fontAlgn="base">
        <a:spcBef>
          <a:spcPct val="3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346075"/>
            <a:ext cx="6318250" cy="9685655"/>
          </a:xfrm>
        </p:spPr>
        <p:txBody>
          <a:bodyPr/>
          <a:lstStyle/>
          <a:p>
            <a:r>
              <a:rPr lang="ru-RU" altLang="en-US" sz="5200" i="1"/>
              <a:t>Интерактивные сервисы=игровые методы в обучении, которые используют, чтобы вовлечь учеников и мотивировать проходить задания до конца.</a:t>
            </a:r>
          </a:p>
        </p:txBody>
      </p:sp>
      <p:graphicFrame>
        <p:nvGraphicFramePr>
          <p:cNvPr id="3" name="Объект 2"/>
          <p:cNvGraphicFramePr/>
          <p:nvPr/>
        </p:nvGraphicFramePr>
        <p:xfrm>
          <a:off x="8093710" y="0"/>
          <a:ext cx="10194290" cy="664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352925" imgH="3457575" progId="Paint.Picture">
                  <p:embed/>
                </p:oleObj>
              </mc:Choice>
              <mc:Fallback>
                <p:oleObj r:id="rId2" imgW="4352925" imgH="3457575" progId="Paint.Picture">
                  <p:embed/>
                  <p:pic>
                    <p:nvPicPr>
                      <p:cNvPr id="0" name="Изображение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093710" y="0"/>
                        <a:ext cx="10194290" cy="6648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380" y="0"/>
            <a:ext cx="18534380" cy="103162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14300"/>
            <a:ext cx="16459200" cy="873920"/>
          </a:xfrm>
        </p:spPr>
        <p:txBody>
          <a:bodyPr/>
          <a:lstStyle/>
          <a:p>
            <a:pPr algn="ctr"/>
            <a:r>
              <a:rPr lang="ru-RU" altLang="en-US"/>
              <a:t>Рабочие листы на различных языках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100"/>
            <a:ext cx="17789525" cy="94869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 sz="4400"/>
              <a:t>Для использования файлов с сайта не обязательна регистрация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1155"/>
            <a:ext cx="18273395" cy="100076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14300"/>
            <a:ext cx="17373600" cy="873760"/>
          </a:xfrm>
        </p:spPr>
        <p:txBody>
          <a:bodyPr/>
          <a:lstStyle/>
          <a:p>
            <a:pPr algn="ctr"/>
            <a:r>
              <a:rPr lang="ru-RU" altLang="en-US" sz="44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Для создания своих рабочих листов первый шаг: </a:t>
            </a:r>
            <a:r>
              <a:rPr lang="ru-RU" altLang="en-US" sz="4400">
                <a:solidFill>
                  <a:srgbClr val="FF0000"/>
                </a:solidFill>
              </a:rPr>
              <a:t>регистрация</a:t>
            </a:r>
          </a:p>
        </p:txBody>
      </p:sp>
      <p:pic>
        <p:nvPicPr>
          <p:cNvPr id="3" name="Рисунок 2" descr="C:\Users\Гостья\YandexDisk\Скриншоты\2021-11-05_13-08-5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11200"/>
            <a:ext cx="18315940" cy="907669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Текстовое поле 3"/>
          <p:cNvSpPr txBox="1"/>
          <p:nvPr/>
        </p:nvSpPr>
        <p:spPr>
          <a:xfrm>
            <a:off x="1946275" y="9715500"/>
            <a:ext cx="15036800" cy="7943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266700">
              <a:lnSpc>
                <a:spcPct val="107000"/>
              </a:lnSpc>
            </a:pPr>
            <a:r>
              <a:rPr lang="en-US" altLang="zh-CN" sz="3600">
                <a:latin typeface="Times New Roman" panose="02020603050405020304"/>
                <a:ea typeface="Calibri" panose="020F0502020204030204"/>
              </a:rPr>
              <a:t>(Если вы не владеете английским то страницу можно перевести)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6200" y="38100"/>
            <a:ext cx="17445990" cy="873760"/>
          </a:xfrm>
        </p:spPr>
        <p:txBody>
          <a:bodyPr/>
          <a:lstStyle/>
          <a:p>
            <a:pPr algn="ctr"/>
            <a:r>
              <a:rPr lang="ru-RU" altLang="en-US" sz="4400"/>
              <a:t>После регистрации заходите на сайт и находите – Make interactive worksheets.</a:t>
            </a:r>
          </a:p>
        </p:txBody>
      </p:sp>
      <p:pic>
        <p:nvPicPr>
          <p:cNvPr id="3" name="Рисунок 3" descr="C:\Users\Гостья\YandexDisk\Скриншоты\2021-11-05_13-18-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" y="1150620"/>
            <a:ext cx="18333085" cy="9161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401030" cy="103117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7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70" y="-60960"/>
            <a:ext cx="18338165" cy="1038987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8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" y="0"/>
            <a:ext cx="18334990" cy="103028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9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18288635" cy="1024699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0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" y="0"/>
            <a:ext cx="18387060" cy="106762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1724660" y="3543300"/>
            <a:ext cx="15438755" cy="12306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0" i="0">
                <a:solidFill>
                  <a:srgbClr val="496591"/>
                </a:solidFill>
                <a:latin typeface="Trebuchet MS" panose="020B0603020202020204"/>
                <a:ea typeface="+mj-ea"/>
                <a:cs typeface="Trebuchet MS" panose="020B0603020202020204"/>
              </a:defRPr>
            </a:lvl1pPr>
          </a:lstStyle>
          <a:p>
            <a:r>
              <a:rPr lang="ru-RU" altLang="en-US" sz="8000">
                <a:solidFill>
                  <a:srgbClr val="FF0000"/>
                </a:solidFill>
              </a:rPr>
              <a:t>https://www.liveworksheets.com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" y="-41275"/>
            <a:ext cx="18439765" cy="1032891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1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42915" cy="1018984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3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535"/>
            <a:ext cx="18288635" cy="1037653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4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3175"/>
            <a:ext cx="18287365" cy="102158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6" name="Рисунок 16"/>
          <p:cNvPicPr>
            <a:picLocks noChangeAspect="1"/>
          </p:cNvPicPr>
          <p:nvPr/>
        </p:nvPicPr>
        <p:blipFill>
          <a:blip r:embed="rId2" cstate="print"/>
          <a:srcRect l="5265" t="14600" r="7852" b="16530"/>
          <a:stretch>
            <a:fillRect/>
          </a:stretch>
        </p:blipFill>
        <p:spPr>
          <a:xfrm>
            <a:off x="19050" y="-38100"/>
            <a:ext cx="18235930" cy="1035494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5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230" y="-635"/>
            <a:ext cx="18402300" cy="1024064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876300"/>
            <a:ext cx="16459200" cy="873920"/>
          </a:xfrm>
        </p:spPr>
        <p:txBody>
          <a:bodyPr/>
          <a:lstStyle/>
          <a:p>
            <a:pPr algn="ctr"/>
            <a:r>
              <a:rPr lang="ru-RU" altLang="en-US">
                <a:solidFill>
                  <a:srgbClr val="FF0000"/>
                </a:solidFill>
              </a:rPr>
              <a:t>Результаты</a:t>
            </a:r>
            <a:br>
              <a:rPr lang="ru-RU" altLang="en-US">
                <a:solidFill>
                  <a:srgbClr val="FF0000"/>
                </a:solidFill>
              </a:rPr>
            </a:br>
            <a:r>
              <a:rPr lang="ru-RU" altLang="en-US" sz="4000"/>
              <a:t>Результаты работы ученика приходят на Ваш почтовый ящик www.liveworksheets.com, в раздел уведомления</a:t>
            </a:r>
          </a:p>
        </p:txBody>
      </p:sp>
      <p:pic>
        <p:nvPicPr>
          <p:cNvPr id="72" name="Рисунок 72"/>
          <p:cNvPicPr>
            <a:picLocks noChangeAspect="1"/>
          </p:cNvPicPr>
          <p:nvPr/>
        </p:nvPicPr>
        <p:blipFill>
          <a:blip r:embed="rId2" cstate="print"/>
          <a:srcRect l="6350" t="19285" r="5683" b="4408"/>
          <a:stretch>
            <a:fillRect/>
          </a:stretch>
        </p:blipFill>
        <p:spPr>
          <a:xfrm>
            <a:off x="0" y="2418080"/>
            <a:ext cx="18263870" cy="6590665"/>
          </a:xfrm>
          <a:prstGeom prst="rect">
            <a:avLst/>
          </a:prstGeom>
          <a:ln>
            <a:noFill/>
          </a:ln>
        </p:spPr>
      </p:pic>
      <p:sp>
        <p:nvSpPr>
          <p:cNvPr id="3" name="Текстовое поле 2"/>
          <p:cNvSpPr txBox="1"/>
          <p:nvPr/>
        </p:nvSpPr>
        <p:spPr>
          <a:xfrm>
            <a:off x="-37465" y="9029700"/>
            <a:ext cx="18354040" cy="10287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266700">
              <a:lnSpc>
                <a:spcPct val="114000"/>
              </a:lnSpc>
            </a:pPr>
            <a:r>
              <a:rPr lang="en-US" altLang="zh-CN" sz="2400">
                <a:latin typeface="Times New Roman" panose="02020603050405020304"/>
                <a:ea typeface="Calibri" panose="020F0502020204030204"/>
              </a:rPr>
              <a:t>Здесь Вы увидите работы учеников, когда они были сделаны, во сколько и оценку за работу. Оценки на данном сервисе выставляются по 10-бальной шкале. Нажав на уведомление от конкретного ученика, Вы можете просмотреть его работу, </a:t>
            </a:r>
            <a:r>
              <a:rPr lang="en-US" altLang="zh-CN" sz="2400" b="1">
                <a:latin typeface="Times New Roman" panose="02020603050405020304"/>
                <a:ea typeface="Calibri" panose="020F0502020204030204"/>
              </a:rPr>
              <a:t>увидеть ошибки</a:t>
            </a:r>
            <a:r>
              <a:rPr lang="en-US" altLang="zh-CN" sz="2400">
                <a:latin typeface="Times New Roman" panose="02020603050405020304"/>
                <a:ea typeface="Calibri" panose="020F0502020204030204"/>
              </a:rPr>
              <a:t>, которые он допустил.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0" y="619760"/>
            <a:ext cx="14026515" cy="722376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3600" y="3481070"/>
            <a:ext cx="4552950" cy="627253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130" y="-51435"/>
            <a:ext cx="18378170" cy="10337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" y="0"/>
            <a:ext cx="18261965" cy="1015111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 sz="4400">
                <a:solidFill>
                  <a:srgbClr val="FF0000"/>
                </a:solidFill>
              </a:rPr>
              <a:t>ПОЛОЖИТЕЛЬНЫЕ МОМЕНТЫ ИСПОЛЬЗОВАНИЯ САЙТА</a:t>
            </a: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4765" y="1108075"/>
            <a:ext cx="18296255" cy="92290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-34925"/>
            <a:ext cx="18345150" cy="1032192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5560" y="-635"/>
            <a:ext cx="18563590" cy="1028763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1595" y="11430"/>
            <a:ext cx="18411190" cy="1027557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0" y="0"/>
            <a:ext cx="18029555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8735"/>
            <a:ext cx="18416905" cy="1031176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66700"/>
            <a:ext cx="9144000" cy="950214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266700"/>
            <a:ext cx="9058275" cy="996759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38100"/>
            <a:ext cx="8963025" cy="554355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5600700"/>
            <a:ext cx="8362950" cy="468693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400" y="9525"/>
            <a:ext cx="9307830" cy="557212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200" y="5581650"/>
            <a:ext cx="7566660" cy="466788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87600" y="5600700"/>
            <a:ext cx="3228975" cy="47231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975"/>
            <a:ext cx="18287365" cy="103511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805" y="2691130"/>
            <a:ext cx="14215110" cy="759587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41170"/>
            <a:ext cx="7258050" cy="677481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3009900"/>
            <a:ext cx="7143750" cy="694817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9725" y="1943100"/>
            <a:ext cx="4695825" cy="75501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620" y="879475"/>
            <a:ext cx="14664690" cy="861695"/>
          </a:xfrm>
        </p:spPr>
        <p:txBody>
          <a:bodyPr wrap="square"/>
          <a:lstStyle/>
          <a:p>
            <a:r>
              <a:rPr lang="ru-RU" altLang="en-US"/>
              <a:t>ПОЧЕМУ МНЕ НРАВЯТСЯ РАБОЧИЕ ЛИСТЫ?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62480" y="4528382"/>
            <a:ext cx="10225518" cy="575861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44444" y="1736706"/>
            <a:ext cx="164597" cy="16459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040495" y="800100"/>
            <a:ext cx="8487410" cy="2334260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 marR="3610610">
              <a:lnSpc>
                <a:spcPts val="4390"/>
              </a:lnSpc>
              <a:spcBef>
                <a:spcPts val="715"/>
              </a:spcBef>
            </a:pPr>
            <a:r>
              <a:rPr sz="4100" spc="75" dirty="0">
                <a:latin typeface="Verdana" panose="020B0604030504040204"/>
                <a:cs typeface="Verdana" panose="020B0604030504040204"/>
              </a:rPr>
              <a:t>структура </a:t>
            </a:r>
            <a:r>
              <a:rPr sz="4100" spc="195" dirty="0">
                <a:latin typeface="Verdana" panose="020B0604030504040204"/>
                <a:cs typeface="Verdana" panose="020B0604030504040204"/>
              </a:rPr>
              <a:t>содержание</a:t>
            </a:r>
            <a:endParaRPr sz="410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ts val="4060"/>
              </a:lnSpc>
            </a:pPr>
            <a:r>
              <a:rPr sz="4100" spc="145" dirty="0">
                <a:latin typeface="Verdana" panose="020B0604030504040204"/>
                <a:cs typeface="Verdana" panose="020B0604030504040204"/>
              </a:rPr>
              <a:t>многофункциональность</a:t>
            </a:r>
            <a:endParaRPr sz="410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ts val="4655"/>
              </a:lnSpc>
            </a:pPr>
            <a:r>
              <a:rPr sz="4100" spc="130" dirty="0">
                <a:latin typeface="Verdana" panose="020B0604030504040204"/>
                <a:cs typeface="Verdana" panose="020B0604030504040204"/>
              </a:rPr>
              <a:t>визуализация</a:t>
            </a:r>
            <a:endParaRPr sz="4100">
              <a:latin typeface="Verdana" panose="020B0604030504040204"/>
              <a:cs typeface="Verdana" panose="020B0604030504040204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44444" y="2293806"/>
            <a:ext cx="164597" cy="16459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44444" y="2850906"/>
            <a:ext cx="164597" cy="16459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44444" y="3408006"/>
            <a:ext cx="164597" cy="164597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410210"/>
            <a:ext cx="7990205" cy="982726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9200" y="3390900"/>
            <a:ext cx="9307195" cy="68675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28295"/>
            <a:ext cx="7219950" cy="974407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3705" y="328295"/>
            <a:ext cx="8848090" cy="91497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0"/>
            <a:ext cx="8314690" cy="105029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38100"/>
            <a:ext cx="8468360" cy="10312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 sz="48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Ключевые особенности</a:t>
            </a:r>
            <a:br>
              <a:rPr lang="ru-RU" altLang="en-US" sz="48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</a:br>
            <a:r>
              <a:rPr lang="ru-RU" altLang="en-US" sz="48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интерактивных тетрадей и листов в </a:t>
            </a:r>
            <a:r>
              <a:rPr lang="ru-RU" altLang="en-US" sz="4800">
                <a:solidFill>
                  <a:srgbClr val="FF0000"/>
                </a:solidFill>
              </a:rPr>
              <a:t>Liveworksheets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5" y="1623695"/>
            <a:ext cx="18286095" cy="86391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162</Words>
  <Application>Microsoft Office PowerPoint</Application>
  <PresentationFormat>Произвольный</PresentationFormat>
  <Paragraphs>15</Paragraphs>
  <Slides>35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Arial</vt:lpstr>
      <vt:lpstr>Calibri</vt:lpstr>
      <vt:lpstr>Times New Roman</vt:lpstr>
      <vt:lpstr>Trebuchet MS</vt:lpstr>
      <vt:lpstr>Verdana</vt:lpstr>
      <vt:lpstr>Gear Drives</vt:lpstr>
      <vt:lpstr>Bitmap Image</vt:lpstr>
      <vt:lpstr>Интерактивные сервисы=игровые методы в обучении, которые используют, чтобы вовлечь учеников и мотивировать проходить задания до конца.</vt:lpstr>
      <vt:lpstr>Презентация PowerPoint</vt:lpstr>
      <vt:lpstr>Презентация PowerPoint</vt:lpstr>
      <vt:lpstr>Презентация PowerPoint</vt:lpstr>
      <vt:lpstr>ПОЧЕМУ МНЕ НРАВЯТСЯ РАБОЧИЕ ЛИСТЫ?</vt:lpstr>
      <vt:lpstr>Презентация PowerPoint</vt:lpstr>
      <vt:lpstr>Презентация PowerPoint</vt:lpstr>
      <vt:lpstr>Презентация PowerPoint</vt:lpstr>
      <vt:lpstr>Ключевые особенности интерактивных тетрадей и листов в Liveworksheets</vt:lpstr>
      <vt:lpstr>Презентация PowerPoint</vt:lpstr>
      <vt:lpstr>Рабочие листы на различных языках</vt:lpstr>
      <vt:lpstr>Для использования файлов с сайта не обязательна регистрация</vt:lpstr>
      <vt:lpstr>Для создания своих рабочих листов первый шаг: регистрация</vt:lpstr>
      <vt:lpstr>После регистрации заходите на сайт и находите – Make interactive worksheets.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Результаты работы ученика приходят на Ваш почтовый ящик www.liveworksheets.com, в раздел уведомления</vt:lpstr>
      <vt:lpstr>Презентация PowerPoint</vt:lpstr>
      <vt:lpstr>Презентация PowerPoint</vt:lpstr>
      <vt:lpstr>Презентация PowerPoint</vt:lpstr>
      <vt:lpstr>ПОЛОЖИТЕЛЬНЫЕ МОМЕНТЫ ИСПОЛЬЗОВАНИЯ САЙТА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МК марафон , копия, копия, копия</dc:title>
  <dc:creator>foalsfoalsme</dc:creator>
  <cp:keywords>DAFoToEH2uw,BACa3K5BVbs</cp:keywords>
  <cp:lastModifiedBy>Пользователь</cp:lastModifiedBy>
  <cp:revision>18</cp:revision>
  <dcterms:created xsi:type="dcterms:W3CDTF">2024-01-24T17:17:00Z</dcterms:created>
  <dcterms:modified xsi:type="dcterms:W3CDTF">2025-02-06T10:08:13Z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2023-09-15T23:00:00Z</vt:filetime>
  </property>
  <property fmtid="{D5CDD505-2E9C-101B-9397-08002B2CF9AE}" pid="3" name="Creator">
    <vt:lpwstr>Canva</vt:lpwstr>
  </property>
  <property fmtid="{D5CDD505-2E9C-101B-9397-08002B2CF9AE}" pid="4" name="LastSaved">
    <vt:filetime>2024-01-24T23:00:00Z</vt:filetime>
  </property>
  <property fmtid="{D5CDD505-2E9C-101B-9397-08002B2CF9AE}" pid="5" name="Producer">
    <vt:lpwstr>iLovePDF</vt:lpwstr>
  </property>
  <property fmtid="{D5CDD505-2E9C-101B-9397-08002B2CF9AE}" pid="6" name="ICV">
    <vt:lpwstr>3D3B185D73234F9BBA22240C67EB8DD7_13</vt:lpwstr>
  </property>
  <property fmtid="{D5CDD505-2E9C-101B-9397-08002B2CF9AE}" pid="7" name="KSOProductBuildVer">
    <vt:lpwstr>1049-12.2.0.17562</vt:lpwstr>
  </property>
</Properties>
</file>