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70" r:id="rId4"/>
    <p:sldId id="271" r:id="rId6"/>
    <p:sldId id="273" r:id="rId7"/>
    <p:sldId id="282" r:id="rId8"/>
    <p:sldId id="265" r:id="rId9"/>
    <p:sldId id="266" r:id="rId10"/>
    <p:sldId id="268" r:id="rId11"/>
    <p:sldId id="267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3" r:id="rId21"/>
    <p:sldId id="284" r:id="rId22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8000"/>
    <a:srgbClr val="0000FF"/>
    <a:srgbClr val="666633"/>
    <a:srgbClr val="9900CC"/>
    <a:srgbClr val="CC00CC"/>
    <a:srgbClr val="FF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188"/>
  </p:normalViewPr>
  <p:slideViewPr>
    <p:cSldViewPr showGuides="1"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37.wmf"/><Relationship Id="rId3" Type="http://schemas.openxmlformats.org/officeDocument/2006/relationships/image" Target="../media/image33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46.wmf"/><Relationship Id="rId3" Type="http://schemas.openxmlformats.org/officeDocument/2006/relationships/image" Target="../media/image39.wmf"/><Relationship Id="rId2" Type="http://schemas.openxmlformats.org/officeDocument/2006/relationships/image" Target="../media/image40.wmf"/><Relationship Id="rId1" Type="http://schemas.openxmlformats.org/officeDocument/2006/relationships/image" Target="../media/image4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5298" name="Замещающий верхний колонтитул 5529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ru-RU" sz="1200" dirty="0"/>
          </a:p>
        </p:txBody>
      </p:sp>
      <p:sp>
        <p:nvSpPr>
          <p:cNvPr id="55299" name="Замещающая дата 5529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ru-RU" sz="1200" dirty="0"/>
          </a:p>
        </p:txBody>
      </p:sp>
      <p:sp>
        <p:nvSpPr>
          <p:cNvPr id="55300" name="Замещающий образ слайда 55299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5301" name="Замещающий текст 55300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55302" name="Замещающий нижний колонтитул 5530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ru-RU" sz="1200" dirty="0"/>
          </a:p>
        </p:txBody>
      </p:sp>
      <p:sp>
        <p:nvSpPr>
          <p:cNvPr id="55303" name="Замещающий номер слайда 55302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6322" name="Замещающий образ слайда 5632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6323" name="Замещающий текст 563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линейной функции.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99330" name="Замещающий образ слайда 9932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99331" name="Замещающий текст 9933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После выполнения учащимися задания – визуальная проверка.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7346" name="Замещающий образ слайда 5734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7347" name="Замещающий текст 5734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 функции обратной пропорциональности.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66562" name="Замещающий образ слайда 6656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6563" name="Замещающий текст 6656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Повторение. Алгоритм построения графика функции.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8370" name="Замещающий образ слайда 58369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8371" name="Замещающий текст 5837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квадратичной функции.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59394" name="Замещающий образ слайда 5939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59395" name="Замещающий текст 5939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квадратичной функции.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61442" name="Замещающий образ слайда 61441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1443" name="Замещающий текст 6144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квадратичной функции.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60418" name="Замещающий образ слайда 6041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0419" name="Замещающий текст 6041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Актуализация. Повторение алгоритма построения графика квадратичной функции.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100354" name="Замещающий образ слайда 100353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100355" name="Замещающий текст 10035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rPr dirty="0"/>
              <a:t>После выполнения учащимися задания – визуальная проверка.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номер слайда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ru-RU" sz="1200" dirty="0"/>
            </a:fld>
            <a:endParaRPr lang="ru-RU" sz="1200" dirty="0"/>
          </a:p>
        </p:txBody>
      </p:sp>
      <p:sp>
        <p:nvSpPr>
          <p:cNvPr id="98306" name="Замещающий образ слайда 98305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98307" name="Замещающий текст 9830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lvl="0"/>
            <a:r>
              <a:t>После выполнения учащимися задания – визуальная проверка.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5122" name="Группа 5121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Прямоугольник 5122"/>
            <p:cNvSpPr/>
            <p:nvPr/>
          </p:nvSpPr>
          <p:spPr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Прямоугольник 5123"/>
            <p:cNvSpPr/>
            <p:nvPr/>
          </p:nvSpPr>
          <p:spPr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5" name="Группа 5124"/>
            <p:cNvGrpSpPr/>
            <p:nvPr/>
          </p:nvGrpSpPr>
          <p:grpSpPr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Прямоугольник 5125"/>
              <p:cNvSpPr/>
              <p:nvPr userDrawn="1"/>
            </p:nvSpPr>
            <p:spPr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Прямоугольник 5126"/>
              <p:cNvSpPr/>
              <p:nvPr userDrawn="1"/>
            </p:nvSpPr>
            <p:spPr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8" name="Прямоугольник 5127"/>
              <p:cNvSpPr/>
              <p:nvPr userDrawn="1"/>
            </p:nvSpPr>
            <p:spPr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9" name="Прямоугольник 5128"/>
              <p:cNvSpPr/>
              <p:nvPr userDrawn="1"/>
            </p:nvSpPr>
            <p:spPr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Прямоугольник 5129"/>
              <p:cNvSpPr/>
              <p:nvPr userDrawn="1"/>
            </p:nvSpPr>
            <p:spPr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1" name="Прямоугольник 5130"/>
              <p:cNvSpPr/>
              <p:nvPr userDrawn="1"/>
            </p:nvSpPr>
            <p:spPr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2" name="Прямоугольник 5131"/>
              <p:cNvSpPr/>
              <p:nvPr userDrawn="1"/>
            </p:nvSpPr>
            <p:spPr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3" name="Прямоугольник 5132"/>
              <p:cNvSpPr/>
              <p:nvPr userDrawn="1"/>
            </p:nvSpPr>
            <p:spPr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4" name="Прямоугольник 5133"/>
              <p:cNvSpPr/>
              <p:nvPr userDrawn="1"/>
            </p:nvSpPr>
            <p:spPr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5" name="Прямоугольник 5134"/>
              <p:cNvSpPr/>
              <p:nvPr userDrawn="1"/>
            </p:nvSpPr>
            <p:spPr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pPr lvl="0"/>
                <a:endParaRPr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136" name="Замещающая дата 5135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37" name="Замещающий нижний колонтитул 5136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5138" name="Замещающий номер слайда 5137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9A0DB2DC-4C9A-4742-B13C-FB6460FD3503}" type="slidenum">
              <a:rPr lang="ru-RU"/>
            </a:fld>
            <a:endParaRPr lang="ru-RU"/>
          </a:p>
        </p:txBody>
      </p:sp>
      <p:sp>
        <p:nvSpPr>
          <p:cNvPr id="5139" name="Заголовок 5138"/>
          <p:cNvSpPr>
            <a:spLocks noGrp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5140" name="Подзаголовок 5139"/>
          <p:cNvSpPr>
            <a:spLocks noGrp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>
              <a:buClr>
                <a:schemeClr val="bg2"/>
              </a:buClr>
              <a:buSzPct val="75000"/>
              <a:buFont typeface="Wingdings" panose="05000000000000000000" pitchFamily="2" charset="2"/>
              <a:buNone/>
              <a:defRPr sz="3400"/>
            </a:lvl1pPr>
            <a:lvl2pPr marL="457200" lvl="1" indent="0" algn="ctr"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3400"/>
            </a:lvl2pPr>
            <a:lvl3pPr marL="914400" lvl="2" indent="0" algn="ctr">
              <a:buClr>
                <a:schemeClr val="bg2"/>
              </a:buClr>
              <a:buSzPct val="65000"/>
              <a:buFont typeface="Wingdings" panose="05000000000000000000" pitchFamily="2" charset="2"/>
              <a:buNone/>
              <a:defRPr sz="3400"/>
            </a:lvl3pPr>
            <a:lvl4pPr marL="1371600" lvl="3" indent="0" algn="ctr"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3400"/>
            </a:lvl4pPr>
            <a:lvl5pPr marL="1828800" lvl="4" indent="0" algn="ctr">
              <a:buClr>
                <a:schemeClr val="bg2"/>
              </a:buClr>
              <a:buSzTx/>
              <a:buFont typeface="Wingdings" panose="05000000000000000000" pitchFamily="2" charset="2"/>
              <a:buNone/>
              <a:defRPr sz="3400"/>
            </a:lvl5pPr>
          </a:lstStyle>
          <a:p>
            <a:pPr lvl="0"/>
            <a:r>
              <a:rPr dirty="0"/>
              <a:t>Образец подзаголовка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5293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2504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981200"/>
            <a:ext cx="4032504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Замещающий нижний колонтитул 4097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pPr lvl="0"/>
            <a:endParaRPr lang="ru-RU"/>
          </a:p>
        </p:txBody>
      </p:sp>
      <p:sp>
        <p:nvSpPr>
          <p:cNvPr id="4099" name="Замещающий номер слайда 4098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  <p:grpSp>
        <p:nvGrpSpPr>
          <p:cNvPr id="4100" name="Группа 4099"/>
          <p:cNvGrpSpPr/>
          <p:nvPr/>
        </p:nvGrpSpPr>
        <p:grpSpPr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Прямоугольник 4100"/>
            <p:cNvSpPr/>
            <p:nvPr/>
          </p:nvSpPr>
          <p:spPr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lvl="0" algn="ctr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Прямоугольник 4101"/>
            <p:cNvSpPr/>
            <p:nvPr/>
          </p:nvSpPr>
          <p:spPr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Прямоугольник 4102"/>
            <p:cNvSpPr/>
            <p:nvPr/>
          </p:nvSpPr>
          <p:spPr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4" name="Прямоугольник 4103"/>
            <p:cNvSpPr/>
            <p:nvPr/>
          </p:nvSpPr>
          <p:spPr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5" name="Прямоугольник 4104"/>
            <p:cNvSpPr/>
            <p:nvPr/>
          </p:nvSpPr>
          <p:spPr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  <p:sp>
          <p:nvSpPr>
            <p:cNvPr id="4106" name="Прямоугольник 4105"/>
            <p:cNvSpPr/>
            <p:nvPr/>
          </p:nvSpPr>
          <p:spPr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hlink"/>
                </a:solidFill>
              </a:endParaRPr>
            </a:p>
          </p:txBody>
        </p:sp>
        <p:sp>
          <p:nvSpPr>
            <p:cNvPr id="4107" name="Прямоугольник 4106"/>
            <p:cNvSpPr/>
            <p:nvPr/>
          </p:nvSpPr>
          <p:spPr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pPr lvl="0"/>
              <a:endParaRPr sz="2400">
                <a:latin typeface="Times New Roman" panose="02020603050405020304" pitchFamily="18" charset="0"/>
              </a:endParaRPr>
            </a:p>
          </p:txBody>
        </p:sp>
        <p:sp>
          <p:nvSpPr>
            <p:cNvPr id="4108" name="Прямоугольник 4107"/>
            <p:cNvSpPr/>
            <p:nvPr/>
          </p:nvSpPr>
          <p:spPr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  <p:sp>
          <p:nvSpPr>
            <p:cNvPr id="4109" name="Прямоугольник 4108"/>
            <p:cNvSpPr/>
            <p:nvPr/>
          </p:nvSpPr>
          <p:spPr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</a:ln>
          </p:spPr>
          <p:txBody>
            <a:bodyPr/>
            <a:p>
              <a:pPr lvl="0"/>
              <a:endParaRPr sz="1800">
                <a:solidFill>
                  <a:schemeClr val="accent2"/>
                </a:solidFill>
              </a:endParaRPr>
            </a:p>
          </p:txBody>
        </p:sp>
      </p:grpSp>
      <p:sp>
        <p:nvSpPr>
          <p:cNvPr id="4110" name="Заголовок 4109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4111" name="Замещающий текст 4110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4112" name="Замещающая дата 4111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pPr lvl="0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Tx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1.xml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25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image" Target="../media/image30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27.wmf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14.xml"/><Relationship Id="rId1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31.wmf"/><Relationship Id="rId10" Type="http://schemas.openxmlformats.org/officeDocument/2006/relationships/vmlDrawing" Target="../drawings/vmlDrawing12.vml"/><Relationship Id="rId1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image" Target="../media/image37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35.wmf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41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8.wmf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40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8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7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41.wmf"/><Relationship Id="rId11" Type="http://schemas.openxmlformats.org/officeDocument/2006/relationships/vmlDrawing" Target="../drawings/vmlDrawing15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44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46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45.wmf"/><Relationship Id="rId13" Type="http://schemas.openxmlformats.org/officeDocument/2006/relationships/vmlDrawing" Target="../drawings/vmlDrawing16.vml"/><Relationship Id="rId12" Type="http://schemas.openxmlformats.org/officeDocument/2006/relationships/slideLayout" Target="../slideLayouts/slideLayout15.xml"/><Relationship Id="rId11" Type="http://schemas.openxmlformats.org/officeDocument/2006/relationships/image" Target="../media/image5.wmf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49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7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5.wmf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47.wmf"/><Relationship Id="rId10" Type="http://schemas.openxmlformats.org/officeDocument/2006/relationships/notesSlide" Target="../notesSlides/notesSlide8.xml"/><Relationship Id="rId1" Type="http://schemas.openxmlformats.org/officeDocument/2006/relationships/oleObject" Target="../embeddings/oleObject54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8.v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5.wmf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48.wmf"/><Relationship Id="rId10" Type="http://schemas.openxmlformats.org/officeDocument/2006/relationships/notesSlide" Target="../notesSlides/notesSlide9.xml"/><Relationship Id="rId1" Type="http://schemas.openxmlformats.org/officeDocument/2006/relationships/oleObject" Target="../embeddings/oleObject57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9.v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5.wmf"/><Relationship Id="rId6" Type="http://schemas.openxmlformats.org/officeDocument/2006/relationships/image" Target="../media/image54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53.wmf"/><Relationship Id="rId3" Type="http://schemas.openxmlformats.org/officeDocument/2006/relationships/oleObject" Target="../embeddings/oleObject61.bin"/><Relationship Id="rId2" Type="http://schemas.openxmlformats.org/officeDocument/2006/relationships/image" Target="../media/image52.wmf"/><Relationship Id="rId10" Type="http://schemas.openxmlformats.org/officeDocument/2006/relationships/notesSlide" Target="../notesSlides/notesSlide10.xml"/><Relationship Id="rId1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wmf"/><Relationship Id="rId2" Type="http://schemas.openxmlformats.org/officeDocument/2006/relationships/image" Target="../media/image6.wmf"/><Relationship Id="rId1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5.wmf"/><Relationship Id="rId4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9.wmf"/><Relationship Id="rId10" Type="http://schemas.openxmlformats.org/officeDocument/2006/relationships/notesSlide" Target="../notesSlides/notesSlide3.xml"/><Relationship Id="rId1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17.wmf"/><Relationship Id="rId11" Type="http://schemas.openxmlformats.org/officeDocument/2006/relationships/notesSlide" Target="../notesSlides/notesSlide5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6.xml"/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wmf"/><Relationship Id="rId2" Type="http://schemas.openxmlformats.org/officeDocument/2006/relationships/image" Target="../media/image24.wmf"/><Relationship Id="rId1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Заголовок 2049"/>
          <p:cNvSpPr>
            <a:spLocks noGrp="1"/>
          </p:cNvSpPr>
          <p:nvPr>
            <p:ph type="ctrTitle"/>
          </p:nvPr>
        </p:nvSpPr>
        <p:spPr>
          <a:xfrm>
            <a:off x="1692275" y="1828800"/>
            <a:ext cx="7299325" cy="2209800"/>
          </a:xfrm>
          <a:ln/>
        </p:spPr>
        <p:txBody>
          <a:bodyPr anchor="ctr" anchorCtr="0"/>
          <a:p>
            <a:pPr algn="ctr" defTabSz="914400">
              <a:buSzTx/>
              <a:buFontTx/>
              <a:buNone/>
            </a:pPr>
            <a:r>
              <a:rPr sz="4400" b="1" i="1" kern="1200" baseline="0">
                <a:latin typeface="Georgia" panose="02040502050405020303" pitchFamily="18" charset="0"/>
              </a:rPr>
              <a:t>Графический </a:t>
            </a:r>
            <a:br>
              <a:rPr sz="4400" b="1" i="1" kern="1200" baseline="0">
                <a:latin typeface="Georgia" panose="02040502050405020303" pitchFamily="18" charset="0"/>
              </a:rPr>
            </a:br>
            <a:r>
              <a:rPr sz="4400" b="1" i="1" kern="1200" baseline="0">
                <a:latin typeface="Georgia" panose="02040502050405020303" pitchFamily="18" charset="0"/>
              </a:rPr>
              <a:t>способ  решения </a:t>
            </a:r>
            <a:br>
              <a:rPr sz="4400" b="1" i="1" kern="1200" baseline="0">
                <a:latin typeface="Georgia" panose="02040502050405020303" pitchFamily="18" charset="0"/>
              </a:rPr>
            </a:br>
            <a:r>
              <a:rPr sz="4400" b="1" i="1" kern="1200" baseline="0">
                <a:latin typeface="Georgia" panose="02040502050405020303" pitchFamily="18" charset="0"/>
              </a:rPr>
              <a:t>систем  уравнений.</a:t>
            </a:r>
            <a:endParaRPr sz="4400" b="1" i="1" kern="1200" baseline="0">
              <a:latin typeface="Georgia" panose="02040502050405020303" pitchFamily="18" charset="0"/>
            </a:endParaRPr>
          </a:p>
        </p:txBody>
      </p:sp>
      <p:graphicFrame>
        <p:nvGraphicFramePr>
          <p:cNvPr id="2052" name="Объект 2051"/>
          <p:cNvGraphicFramePr/>
          <p:nvPr/>
        </p:nvGraphicFramePr>
        <p:xfrm>
          <a:off x="250825" y="4868863"/>
          <a:ext cx="1944688" cy="198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638550" imgH="3600450" progId="GraphCtrl.Document">
                  <p:embed/>
                </p:oleObj>
              </mc:Choice>
              <mc:Fallback>
                <p:oleObj name="" r:id="rId1" imgW="3638550" imgH="3600450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0825" y="4868863"/>
                        <a:ext cx="1944688" cy="1989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Объект 2053"/>
          <p:cNvGraphicFramePr/>
          <p:nvPr/>
        </p:nvGraphicFramePr>
        <p:xfrm>
          <a:off x="7164388" y="4868863"/>
          <a:ext cx="1979612" cy="198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4171950" imgH="5000625" progId="GraphCtrl.Document">
                  <p:embed/>
                </p:oleObj>
              </mc:Choice>
              <mc:Fallback>
                <p:oleObj name="" r:id="rId3" imgW="4171950" imgH="5000625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64388" y="4868863"/>
                        <a:ext cx="1979612" cy="1989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Объект 2054"/>
          <p:cNvGraphicFramePr/>
          <p:nvPr/>
        </p:nvGraphicFramePr>
        <p:xfrm>
          <a:off x="4932363" y="4797425"/>
          <a:ext cx="2087562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5" imgW="2828925" imgH="2943225" progId="GraphCtrl.Document">
                  <p:embed/>
                </p:oleObj>
              </mc:Choice>
              <mc:Fallback>
                <p:oleObj name="" r:id="rId5" imgW="2828925" imgH="2943225" progId="GraphCtrl.Document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32363" y="4797425"/>
                        <a:ext cx="2087562" cy="206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Объект 2055"/>
          <p:cNvGraphicFramePr/>
          <p:nvPr/>
        </p:nvGraphicFramePr>
        <p:xfrm>
          <a:off x="2627313" y="4941888"/>
          <a:ext cx="2016125" cy="191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2114550" imgH="3409950" progId="GraphCtrl.Document">
                  <p:embed/>
                </p:oleObj>
              </mc:Choice>
              <mc:Fallback>
                <p:oleObj name="" r:id="rId7" imgW="2114550" imgH="3409950" progId="GraphCtrl.Document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27313" y="4941888"/>
                        <a:ext cx="2016125" cy="1916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Изображение 2056" descr="SUPER0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24750" y="0"/>
            <a:ext cx="1392238" cy="299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Подзаголовок 1"/>
          <p:cNvSpPr/>
          <p:nvPr>
            <p:ph type="subTitle" idx="1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8" name="Прямоугольник 67587"/>
          <p:cNvSpPr/>
          <p:nvPr/>
        </p:nvSpPr>
        <p:spPr>
          <a:xfrm>
            <a:off x="6227763" y="0"/>
            <a:ext cx="291623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Задание 1.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grpSp>
        <p:nvGrpSpPr>
          <p:cNvPr id="67594" name="Группа 67593"/>
          <p:cNvGrpSpPr/>
          <p:nvPr/>
        </p:nvGrpSpPr>
        <p:grpSpPr>
          <a:xfrm>
            <a:off x="6156325" y="476250"/>
            <a:ext cx="2808288" cy="1597025"/>
            <a:chOff x="2426" y="2523"/>
            <a:chExt cx="1860" cy="984"/>
          </a:xfrm>
        </p:grpSpPr>
        <p:sp>
          <p:nvSpPr>
            <p:cNvPr id="67591" name="Прямоугольник 67590"/>
            <p:cNvSpPr/>
            <p:nvPr/>
          </p:nvSpPr>
          <p:spPr>
            <a:xfrm>
              <a:off x="2426" y="2523"/>
              <a:ext cx="1769" cy="98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7592" name="Замещающее содержимое 67591"/>
            <p:cNvGraphicFramePr/>
            <p:nvPr>
              <p:ph sz="half" idx="1"/>
            </p:nvPr>
          </p:nvGraphicFramePr>
          <p:xfrm>
            <a:off x="2426" y="2568"/>
            <a:ext cx="1860" cy="9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1" imgW="965200" imgH="482600" progId="Equation.3">
                    <p:embed/>
                  </p:oleObj>
                </mc:Choice>
                <mc:Fallback>
                  <p:oleObj name="" r:id="rId1" imgW="965200" imgH="482600" progId="Equation.3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426" y="2568"/>
                          <a:ext cx="1860" cy="931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595" name="Прямоугольник 67594"/>
          <p:cNvSpPr/>
          <p:nvPr/>
        </p:nvSpPr>
        <p:spPr>
          <a:xfrm>
            <a:off x="914400" y="476250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67596" name="Текстовое поле 67595"/>
          <p:cNvSpPr txBox="1"/>
          <p:nvPr/>
        </p:nvSpPr>
        <p:spPr>
          <a:xfrm>
            <a:off x="376238" y="1935163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pSp>
        <p:nvGrpSpPr>
          <p:cNvPr id="67600" name="Группа 67599"/>
          <p:cNvGrpSpPr/>
          <p:nvPr/>
        </p:nvGrpSpPr>
        <p:grpSpPr>
          <a:xfrm>
            <a:off x="827088" y="1844675"/>
            <a:ext cx="2881312" cy="1439863"/>
            <a:chOff x="1247" y="1888"/>
            <a:chExt cx="1754" cy="984"/>
          </a:xfrm>
        </p:grpSpPr>
        <p:sp>
          <p:nvSpPr>
            <p:cNvPr id="67598" name="Прямоугольник 67597"/>
            <p:cNvSpPr/>
            <p:nvPr/>
          </p:nvSpPr>
          <p:spPr>
            <a:xfrm>
              <a:off x="1254" y="1888"/>
              <a:ext cx="1747" cy="98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7599" name="Замещающее содержимое 67598"/>
            <p:cNvGraphicFramePr/>
            <p:nvPr>
              <p:ph sz="quarter" idx="2"/>
            </p:nvPr>
          </p:nvGraphicFramePr>
          <p:xfrm>
            <a:off x="1247" y="1933"/>
            <a:ext cx="1397" cy="9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3" imgW="723900" imgH="482600" progId="Equation.3">
                    <p:embed/>
                  </p:oleObj>
                </mc:Choice>
                <mc:Fallback>
                  <p:oleObj name="" r:id="rId3" imgW="723900" imgH="482600" progId="Equation.3">
                    <p:embed/>
                    <p:pic>
                      <p:nvPicPr>
                        <p:cNvPr id="0" name="Изображение 309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47" y="1933"/>
                          <a:ext cx="1397" cy="931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01" name="Текстовое поле 67600"/>
          <p:cNvSpPr txBox="1"/>
          <p:nvPr/>
        </p:nvSpPr>
        <p:spPr>
          <a:xfrm>
            <a:off x="395288" y="3357563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67634" name="Замещающее содержимое 67633"/>
          <p:cNvGraphicFramePr/>
          <p:nvPr>
            <p:ph sz="quarter" idx="3"/>
          </p:nvPr>
        </p:nvGraphicFramePr>
        <p:xfrm>
          <a:off x="2555875" y="4005263"/>
          <a:ext cx="5410200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  <a:gridCol w="676275"/>
                <a:gridCol w="676275"/>
                <a:gridCol w="676275"/>
                <a:gridCol w="674688"/>
                <a:gridCol w="677862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9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9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35" name="Текстовое поле 67634"/>
          <p:cNvSpPr txBox="1"/>
          <p:nvPr/>
        </p:nvSpPr>
        <p:spPr>
          <a:xfrm>
            <a:off x="5391150" y="5373688"/>
            <a:ext cx="3709988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Построим графики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функций  в  одной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системе координат.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67636" name="Группа 67635"/>
          <p:cNvGrpSpPr/>
          <p:nvPr/>
        </p:nvGrpSpPr>
        <p:grpSpPr>
          <a:xfrm>
            <a:off x="755650" y="4005263"/>
            <a:ext cx="1441450" cy="863600"/>
            <a:chOff x="2200" y="2614"/>
            <a:chExt cx="1496" cy="817"/>
          </a:xfrm>
        </p:grpSpPr>
        <p:sp>
          <p:nvSpPr>
            <p:cNvPr id="67637" name="Прямоугольник 67636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7638" name="Замещающее содержимое 67637"/>
            <p:cNvGraphicFramePr/>
            <p:nvPr>
              <p:ph sz="half" idx="1"/>
            </p:nvPr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5" imgW="419100" imgH="228600" progId="Equation.3">
                    <p:embed/>
                  </p:oleObj>
                </mc:Choice>
                <mc:Fallback>
                  <p:oleObj name="" r:id="rId5" imgW="419100" imgH="228600" progId="Equation.3">
                    <p:embed/>
                    <p:pic>
                      <p:nvPicPr>
                        <p:cNvPr id="0" name="Изображение 309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42" name="Группа 67641"/>
          <p:cNvGrpSpPr/>
          <p:nvPr/>
        </p:nvGrpSpPr>
        <p:grpSpPr>
          <a:xfrm>
            <a:off x="323850" y="5445125"/>
            <a:ext cx="2016125" cy="936625"/>
            <a:chOff x="476" y="3430"/>
            <a:chExt cx="1310" cy="544"/>
          </a:xfrm>
        </p:grpSpPr>
        <p:sp>
          <p:nvSpPr>
            <p:cNvPr id="67640" name="Прямоугольник 67639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7641" name="Замещающее содержимое 67640"/>
            <p:cNvGraphicFramePr/>
            <p:nvPr>
              <p:ph sz="half" idx="1"/>
            </p:nvPr>
          </p:nvGraphicFramePr>
          <p:xfrm>
            <a:off x="476" y="3521"/>
            <a:ext cx="1310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7" imgW="647065" imgH="203200" progId="Equation.3">
                    <p:embed/>
                  </p:oleObj>
                </mc:Choice>
                <mc:Fallback>
                  <p:oleObj name="" r:id="rId7" imgW="647065" imgH="203200" progId="Equation.3">
                    <p:embed/>
                    <p:pic>
                      <p:nvPicPr>
                        <p:cNvPr id="0" name="Изображение 309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6" y="3521"/>
                          <a:ext cx="1310" cy="37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7674" name="Таблица 67673"/>
          <p:cNvGraphicFramePr/>
          <p:nvPr/>
        </p:nvGraphicFramePr>
        <p:xfrm>
          <a:off x="2555875" y="5373688"/>
          <a:ext cx="2028825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75" name="Текстовое поле 67674"/>
          <p:cNvSpPr txBox="1"/>
          <p:nvPr/>
        </p:nvSpPr>
        <p:spPr>
          <a:xfrm>
            <a:off x="4859338" y="5300663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67676" name="Текстовое поле 67675"/>
          <p:cNvSpPr txBox="1"/>
          <p:nvPr/>
        </p:nvSpPr>
        <p:spPr>
          <a:xfrm>
            <a:off x="971550" y="3357563"/>
            <a:ext cx="71707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Составим  таблицы  значений  функций.</a:t>
            </a:r>
            <a:endParaRPr sz="24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6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99"/>
                            </p:stCondLst>
                            <p:childTnLst>
                              <p:par>
                                <p:cTn id="6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6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6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6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6" grpId="0"/>
      <p:bldP spid="67601" grpId="0"/>
      <p:bldP spid="67635" grpId="0"/>
      <p:bldP spid="67675" grpId="0"/>
      <p:bldP spid="676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60" name="Прямоугольник 70659"/>
          <p:cNvSpPr/>
          <p:nvPr/>
        </p:nvSpPr>
        <p:spPr>
          <a:xfrm>
            <a:off x="6227763" y="0"/>
            <a:ext cx="291623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Задание 1.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grpSp>
        <p:nvGrpSpPr>
          <p:cNvPr id="70691" name="Группа 70690"/>
          <p:cNvGrpSpPr/>
          <p:nvPr/>
        </p:nvGrpSpPr>
        <p:grpSpPr>
          <a:xfrm>
            <a:off x="323850" y="404813"/>
            <a:ext cx="1439863" cy="863600"/>
            <a:chOff x="2200" y="2614"/>
            <a:chExt cx="1496" cy="817"/>
          </a:xfrm>
        </p:grpSpPr>
        <p:sp>
          <p:nvSpPr>
            <p:cNvPr id="70692" name="Прямоугольник 70691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0693" name="Замещающее содержимое 70692"/>
            <p:cNvGraphicFramePr/>
            <p:nvPr>
              <p:ph sz="quarter" idx="1"/>
            </p:nvPr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1" imgW="419100" imgH="228600" progId="Equation.3">
                    <p:embed/>
                  </p:oleObj>
                </mc:Choice>
                <mc:Fallback>
                  <p:oleObj name="" r:id="rId1" imgW="419100" imgH="228600" progId="Equation.3">
                    <p:embed/>
                    <p:pic>
                      <p:nvPicPr>
                        <p:cNvPr id="0" name="Изображение 310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694" name="Группа 70693"/>
          <p:cNvGrpSpPr/>
          <p:nvPr/>
        </p:nvGrpSpPr>
        <p:grpSpPr>
          <a:xfrm>
            <a:off x="250825" y="2708275"/>
            <a:ext cx="2089150" cy="863600"/>
            <a:chOff x="476" y="3430"/>
            <a:chExt cx="1310" cy="544"/>
          </a:xfrm>
        </p:grpSpPr>
        <p:sp>
          <p:nvSpPr>
            <p:cNvPr id="70695" name="Прямоугольник 70694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0696" name="Замещающее содержимое 70695"/>
            <p:cNvGraphicFramePr/>
            <p:nvPr>
              <p:ph sz="quarter" idx="2"/>
            </p:nvPr>
          </p:nvGraphicFramePr>
          <p:xfrm>
            <a:off x="476" y="3521"/>
            <a:ext cx="1310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3" imgW="647065" imgH="203200" progId="Equation.3">
                    <p:embed/>
                  </p:oleObj>
                </mc:Choice>
                <mc:Fallback>
                  <p:oleObj name="" r:id="rId3" imgW="647065" imgH="203200" progId="Equation.3">
                    <p:embed/>
                    <p:pic>
                      <p:nvPicPr>
                        <p:cNvPr id="0" name="Изображение 310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6" y="3521"/>
                          <a:ext cx="1310" cy="374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0697" name="Таблица 70696"/>
          <p:cNvGraphicFramePr/>
          <p:nvPr/>
        </p:nvGraphicFramePr>
        <p:xfrm>
          <a:off x="2771775" y="2708275"/>
          <a:ext cx="2028825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0715" name="Замещающее содержимое 70714"/>
          <p:cNvGraphicFramePr/>
          <p:nvPr>
            <p:ph sz="quarter" idx="4"/>
          </p:nvPr>
        </p:nvGraphicFramePr>
        <p:xfrm>
          <a:off x="5222875" y="404813"/>
          <a:ext cx="3921125" cy="645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5" imgW="2971800" imgH="5476875" progId="GraphCtrl.Document">
                  <p:embed/>
                </p:oleObj>
              </mc:Choice>
              <mc:Fallback>
                <p:oleObj name="" r:id="rId5" imgW="2971800" imgH="5476875" progId="GraphCtrl.Document">
                  <p:embed/>
                  <p:pic>
                    <p:nvPicPr>
                      <p:cNvPr id="0" name="Изображение 310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22875" y="404813"/>
                        <a:ext cx="3921125" cy="64531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52" name="Объект 70751"/>
          <p:cNvGraphicFramePr/>
          <p:nvPr/>
        </p:nvGraphicFramePr>
        <p:xfrm>
          <a:off x="5219700" y="404813"/>
          <a:ext cx="3924300" cy="645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7" imgW="2971800" imgH="5476875" progId="GraphCtrl.Document">
                  <p:embed/>
                </p:oleObj>
              </mc:Choice>
              <mc:Fallback>
                <p:oleObj name="" r:id="rId7" imgW="2971800" imgH="5476875" progId="GraphCtrl.Document">
                  <p:embed/>
                  <p:pic>
                    <p:nvPicPr>
                      <p:cNvPr id="0" name="Изображение 310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19700" y="404813"/>
                        <a:ext cx="3924300" cy="64531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53" name="Таблица 70752"/>
          <p:cNvGraphicFramePr/>
          <p:nvPr/>
        </p:nvGraphicFramePr>
        <p:xfrm>
          <a:off x="250825" y="1196975"/>
          <a:ext cx="5554663" cy="1214438"/>
        </p:xfrm>
        <a:graphic>
          <a:graphicData uri="http://schemas.openxmlformats.org/drawingml/2006/table">
            <a:tbl>
              <a:tblPr/>
              <a:tblGrid>
                <a:gridCol w="692150"/>
                <a:gridCol w="696913"/>
                <a:gridCol w="693737"/>
                <a:gridCol w="695325"/>
                <a:gridCol w="693738"/>
                <a:gridCol w="693737"/>
                <a:gridCol w="692150"/>
                <a:gridCol w="696913"/>
              </a:tblGrid>
              <a:tr h="6080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9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9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783" name="Полилиния 70782"/>
          <p:cNvSpPr/>
          <p:nvPr/>
        </p:nvSpPr>
        <p:spPr>
          <a:xfrm>
            <a:off x="6146800" y="1547813"/>
            <a:ext cx="2814638" cy="5106987"/>
          </a:xfrm>
          <a:custGeom>
            <a:avLst/>
            <a:gdLst/>
            <a:ahLst/>
            <a:cxnLst/>
            <a:pathLst>
              <a:path w="1773" h="3217">
                <a:moveTo>
                  <a:pt x="0" y="3217"/>
                </a:moveTo>
                <a:lnTo>
                  <a:pt x="1773" y="0"/>
                </a:lnTo>
              </a:path>
            </a:pathLst>
          </a:custGeom>
          <a:noFill/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0784" name="Овал 70783"/>
          <p:cNvSpPr/>
          <p:nvPr/>
        </p:nvSpPr>
        <p:spPr>
          <a:xfrm>
            <a:off x="6804025" y="5229225"/>
            <a:ext cx="144463" cy="144463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0785" name="Овал 70784"/>
          <p:cNvSpPr/>
          <p:nvPr/>
        </p:nvSpPr>
        <p:spPr>
          <a:xfrm>
            <a:off x="8316913" y="2565400"/>
            <a:ext cx="144462" cy="144463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0786" name="Полилиния 70785"/>
          <p:cNvSpPr/>
          <p:nvPr/>
        </p:nvSpPr>
        <p:spPr>
          <a:xfrm>
            <a:off x="6892925" y="5318125"/>
            <a:ext cx="1588" cy="336550"/>
          </a:xfrm>
          <a:custGeom>
            <a:avLst/>
            <a:gdLst/>
            <a:ahLst/>
            <a:cxnLst/>
            <a:pathLst>
              <a:path w="1" h="212">
                <a:moveTo>
                  <a:pt x="0" y="0"/>
                </a:moveTo>
                <a:lnTo>
                  <a:pt x="0" y="212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0787" name="Полилиния 70786"/>
          <p:cNvSpPr/>
          <p:nvPr/>
        </p:nvSpPr>
        <p:spPr>
          <a:xfrm>
            <a:off x="6892925" y="5303838"/>
            <a:ext cx="393700" cy="14287"/>
          </a:xfrm>
          <a:custGeom>
            <a:avLst/>
            <a:gdLst/>
            <a:ahLst/>
            <a:cxnLst/>
            <a:pathLst>
              <a:path w="248" h="9">
                <a:moveTo>
                  <a:pt x="248" y="9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0788" name="Полилиния 70787"/>
          <p:cNvSpPr/>
          <p:nvPr/>
        </p:nvSpPr>
        <p:spPr>
          <a:xfrm>
            <a:off x="8388350" y="2636838"/>
            <a:ext cx="1588" cy="3065462"/>
          </a:xfrm>
          <a:custGeom>
            <a:avLst/>
            <a:gdLst/>
            <a:ahLst/>
            <a:cxnLst/>
            <a:pathLst>
              <a:path w="1" h="1931">
                <a:moveTo>
                  <a:pt x="0" y="0"/>
                </a:moveTo>
                <a:lnTo>
                  <a:pt x="0" y="193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0789" name="Полилиния 70788"/>
          <p:cNvSpPr/>
          <p:nvPr/>
        </p:nvSpPr>
        <p:spPr>
          <a:xfrm>
            <a:off x="7235825" y="2636838"/>
            <a:ext cx="1138238" cy="28575"/>
          </a:xfrm>
          <a:custGeom>
            <a:avLst/>
            <a:gdLst/>
            <a:ahLst/>
            <a:cxnLst/>
            <a:pathLst>
              <a:path w="717" h="18">
                <a:moveTo>
                  <a:pt x="717" y="0"/>
                </a:moveTo>
                <a:lnTo>
                  <a:pt x="0" y="18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0790" name="Прямоугольник 70789"/>
          <p:cNvSpPr/>
          <p:nvPr/>
        </p:nvSpPr>
        <p:spPr>
          <a:xfrm>
            <a:off x="1187450" y="5949950"/>
            <a:ext cx="3313113" cy="649288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800" b="1" i="1">
                <a:latin typeface="Georgia" panose="02040502050405020303" pitchFamily="18" charset="0"/>
              </a:rPr>
              <a:t>Ответ:</a:t>
            </a:r>
            <a:r>
              <a:rPr sz="2400" b="1">
                <a:latin typeface="Georgia" panose="02040502050405020303" pitchFamily="18" charset="0"/>
              </a:rPr>
              <a:t>  </a:t>
            </a:r>
            <a:r>
              <a:rPr sz="2800" b="1">
                <a:latin typeface="Times New Roman" panose="02020603050405020304" pitchFamily="18" charset="0"/>
              </a:rPr>
              <a:t>( -1; 1);  (3; 9)</a:t>
            </a:r>
            <a:r>
              <a:rPr sz="2400" b="1">
                <a:latin typeface="Georgia" panose="02040502050405020303" pitchFamily="18" charset="0"/>
              </a:rPr>
              <a:t> </a:t>
            </a:r>
            <a:endParaRPr sz="2400" b="1">
              <a:latin typeface="Georgia" panose="02040502050405020303" pitchFamily="18" charset="0"/>
            </a:endParaRPr>
          </a:p>
        </p:txBody>
      </p:sp>
      <p:sp>
        <p:nvSpPr>
          <p:cNvPr id="70791" name="Текстовое поле 70790"/>
          <p:cNvSpPr txBox="1"/>
          <p:nvPr/>
        </p:nvSpPr>
        <p:spPr>
          <a:xfrm>
            <a:off x="6443663" y="5013325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А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70792" name="Текстовое поле 70791"/>
          <p:cNvSpPr txBox="1"/>
          <p:nvPr/>
        </p:nvSpPr>
        <p:spPr>
          <a:xfrm>
            <a:off x="8388350" y="2492375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В</a:t>
            </a:r>
            <a:endParaRPr sz="2400" b="1" i="1">
              <a:latin typeface="Times New Roman" panose="02020603050405020304" pitchFamily="18" charset="0"/>
            </a:endParaRPr>
          </a:p>
        </p:txBody>
      </p:sp>
      <p:pic>
        <p:nvPicPr>
          <p:cNvPr id="70793" name="Изображение 70792" descr="SUPER0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250825" y="4581525"/>
            <a:ext cx="863600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0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7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0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0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7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0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0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7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7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7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0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0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70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7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90" grpId="0" animBg="1"/>
      <p:bldP spid="70791" grpId="0"/>
      <p:bldP spid="707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4" name="Прямоугольник 73733"/>
          <p:cNvSpPr/>
          <p:nvPr/>
        </p:nvSpPr>
        <p:spPr>
          <a:xfrm>
            <a:off x="6227763" y="0"/>
            <a:ext cx="291623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Задание 2.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73735" name="Прямоугольник 73734"/>
          <p:cNvSpPr/>
          <p:nvPr/>
        </p:nvSpPr>
        <p:spPr>
          <a:xfrm>
            <a:off x="914400" y="476250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73736" name="Группа 73735"/>
          <p:cNvGrpSpPr/>
          <p:nvPr/>
        </p:nvGrpSpPr>
        <p:grpSpPr>
          <a:xfrm>
            <a:off x="6156325" y="476250"/>
            <a:ext cx="2987675" cy="1597025"/>
            <a:chOff x="2426" y="2523"/>
            <a:chExt cx="1860" cy="984"/>
          </a:xfrm>
        </p:grpSpPr>
        <p:sp>
          <p:nvSpPr>
            <p:cNvPr id="73737" name="Прямоугольник 73736"/>
            <p:cNvSpPr/>
            <p:nvPr/>
          </p:nvSpPr>
          <p:spPr>
            <a:xfrm>
              <a:off x="2426" y="2523"/>
              <a:ext cx="1769" cy="984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3738" name="Замещающее содержимое 73737"/>
            <p:cNvGraphicFramePr/>
            <p:nvPr>
              <p:ph sz="half" idx="1"/>
            </p:nvPr>
          </p:nvGraphicFramePr>
          <p:xfrm>
            <a:off x="2426" y="2568"/>
            <a:ext cx="1860" cy="9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" imgW="850265" imgH="457200" progId="Equation.3">
                    <p:embed/>
                  </p:oleObj>
                </mc:Choice>
                <mc:Fallback>
                  <p:oleObj name="" r:id="rId1" imgW="850265" imgH="457200" progId="Equation.3">
                    <p:embed/>
                    <p:pic>
                      <p:nvPicPr>
                        <p:cNvPr id="0" name="Изображение 310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426" y="2568"/>
                          <a:ext cx="1860" cy="9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3740" name="Прямоугольник 73739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73741" name="Текстовое поле 73740"/>
          <p:cNvSpPr txBox="1"/>
          <p:nvPr/>
        </p:nvSpPr>
        <p:spPr>
          <a:xfrm>
            <a:off x="376238" y="1935163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pSp>
        <p:nvGrpSpPr>
          <p:cNvPr id="73745" name="Группа 73744"/>
          <p:cNvGrpSpPr/>
          <p:nvPr/>
        </p:nvGrpSpPr>
        <p:grpSpPr>
          <a:xfrm>
            <a:off x="827088" y="1773238"/>
            <a:ext cx="2808287" cy="1943100"/>
            <a:chOff x="521" y="1117"/>
            <a:chExt cx="1769" cy="1224"/>
          </a:xfrm>
        </p:grpSpPr>
        <p:sp>
          <p:nvSpPr>
            <p:cNvPr id="73743" name="Прямоугольник 73742"/>
            <p:cNvSpPr/>
            <p:nvPr/>
          </p:nvSpPr>
          <p:spPr>
            <a:xfrm>
              <a:off x="528" y="1162"/>
              <a:ext cx="1762" cy="1179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3744" name="Замещающее содержимое 73743"/>
            <p:cNvGraphicFramePr/>
            <p:nvPr>
              <p:ph sz="quarter" idx="2"/>
            </p:nvPr>
          </p:nvGraphicFramePr>
          <p:xfrm>
            <a:off x="521" y="1117"/>
            <a:ext cx="1633" cy="1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3" imgW="735965" imgH="660400" progId="Equation.3">
                    <p:embed/>
                  </p:oleObj>
                </mc:Choice>
                <mc:Fallback>
                  <p:oleObj name="" r:id="rId3" imgW="735965" imgH="660400" progId="Equation.3">
                    <p:embed/>
                    <p:pic>
                      <p:nvPicPr>
                        <p:cNvPr id="0" name="Изображение 310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1" y="1117"/>
                          <a:ext cx="1633" cy="121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3746" name="Текстовое поле 73745"/>
          <p:cNvSpPr txBox="1"/>
          <p:nvPr/>
        </p:nvSpPr>
        <p:spPr>
          <a:xfrm>
            <a:off x="438150" y="365442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73804" name="Таблица 73803"/>
          <p:cNvGraphicFramePr/>
          <p:nvPr/>
        </p:nvGraphicFramePr>
        <p:xfrm>
          <a:off x="2598738" y="4302125"/>
          <a:ext cx="6088062" cy="1217613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  <a:gridCol w="676275"/>
                <a:gridCol w="676275"/>
                <a:gridCol w="676275"/>
                <a:gridCol w="674688"/>
                <a:gridCol w="677862"/>
                <a:gridCol w="677863"/>
              </a:tblGrid>
              <a:tr h="6397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76" name="Текстовое поле 73775"/>
          <p:cNvSpPr txBox="1"/>
          <p:nvPr/>
        </p:nvSpPr>
        <p:spPr>
          <a:xfrm>
            <a:off x="5434013" y="5670550"/>
            <a:ext cx="37099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Построим графики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функций  в  одной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системе координат.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73777" name="Группа 73776"/>
          <p:cNvGrpSpPr/>
          <p:nvPr/>
        </p:nvGrpSpPr>
        <p:grpSpPr>
          <a:xfrm>
            <a:off x="0" y="4005263"/>
            <a:ext cx="2411413" cy="1439862"/>
            <a:chOff x="2200" y="2614"/>
            <a:chExt cx="1496" cy="817"/>
          </a:xfrm>
        </p:grpSpPr>
        <p:sp>
          <p:nvSpPr>
            <p:cNvPr id="73778" name="Прямоугольник 73777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3779" name="Замещающее содержимое 73778"/>
            <p:cNvGraphicFramePr/>
            <p:nvPr>
              <p:ph sz="half" idx="1"/>
            </p:nvPr>
          </p:nvGraphicFramePr>
          <p:xfrm>
            <a:off x="2594" y="2676"/>
            <a:ext cx="751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5" imgW="393700" imgH="393700" progId="Equation.3">
                    <p:embed/>
                  </p:oleObj>
                </mc:Choice>
                <mc:Fallback>
                  <p:oleObj name="" r:id="rId5" imgW="393700" imgH="393700" progId="Equation.3">
                    <p:embed/>
                    <p:pic>
                      <p:nvPicPr>
                        <p:cNvPr id="0" name="Изображение 310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594" y="2676"/>
                          <a:ext cx="751" cy="6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780" name="Группа 73779"/>
          <p:cNvGrpSpPr/>
          <p:nvPr/>
        </p:nvGrpSpPr>
        <p:grpSpPr>
          <a:xfrm>
            <a:off x="366713" y="5741988"/>
            <a:ext cx="2016125" cy="936625"/>
            <a:chOff x="476" y="3430"/>
            <a:chExt cx="1310" cy="544"/>
          </a:xfrm>
        </p:grpSpPr>
        <p:sp>
          <p:nvSpPr>
            <p:cNvPr id="73781" name="Прямоугольник 73780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3782" name="Замещающее содержимое 73781"/>
            <p:cNvGraphicFramePr/>
            <p:nvPr>
              <p:ph sz="half" idx="1"/>
            </p:nvPr>
          </p:nvGraphicFramePr>
          <p:xfrm>
            <a:off x="476" y="3528"/>
            <a:ext cx="1310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7" imgW="659765" imgH="203200" progId="Equation.3">
                    <p:embed/>
                  </p:oleObj>
                </mc:Choice>
                <mc:Fallback>
                  <p:oleObj name="" r:id="rId7" imgW="659765" imgH="203200" progId="Equation.3">
                    <p:embed/>
                    <p:pic>
                      <p:nvPicPr>
                        <p:cNvPr id="0" name="Изображение 311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6" y="3528"/>
                          <a:ext cx="1310" cy="3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3783" name="Таблица 73782"/>
          <p:cNvGraphicFramePr/>
          <p:nvPr/>
        </p:nvGraphicFramePr>
        <p:xfrm>
          <a:off x="2598738" y="5670550"/>
          <a:ext cx="2028825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97" name="Текстовое поле 73796"/>
          <p:cNvSpPr txBox="1"/>
          <p:nvPr/>
        </p:nvSpPr>
        <p:spPr>
          <a:xfrm>
            <a:off x="4902200" y="5597525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3798" name="Текстовое поле 73797"/>
          <p:cNvSpPr txBox="1"/>
          <p:nvPr/>
        </p:nvSpPr>
        <p:spPr>
          <a:xfrm>
            <a:off x="1014413" y="3654425"/>
            <a:ext cx="717073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Составим  таблицы  значений  функций.</a:t>
            </a:r>
            <a:endParaRPr sz="24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7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99"/>
                            </p:stCondLst>
                            <p:childTnLst>
                              <p:par>
                                <p:cTn id="6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3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3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3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3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7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3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73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1" grpId="0"/>
      <p:bldP spid="73746" grpId="0"/>
      <p:bldP spid="73776" grpId="0"/>
      <p:bldP spid="73797" grpId="0"/>
      <p:bldP spid="737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80" name="Прямоугольник 75779"/>
          <p:cNvSpPr/>
          <p:nvPr/>
        </p:nvSpPr>
        <p:spPr>
          <a:xfrm>
            <a:off x="6227763" y="0"/>
            <a:ext cx="291623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Задание 2.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75781" name="Замещающее содержимое 75780"/>
          <p:cNvGraphicFramePr/>
          <p:nvPr>
            <p:ph sz="half" idx="1"/>
          </p:nvPr>
        </p:nvGraphicFramePr>
        <p:xfrm>
          <a:off x="4356100" y="1196975"/>
          <a:ext cx="481012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" imgW="3495675" imgH="4114800" progId="GraphCtrl.Document">
                  <p:embed/>
                </p:oleObj>
              </mc:Choice>
              <mc:Fallback>
                <p:oleObj name="" r:id="rId1" imgW="3495675" imgH="4114800" progId="GraphCtrl.Document">
                  <p:embed/>
                  <p:pic>
                    <p:nvPicPr>
                      <p:cNvPr id="0" name="Изображение 31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356100" y="1196975"/>
                        <a:ext cx="481012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Замещающее содержимое 75782"/>
          <p:cNvGraphicFramePr/>
          <p:nvPr>
            <p:ph sz="half" idx="2"/>
          </p:nvPr>
        </p:nvGraphicFramePr>
        <p:xfrm>
          <a:off x="4333875" y="1196975"/>
          <a:ext cx="481012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3" imgW="3495675" imgH="4114800" progId="GraphCtrl.Document">
                  <p:embed/>
                </p:oleObj>
              </mc:Choice>
              <mc:Fallback>
                <p:oleObj name="" r:id="rId3" imgW="3495675" imgH="4114800" progId="GraphCtrl.Document">
                  <p:embed/>
                  <p:pic>
                    <p:nvPicPr>
                      <p:cNvPr id="0" name="Изображение 31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33875" y="1196975"/>
                        <a:ext cx="481012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Таблица 75785"/>
          <p:cNvGraphicFramePr/>
          <p:nvPr/>
        </p:nvGraphicFramePr>
        <p:xfrm>
          <a:off x="179388" y="549275"/>
          <a:ext cx="6088062" cy="1217613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  <a:gridCol w="676275"/>
                <a:gridCol w="676275"/>
                <a:gridCol w="676275"/>
                <a:gridCol w="674688"/>
                <a:gridCol w="677862"/>
                <a:gridCol w="677863"/>
              </a:tblGrid>
              <a:tr h="6397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75819" name="Группа 75818"/>
          <p:cNvGrpSpPr/>
          <p:nvPr/>
        </p:nvGrpSpPr>
        <p:grpSpPr>
          <a:xfrm>
            <a:off x="-323850" y="1700213"/>
            <a:ext cx="2411413" cy="1439862"/>
            <a:chOff x="2200" y="2614"/>
            <a:chExt cx="1496" cy="817"/>
          </a:xfrm>
        </p:grpSpPr>
        <p:sp>
          <p:nvSpPr>
            <p:cNvPr id="75820" name="Прямоугольник 75819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5821" name="Замещающее содержимое 75820"/>
            <p:cNvGraphicFramePr/>
            <p:nvPr>
              <p:ph sz="half" idx="1"/>
            </p:nvPr>
          </p:nvGraphicFramePr>
          <p:xfrm>
            <a:off x="2594" y="2676"/>
            <a:ext cx="751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5" imgW="393700" imgH="393700" progId="Equation.3">
                    <p:embed/>
                  </p:oleObj>
                </mc:Choice>
                <mc:Fallback>
                  <p:oleObj name="" r:id="rId5" imgW="393700" imgH="393700" progId="Equation.3">
                    <p:embed/>
                    <p:pic>
                      <p:nvPicPr>
                        <p:cNvPr id="0" name="Изображение 311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594" y="2676"/>
                          <a:ext cx="751" cy="6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822" name="Группа 75821"/>
          <p:cNvGrpSpPr/>
          <p:nvPr/>
        </p:nvGrpSpPr>
        <p:grpSpPr>
          <a:xfrm>
            <a:off x="179388" y="3213100"/>
            <a:ext cx="2016125" cy="936625"/>
            <a:chOff x="476" y="3430"/>
            <a:chExt cx="1310" cy="544"/>
          </a:xfrm>
        </p:grpSpPr>
        <p:sp>
          <p:nvSpPr>
            <p:cNvPr id="75823" name="Прямоугольник 75822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5824" name="Замещающее содержимое 75823"/>
            <p:cNvGraphicFramePr/>
            <p:nvPr>
              <p:ph sz="half" idx="1"/>
            </p:nvPr>
          </p:nvGraphicFramePr>
          <p:xfrm>
            <a:off x="476" y="3528"/>
            <a:ext cx="1310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7" imgW="659765" imgH="203200" progId="Equation.3">
                    <p:embed/>
                  </p:oleObj>
                </mc:Choice>
                <mc:Fallback>
                  <p:oleObj name="" r:id="rId7" imgW="659765" imgH="203200" progId="Equation.3">
                    <p:embed/>
                    <p:pic>
                      <p:nvPicPr>
                        <p:cNvPr id="0" name="Изображение 311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6" y="3528"/>
                          <a:ext cx="1310" cy="3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5825" name="Таблица 75824"/>
          <p:cNvGraphicFramePr/>
          <p:nvPr/>
        </p:nvGraphicFramePr>
        <p:xfrm>
          <a:off x="2411413" y="3141663"/>
          <a:ext cx="2028825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0" name="Полилиния 75839"/>
          <p:cNvSpPr/>
          <p:nvPr/>
        </p:nvSpPr>
        <p:spPr>
          <a:xfrm>
            <a:off x="4600575" y="2841625"/>
            <a:ext cx="3671888" cy="3868738"/>
          </a:xfrm>
          <a:custGeom>
            <a:avLst/>
            <a:gdLst/>
            <a:ahLst/>
            <a:cxnLst/>
            <a:pathLst>
              <a:path w="2313" h="2437">
                <a:moveTo>
                  <a:pt x="2313" y="2437"/>
                </a:moveTo>
                <a:lnTo>
                  <a:pt x="0" y="0"/>
                </a:lnTo>
              </a:path>
            </a:pathLst>
          </a:custGeom>
          <a:noFill/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5841" name="Прямоугольник 75840"/>
          <p:cNvSpPr/>
          <p:nvPr/>
        </p:nvSpPr>
        <p:spPr>
          <a:xfrm>
            <a:off x="1187450" y="5949950"/>
            <a:ext cx="3313113" cy="649288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800" b="1" i="1">
                <a:latin typeface="Georgia" panose="02040502050405020303" pitchFamily="18" charset="0"/>
              </a:rPr>
              <a:t>Ответ:</a:t>
            </a:r>
            <a:r>
              <a:rPr sz="2400" b="1">
                <a:latin typeface="Georgia" panose="02040502050405020303" pitchFamily="18" charset="0"/>
              </a:rPr>
              <a:t>  </a:t>
            </a:r>
            <a:r>
              <a:rPr sz="2800" b="1">
                <a:latin typeface="Times New Roman" panose="02020603050405020304" pitchFamily="18" charset="0"/>
              </a:rPr>
              <a:t>решений нет</a:t>
            </a:r>
            <a:r>
              <a:rPr sz="2400" b="1">
                <a:latin typeface="Georgia" panose="02040502050405020303" pitchFamily="18" charset="0"/>
              </a:rPr>
              <a:t> </a:t>
            </a:r>
            <a:endParaRPr sz="2400" b="1">
              <a:latin typeface="Georgia" panose="02040502050405020303" pitchFamily="18" charset="0"/>
            </a:endParaRPr>
          </a:p>
        </p:txBody>
      </p:sp>
      <p:pic>
        <p:nvPicPr>
          <p:cNvPr id="75842" name="Изображение 75841" descr="SUPER0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250825" y="4581525"/>
            <a:ext cx="863600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5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5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7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7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7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2" name="Прямоугольник 78851"/>
          <p:cNvSpPr/>
          <p:nvPr/>
        </p:nvSpPr>
        <p:spPr>
          <a:xfrm>
            <a:off x="6227763" y="0"/>
            <a:ext cx="291623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Задание 3.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78853" name="Прямоугольник 78852"/>
          <p:cNvSpPr/>
          <p:nvPr/>
        </p:nvSpPr>
        <p:spPr>
          <a:xfrm>
            <a:off x="0" y="549275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78859" name="Группа 78858"/>
          <p:cNvGrpSpPr/>
          <p:nvPr/>
        </p:nvGrpSpPr>
        <p:grpSpPr>
          <a:xfrm>
            <a:off x="5148263" y="333375"/>
            <a:ext cx="3671887" cy="3167063"/>
            <a:chOff x="2426" y="1979"/>
            <a:chExt cx="2404" cy="1905"/>
          </a:xfrm>
        </p:grpSpPr>
        <p:sp>
          <p:nvSpPr>
            <p:cNvPr id="78855" name="Прямоугольник 78854"/>
            <p:cNvSpPr/>
            <p:nvPr/>
          </p:nvSpPr>
          <p:spPr>
            <a:xfrm>
              <a:off x="2426" y="2069"/>
              <a:ext cx="2404" cy="1769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8856" name="Замещающее содержимое 78855"/>
            <p:cNvGraphicFramePr/>
            <p:nvPr>
              <p:ph sz="half" idx="1"/>
            </p:nvPr>
          </p:nvGraphicFramePr>
          <p:xfrm>
            <a:off x="2517" y="1979"/>
            <a:ext cx="1793" cy="19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1" imgW="1002665" imgH="1066165" progId="Equation.3">
                    <p:embed/>
                  </p:oleObj>
                </mc:Choice>
                <mc:Fallback>
                  <p:oleObj name="" r:id="rId1" imgW="1002665" imgH="1066165" progId="Equation.3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517" y="1979"/>
                          <a:ext cx="1793" cy="19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60" name="Группа 78859"/>
          <p:cNvGrpSpPr/>
          <p:nvPr/>
        </p:nvGrpSpPr>
        <p:grpSpPr>
          <a:xfrm>
            <a:off x="179388" y="1989138"/>
            <a:ext cx="2376487" cy="1152525"/>
            <a:chOff x="476" y="3430"/>
            <a:chExt cx="1310" cy="544"/>
          </a:xfrm>
        </p:grpSpPr>
        <p:sp>
          <p:nvSpPr>
            <p:cNvPr id="78861" name="Прямоугольник 78860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8862" name="Замещающее содержимое 78861"/>
            <p:cNvGraphicFramePr/>
            <p:nvPr>
              <p:ph sz="half" idx="1"/>
            </p:nvPr>
          </p:nvGraphicFramePr>
          <p:xfrm>
            <a:off x="476" y="3546"/>
            <a:ext cx="1310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3" imgW="735965" imgH="203200" progId="Equation.3">
                    <p:embed/>
                  </p:oleObj>
                </mc:Choice>
                <mc:Fallback>
                  <p:oleObj name="" r:id="rId3" imgW="735965" imgH="203200" progId="Equation.3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6" y="3546"/>
                          <a:ext cx="1310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8863" name="Таблица 78862"/>
          <p:cNvGraphicFramePr/>
          <p:nvPr/>
        </p:nvGraphicFramePr>
        <p:xfrm>
          <a:off x="2700338" y="1989138"/>
          <a:ext cx="2028825" cy="1155700"/>
        </p:xfrm>
        <a:graphic>
          <a:graphicData uri="http://schemas.openxmlformats.org/drawingml/2006/table">
            <a:tbl>
              <a:tblPr/>
              <a:tblGrid>
                <a:gridCol w="674688"/>
                <a:gridCol w="677862"/>
                <a:gridCol w="676275"/>
              </a:tblGrid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8918" name="Таблица 78917"/>
          <p:cNvGraphicFramePr/>
          <p:nvPr/>
        </p:nvGraphicFramePr>
        <p:xfrm>
          <a:off x="2411413" y="3644900"/>
          <a:ext cx="6048375" cy="1217613"/>
        </p:xfrm>
        <a:graphic>
          <a:graphicData uri="http://schemas.openxmlformats.org/drawingml/2006/table">
            <a:tbl>
              <a:tblPr/>
              <a:tblGrid>
                <a:gridCol w="862013"/>
                <a:gridCol w="865187"/>
                <a:gridCol w="863600"/>
                <a:gridCol w="863600"/>
                <a:gridCol w="863600"/>
                <a:gridCol w="863600"/>
                <a:gridCol w="866775"/>
              </a:tblGrid>
              <a:tr h="6397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0,5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-0,5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78912" name="Группа 78911"/>
          <p:cNvGrpSpPr/>
          <p:nvPr/>
        </p:nvGrpSpPr>
        <p:grpSpPr>
          <a:xfrm>
            <a:off x="0" y="3500438"/>
            <a:ext cx="2411413" cy="1455737"/>
            <a:chOff x="0" y="3403"/>
            <a:chExt cx="1519" cy="917"/>
          </a:xfrm>
        </p:grpSpPr>
        <p:sp>
          <p:nvSpPr>
            <p:cNvPr id="78910" name="Прямоугольник 78909"/>
            <p:cNvSpPr/>
            <p:nvPr/>
          </p:nvSpPr>
          <p:spPr>
            <a:xfrm>
              <a:off x="0" y="3413"/>
              <a:ext cx="1519" cy="9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8911" name="Замещающее содержимое 78910"/>
            <p:cNvGraphicFramePr/>
            <p:nvPr>
              <p:ph sz="half" idx="1"/>
            </p:nvPr>
          </p:nvGraphicFramePr>
          <p:xfrm>
            <a:off x="204" y="3403"/>
            <a:ext cx="1088" cy="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5" imgW="495300" imgH="393700" progId="Equation.3">
                    <p:embed/>
                  </p:oleObj>
                </mc:Choice>
                <mc:Fallback>
                  <p:oleObj name="" r:id="rId5" imgW="495300" imgH="393700" progId="Equation.3">
                    <p:embed/>
                    <p:pic>
                      <p:nvPicPr>
                        <p:cNvPr id="0" name="Изображение 312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04" y="3403"/>
                          <a:ext cx="1088" cy="8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919" name="Группа 78918"/>
          <p:cNvGrpSpPr/>
          <p:nvPr/>
        </p:nvGrpSpPr>
        <p:grpSpPr>
          <a:xfrm>
            <a:off x="323850" y="5013325"/>
            <a:ext cx="3168650" cy="1511300"/>
            <a:chOff x="476" y="3430"/>
            <a:chExt cx="1310" cy="544"/>
          </a:xfrm>
        </p:grpSpPr>
        <p:sp>
          <p:nvSpPr>
            <p:cNvPr id="78920" name="Прямоугольник 78919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8921" name="Замещающее содержимое 78920"/>
            <p:cNvGraphicFramePr/>
            <p:nvPr>
              <p:ph sz="half" idx="1"/>
            </p:nvPr>
          </p:nvGraphicFramePr>
          <p:xfrm>
            <a:off x="476" y="3569"/>
            <a:ext cx="1310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7" imgW="927100" imgH="228600" progId="Equation.3">
                    <p:embed/>
                  </p:oleObj>
                </mc:Choice>
                <mc:Fallback>
                  <p:oleObj name="" r:id="rId7" imgW="927100" imgH="228600" progId="Equation.3">
                    <p:embed/>
                    <p:pic>
                      <p:nvPicPr>
                        <p:cNvPr id="0" name="Изображение 312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6" y="3569"/>
                          <a:ext cx="1310" cy="2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922" name="Управляющая кнопка: настраиваемая 78921">
            <a:hlinkClick r:id="" action="ppaction://hlinkshowjump?jump=nextslide"/>
          </p:cNvPr>
          <p:cNvSpPr/>
          <p:nvPr/>
        </p:nvSpPr>
        <p:spPr>
          <a:xfrm>
            <a:off x="4140200" y="5516563"/>
            <a:ext cx="2519363" cy="576262"/>
          </a:xfrm>
          <a:prstGeom prst="actionButtonBlank">
            <a:avLst/>
          </a:prstGeom>
          <a:gradFill rotWithShape="1">
            <a:gsLst>
              <a:gs pos="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Georgia" panose="02040502050405020303" pitchFamily="18" charset="0"/>
              </a:rPr>
              <a:t>Подробно</a:t>
            </a:r>
            <a:endParaRPr sz="24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8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8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7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9876" name="Группа 79875"/>
          <p:cNvGrpSpPr/>
          <p:nvPr/>
        </p:nvGrpSpPr>
        <p:grpSpPr>
          <a:xfrm>
            <a:off x="2241550" y="3868738"/>
            <a:ext cx="469900" cy="115887"/>
            <a:chOff x="476" y="3430"/>
            <a:chExt cx="1310" cy="544"/>
          </a:xfrm>
        </p:grpSpPr>
        <p:sp>
          <p:nvSpPr>
            <p:cNvPr id="79877" name="Прямоугольник 79876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9878" name="Замещающее содержимое 79877"/>
            <p:cNvGraphicFramePr/>
            <p:nvPr>
              <p:ph sz="half" idx="1"/>
            </p:nvPr>
          </p:nvGraphicFramePr>
          <p:xfrm>
            <a:off x="476" y="3569"/>
            <a:ext cx="1310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" r:id="rId1" imgW="927100" imgH="228600" progId="Equation.3">
                    <p:embed/>
                  </p:oleObj>
                </mc:Choice>
                <mc:Fallback>
                  <p:oleObj name="" r:id="rId1" imgW="927100" imgH="228600" progId="Equation.3">
                    <p:embed/>
                    <p:pic>
                      <p:nvPicPr>
                        <p:cNvPr id="0" name="Изображение 31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76" y="3569"/>
                          <a:ext cx="1310" cy="277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9879" name="Текстовое поле 79878"/>
          <p:cNvSpPr txBox="1"/>
          <p:nvPr/>
        </p:nvSpPr>
        <p:spPr>
          <a:xfrm>
            <a:off x="971550" y="1125538"/>
            <a:ext cx="58435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х – любое действительное число.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79880" name="Текстовое поле 79879"/>
          <p:cNvSpPr txBox="1"/>
          <p:nvPr/>
        </p:nvSpPr>
        <p:spPr>
          <a:xfrm>
            <a:off x="395288" y="1125538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9881" name="Текстовое поле 79880"/>
          <p:cNvSpPr txBox="1"/>
          <p:nvPr/>
        </p:nvSpPr>
        <p:spPr>
          <a:xfrm>
            <a:off x="395288" y="1628775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9882" name="Текстовое поле 79881"/>
          <p:cNvSpPr txBox="1"/>
          <p:nvPr/>
        </p:nvSpPr>
        <p:spPr>
          <a:xfrm>
            <a:off x="900113" y="1628775"/>
            <a:ext cx="8172450" cy="8842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Графиком функции является  парабола, ветви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которой направлены вверх.  </a:t>
            </a:r>
            <a:r>
              <a:rPr lang="en-US" altLang="x-none" sz="2800" b="1" i="1">
                <a:latin typeface="Times New Roman" panose="02020603050405020304" pitchFamily="18" charset="0"/>
              </a:rPr>
              <a:t>a</a:t>
            </a:r>
            <a:r>
              <a:rPr sz="2800" b="1" i="1">
                <a:latin typeface="Times New Roman" panose="02020603050405020304" pitchFamily="18" charset="0"/>
              </a:rPr>
              <a:t> </a:t>
            </a:r>
            <a:r>
              <a:rPr lang="en-US" altLang="x-none" sz="2800" b="1" i="1">
                <a:latin typeface="Times New Roman" panose="02020603050405020304" pitchFamily="18" charset="0"/>
              </a:rPr>
              <a:t>&gt; 0</a:t>
            </a:r>
            <a:endParaRPr lang="en-US" altLang="x-none" sz="28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79884" name="Объект 79883"/>
          <p:cNvGraphicFramePr/>
          <p:nvPr/>
        </p:nvGraphicFramePr>
        <p:xfrm>
          <a:off x="611188" y="2924175"/>
          <a:ext cx="1728787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3" imgW="622300" imgH="393700" progId="Equation.3">
                  <p:embed/>
                </p:oleObj>
              </mc:Choice>
              <mc:Fallback>
                <p:oleObj name="" r:id="rId3" imgW="622300" imgH="393700" progId="Equation.3">
                  <p:embed/>
                  <p:pic>
                    <p:nvPicPr>
                      <p:cNvPr id="0" name="Изображение 31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188" y="2924175"/>
                        <a:ext cx="1728787" cy="1085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Объект 79882"/>
          <p:cNvGraphicFramePr/>
          <p:nvPr/>
        </p:nvGraphicFramePr>
        <p:xfrm>
          <a:off x="2771775" y="2924175"/>
          <a:ext cx="1728788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5" imgW="660400" imgH="393700" progId="Equation.3">
                  <p:embed/>
                </p:oleObj>
              </mc:Choice>
              <mc:Fallback>
                <p:oleObj name="" r:id="rId5" imgW="660400" imgH="393700" progId="Equation.3">
                  <p:embed/>
                  <p:pic>
                    <p:nvPicPr>
                      <p:cNvPr id="0" name="Изображение 31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1775" y="2924175"/>
                        <a:ext cx="1728788" cy="1022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89" name="Прямоугольник 79888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79888" name="Объект 79887"/>
          <p:cNvGraphicFramePr/>
          <p:nvPr/>
        </p:nvGraphicFramePr>
        <p:xfrm>
          <a:off x="4932363" y="3068638"/>
          <a:ext cx="40322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7" imgW="1422400" imgH="241300" progId="Equation.3">
                  <p:embed/>
                </p:oleObj>
              </mc:Choice>
              <mc:Fallback>
                <p:oleObj name="" r:id="rId7" imgW="1422400" imgH="241300" progId="Equation.3">
                  <p:embed/>
                  <p:pic>
                    <p:nvPicPr>
                      <p:cNvPr id="0" name="Изображение 312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32363" y="3068638"/>
                        <a:ext cx="4032250" cy="676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90" name="Текстовое поле 79889"/>
          <p:cNvSpPr txBox="1"/>
          <p:nvPr/>
        </p:nvSpPr>
        <p:spPr>
          <a:xfrm>
            <a:off x="395288" y="2420938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9891" name="Текстовое поле 79890"/>
          <p:cNvSpPr txBox="1"/>
          <p:nvPr/>
        </p:nvSpPr>
        <p:spPr>
          <a:xfrm>
            <a:off x="900113" y="2492375"/>
            <a:ext cx="75374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Найдём  координаты  вершины  параболы  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79892" name="Текстовое поле 79891"/>
          <p:cNvSpPr txBox="1"/>
          <p:nvPr/>
        </p:nvSpPr>
        <p:spPr>
          <a:xfrm>
            <a:off x="395288" y="4221163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79893" name="Текстовое поле 79892"/>
          <p:cNvSpPr txBox="1"/>
          <p:nvPr/>
        </p:nvSpPr>
        <p:spPr>
          <a:xfrm>
            <a:off x="1042988" y="4221163"/>
            <a:ext cx="44577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Дополнительные точки:</a:t>
            </a:r>
            <a:endParaRPr sz="2400" b="1" i="1">
              <a:latin typeface="Georgia" panose="02040502050405020303" pitchFamily="18" charset="0"/>
            </a:endParaRPr>
          </a:p>
        </p:txBody>
      </p:sp>
      <p:graphicFrame>
        <p:nvGraphicFramePr>
          <p:cNvPr id="79926" name="Замещающее содержимое 79925"/>
          <p:cNvGraphicFramePr/>
          <p:nvPr>
            <p:ph sz="half" idx="2"/>
          </p:nvPr>
        </p:nvGraphicFramePr>
        <p:xfrm>
          <a:off x="900113" y="5013325"/>
          <a:ext cx="7710487" cy="1296988"/>
        </p:xfrm>
        <a:graphic>
          <a:graphicData uri="http://schemas.openxmlformats.org/drawingml/2006/table">
            <a:tbl>
              <a:tblPr/>
              <a:tblGrid>
                <a:gridCol w="1100138"/>
                <a:gridCol w="1100137"/>
                <a:gridCol w="1101725"/>
                <a:gridCol w="1101725"/>
                <a:gridCol w="1101725"/>
                <a:gridCol w="1100138"/>
                <a:gridCol w="1104900"/>
              </a:tblGrid>
              <a:tr h="6810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sz="3200" b="1" i="1">
                        <a:solidFill>
                          <a:schemeClr val="bg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5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 i="1"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32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-1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0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3200" b="1">
                          <a:latin typeface="Times New Roman" panose="02020603050405020304" pitchFamily="18" charset="0"/>
                        </a:rPr>
                        <a:t>8</a:t>
                      </a:r>
                      <a:endParaRPr lang="ru-RU" altLang="en-US" sz="3200" b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79954" name="Группа 79953"/>
          <p:cNvGrpSpPr/>
          <p:nvPr/>
        </p:nvGrpSpPr>
        <p:grpSpPr>
          <a:xfrm>
            <a:off x="2843213" y="0"/>
            <a:ext cx="3168650" cy="1511300"/>
            <a:chOff x="476" y="3430"/>
            <a:chExt cx="1310" cy="544"/>
          </a:xfrm>
        </p:grpSpPr>
        <p:sp>
          <p:nvSpPr>
            <p:cNvPr id="79955" name="Прямоугольник 79954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79956" name="Замещающее содержимое 79955"/>
            <p:cNvGraphicFramePr/>
            <p:nvPr>
              <p:ph sz="half" idx="1"/>
            </p:nvPr>
          </p:nvGraphicFramePr>
          <p:xfrm>
            <a:off x="476" y="3569"/>
            <a:ext cx="1310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9" imgW="927100" imgH="228600" progId="Equation.3">
                    <p:embed/>
                  </p:oleObj>
                </mc:Choice>
                <mc:Fallback>
                  <p:oleObj name="" r:id="rId9" imgW="927100" imgH="228600" progId="Equation.3">
                    <p:embed/>
                    <p:pic>
                      <p:nvPicPr>
                        <p:cNvPr id="0" name="Изображение 312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76" y="3569"/>
                          <a:ext cx="1310" cy="2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9957" name="Прямоугольник 79956"/>
          <p:cNvSpPr/>
          <p:nvPr/>
        </p:nvSpPr>
        <p:spPr>
          <a:xfrm>
            <a:off x="6156325" y="3716338"/>
            <a:ext cx="2232025" cy="649287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400" b="1">
                <a:latin typeface="Georgia" panose="02040502050405020303" pitchFamily="18" charset="0"/>
              </a:rPr>
              <a:t> М </a:t>
            </a:r>
            <a:r>
              <a:rPr sz="2800" b="1">
                <a:latin typeface="Times New Roman" panose="02020603050405020304" pitchFamily="18" charset="0"/>
              </a:rPr>
              <a:t>( 2; -1)</a:t>
            </a:r>
            <a:endParaRPr sz="2400" b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15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 tmFilter="0,0; .5, 1; 1, 1"/>
                                        <p:tgtEl>
                                          <p:spTgt spid="79891">
                                            <p:txEl>
                                              <p:charRg st="0" end="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9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79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7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 tmFilter="0,0; .5, 1; 1, 1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9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9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" grpId="0"/>
      <p:bldP spid="79880" grpId="0"/>
      <p:bldP spid="79881" grpId="0"/>
      <p:bldP spid="79882" grpId="0"/>
      <p:bldP spid="79890" grpId="0"/>
      <p:bldP spid="79892" grpId="0"/>
      <p:bldP spid="79893" grpId="0"/>
      <p:bldP spid="799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2948" name="Замещающее содержимое 82947"/>
          <p:cNvGraphicFramePr/>
          <p:nvPr>
            <p:ph/>
          </p:nvPr>
        </p:nvGraphicFramePr>
        <p:xfrm>
          <a:off x="0" y="0"/>
          <a:ext cx="6418263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" imgW="5010150" imgH="5353050" progId="GraphCtrl.Document">
                  <p:embed/>
                </p:oleObj>
              </mc:Choice>
              <mc:Fallback>
                <p:oleObj name="" r:id="rId1" imgW="5010150" imgH="5353050" progId="GraphCtrl.Document">
                  <p:embed/>
                  <p:pic>
                    <p:nvPicPr>
                      <p:cNvPr id="0" name="Изображение 31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418263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950" name="Группа 82949"/>
          <p:cNvGrpSpPr/>
          <p:nvPr/>
        </p:nvGrpSpPr>
        <p:grpSpPr>
          <a:xfrm>
            <a:off x="6732588" y="2060575"/>
            <a:ext cx="2411412" cy="1455738"/>
            <a:chOff x="0" y="3403"/>
            <a:chExt cx="1519" cy="917"/>
          </a:xfrm>
        </p:grpSpPr>
        <p:sp>
          <p:nvSpPr>
            <p:cNvPr id="82951" name="Прямоугольник 82950"/>
            <p:cNvSpPr/>
            <p:nvPr/>
          </p:nvSpPr>
          <p:spPr>
            <a:xfrm>
              <a:off x="0" y="3413"/>
              <a:ext cx="1519" cy="90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82952" name="Замещающее содержимое 82951"/>
            <p:cNvGraphicFramePr/>
            <p:nvPr>
              <p:ph sz="half" idx="1"/>
            </p:nvPr>
          </p:nvGraphicFramePr>
          <p:xfrm>
            <a:off x="204" y="3403"/>
            <a:ext cx="1088" cy="8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3" imgW="495300" imgH="393700" progId="Equation.3">
                    <p:embed/>
                  </p:oleObj>
                </mc:Choice>
                <mc:Fallback>
                  <p:oleObj name="" r:id="rId3" imgW="495300" imgH="393700" progId="Equation.3">
                    <p:embed/>
                    <p:pic>
                      <p:nvPicPr>
                        <p:cNvPr id="0" name="Изображение 311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04" y="3403"/>
                          <a:ext cx="1088" cy="8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956" name="Группа 82955"/>
          <p:cNvGrpSpPr/>
          <p:nvPr/>
        </p:nvGrpSpPr>
        <p:grpSpPr>
          <a:xfrm>
            <a:off x="6516688" y="3716338"/>
            <a:ext cx="2376487" cy="1152525"/>
            <a:chOff x="476" y="3430"/>
            <a:chExt cx="1310" cy="544"/>
          </a:xfrm>
        </p:grpSpPr>
        <p:sp>
          <p:nvSpPr>
            <p:cNvPr id="82957" name="Прямоугольник 82956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82958" name="Замещающее содержимое 82957"/>
            <p:cNvGraphicFramePr/>
            <p:nvPr>
              <p:ph sz="half" idx="1"/>
            </p:nvPr>
          </p:nvGraphicFramePr>
          <p:xfrm>
            <a:off x="476" y="3546"/>
            <a:ext cx="1310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" r:id="rId5" imgW="735965" imgH="203200" progId="Equation.3">
                    <p:embed/>
                  </p:oleObj>
                </mc:Choice>
                <mc:Fallback>
                  <p:oleObj name="" r:id="rId5" imgW="735965" imgH="203200" progId="Equation.3">
                    <p:embed/>
                    <p:pic>
                      <p:nvPicPr>
                        <p:cNvPr id="0" name="Изображение 312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6" y="3546"/>
                          <a:ext cx="1310" cy="3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964" name="Объект 82963"/>
          <p:cNvGraphicFramePr/>
          <p:nvPr/>
        </p:nvGraphicFramePr>
        <p:xfrm>
          <a:off x="0" y="0"/>
          <a:ext cx="6443663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7" imgW="5010150" imgH="5353050" progId="GraphCtrl.Document">
                  <p:embed/>
                </p:oleObj>
              </mc:Choice>
              <mc:Fallback>
                <p:oleObj name="" r:id="rId7" imgW="5010150" imgH="5353050" progId="GraphCtrl.Document">
                  <p:embed/>
                  <p:pic>
                    <p:nvPicPr>
                      <p:cNvPr id="0" name="Изображение 312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443663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65" name="Полилиния 82964"/>
          <p:cNvSpPr/>
          <p:nvPr/>
        </p:nvSpPr>
        <p:spPr>
          <a:xfrm>
            <a:off x="2627313" y="-458787"/>
            <a:ext cx="2520950" cy="4292600"/>
          </a:xfrm>
          <a:custGeom>
            <a:avLst/>
            <a:gdLst/>
            <a:ahLst/>
            <a:cxnLst/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39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82966" name="Группа 82965"/>
          <p:cNvGrpSpPr/>
          <p:nvPr/>
        </p:nvGrpSpPr>
        <p:grpSpPr>
          <a:xfrm>
            <a:off x="5975350" y="188913"/>
            <a:ext cx="3168650" cy="1511300"/>
            <a:chOff x="476" y="3430"/>
            <a:chExt cx="1310" cy="544"/>
          </a:xfrm>
        </p:grpSpPr>
        <p:sp>
          <p:nvSpPr>
            <p:cNvPr id="82967" name="Прямоугольник 82966"/>
            <p:cNvSpPr/>
            <p:nvPr/>
          </p:nvSpPr>
          <p:spPr>
            <a:xfrm>
              <a:off x="748" y="3430"/>
              <a:ext cx="998" cy="544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82968" name="Замещающее содержимое 82967"/>
            <p:cNvGraphicFramePr/>
            <p:nvPr>
              <p:ph sz="half" idx="1"/>
            </p:nvPr>
          </p:nvGraphicFramePr>
          <p:xfrm>
            <a:off x="476" y="3569"/>
            <a:ext cx="1310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9" imgW="927100" imgH="228600" progId="Equation.3">
                    <p:embed/>
                  </p:oleObj>
                </mc:Choice>
                <mc:Fallback>
                  <p:oleObj name="" r:id="rId9" imgW="927100" imgH="228600" progId="Equation.3">
                    <p:embed/>
                    <p:pic>
                      <p:nvPicPr>
                        <p:cNvPr id="0" name="Изображение 312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76" y="3569"/>
                          <a:ext cx="1310" cy="2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969" name="Полилиния 82968"/>
          <p:cNvSpPr/>
          <p:nvPr/>
        </p:nvSpPr>
        <p:spPr>
          <a:xfrm>
            <a:off x="2011363" y="141288"/>
            <a:ext cx="3460750" cy="6653212"/>
          </a:xfrm>
          <a:custGeom>
            <a:avLst/>
            <a:gdLst/>
            <a:ahLst/>
            <a:cxnLst/>
            <a:pathLst>
              <a:path w="2180" h="4191">
                <a:moveTo>
                  <a:pt x="2180" y="4191"/>
                </a:moveTo>
                <a:lnTo>
                  <a:pt x="0" y="0"/>
                </a:lnTo>
              </a:path>
            </a:pathLst>
          </a:custGeom>
          <a:noFill/>
          <a:ln w="508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82970" name="Овал 82969"/>
          <p:cNvSpPr/>
          <p:nvPr/>
        </p:nvSpPr>
        <p:spPr>
          <a:xfrm>
            <a:off x="3851275" y="3789363"/>
            <a:ext cx="144463" cy="144462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82971" name="Текстовое поле 82970"/>
          <p:cNvSpPr txBox="1"/>
          <p:nvPr/>
        </p:nvSpPr>
        <p:spPr>
          <a:xfrm>
            <a:off x="3635375" y="3933825"/>
            <a:ext cx="4556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М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82972" name="Прямоугольник 82971"/>
          <p:cNvSpPr/>
          <p:nvPr/>
        </p:nvSpPr>
        <p:spPr>
          <a:xfrm>
            <a:off x="6300788" y="5516563"/>
            <a:ext cx="3529012" cy="649287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400" b="1">
                <a:latin typeface="Georgia" panose="02040502050405020303" pitchFamily="18" charset="0"/>
              </a:rPr>
              <a:t> Ответ:   </a:t>
            </a:r>
            <a:r>
              <a:rPr sz="2800" b="1">
                <a:latin typeface="Times New Roman" panose="02020603050405020304" pitchFamily="18" charset="0"/>
              </a:rPr>
              <a:t>( 2; -1)</a:t>
            </a:r>
            <a:endParaRPr sz="2400" b="1">
              <a:latin typeface="Georgia" panose="02040502050405020303" pitchFamily="18" charset="0"/>
            </a:endParaRPr>
          </a:p>
        </p:txBody>
      </p:sp>
      <p:pic>
        <p:nvPicPr>
          <p:cNvPr id="82973" name="Изображение 82972" descr="SUPER04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250825" y="4581525"/>
            <a:ext cx="863600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2" dur="20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82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1" grpId="0"/>
      <p:bldP spid="829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3972" name="Прямоугольник 83971"/>
          <p:cNvSpPr/>
          <p:nvPr/>
        </p:nvSpPr>
        <p:spPr>
          <a:xfrm>
            <a:off x="5724525" y="0"/>
            <a:ext cx="3419475" cy="40481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Самостоятельно.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83973" name="Прямоугольник 83972"/>
          <p:cNvSpPr/>
          <p:nvPr/>
        </p:nvSpPr>
        <p:spPr>
          <a:xfrm>
            <a:off x="0" y="260350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83977" name="Группа 83976"/>
          <p:cNvGrpSpPr/>
          <p:nvPr/>
        </p:nvGrpSpPr>
        <p:grpSpPr>
          <a:xfrm>
            <a:off x="5724525" y="476250"/>
            <a:ext cx="2951163" cy="1657350"/>
            <a:chOff x="3243" y="1933"/>
            <a:chExt cx="1790" cy="1017"/>
          </a:xfrm>
        </p:grpSpPr>
        <p:sp>
          <p:nvSpPr>
            <p:cNvPr id="83975" name="Прямоугольник 83974"/>
            <p:cNvSpPr/>
            <p:nvPr/>
          </p:nvSpPr>
          <p:spPr>
            <a:xfrm>
              <a:off x="3243" y="1933"/>
              <a:ext cx="1790" cy="1006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83976" name="Замещающее содержимое 83975"/>
            <p:cNvGraphicFramePr/>
            <p:nvPr>
              <p:ph sz="quarter" idx="1"/>
            </p:nvPr>
          </p:nvGraphicFramePr>
          <p:xfrm>
            <a:off x="3288" y="1936"/>
            <a:ext cx="1724" cy="10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1" imgW="862965" imgH="508000" progId="Equation.3">
                    <p:embed/>
                  </p:oleObj>
                </mc:Choice>
                <mc:Fallback>
                  <p:oleObj name="" r:id="rId1" imgW="862965" imgH="508000" progId="Equation.3">
                    <p:embed/>
                    <p:pic>
                      <p:nvPicPr>
                        <p:cNvPr id="0" name="Изображение 312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88" y="1936"/>
                          <a:ext cx="1724" cy="1014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3983" name="Замещающее содержимое 83982"/>
          <p:cNvGraphicFramePr/>
          <p:nvPr>
            <p:ph sz="quarter" idx="3"/>
          </p:nvPr>
        </p:nvGraphicFramePr>
        <p:xfrm>
          <a:off x="0" y="1484313"/>
          <a:ext cx="5241925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3" imgW="4124325" imgH="4229100" progId="GraphCtrl.Document">
                  <p:embed/>
                </p:oleObj>
              </mc:Choice>
              <mc:Fallback>
                <p:oleObj name="" r:id="rId3" imgW="4124325" imgH="4229100" progId="GraphCtrl.Document">
                  <p:embed/>
                  <p:pic>
                    <p:nvPicPr>
                      <p:cNvPr id="0" name="Изображение 31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484313"/>
                        <a:ext cx="5241925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0" name="Замещающее содержимое 83989"/>
          <p:cNvGraphicFramePr/>
          <p:nvPr>
            <p:ph sz="quarter" idx="2"/>
          </p:nvPr>
        </p:nvGraphicFramePr>
        <p:xfrm>
          <a:off x="0" y="1484313"/>
          <a:ext cx="5241925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5" imgW="4124325" imgH="4229100" progId="GraphCtrl.Document">
                  <p:embed/>
                </p:oleObj>
              </mc:Choice>
              <mc:Fallback>
                <p:oleObj name="" r:id="rId5" imgW="4124325" imgH="4229100" progId="GraphCtrl.Document">
                  <p:embed/>
                  <p:pic>
                    <p:nvPicPr>
                      <p:cNvPr id="0" name="Изображение 313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484313"/>
                        <a:ext cx="5241925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94" name="Полилиния 83993"/>
          <p:cNvSpPr/>
          <p:nvPr/>
        </p:nvSpPr>
        <p:spPr>
          <a:xfrm>
            <a:off x="1350963" y="2082800"/>
            <a:ext cx="2428875" cy="4343400"/>
          </a:xfrm>
          <a:custGeom>
            <a:avLst/>
            <a:gdLst/>
            <a:ahLst/>
            <a:cxnLst/>
            <a:pathLst>
              <a:path w="1530" h="2736">
                <a:moveTo>
                  <a:pt x="0" y="0"/>
                </a:moveTo>
                <a:cubicBezTo>
                  <a:pt x="23" y="143"/>
                  <a:pt x="104" y="642"/>
                  <a:pt x="141" y="859"/>
                </a:cubicBezTo>
                <a:cubicBezTo>
                  <a:pt x="178" y="1076"/>
                  <a:pt x="194" y="1166"/>
                  <a:pt x="221" y="1302"/>
                </a:cubicBezTo>
                <a:cubicBezTo>
                  <a:pt x="248" y="1438"/>
                  <a:pt x="274" y="1548"/>
                  <a:pt x="301" y="1674"/>
                </a:cubicBezTo>
                <a:cubicBezTo>
                  <a:pt x="328" y="1800"/>
                  <a:pt x="344" y="1924"/>
                  <a:pt x="381" y="2058"/>
                </a:cubicBezTo>
                <a:cubicBezTo>
                  <a:pt x="418" y="2192"/>
                  <a:pt x="481" y="2377"/>
                  <a:pt x="523" y="2477"/>
                </a:cubicBezTo>
                <a:cubicBezTo>
                  <a:pt x="565" y="2578"/>
                  <a:pt x="592" y="2619"/>
                  <a:pt x="632" y="2662"/>
                </a:cubicBezTo>
                <a:cubicBezTo>
                  <a:pt x="672" y="2705"/>
                  <a:pt x="722" y="2736"/>
                  <a:pt x="763" y="2736"/>
                </a:cubicBezTo>
                <a:cubicBezTo>
                  <a:pt x="805" y="2736"/>
                  <a:pt x="839" y="2715"/>
                  <a:pt x="883" y="2662"/>
                </a:cubicBezTo>
                <a:cubicBezTo>
                  <a:pt x="928" y="2609"/>
                  <a:pt x="988" y="2512"/>
                  <a:pt x="1031" y="2416"/>
                </a:cubicBezTo>
                <a:cubicBezTo>
                  <a:pt x="1074" y="2319"/>
                  <a:pt x="1109" y="2191"/>
                  <a:pt x="1140" y="2083"/>
                </a:cubicBezTo>
                <a:cubicBezTo>
                  <a:pt x="1171" y="1975"/>
                  <a:pt x="1193" y="1872"/>
                  <a:pt x="1217" y="1769"/>
                </a:cubicBezTo>
                <a:cubicBezTo>
                  <a:pt x="1240" y="1666"/>
                  <a:pt x="1261" y="1567"/>
                  <a:pt x="1282" y="1467"/>
                </a:cubicBezTo>
                <a:cubicBezTo>
                  <a:pt x="1303" y="1367"/>
                  <a:pt x="1321" y="1280"/>
                  <a:pt x="1342" y="1171"/>
                </a:cubicBezTo>
                <a:cubicBezTo>
                  <a:pt x="1363" y="1063"/>
                  <a:pt x="1376" y="1004"/>
                  <a:pt x="1408" y="814"/>
                </a:cubicBezTo>
                <a:cubicBezTo>
                  <a:pt x="1439" y="625"/>
                  <a:pt x="1505" y="199"/>
                  <a:pt x="1530" y="37"/>
                </a:cubicBezTo>
              </a:path>
            </a:pathLst>
          </a:custGeom>
          <a:noFill/>
          <a:ln w="539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83995" name="Управляющая кнопка: настраиваемая 83994"/>
          <p:cNvSpPr/>
          <p:nvPr/>
        </p:nvSpPr>
        <p:spPr>
          <a:xfrm>
            <a:off x="6588125" y="2276475"/>
            <a:ext cx="2303463" cy="6477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Проверка (2)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83996" name="Овал 83995"/>
          <p:cNvSpPr/>
          <p:nvPr/>
        </p:nvSpPr>
        <p:spPr>
          <a:xfrm>
            <a:off x="3635375" y="2636838"/>
            <a:ext cx="144463" cy="144462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83997" name="Овал 83996"/>
          <p:cNvSpPr/>
          <p:nvPr/>
        </p:nvSpPr>
        <p:spPr>
          <a:xfrm>
            <a:off x="2843213" y="5949950"/>
            <a:ext cx="144462" cy="144463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83998" name="Овал 83997"/>
          <p:cNvSpPr/>
          <p:nvPr/>
        </p:nvSpPr>
        <p:spPr>
          <a:xfrm>
            <a:off x="2124075" y="5949950"/>
            <a:ext cx="144463" cy="144463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83999" name="Овал 83998"/>
          <p:cNvSpPr/>
          <p:nvPr/>
        </p:nvSpPr>
        <p:spPr>
          <a:xfrm>
            <a:off x="1403350" y="2636838"/>
            <a:ext cx="144463" cy="144462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84000" name="Прямоугольник 83999"/>
          <p:cNvSpPr/>
          <p:nvPr/>
        </p:nvSpPr>
        <p:spPr>
          <a:xfrm>
            <a:off x="5364163" y="3644900"/>
            <a:ext cx="4103687" cy="1008063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400" b="1">
                <a:latin typeface="Georgia" panose="02040502050405020303" pitchFamily="18" charset="0"/>
              </a:rPr>
              <a:t> Ответ:   </a:t>
            </a:r>
            <a:r>
              <a:rPr sz="2800" b="1">
                <a:latin typeface="Times New Roman" panose="02020603050405020304" pitchFamily="18" charset="0"/>
              </a:rPr>
              <a:t>( -3; 4); (3; 4);</a:t>
            </a:r>
            <a:endParaRPr sz="2800" b="1">
              <a:latin typeface="Times New Roman" panose="02020603050405020304" pitchFamily="18" charset="0"/>
            </a:endParaRPr>
          </a:p>
          <a:p>
            <a:r>
              <a:rPr sz="2800" b="1">
                <a:latin typeface="Times New Roman" panose="02020603050405020304" pitchFamily="18" charset="0"/>
              </a:rPr>
              <a:t>         (-1; 4,9);  (1; 4,9)</a:t>
            </a:r>
            <a:endParaRPr sz="2400" b="1">
              <a:latin typeface="Georgia" panose="02040502050405020303" pitchFamily="18" charset="0"/>
            </a:endParaRPr>
          </a:p>
        </p:txBody>
      </p:sp>
      <p:pic>
        <p:nvPicPr>
          <p:cNvPr id="84001" name="Изображение 84000" descr="SUPER0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27988" y="4797425"/>
            <a:ext cx="957262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39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3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3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3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4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84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995"/>
                  </p:tgtEl>
                </p:cond>
              </p:nextCondLst>
            </p:seq>
          </p:childTnLst>
        </p:cTn>
      </p:par>
    </p:tnLst>
    <p:bldLst>
      <p:bldP spid="8400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64" name="Прямоугольник 92163"/>
          <p:cNvSpPr/>
          <p:nvPr/>
        </p:nvSpPr>
        <p:spPr>
          <a:xfrm>
            <a:off x="5724525" y="0"/>
            <a:ext cx="3419475" cy="40481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Самостоятельно.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92165" name="Прямоугольник 92164"/>
          <p:cNvSpPr/>
          <p:nvPr/>
        </p:nvSpPr>
        <p:spPr>
          <a:xfrm>
            <a:off x="0" y="260350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92166" name="Замещающее содержимое 92165"/>
          <p:cNvGraphicFramePr/>
          <p:nvPr>
            <p:ph sz="half" idx="1"/>
          </p:nvPr>
        </p:nvGraphicFramePr>
        <p:xfrm>
          <a:off x="9525" y="1484313"/>
          <a:ext cx="5240338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" imgW="4124325" imgH="4229100" progId="GraphCtrl.Document">
                  <p:embed/>
                </p:oleObj>
              </mc:Choice>
              <mc:Fallback>
                <p:oleObj name="" r:id="rId1" imgW="4124325" imgH="4229100" progId="GraphCtrl.Document">
                  <p:embed/>
                  <p:pic>
                    <p:nvPicPr>
                      <p:cNvPr id="0" name="Изображение 313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525" y="1484313"/>
                        <a:ext cx="5240338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168" name="Группа 92167"/>
          <p:cNvGrpSpPr/>
          <p:nvPr/>
        </p:nvGrpSpPr>
        <p:grpSpPr>
          <a:xfrm>
            <a:off x="5651500" y="476250"/>
            <a:ext cx="3313113" cy="1728788"/>
            <a:chOff x="3243" y="1933"/>
            <a:chExt cx="1790" cy="1017"/>
          </a:xfrm>
        </p:grpSpPr>
        <p:sp>
          <p:nvSpPr>
            <p:cNvPr id="92169" name="Прямоугольник 92168"/>
            <p:cNvSpPr/>
            <p:nvPr/>
          </p:nvSpPr>
          <p:spPr>
            <a:xfrm>
              <a:off x="3243" y="1933"/>
              <a:ext cx="1790" cy="1006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92170" name="Замещающее содержимое 92169"/>
            <p:cNvGraphicFramePr/>
            <p:nvPr>
              <p:ph sz="quarter" idx="2"/>
            </p:nvPr>
          </p:nvGraphicFramePr>
          <p:xfrm>
            <a:off x="3464" y="1936"/>
            <a:ext cx="1372" cy="10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3" imgW="660400" imgH="482600" progId="Equation.3">
                    <p:embed/>
                  </p:oleObj>
                </mc:Choice>
                <mc:Fallback>
                  <p:oleObj name="" r:id="rId3" imgW="660400" imgH="482600" progId="Equation.3">
                    <p:embed/>
                    <p:pic>
                      <p:nvPicPr>
                        <p:cNvPr id="0" name="Изображение 313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64" y="1936"/>
                          <a:ext cx="1372" cy="1014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171" name="Замещающее содержимое 92170"/>
          <p:cNvGraphicFramePr/>
          <p:nvPr>
            <p:ph sz="quarter" idx="3"/>
          </p:nvPr>
        </p:nvGraphicFramePr>
        <p:xfrm>
          <a:off x="0" y="1484313"/>
          <a:ext cx="5241925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5" imgW="4124325" imgH="4229100" progId="GraphCtrl.Document">
                  <p:embed/>
                </p:oleObj>
              </mc:Choice>
              <mc:Fallback>
                <p:oleObj name="" r:id="rId5" imgW="4124325" imgH="4229100" progId="GraphCtrl.Document">
                  <p:embed/>
                  <p:pic>
                    <p:nvPicPr>
                      <p:cNvPr id="0" name="Изображение 313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484313"/>
                        <a:ext cx="5241925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4" name="Полилиния 92173"/>
          <p:cNvSpPr/>
          <p:nvPr/>
        </p:nvSpPr>
        <p:spPr>
          <a:xfrm>
            <a:off x="1835150" y="1341438"/>
            <a:ext cx="1441450" cy="5516562"/>
          </a:xfrm>
          <a:custGeom>
            <a:avLst/>
            <a:gdLst/>
            <a:ahLst/>
            <a:cxnLst/>
            <a:pathLst>
              <a:path w="2946" h="12471">
                <a:moveTo>
                  <a:pt x="2946" y="0"/>
                </a:moveTo>
                <a:lnTo>
                  <a:pt x="2670" y="2901"/>
                </a:lnTo>
                <a:lnTo>
                  <a:pt x="2505" y="4176"/>
                </a:lnTo>
                <a:lnTo>
                  <a:pt x="2340" y="5136"/>
                </a:lnTo>
                <a:lnTo>
                  <a:pt x="2145" y="5826"/>
                </a:lnTo>
                <a:lnTo>
                  <a:pt x="2040" y="6111"/>
                </a:lnTo>
                <a:lnTo>
                  <a:pt x="1890" y="6321"/>
                </a:lnTo>
                <a:lnTo>
                  <a:pt x="1770" y="6441"/>
                </a:lnTo>
                <a:lnTo>
                  <a:pt x="1635" y="6501"/>
                </a:lnTo>
                <a:lnTo>
                  <a:pt x="1230" y="6531"/>
                </a:lnTo>
                <a:lnTo>
                  <a:pt x="1065" y="6621"/>
                </a:lnTo>
                <a:lnTo>
                  <a:pt x="975" y="6696"/>
                </a:lnTo>
                <a:lnTo>
                  <a:pt x="855" y="6936"/>
                </a:lnTo>
                <a:lnTo>
                  <a:pt x="720" y="7281"/>
                </a:lnTo>
                <a:lnTo>
                  <a:pt x="540" y="7971"/>
                </a:lnTo>
                <a:lnTo>
                  <a:pt x="390" y="8811"/>
                </a:lnTo>
                <a:lnTo>
                  <a:pt x="255" y="10101"/>
                </a:lnTo>
                <a:lnTo>
                  <a:pt x="0" y="12471"/>
                </a:lnTo>
              </a:path>
            </a:pathLst>
          </a:custGeom>
          <a:noFill/>
          <a:ln w="476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92175" name="Управляющая кнопка: настраиваемая 92174"/>
          <p:cNvSpPr/>
          <p:nvPr/>
        </p:nvSpPr>
        <p:spPr>
          <a:xfrm>
            <a:off x="6588125" y="2276475"/>
            <a:ext cx="2303463" cy="6477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Проверка (2)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92176" name="Прямоугольник 92175"/>
          <p:cNvSpPr/>
          <p:nvPr/>
        </p:nvSpPr>
        <p:spPr>
          <a:xfrm>
            <a:off x="5435600" y="3573463"/>
            <a:ext cx="4103688" cy="719137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400" b="1">
                <a:latin typeface="Georgia" panose="02040502050405020303" pitchFamily="18" charset="0"/>
              </a:rPr>
              <a:t> Ответ:   </a:t>
            </a:r>
            <a:r>
              <a:rPr sz="2800" b="1">
                <a:latin typeface="Times New Roman" panose="02020603050405020304" pitchFamily="18" charset="0"/>
              </a:rPr>
              <a:t>решений нет </a:t>
            </a:r>
            <a:endParaRPr sz="2400" b="1">
              <a:latin typeface="Georgia" panose="02040502050405020303" pitchFamily="18" charset="0"/>
            </a:endParaRPr>
          </a:p>
        </p:txBody>
      </p:sp>
      <p:pic>
        <p:nvPicPr>
          <p:cNvPr id="92177" name="Изображение 92176" descr="SUPER0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27988" y="4797425"/>
            <a:ext cx="957262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2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8" dur="20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75"/>
                  </p:tgtEl>
                </p:cond>
              </p:nextCondLst>
            </p:seq>
          </p:childTnLst>
        </p:cTn>
      </p:par>
    </p:tnLst>
    <p:bldLst>
      <p:bldP spid="9217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6" name="Прямоугольник 95235"/>
          <p:cNvSpPr/>
          <p:nvPr/>
        </p:nvSpPr>
        <p:spPr>
          <a:xfrm>
            <a:off x="5724525" y="0"/>
            <a:ext cx="3419475" cy="40481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Самостоятельно.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95237" name="Прямоугольник 95236"/>
          <p:cNvSpPr/>
          <p:nvPr/>
        </p:nvSpPr>
        <p:spPr>
          <a:xfrm>
            <a:off x="0" y="260350"/>
            <a:ext cx="5313363" cy="1371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 algn="ctr"/>
            <a:r>
              <a:rPr sz="3200" b="1" i="1">
                <a:latin typeface="Georgia" panose="02040502050405020303" pitchFamily="18" charset="0"/>
              </a:rPr>
              <a:t>Решить графически</a:t>
            </a:r>
            <a:br>
              <a:rPr sz="3200" b="1" i="1">
                <a:latin typeface="Georgia" panose="02040502050405020303" pitchFamily="18" charset="0"/>
              </a:rPr>
            </a:br>
            <a:r>
              <a:rPr sz="3200" b="1" i="1">
                <a:latin typeface="Georgia" panose="02040502050405020303" pitchFamily="18" charset="0"/>
              </a:rPr>
              <a:t>систему уравнений.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95241" name="Группа 95240"/>
          <p:cNvGrpSpPr/>
          <p:nvPr/>
        </p:nvGrpSpPr>
        <p:grpSpPr>
          <a:xfrm>
            <a:off x="5832475" y="476250"/>
            <a:ext cx="3311525" cy="1728788"/>
            <a:chOff x="3560" y="300"/>
            <a:chExt cx="2087" cy="1077"/>
          </a:xfrm>
        </p:grpSpPr>
        <p:sp>
          <p:nvSpPr>
            <p:cNvPr id="95239" name="Прямоугольник 95238"/>
            <p:cNvSpPr/>
            <p:nvPr/>
          </p:nvSpPr>
          <p:spPr>
            <a:xfrm>
              <a:off x="3560" y="300"/>
              <a:ext cx="2087" cy="1077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rgbClr val="C0C0C0">
                    <a:gamma/>
                    <a:tint val="9020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95240" name="Замещающее содержимое 95239"/>
            <p:cNvGraphicFramePr/>
            <p:nvPr>
              <p:ph sz="quarter" idx="2"/>
            </p:nvPr>
          </p:nvGraphicFramePr>
          <p:xfrm>
            <a:off x="3651" y="313"/>
            <a:ext cx="1814" cy="1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" r:id="rId1" imgW="889000" imgH="508000" progId="Equation.3">
                    <p:embed/>
                  </p:oleObj>
                </mc:Choice>
                <mc:Fallback>
                  <p:oleObj name="" r:id="rId1" imgW="889000" imgH="508000" progId="Equation.3">
                    <p:embed/>
                    <p:pic>
                      <p:nvPicPr>
                        <p:cNvPr id="0" name="Изображение 313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651" y="313"/>
                          <a:ext cx="1814" cy="1037"/>
                        </a:xfrm>
                        <a:prstGeom prst="rect">
                          <a:avLst/>
                        </a:prstGeom>
                        <a:noFill/>
                        <a:ln w="38100"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5242" name="Замещающее содержимое 95241"/>
          <p:cNvGraphicFramePr/>
          <p:nvPr>
            <p:ph sz="half" idx="1"/>
          </p:nvPr>
        </p:nvGraphicFramePr>
        <p:xfrm>
          <a:off x="0" y="1484313"/>
          <a:ext cx="5013325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3" imgW="4124325" imgH="4419600" progId="GraphCtrl.Document">
                  <p:embed/>
                </p:oleObj>
              </mc:Choice>
              <mc:Fallback>
                <p:oleObj name="" r:id="rId3" imgW="4124325" imgH="4419600" progId="GraphCtrl.Document">
                  <p:embed/>
                  <p:pic>
                    <p:nvPicPr>
                      <p:cNvPr id="0" name="Изображение 31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484313"/>
                        <a:ext cx="5013325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5" name="Замещающее содержимое 95244"/>
          <p:cNvGraphicFramePr/>
          <p:nvPr>
            <p:ph sz="quarter" idx="3"/>
          </p:nvPr>
        </p:nvGraphicFramePr>
        <p:xfrm>
          <a:off x="0" y="1484313"/>
          <a:ext cx="5014913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" r:id="rId5" imgW="4124325" imgH="4419600" progId="GraphCtrl.Document">
                  <p:embed/>
                </p:oleObj>
              </mc:Choice>
              <mc:Fallback>
                <p:oleObj name="" r:id="rId5" imgW="4124325" imgH="4419600" progId="GraphCtrl.Document">
                  <p:embed/>
                  <p:pic>
                    <p:nvPicPr>
                      <p:cNvPr id="0" name="Изображение 313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484313"/>
                        <a:ext cx="5014913" cy="53736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8" name="Полилиния 95247"/>
          <p:cNvSpPr/>
          <p:nvPr/>
        </p:nvSpPr>
        <p:spPr>
          <a:xfrm>
            <a:off x="1154113" y="1519238"/>
            <a:ext cx="2616200" cy="2560637"/>
          </a:xfrm>
          <a:custGeom>
            <a:avLst/>
            <a:gdLst/>
            <a:ahLst/>
            <a:cxnLst/>
            <a:pathLst>
              <a:path w="1648" h="1613">
                <a:moveTo>
                  <a:pt x="0" y="18"/>
                </a:moveTo>
                <a:lnTo>
                  <a:pt x="815" y="1613"/>
                </a:lnTo>
                <a:lnTo>
                  <a:pt x="1648" y="0"/>
                </a:lnTo>
              </a:path>
            </a:pathLst>
          </a:custGeom>
          <a:noFill/>
          <a:ln w="47625" cap="flat" cmpd="sng">
            <a:solidFill>
              <a:srgbClr val="80008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95249" name="Овал 95248"/>
          <p:cNvSpPr/>
          <p:nvPr/>
        </p:nvSpPr>
        <p:spPr>
          <a:xfrm>
            <a:off x="3059113" y="2636838"/>
            <a:ext cx="144462" cy="144462"/>
          </a:xfrm>
          <a:prstGeom prst="ellipse">
            <a:avLst/>
          </a:prstGeom>
          <a:solidFill>
            <a:srgbClr val="000000"/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95250" name="Управляющая кнопка: настраиваемая 95249"/>
          <p:cNvSpPr/>
          <p:nvPr/>
        </p:nvSpPr>
        <p:spPr>
          <a:xfrm>
            <a:off x="6588125" y="2276475"/>
            <a:ext cx="2303463" cy="647700"/>
          </a:xfrm>
          <a:prstGeom prst="actionButtonBlank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Проверка (2)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95251" name="Прямоугольник 95250"/>
          <p:cNvSpPr/>
          <p:nvPr/>
        </p:nvSpPr>
        <p:spPr>
          <a:xfrm>
            <a:off x="5435600" y="3573463"/>
            <a:ext cx="4103688" cy="719137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100000">
                <a:srgbClr val="C0C0C0">
                  <a:gamma/>
                  <a:tint val="0"/>
                  <a:invGamma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p>
            <a:r>
              <a:rPr sz="2400" b="1">
                <a:latin typeface="Georgia" panose="02040502050405020303" pitchFamily="18" charset="0"/>
              </a:rPr>
              <a:t> Ответ:   </a:t>
            </a:r>
            <a:r>
              <a:rPr sz="2800" b="1">
                <a:latin typeface="Times New Roman" panose="02020603050405020304" pitchFamily="18" charset="0"/>
              </a:rPr>
              <a:t>(2; 4) </a:t>
            </a:r>
            <a:endParaRPr sz="2400" b="1">
              <a:latin typeface="Georgia" panose="02040502050405020303" pitchFamily="18" charset="0"/>
            </a:endParaRPr>
          </a:p>
        </p:txBody>
      </p:sp>
      <p:pic>
        <p:nvPicPr>
          <p:cNvPr id="95252" name="Изображение 95251" descr="SUPER0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27988" y="4797425"/>
            <a:ext cx="957262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5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5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5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5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50"/>
                  </p:tgtEl>
                </p:cond>
              </p:nextCondLst>
            </p:seq>
          </p:childTnLst>
        </p:cTn>
      </p:par>
    </p:tnLst>
    <p:bldLst>
      <p:bldP spid="952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4578" name="Заголовок 245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</a:t>
            </a:r>
            <a:b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</a:b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линейной  функции.</a:t>
            </a:r>
            <a:r>
              <a:rPr sz="3600" b="1" i="1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endParaRPr sz="36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4581" name="Прямоугольник 24580"/>
          <p:cNvSpPr/>
          <p:nvPr/>
        </p:nvSpPr>
        <p:spPr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4580" name="Объект 24579"/>
          <p:cNvGraphicFramePr/>
          <p:nvPr/>
        </p:nvGraphicFramePr>
        <p:xfrm>
          <a:off x="684213" y="2708275"/>
          <a:ext cx="5111750" cy="396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762500" imgH="3695700" progId="GraphCtrl.Document">
                  <p:embed/>
                </p:oleObj>
              </mc:Choice>
              <mc:Fallback>
                <p:oleObj name="" r:id="rId1" imgW="4762500" imgH="3695700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84213" y="2708275"/>
                        <a:ext cx="5111750" cy="3965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Овал 24581"/>
          <p:cNvSpPr/>
          <p:nvPr/>
        </p:nvSpPr>
        <p:spPr>
          <a:xfrm>
            <a:off x="4284663" y="4437063"/>
            <a:ext cx="144462" cy="1222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4584" name="Овал 24583"/>
          <p:cNvSpPr/>
          <p:nvPr/>
        </p:nvSpPr>
        <p:spPr>
          <a:xfrm>
            <a:off x="1403350" y="5876925"/>
            <a:ext cx="144463" cy="1222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4605" name="Замещающее содержимое 24604"/>
          <p:cNvGraphicFramePr/>
          <p:nvPr>
            <p:ph idx="1"/>
          </p:nvPr>
        </p:nvGraphicFramePr>
        <p:xfrm>
          <a:off x="6659563" y="2708275"/>
          <a:ext cx="1593850" cy="2447925"/>
        </p:xfrm>
        <a:graphic>
          <a:graphicData uri="http://schemas.openxmlformats.org/drawingml/2006/table">
            <a:tbl>
              <a:tblPr/>
              <a:tblGrid>
                <a:gridCol w="796925"/>
                <a:gridCol w="796925"/>
              </a:tblGrid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08" name="Прямоугольник 24607"/>
          <p:cNvSpPr/>
          <p:nvPr/>
        </p:nvSpPr>
        <p:spPr>
          <a:xfrm rot="5400000">
            <a:off x="-1908175" y="4148138"/>
            <a:ext cx="4537075" cy="36036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Прямая  линия.</a:t>
            </a:r>
            <a:endParaRPr lang="ru-RU" altLang="en-US" sz="2000" b="1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00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4609" name="Прямоугольник 24608"/>
          <p:cNvSpPr/>
          <p:nvPr/>
        </p:nvSpPr>
        <p:spPr>
          <a:xfrm>
            <a:off x="971550" y="1484313"/>
            <a:ext cx="3167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3200" b="1" i="1">
                <a:latin typeface="Times New Roman" panose="02020603050405020304" pitchFamily="18" charset="0"/>
              </a:rPr>
              <a:t>y</a:t>
            </a:r>
            <a:r>
              <a:rPr sz="3200" b="1" i="1">
                <a:latin typeface="Times New Roman" panose="02020603050405020304" pitchFamily="18" charset="0"/>
              </a:rPr>
              <a:t> = ах + </a:t>
            </a:r>
            <a:r>
              <a:rPr lang="en-US" altLang="x-none" sz="3200" b="1" i="1">
                <a:latin typeface="Times New Roman" panose="02020603050405020304" pitchFamily="18" charset="0"/>
              </a:rPr>
              <a:t>b</a:t>
            </a:r>
            <a:endParaRPr sz="3200" b="1" i="1">
              <a:latin typeface="Times New Roman" panose="02020603050405020304" pitchFamily="18" charset="0"/>
            </a:endParaRPr>
          </a:p>
        </p:txBody>
      </p:sp>
      <p:sp>
        <p:nvSpPr>
          <p:cNvPr id="24611" name="Текстовое поле 24610"/>
          <p:cNvSpPr txBox="1"/>
          <p:nvPr/>
        </p:nvSpPr>
        <p:spPr>
          <a:xfrm>
            <a:off x="900113" y="2058988"/>
            <a:ext cx="7597775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200" b="1" i="1">
                <a:latin typeface="Georgia" panose="02040502050405020303" pitchFamily="18" charset="0"/>
              </a:rPr>
              <a:t>х – любое действительное число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4612" name="Овал 24611"/>
          <p:cNvSpPr/>
          <p:nvPr/>
        </p:nvSpPr>
        <p:spPr>
          <a:xfrm>
            <a:off x="395288" y="26035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1.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24613" name="Прямоугольник 24612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24614" name="Изображение 24613" descr="SUPER0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6738" y="4797425"/>
            <a:ext cx="957262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609" grpId="0"/>
      <p:bldP spid="246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9" name="Заголовок 26628"/>
          <p:cNvSpPr>
            <a:spLocks noGrp="1"/>
          </p:cNvSpPr>
          <p:nvPr>
            <p:ph type="title"/>
          </p:nvPr>
        </p:nvSpPr>
        <p:spPr>
          <a:xfrm>
            <a:off x="914400" y="476250"/>
            <a:ext cx="8229600" cy="1171575"/>
          </a:xfrm>
          <a:ln/>
        </p:spPr>
        <p:txBody>
          <a:bodyPr anchor="ctr" anchorCtr="0"/>
          <a:p>
            <a:pPr algn="ctr"/>
            <a:r>
              <a:rPr sz="32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функции  обратной  пропорциональности.</a:t>
            </a:r>
            <a:endParaRPr sz="32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6628" name="Замещающее содержимое 26627"/>
          <p:cNvGraphicFramePr/>
          <p:nvPr>
            <p:ph sz="half" idx="1"/>
          </p:nvPr>
        </p:nvGraphicFramePr>
        <p:xfrm>
          <a:off x="971550" y="2276475"/>
          <a:ext cx="3036888" cy="458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2133600" imgH="3219450" progId="GraphCtrl.Document">
                  <p:embed/>
                </p:oleObj>
              </mc:Choice>
              <mc:Fallback>
                <p:oleObj name="" r:id="rId1" imgW="2133600" imgH="3219450" progId="GraphCtrl.Document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1550" y="2276475"/>
                        <a:ext cx="3036888" cy="4581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Текстовое поле 26630"/>
          <p:cNvSpPr txBox="1"/>
          <p:nvPr/>
        </p:nvSpPr>
        <p:spPr>
          <a:xfrm>
            <a:off x="4422775" y="1989138"/>
            <a:ext cx="4333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6632" name="Текстовое поле 26631"/>
          <p:cNvSpPr txBox="1"/>
          <p:nvPr/>
        </p:nvSpPr>
        <p:spPr>
          <a:xfrm>
            <a:off x="4856163" y="3587750"/>
            <a:ext cx="40909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Определить,  в  каких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четвертях  находится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график 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33" name="Текстовое поле 26632"/>
          <p:cNvSpPr txBox="1"/>
          <p:nvPr/>
        </p:nvSpPr>
        <p:spPr>
          <a:xfrm>
            <a:off x="4422775" y="3573463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6634" name="Текстовое поле 26633"/>
          <p:cNvSpPr txBox="1"/>
          <p:nvPr/>
        </p:nvSpPr>
        <p:spPr>
          <a:xfrm>
            <a:off x="4951413" y="6035675"/>
            <a:ext cx="3822700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таблицу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значений 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35" name="Прямоугольник 26634"/>
          <p:cNvSpPr/>
          <p:nvPr/>
        </p:nvSpPr>
        <p:spPr>
          <a:xfrm rot="5400000">
            <a:off x="-1544637" y="4433888"/>
            <a:ext cx="4103687" cy="36671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33CC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Гипербола.</a:t>
            </a:r>
            <a:endParaRPr lang="ru-RU" altLang="en-US" sz="2000" b="1" i="1"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FF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6638" name="Текстовое поле 26637"/>
          <p:cNvSpPr txBox="1"/>
          <p:nvPr/>
        </p:nvSpPr>
        <p:spPr>
          <a:xfrm>
            <a:off x="323850" y="1557338"/>
            <a:ext cx="20161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 </a:t>
            </a:r>
            <a:r>
              <a:rPr lang="en-US" altLang="x-none" sz="4000" b="1" i="1">
                <a:latin typeface="Times New Roman" panose="02020603050405020304" pitchFamily="18" charset="0"/>
              </a:rPr>
              <a:t>k</a:t>
            </a:r>
            <a:r>
              <a:rPr sz="4000" b="1" i="1">
                <a:latin typeface="Times New Roman" panose="02020603050405020304" pitchFamily="18" charset="0"/>
              </a:rPr>
              <a:t>/</a:t>
            </a:r>
            <a:r>
              <a:rPr lang="en-US" altLang="x-none" sz="4000" b="1" i="1">
                <a:latin typeface="Times New Roman" panose="02020603050405020304" pitchFamily="18" charset="0"/>
              </a:rPr>
              <a:t>x</a:t>
            </a:r>
            <a:endParaRPr sz="4000" b="1" i="1">
              <a:latin typeface="Times New Roman" panose="02020603050405020304" pitchFamily="18" charset="0"/>
            </a:endParaRPr>
          </a:p>
        </p:txBody>
      </p:sp>
      <p:sp>
        <p:nvSpPr>
          <p:cNvPr id="26639" name="Текстовое поле 26638"/>
          <p:cNvSpPr txBox="1"/>
          <p:nvPr/>
        </p:nvSpPr>
        <p:spPr>
          <a:xfrm>
            <a:off x="5095875" y="4884738"/>
            <a:ext cx="24590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&gt; 0 – I  u  III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0" name="Текстовое поле 26639"/>
          <p:cNvSpPr txBox="1"/>
          <p:nvPr/>
        </p:nvSpPr>
        <p:spPr>
          <a:xfrm>
            <a:off x="5095875" y="5459413"/>
            <a:ext cx="2543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&lt; 0 – II  u  IV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6641" name="Замещающее содержимое 26640"/>
          <p:cNvGraphicFramePr/>
          <p:nvPr>
            <p:ph sz="half" idx="2"/>
          </p:nvPr>
        </p:nvGraphicFramePr>
        <p:xfrm>
          <a:off x="1042988" y="2349500"/>
          <a:ext cx="2987675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2133600" imgH="3219450" progId="GraphCtrl.Document">
                  <p:embed/>
                </p:oleObj>
              </mc:Choice>
              <mc:Fallback>
                <p:oleObj name="" r:id="rId3" imgW="2133600" imgH="3219450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2349500"/>
                        <a:ext cx="2987675" cy="4508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3" name="Текстовое поле 26642"/>
          <p:cNvSpPr txBox="1"/>
          <p:nvPr/>
        </p:nvSpPr>
        <p:spPr>
          <a:xfrm>
            <a:off x="4495800" y="6021388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6644" name="Текстовое поле 26643"/>
          <p:cNvSpPr txBox="1"/>
          <p:nvPr/>
        </p:nvSpPr>
        <p:spPr>
          <a:xfrm>
            <a:off x="4879975" y="2060575"/>
            <a:ext cx="4264025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х – любое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действительное число,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кроме нуля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6645" name="Овал 26644"/>
          <p:cNvSpPr/>
          <p:nvPr/>
        </p:nvSpPr>
        <p:spPr>
          <a:xfrm>
            <a:off x="395288" y="26035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2.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26646" name="Прямоугольник 26645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26647" name="Изображение 26646" descr="SUPER0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00113" y="4797425"/>
            <a:ext cx="877887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1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 tmFilter="0,0; .5, 1; 1, 1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250"/>
                            </p:stCondLst>
                            <p:childTnLst>
                              <p:par>
                                <p:cTn id="13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2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1" grpId="0"/>
      <p:bldP spid="26632" grpId="0"/>
      <p:bldP spid="26633" grpId="0"/>
      <p:bldP spid="26634" grpId="0"/>
      <p:bldP spid="26638" grpId="1"/>
      <p:bldP spid="26639" grpId="0"/>
      <p:bldP spid="26640" grpId="0"/>
      <p:bldP spid="26643" grpId="0"/>
      <p:bldP spid="266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5540" name="Группа 65539"/>
          <p:cNvGrpSpPr/>
          <p:nvPr/>
        </p:nvGrpSpPr>
        <p:grpSpPr>
          <a:xfrm>
            <a:off x="6443663" y="908050"/>
            <a:ext cx="2336800" cy="1008063"/>
            <a:chOff x="365" y="2115"/>
            <a:chExt cx="1629" cy="800"/>
          </a:xfrm>
        </p:grpSpPr>
        <p:sp>
          <p:nvSpPr>
            <p:cNvPr id="65541" name="Прямоугольник 65540"/>
            <p:cNvSpPr/>
            <p:nvPr/>
          </p:nvSpPr>
          <p:spPr>
            <a:xfrm>
              <a:off x="431" y="2115"/>
              <a:ext cx="1542" cy="71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65542" name="Объект 65541"/>
            <p:cNvGraphicFramePr/>
            <p:nvPr/>
          </p:nvGraphicFramePr>
          <p:xfrm>
            <a:off x="365" y="2115"/>
            <a:ext cx="1629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" imgW="469900" imgH="228600" progId="Equation.3">
                    <p:embed/>
                  </p:oleObj>
                </mc:Choice>
                <mc:Fallback>
                  <p:oleObj name="" r:id="rId1" imgW="469900" imgH="228600" progId="Equation.3">
                    <p:embed/>
                    <p:pic>
                      <p:nvPicPr>
                        <p:cNvPr id="0" name="Изображение 308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65" y="2115"/>
                          <a:ext cx="1629" cy="8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5543" name="Прямоугольник 65542"/>
          <p:cNvSpPr/>
          <p:nvPr/>
        </p:nvSpPr>
        <p:spPr>
          <a:xfrm>
            <a:off x="946150" y="404813"/>
            <a:ext cx="8197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65544" name="Овал 65543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3.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65545" name="Текстовое поле 65544"/>
          <p:cNvSpPr txBox="1"/>
          <p:nvPr/>
        </p:nvSpPr>
        <p:spPr>
          <a:xfrm>
            <a:off x="322263" y="1700213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65546" name="Текстовое поле 65545"/>
          <p:cNvSpPr txBox="1"/>
          <p:nvPr/>
        </p:nvSpPr>
        <p:spPr>
          <a:xfrm>
            <a:off x="827088" y="1700213"/>
            <a:ext cx="59213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х – любое  действительное число.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65548" name="Текстовое поле 65547"/>
          <p:cNvSpPr txBox="1"/>
          <p:nvPr/>
        </p:nvSpPr>
        <p:spPr>
          <a:xfrm>
            <a:off x="0" y="2262188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65549" name="Текстовое поле 65548"/>
          <p:cNvSpPr txBox="1"/>
          <p:nvPr/>
        </p:nvSpPr>
        <p:spPr>
          <a:xfrm>
            <a:off x="673100" y="3573463"/>
            <a:ext cx="245903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&gt; 0 – I  u  III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5550" name="Текстовое поле 65549"/>
          <p:cNvSpPr txBox="1"/>
          <p:nvPr/>
        </p:nvSpPr>
        <p:spPr>
          <a:xfrm>
            <a:off x="673100" y="4148138"/>
            <a:ext cx="2543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k  &lt; 0 – II  u  IV </a:t>
            </a:r>
            <a:r>
              <a:rPr sz="2400" b="1" i="1">
                <a:solidFill>
                  <a:srgbClr val="0000FF"/>
                </a:solidFill>
                <a:latin typeface="Times New Roman" panose="02020603050405020304" pitchFamily="18" charset="0"/>
              </a:rPr>
              <a:t>ч.</a:t>
            </a:r>
            <a:endParaRPr sz="24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65551" name="Объект 65550"/>
          <p:cNvGraphicFramePr/>
          <p:nvPr/>
        </p:nvGraphicFramePr>
        <p:xfrm>
          <a:off x="3851275" y="2636838"/>
          <a:ext cx="2333625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3" imgW="2657475" imgH="4581525" progId="GraphCtrl.Document">
                  <p:embed/>
                </p:oleObj>
              </mc:Choice>
              <mc:Fallback>
                <p:oleObj name="" r:id="rId3" imgW="2657475" imgH="4581525" progId="GraphCtrl.Document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275" y="2636838"/>
                        <a:ext cx="2333625" cy="403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3" name="Текстовое поле 65552"/>
          <p:cNvSpPr txBox="1"/>
          <p:nvPr/>
        </p:nvSpPr>
        <p:spPr>
          <a:xfrm>
            <a:off x="611188" y="2276475"/>
            <a:ext cx="40909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Определить,  в  каких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четвертях  находится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график  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graphicFrame>
        <p:nvGraphicFramePr>
          <p:cNvPr id="65554" name="Объект 65553"/>
          <p:cNvGraphicFramePr/>
          <p:nvPr/>
        </p:nvGraphicFramePr>
        <p:xfrm>
          <a:off x="6588125" y="2636838"/>
          <a:ext cx="2333625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2657475" imgH="4581525" progId="GraphCtrl.Document">
                  <p:embed/>
                </p:oleObj>
              </mc:Choice>
              <mc:Fallback>
                <p:oleObj name="" r:id="rId5" imgW="2657475" imgH="4581525" progId="GraphCtrl.Document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88125" y="2636838"/>
                        <a:ext cx="2333625" cy="403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6" name="Текстовое поле 65555"/>
          <p:cNvSpPr txBox="1"/>
          <p:nvPr/>
        </p:nvSpPr>
        <p:spPr>
          <a:xfrm>
            <a:off x="503238" y="4941888"/>
            <a:ext cx="3529012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таблицу  значений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65557" name="Текстовое поле 65556"/>
          <p:cNvSpPr txBox="1"/>
          <p:nvPr/>
        </p:nvSpPr>
        <p:spPr>
          <a:xfrm>
            <a:off x="0" y="4941888"/>
            <a:ext cx="4746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65558" name="Прямоугольник 65557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pic>
        <p:nvPicPr>
          <p:cNvPr id="65559" name="Изображение 65558" descr="SUPER0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6738" y="2133600"/>
            <a:ext cx="957262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49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2" dur="10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5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349"/>
                            </p:stCondLst>
                            <p:childTnLst>
                              <p:par>
                                <p:cTn id="12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20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3" grpId="0"/>
      <p:bldP spid="65545" grpId="0"/>
      <p:bldP spid="65546" grpId="0"/>
      <p:bldP spid="65548" grpId="0"/>
      <p:bldP spid="65549" grpId="0"/>
      <p:bldP spid="65550" grpId="0"/>
      <p:bldP spid="65553" grpId="0"/>
      <p:bldP spid="65556" grpId="0"/>
      <p:bldP spid="655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20" name="Прямоугольник 86019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86021" name="Овал 86020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4.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86022" name="Прямоугольник 86021"/>
          <p:cNvSpPr/>
          <p:nvPr/>
        </p:nvSpPr>
        <p:spPr>
          <a:xfrm>
            <a:off x="1835150" y="476250"/>
            <a:ext cx="7015163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окружности.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86026" name="Замещающее содержимое 86025"/>
          <p:cNvGraphicFramePr/>
          <p:nvPr>
            <p:ph sz="half" idx="1"/>
          </p:nvPr>
        </p:nvGraphicFramePr>
        <p:xfrm>
          <a:off x="3711575" y="1052513"/>
          <a:ext cx="5432425" cy="580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5010150" imgH="5353050" progId="GraphCtrl.Document">
                  <p:embed/>
                </p:oleObj>
              </mc:Choice>
              <mc:Fallback>
                <p:oleObj name="" r:id="rId1" imgW="5010150" imgH="5353050" progId="GraphCtrl.Document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11575" y="1052513"/>
                        <a:ext cx="5432425" cy="58054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8" name="Замещающее содержимое 86027"/>
          <p:cNvGraphicFramePr/>
          <p:nvPr>
            <p:ph sz="half" idx="2"/>
          </p:nvPr>
        </p:nvGraphicFramePr>
        <p:xfrm>
          <a:off x="3709988" y="1052513"/>
          <a:ext cx="5434012" cy="580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5010150" imgH="5353050" progId="GraphCtrl.Document">
                  <p:embed/>
                </p:oleObj>
              </mc:Choice>
              <mc:Fallback>
                <p:oleObj name="" r:id="rId3" imgW="5010150" imgH="5353050" progId="GraphCtrl.Document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9988" y="1052513"/>
                        <a:ext cx="5434012" cy="58054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31" name="Текстовое поле 86030"/>
          <p:cNvSpPr txBox="1"/>
          <p:nvPr/>
        </p:nvSpPr>
        <p:spPr>
          <a:xfrm>
            <a:off x="395288" y="2276475"/>
            <a:ext cx="427513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400" b="1" i="1">
                <a:latin typeface="Georgia" panose="02040502050405020303" pitchFamily="18" charset="0"/>
              </a:rPr>
              <a:t>r</a:t>
            </a:r>
            <a:r>
              <a:rPr sz="2400" b="1" i="1">
                <a:latin typeface="Georgia" panose="02040502050405020303" pitchFamily="18" charset="0"/>
              </a:rPr>
              <a:t> – радиус окружности.</a:t>
            </a:r>
            <a:endParaRPr sz="2400" b="1" i="1">
              <a:latin typeface="Georgia" panose="02040502050405020303" pitchFamily="18" charset="0"/>
            </a:endParaRPr>
          </a:p>
        </p:txBody>
      </p:sp>
      <p:grpSp>
        <p:nvGrpSpPr>
          <p:cNvPr id="86032" name="Группа 86031"/>
          <p:cNvGrpSpPr/>
          <p:nvPr/>
        </p:nvGrpSpPr>
        <p:grpSpPr>
          <a:xfrm>
            <a:off x="250825" y="981075"/>
            <a:ext cx="4897438" cy="863600"/>
            <a:chOff x="-1440" y="2092"/>
            <a:chExt cx="5240" cy="846"/>
          </a:xfrm>
        </p:grpSpPr>
        <p:sp>
          <p:nvSpPr>
            <p:cNvPr id="86033" name="Прямоугольник 86032"/>
            <p:cNvSpPr/>
            <p:nvPr/>
          </p:nvSpPr>
          <p:spPr>
            <a:xfrm>
              <a:off x="431" y="2115"/>
              <a:ext cx="1542" cy="71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86034" name="Объект 86033"/>
            <p:cNvGraphicFramePr/>
            <p:nvPr/>
          </p:nvGraphicFramePr>
          <p:xfrm>
            <a:off x="-1440" y="2092"/>
            <a:ext cx="5240" cy="8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5" imgW="1510665" imgH="241300" progId="Equation.3">
                    <p:embed/>
                  </p:oleObj>
                </mc:Choice>
                <mc:Fallback>
                  <p:oleObj name="" r:id="rId5" imgW="1510665" imgH="241300" progId="Equation.3">
                    <p:embed/>
                    <p:pic>
                      <p:nvPicPr>
                        <p:cNvPr id="0" name="Изображение 309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-1440" y="2092"/>
                          <a:ext cx="5240" cy="84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6035" name="Текстовое поле 86034"/>
          <p:cNvSpPr txBox="1"/>
          <p:nvPr/>
        </p:nvSpPr>
        <p:spPr>
          <a:xfrm>
            <a:off x="323850" y="3068638"/>
            <a:ext cx="3948113" cy="8842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2800" b="1" i="1">
                <a:latin typeface="Times New Roman" panose="02020603050405020304" pitchFamily="18" charset="0"/>
              </a:rPr>
              <a:t>(x</a:t>
            </a:r>
            <a:r>
              <a:rPr lang="en-US" altLang="x-none" sz="2800" b="1" baseline="-25000">
                <a:latin typeface="Times New Roman" panose="02020603050405020304" pitchFamily="18" charset="0"/>
              </a:rPr>
              <a:t>0</a:t>
            </a:r>
            <a:r>
              <a:rPr sz="2400" b="1" i="1">
                <a:latin typeface="Georgia" panose="02040502050405020303" pitchFamily="18" charset="0"/>
              </a:rPr>
              <a:t>; </a:t>
            </a:r>
            <a:r>
              <a:rPr sz="2800" b="1" i="1">
                <a:latin typeface="Times New Roman" panose="02020603050405020304" pitchFamily="18" charset="0"/>
              </a:rPr>
              <a:t>у</a:t>
            </a:r>
            <a:r>
              <a:rPr sz="2800" b="1" baseline="-25000">
                <a:latin typeface="Times New Roman" panose="02020603050405020304" pitchFamily="18" charset="0"/>
              </a:rPr>
              <a:t>0 </a:t>
            </a:r>
            <a:r>
              <a:rPr sz="2800" b="1" i="1">
                <a:latin typeface="Times New Roman" panose="02020603050405020304" pitchFamily="18" charset="0"/>
              </a:rPr>
              <a:t>)</a:t>
            </a:r>
            <a:r>
              <a:rPr sz="2400" b="1" i="1">
                <a:latin typeface="Georgia" panose="02040502050405020303" pitchFamily="18" charset="0"/>
              </a:rPr>
              <a:t>– координаты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центра  окружности.</a:t>
            </a:r>
            <a:endParaRPr sz="24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6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49"/>
                            </p:stCondLst>
                            <p:childTnLst>
                              <p:par>
                                <p:cTn id="3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/>
      <p:bldP spid="86031" grpId="0"/>
      <p:bldP spid="860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Заголовок 1536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371600"/>
          </a:xfrm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5364" name="Текстовое поле 15363"/>
          <p:cNvSpPr txBox="1"/>
          <p:nvPr/>
        </p:nvSpPr>
        <p:spPr>
          <a:xfrm>
            <a:off x="395288" y="1412875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1.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5365" name="Текстовое поле 15364"/>
          <p:cNvSpPr txBox="1"/>
          <p:nvPr/>
        </p:nvSpPr>
        <p:spPr>
          <a:xfrm>
            <a:off x="900113" y="1916113"/>
            <a:ext cx="78978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направление  ветвей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5372" name="Прямоугольник 15371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5371" name="Объект 15370"/>
          <p:cNvGraphicFramePr/>
          <p:nvPr/>
        </p:nvGraphicFramePr>
        <p:xfrm>
          <a:off x="125888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5888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Прямоугольник 1537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5373" name="Объект 15372"/>
          <p:cNvGraphicFramePr/>
          <p:nvPr/>
        </p:nvGraphicFramePr>
        <p:xfrm>
          <a:off x="485933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3219450" imgH="4267200" progId="GraphCtrl.Document">
                  <p:embed/>
                </p:oleObj>
              </mc:Choice>
              <mc:Fallback>
                <p:oleObj name="" r:id="rId3" imgW="3219450" imgH="4267200" progId="GraphCtrl.Document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5933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Прямоугольник 15374"/>
          <p:cNvSpPr/>
          <p:nvPr/>
        </p:nvSpPr>
        <p:spPr>
          <a:xfrm rot="5400000">
            <a:off x="-1295400" y="4256088"/>
            <a:ext cx="3671888" cy="431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2000" b="1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B2B2B2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Парабола.</a:t>
            </a:r>
            <a:endParaRPr lang="ru-RU" altLang="en-US" sz="2000" b="1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B2B2B2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15376" name="Овал 15375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5.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15377" name="Текстовое поле 15376"/>
          <p:cNvSpPr txBox="1"/>
          <p:nvPr/>
        </p:nvSpPr>
        <p:spPr>
          <a:xfrm>
            <a:off x="395288" y="1916113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2.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5378" name="Текстовое поле 15377"/>
          <p:cNvSpPr txBox="1"/>
          <p:nvPr/>
        </p:nvSpPr>
        <p:spPr>
          <a:xfrm>
            <a:off x="971550" y="1557338"/>
            <a:ext cx="58435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х – любое действительное число.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5379" name="Прямоугольник 15378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65" grpId="0"/>
      <p:bldP spid="15377" grpId="0"/>
      <p:bldP spid="153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Заголовок 18433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371600"/>
          </a:xfrm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8435" name="Текстовое поле 18434"/>
          <p:cNvSpPr txBox="1"/>
          <p:nvPr/>
        </p:nvSpPr>
        <p:spPr>
          <a:xfrm>
            <a:off x="376238" y="1935163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3.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8437" name="Прямоугольник 18436"/>
          <p:cNvSpPr/>
          <p:nvPr/>
        </p:nvSpPr>
        <p:spPr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38" name="Прямоугольник 18437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40" name="Прямоугольник 18439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42" name="Текстовое поле 18441"/>
          <p:cNvSpPr txBox="1"/>
          <p:nvPr/>
        </p:nvSpPr>
        <p:spPr>
          <a:xfrm>
            <a:off x="879475" y="1863725"/>
            <a:ext cx="7426325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Найти  координаты  вершины  параболы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(т; п).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8444" name="Прямоугольник 18443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43" name="Объект 18442"/>
          <p:cNvGraphicFramePr/>
          <p:nvPr/>
        </p:nvGraphicFramePr>
        <p:xfrm>
          <a:off x="1042988" y="2565400"/>
          <a:ext cx="1944687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533400" imgH="393700" progId="Equation.3">
                  <p:embed/>
                </p:oleObj>
              </mc:Choice>
              <mc:Fallback>
                <p:oleObj name="" r:id="rId1" imgW="533400" imgH="393700" progId="Equation.3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2988" y="2565400"/>
                        <a:ext cx="1944687" cy="1425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Прямоугольник 18445"/>
          <p:cNvSpPr/>
          <p:nvPr/>
        </p:nvSpPr>
        <p:spPr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45" name="Объект 18444"/>
          <p:cNvGraphicFramePr/>
          <p:nvPr/>
        </p:nvGraphicFramePr>
        <p:xfrm>
          <a:off x="1042988" y="3860800"/>
          <a:ext cx="216058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3" imgW="583565" imgH="215900" progId="Equation.3">
                  <p:embed/>
                </p:oleObj>
              </mc:Choice>
              <mc:Fallback>
                <p:oleObj name="" r:id="rId3" imgW="583565" imgH="215900" progId="Equation.3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3860800"/>
                        <a:ext cx="2160587" cy="814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8" name="Прямоугольник 18447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54" name="Прямоугольник 1845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57" name="Прямоугольник 1845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56" name="Объект 18455"/>
          <p:cNvGraphicFramePr/>
          <p:nvPr/>
        </p:nvGraphicFramePr>
        <p:xfrm>
          <a:off x="4284663" y="2492375"/>
          <a:ext cx="3167062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5" imgW="3219450" imgH="4267200" progId="GraphCtrl.Document">
                  <p:embed/>
                </p:oleObj>
              </mc:Choice>
              <mc:Fallback>
                <p:oleObj name="" r:id="rId5" imgW="3219450" imgH="4267200" progId="GraphCtrl.Document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84663" y="2492375"/>
                        <a:ext cx="3167062" cy="4032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8" name="Овал 18457"/>
          <p:cNvSpPr/>
          <p:nvPr/>
        </p:nvSpPr>
        <p:spPr>
          <a:xfrm>
            <a:off x="6011863" y="5949950"/>
            <a:ext cx="71437" cy="73025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8459" name="Текстовое поле 18458"/>
          <p:cNvSpPr txBox="1"/>
          <p:nvPr/>
        </p:nvSpPr>
        <p:spPr>
          <a:xfrm>
            <a:off x="468313" y="5229225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4.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8460" name="Текстовое поле 18459"/>
          <p:cNvSpPr txBox="1"/>
          <p:nvPr/>
        </p:nvSpPr>
        <p:spPr>
          <a:xfrm>
            <a:off x="950913" y="5175250"/>
            <a:ext cx="2740025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i="1">
                <a:latin typeface="Georgia" panose="02040502050405020303" pitchFamily="18" charset="0"/>
              </a:rPr>
              <a:t>Провести  ось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симметрии.</a:t>
            </a:r>
            <a:endParaRPr sz="2400" b="1" i="1">
              <a:latin typeface="Georgia" panose="02040502050405020303" pitchFamily="18" charset="0"/>
            </a:endParaRPr>
          </a:p>
          <a:p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8462" name="Прямоугольник 1846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8464" name="Прямоугольник 18463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8463" name="Объект 18462"/>
          <p:cNvGraphicFramePr/>
          <p:nvPr/>
        </p:nvGraphicFramePr>
        <p:xfrm>
          <a:off x="1187450" y="6092825"/>
          <a:ext cx="15128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7" imgW="393700" imgH="139700" progId="Equation.3">
                  <p:embed/>
                </p:oleObj>
              </mc:Choice>
              <mc:Fallback>
                <p:oleObj name="" r:id="rId7" imgW="393700" imgH="139700" progId="Equation.3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87450" y="6092825"/>
                        <a:ext cx="1512888" cy="552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5" name="Полилиния 18464"/>
          <p:cNvSpPr/>
          <p:nvPr/>
        </p:nvSpPr>
        <p:spPr>
          <a:xfrm>
            <a:off x="6011863" y="2276475"/>
            <a:ext cx="14287" cy="4098925"/>
          </a:xfrm>
          <a:custGeom>
            <a:avLst/>
            <a:gdLst/>
            <a:ahLst/>
            <a:cxnLst/>
            <a:pathLst>
              <a:path w="9" h="2582">
                <a:moveTo>
                  <a:pt x="9" y="0"/>
                </a:moveTo>
                <a:lnTo>
                  <a:pt x="0" y="258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8466" name="Текстовое поле 18465"/>
          <p:cNvSpPr txBox="1"/>
          <p:nvPr/>
        </p:nvSpPr>
        <p:spPr>
          <a:xfrm>
            <a:off x="5508625" y="6021388"/>
            <a:ext cx="11922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О (</a:t>
            </a:r>
            <a:r>
              <a:rPr sz="2400" b="1" i="1" err="1">
                <a:latin typeface="Times New Roman" panose="02020603050405020304" pitchFamily="18" charset="0"/>
              </a:rPr>
              <a:t>т;п</a:t>
            </a:r>
            <a:r>
              <a:rPr sz="2400" b="1" i="1">
                <a:latin typeface="Times New Roman" panose="02020603050405020304" pitchFamily="18" charset="0"/>
              </a:rPr>
              <a:t>)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18467" name="Прямоугольник 18466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8468" name="Овал 18467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5.</a:t>
            </a:r>
            <a:endParaRPr sz="3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8442">
                                            <p:txEl>
                                              <p:charRg st="0" end="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49"/>
                            </p:stCondLst>
                            <p:childTnLst>
                              <p:par>
                                <p:cTn id="3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8442">
                                            <p:txEl>
                                              <p:charRg st="39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18460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200"/>
                            </p:stCondLst>
                            <p:childTnLst>
                              <p:par>
                                <p:cTn id="10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18460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59" grpId="0"/>
      <p:bldP spid="184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Заголовок 2048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371600"/>
          </a:xfrm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20483" name="Текстовое поле 20482"/>
          <p:cNvSpPr txBox="1"/>
          <p:nvPr/>
        </p:nvSpPr>
        <p:spPr>
          <a:xfrm>
            <a:off x="376238" y="1935163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5.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0484" name="Текстовое поле 20483"/>
          <p:cNvSpPr txBox="1"/>
          <p:nvPr/>
        </p:nvSpPr>
        <p:spPr>
          <a:xfrm>
            <a:off x="900113" y="1628775"/>
            <a:ext cx="7507287" cy="11874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Определить  точки  пересечения  графика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  с  осью  О</a:t>
            </a:r>
            <a:r>
              <a:rPr sz="2400" b="1" i="1" baseline="-25000">
                <a:latin typeface="Georgia" panose="02040502050405020303" pitchFamily="18" charset="0"/>
              </a:rPr>
              <a:t>х</a:t>
            </a:r>
            <a:r>
              <a:rPr sz="2400" b="1" i="1">
                <a:latin typeface="Georgia" panose="02040502050405020303" pitchFamily="18" charset="0"/>
              </a:rPr>
              <a:t>,  т.е.  найти  нули  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функции.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20486" name="Прямоугольник 20485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87" name="Прямоугольник 2048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88" name="Прямоугольник 20487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0" name="Прямоугольник 20489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1" name="Прямоугольник 20490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497" name="Прямоугольник 20496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496" name="Объект 20495"/>
          <p:cNvGraphicFramePr/>
          <p:nvPr/>
        </p:nvGraphicFramePr>
        <p:xfrm>
          <a:off x="4859338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59338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8" name="Овал 20497"/>
          <p:cNvSpPr/>
          <p:nvPr/>
        </p:nvSpPr>
        <p:spPr>
          <a:xfrm>
            <a:off x="6588125" y="6021388"/>
            <a:ext cx="71438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0" name="Прямоугольник 2049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499" name="Объект 20498"/>
          <p:cNvGraphicFramePr/>
          <p:nvPr/>
        </p:nvGraphicFramePr>
        <p:xfrm>
          <a:off x="611188" y="3357563"/>
          <a:ext cx="1452562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3" imgW="368300" imgH="203200" progId="Equation.3">
                  <p:embed/>
                </p:oleObj>
              </mc:Choice>
              <mc:Fallback>
                <p:oleObj name="" r:id="rId3" imgW="368300" imgH="203200" progId="Equation.3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188" y="3357563"/>
                        <a:ext cx="1452562" cy="782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2" name="Прямоугольник 20501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20501" name="Объект 20500"/>
          <p:cNvGraphicFramePr/>
          <p:nvPr/>
        </p:nvGraphicFramePr>
        <p:xfrm>
          <a:off x="530225" y="4149725"/>
          <a:ext cx="41973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5" imgW="977265" imgH="203200" progId="Equation.3">
                  <p:embed/>
                </p:oleObj>
              </mc:Choice>
              <mc:Fallback>
                <p:oleObj name="" r:id="rId5" imgW="977265" imgH="203200" progId="Equation.3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0225" y="4149725"/>
                        <a:ext cx="4197350" cy="855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3" name="Овал 20502"/>
          <p:cNvSpPr/>
          <p:nvPr/>
        </p:nvSpPr>
        <p:spPr>
          <a:xfrm>
            <a:off x="6011863" y="5084763"/>
            <a:ext cx="71437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4" name="Овал 20503"/>
          <p:cNvSpPr/>
          <p:nvPr/>
        </p:nvSpPr>
        <p:spPr>
          <a:xfrm>
            <a:off x="7164388" y="5084763"/>
            <a:ext cx="71437" cy="6985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5" name="Текстовое поле 20504"/>
          <p:cNvSpPr txBox="1"/>
          <p:nvPr/>
        </p:nvSpPr>
        <p:spPr>
          <a:xfrm>
            <a:off x="5580063" y="5229225"/>
            <a:ext cx="895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(х</a:t>
            </a:r>
            <a:r>
              <a:rPr sz="2400" b="1" i="1" baseline="-25000">
                <a:latin typeface="Times New Roman" panose="02020603050405020304" pitchFamily="18" charset="0"/>
              </a:rPr>
              <a:t>1</a:t>
            </a:r>
            <a:r>
              <a:rPr sz="2400" b="1" i="1">
                <a:latin typeface="Times New Roman" panose="02020603050405020304" pitchFamily="18" charset="0"/>
              </a:rPr>
              <a:t>;0)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20506" name="Текстовое поле 20505"/>
          <p:cNvSpPr txBox="1"/>
          <p:nvPr/>
        </p:nvSpPr>
        <p:spPr>
          <a:xfrm>
            <a:off x="6948488" y="5229225"/>
            <a:ext cx="895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Times New Roman" panose="02020603050405020304" pitchFamily="18" charset="0"/>
              </a:rPr>
              <a:t>(х</a:t>
            </a:r>
            <a:r>
              <a:rPr sz="2400" b="1" i="1" baseline="-25000">
                <a:latin typeface="Times New Roman" panose="02020603050405020304" pitchFamily="18" charset="0"/>
              </a:rPr>
              <a:t>2</a:t>
            </a:r>
            <a:r>
              <a:rPr sz="2400" b="1" i="1">
                <a:latin typeface="Times New Roman" panose="02020603050405020304" pitchFamily="18" charset="0"/>
              </a:rPr>
              <a:t>;0)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20507" name="Полилиния 20506"/>
          <p:cNvSpPr/>
          <p:nvPr/>
        </p:nvSpPr>
        <p:spPr>
          <a:xfrm>
            <a:off x="6599238" y="2590800"/>
            <a:ext cx="1587" cy="3962400"/>
          </a:xfrm>
          <a:custGeom>
            <a:avLst/>
            <a:gdLst/>
            <a:ahLst/>
            <a:cxnLst/>
            <a:pathLst>
              <a:path w="1" h="2496">
                <a:moveTo>
                  <a:pt x="0" y="0"/>
                </a:moveTo>
                <a:lnTo>
                  <a:pt x="0" y="2496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8" name="Прямоугольник 20507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20509" name="Овал 20508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5.</a:t>
            </a:r>
            <a:endParaRPr sz="32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/>
      <p:bldP spid="20505" grpId="0"/>
      <p:bldP spid="205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Заголовок 19457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371600"/>
          </a:xfrm>
          <a:ln/>
        </p:spPr>
        <p:txBody>
          <a:bodyPr anchor="ctr" anchorCtr="0"/>
          <a:p>
            <a:pPr algn="ctr"/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Построение  графика  функции  у = ах</a:t>
            </a:r>
            <a:r>
              <a:rPr sz="3600" b="1" i="1" baseline="30000">
                <a:solidFill>
                  <a:schemeClr val="bg2"/>
                </a:solidFill>
                <a:latin typeface="Georgia" panose="02040502050405020303" pitchFamily="18" charset="0"/>
              </a:rPr>
              <a:t>2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 +</a:t>
            </a:r>
            <a:r>
              <a:rPr lang="en-US" altLang="x-none" sz="3600" b="1" i="1">
                <a:solidFill>
                  <a:schemeClr val="bg2"/>
                </a:solidFill>
                <a:latin typeface="Georgia" panose="02040502050405020303" pitchFamily="18" charset="0"/>
              </a:rPr>
              <a:t> b</a:t>
            </a:r>
            <a:r>
              <a:rPr sz="3600" b="1" i="1">
                <a:solidFill>
                  <a:schemeClr val="bg2"/>
                </a:solidFill>
                <a:latin typeface="Georgia" panose="02040502050405020303" pitchFamily="18" charset="0"/>
              </a:rPr>
              <a:t>х +с.</a:t>
            </a:r>
            <a:endParaRPr sz="36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9459" name="Текстовое поле 19458"/>
          <p:cNvSpPr txBox="1"/>
          <p:nvPr/>
        </p:nvSpPr>
        <p:spPr>
          <a:xfrm>
            <a:off x="376238" y="1935163"/>
            <a:ext cx="48101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solidFill>
                  <a:srgbClr val="FF0000"/>
                </a:solidFill>
                <a:latin typeface="Georgia" panose="02040502050405020303" pitchFamily="18" charset="0"/>
              </a:rPr>
              <a:t>6.</a:t>
            </a:r>
            <a:endParaRPr sz="2400" b="1" i="1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9460" name="Текстовое поле 19459"/>
          <p:cNvSpPr txBox="1"/>
          <p:nvPr/>
        </p:nvSpPr>
        <p:spPr>
          <a:xfrm>
            <a:off x="827088" y="1773238"/>
            <a:ext cx="7218362" cy="822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400" b="1" i="1">
                <a:latin typeface="Georgia" panose="02040502050405020303" pitchFamily="18" charset="0"/>
              </a:rPr>
              <a:t>Составить  таблицу  значений  функции</a:t>
            </a:r>
            <a:endParaRPr sz="2400" b="1" i="1">
              <a:latin typeface="Georgia" panose="02040502050405020303" pitchFamily="18" charset="0"/>
            </a:endParaRPr>
          </a:p>
          <a:p>
            <a:r>
              <a:rPr sz="2400" b="1" i="1">
                <a:latin typeface="Georgia" panose="02040502050405020303" pitchFamily="18" charset="0"/>
              </a:rPr>
              <a:t> с  учетом  оси  симметрии  параболы.</a:t>
            </a:r>
            <a:endParaRPr sz="2400" b="1" i="1">
              <a:latin typeface="Georgia" panose="02040502050405020303" pitchFamily="18" charset="0"/>
            </a:endParaRPr>
          </a:p>
        </p:txBody>
      </p:sp>
      <p:sp>
        <p:nvSpPr>
          <p:cNvPr id="19462" name="Прямоугольник 19461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4" name="Прямоугольник 19463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7" name="Прямоугольник 19466"/>
          <p:cNvSpPr/>
          <p:nvPr/>
        </p:nvSpPr>
        <p:spPr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69" name="Прямоугольник 19468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9475" name="Прямоугольник 19474"/>
          <p:cNvSpPr/>
          <p:nvPr/>
        </p:nvSpPr>
        <p:spPr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ru-RU" altLang="en-US"/>
          </a:p>
        </p:txBody>
      </p:sp>
      <p:graphicFrame>
        <p:nvGraphicFramePr>
          <p:cNvPr id="19501" name="Замещающее содержимое 19500"/>
          <p:cNvGraphicFramePr/>
          <p:nvPr>
            <p:ph idx="1"/>
          </p:nvPr>
        </p:nvGraphicFramePr>
        <p:xfrm>
          <a:off x="611188" y="2924175"/>
          <a:ext cx="3960812" cy="1225550"/>
        </p:xfrm>
        <a:graphic>
          <a:graphicData uri="http://schemas.openxmlformats.org/drawingml/2006/table">
            <a:tbl>
              <a:tblPr/>
              <a:tblGrid>
                <a:gridCol w="792163"/>
                <a:gridCol w="792162"/>
                <a:gridCol w="792163"/>
                <a:gridCol w="792162"/>
                <a:gridCol w="792163"/>
              </a:tblGrid>
              <a:tr h="6143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х</a:t>
                      </a:r>
                      <a:endParaRPr lang="ru-RU" altLang="en-US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х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у</a:t>
                      </a:r>
                      <a:endParaRPr lang="ru-RU" altLang="en-US" sz="2400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1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2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3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¨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¨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2400" b="1" i="1">
                          <a:latin typeface="Times New Roman" panose="02020603050405020304" pitchFamily="18" charset="0"/>
                        </a:rPr>
                        <a:t>у</a:t>
                      </a:r>
                      <a:r>
                        <a:rPr sz="2400" b="1" i="1" baseline="-25000">
                          <a:latin typeface="Times New Roman" panose="02020603050405020304" pitchFamily="18" charset="0"/>
                        </a:rPr>
                        <a:t>4</a:t>
                      </a:r>
                      <a:endParaRPr lang="ru-RU" altLang="en-US" sz="2400" b="1" i="1">
                        <a:latin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02" name="Объект 19501"/>
          <p:cNvGraphicFramePr/>
          <p:nvPr/>
        </p:nvGraphicFramePr>
        <p:xfrm>
          <a:off x="5148263" y="2590800"/>
          <a:ext cx="321945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3219450" imgH="4267200" progId="GraphCtrl.Document">
                  <p:embed/>
                </p:oleObj>
              </mc:Choice>
              <mc:Fallback>
                <p:oleObj name="" r:id="rId1" imgW="3219450" imgH="4267200" progId="GraphCtrl.Document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148263" y="2590800"/>
                        <a:ext cx="3219450" cy="426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04" name="Овал 19503"/>
          <p:cNvSpPr/>
          <p:nvPr/>
        </p:nvSpPr>
        <p:spPr>
          <a:xfrm>
            <a:off x="6877050" y="6021388"/>
            <a:ext cx="71438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5" name="Овал 19504"/>
          <p:cNvSpPr/>
          <p:nvPr/>
        </p:nvSpPr>
        <p:spPr>
          <a:xfrm>
            <a:off x="6227763" y="5157788"/>
            <a:ext cx="71437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6" name="Овал 19505"/>
          <p:cNvSpPr/>
          <p:nvPr/>
        </p:nvSpPr>
        <p:spPr>
          <a:xfrm>
            <a:off x="7524750" y="5084763"/>
            <a:ext cx="71438" cy="6985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7" name="Полилиния 19506"/>
          <p:cNvSpPr/>
          <p:nvPr/>
        </p:nvSpPr>
        <p:spPr>
          <a:xfrm>
            <a:off x="6877050" y="2636838"/>
            <a:ext cx="1588" cy="3825875"/>
          </a:xfrm>
          <a:custGeom>
            <a:avLst/>
            <a:gdLst/>
            <a:ahLst/>
            <a:cxnLst/>
            <a:pathLst>
              <a:path w="1" h="2410">
                <a:moveTo>
                  <a:pt x="0" y="0"/>
                </a:moveTo>
                <a:lnTo>
                  <a:pt x="0" y="241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9508" name="Прямоугольник 19507"/>
          <p:cNvSpPr/>
          <p:nvPr/>
        </p:nvSpPr>
        <p:spPr>
          <a:xfrm>
            <a:off x="6335713" y="0"/>
            <a:ext cx="2808287" cy="4318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solidFill>
                  <a:schemeClr val="bg2"/>
                </a:solidFill>
                <a:latin typeface="Georgia" panose="02040502050405020303" pitchFamily="18" charset="0"/>
              </a:rPr>
              <a:t>Повторение</a:t>
            </a:r>
            <a:endParaRPr sz="2400" b="1" i="1">
              <a:solidFill>
                <a:schemeClr val="bg2"/>
              </a:solidFill>
              <a:latin typeface="Georgia" panose="02040502050405020303" pitchFamily="18" charset="0"/>
            </a:endParaRPr>
          </a:p>
        </p:txBody>
      </p:sp>
      <p:sp>
        <p:nvSpPr>
          <p:cNvPr id="19509" name="Овал 19508"/>
          <p:cNvSpPr/>
          <p:nvPr/>
        </p:nvSpPr>
        <p:spPr>
          <a:xfrm>
            <a:off x="179388" y="0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>
                <a:latin typeface="Times New Roman" panose="02020603050405020304" pitchFamily="18" charset="0"/>
              </a:rPr>
              <a:t>5.</a:t>
            </a:r>
            <a:endParaRPr sz="3200" b="1">
              <a:latin typeface="Times New Roman" panose="02020603050405020304" pitchFamily="18" charset="0"/>
            </a:endParaRPr>
          </a:p>
        </p:txBody>
      </p:sp>
      <p:pic>
        <p:nvPicPr>
          <p:cNvPr id="19510" name="Изображение 19509" descr="SUPER0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84213" y="4508500"/>
            <a:ext cx="863600" cy="2060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150"/>
                            </p:stCondLst>
                            <p:childTnLst>
                              <p:par>
                                <p:cTn id="3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</p:bldLst>
  </p:timing>
</p:sld>
</file>

<file path=ppt/theme/theme1.xml><?xml version="1.0" encoding="utf-8"?>
<a:theme xmlns:a="http://schemas.openxmlformats.org/drawingml/2006/main" name="Пиксел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989B7"/>
      </a:accent6>
      <a:hlink>
        <a:srgbClr val="666699"/>
      </a:hlink>
      <a:folHlink>
        <a:srgbClr val="CCCCE6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66"/>
        </a:lt1>
        <a:dk2>
          <a:srgbClr val="FFFFFF"/>
        </a:dk2>
        <a:lt2>
          <a:srgbClr val="0066FF"/>
        </a:lt2>
        <a:accent1>
          <a:srgbClr val="6699FF"/>
        </a:accent1>
        <a:accent2>
          <a:srgbClr val="3333FF"/>
        </a:accent2>
        <a:accent3>
          <a:srgbClr val="AAAAB9"/>
        </a:accent3>
        <a:accent4>
          <a:srgbClr val="DCDCDC"/>
        </a:accent4>
        <a:accent5>
          <a:srgbClr val="B9CAFF"/>
        </a:accent5>
        <a:accent6>
          <a:srgbClr val="2D2DE5"/>
        </a:accent6>
        <a:hlink>
          <a:srgbClr val="FFCC00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4B49"/>
        </a:lt1>
        <a:dk2>
          <a:srgbClr val="FFFFFF"/>
        </a:dk2>
        <a:lt2>
          <a:srgbClr val="009999"/>
        </a:lt2>
        <a:accent1>
          <a:srgbClr val="33CCCC"/>
        </a:accent1>
        <a:accent2>
          <a:srgbClr val="008080"/>
        </a:accent2>
        <a:accent3>
          <a:srgbClr val="ADB2B1"/>
        </a:accent3>
        <a:accent4>
          <a:srgbClr val="DCDCDC"/>
        </a:accent4>
        <a:accent5>
          <a:srgbClr val="ADE2E2"/>
        </a:accent5>
        <a:accent6>
          <a:srgbClr val="007272"/>
        </a:accent6>
        <a:hlink>
          <a:srgbClr val="FFCC00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3399"/>
        </a:lt1>
        <a:dk2>
          <a:srgbClr val="FFFFFF"/>
        </a:dk2>
        <a:lt2>
          <a:srgbClr val="006699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CDCDC"/>
        </a:accent4>
        <a:accent5>
          <a:srgbClr val="AACAE2"/>
        </a:accent5>
        <a:accent6>
          <a:srgbClr val="02789D"/>
        </a:accent6>
        <a:hlink>
          <a:srgbClr val="FFCC00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F978D"/>
        </a:lt1>
        <a:dk2>
          <a:srgbClr val="FFFFFF"/>
        </a:dk2>
        <a:lt2>
          <a:srgbClr val="008080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CDCDC"/>
        </a:accent4>
        <a:accent5>
          <a:srgbClr val="AACAFF"/>
        </a:accent5>
        <a:accent6>
          <a:srgbClr val="008989"/>
        </a:accent6>
        <a:hlink>
          <a:srgbClr val="FFFFCC"/>
        </a:hlink>
        <a:folHlink>
          <a:srgbClr val="70CA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330000"/>
        </a:lt1>
        <a:dk2>
          <a:srgbClr val="FFFFFF"/>
        </a:dk2>
        <a:lt2>
          <a:srgbClr val="822504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CDCDC"/>
        </a:accent4>
        <a:accent5>
          <a:srgbClr val="FFCAAA"/>
        </a:accent5>
        <a:accent6>
          <a:srgbClr val="8D2504"/>
        </a:accent6>
        <a:hlink>
          <a:srgbClr val="FF3300"/>
        </a:hlink>
        <a:folHlink>
          <a:srgbClr val="7C07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A7911"/>
        </a:lt1>
        <a:dk2>
          <a:srgbClr val="FFFFFF"/>
        </a:dk2>
        <a:lt2>
          <a:srgbClr val="336600"/>
        </a:lt2>
        <a:accent1>
          <a:srgbClr val="666633"/>
        </a:accent1>
        <a:accent2>
          <a:srgbClr val="669900"/>
        </a:accent2>
        <a:accent3>
          <a:srgbClr val="B2BEAA"/>
        </a:accent3>
        <a:accent4>
          <a:srgbClr val="DCDCDC"/>
        </a:accent4>
        <a:accent5>
          <a:srgbClr val="B9B9AD"/>
        </a:accent5>
        <a:accent6>
          <a:srgbClr val="5B8900"/>
        </a:accent6>
        <a:hlink>
          <a:srgbClr val="FFCC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75B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B89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C0465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192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CAEC1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989B7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2405</Words>
  <Application>WPS Presentation</Application>
  <PresentationFormat>Экран</PresentationFormat>
  <Paragraphs>526</Paragraphs>
  <Slides>19</Slides>
  <Notes>10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62</vt:i4>
      </vt:variant>
      <vt:variant>
        <vt:lpstr>幻灯片标题</vt:lpstr>
      </vt:variant>
      <vt:variant>
        <vt:i4>19</vt:i4>
      </vt:variant>
    </vt:vector>
  </HeadingPairs>
  <TitlesOfParts>
    <vt:vector size="90" baseType="lpstr">
      <vt:lpstr>Arial</vt:lpstr>
      <vt:lpstr>SimSun</vt:lpstr>
      <vt:lpstr>Wingdings</vt:lpstr>
      <vt:lpstr>Times New Roman</vt:lpstr>
      <vt:lpstr>Arial Black</vt:lpstr>
      <vt:lpstr>Georgia</vt:lpstr>
      <vt:lpstr>Microsoft YaHei</vt:lpstr>
      <vt:lpstr>Arial Unicode MS</vt:lpstr>
      <vt:lpstr>Пиксел</vt:lpstr>
      <vt:lpstr>GraphCtrl.Document</vt:lpstr>
      <vt:lpstr>GraphCtrl.Document</vt:lpstr>
      <vt:lpstr>GraphCtrl.Document</vt:lpstr>
      <vt:lpstr>GraphCtrl.Document</vt:lpstr>
      <vt:lpstr>Equation.3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GraphCtrl.Document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Повторение. «Функции и графики».</dc:title>
  <dc:creator>мама</dc:creator>
  <cp:lastModifiedBy>Людмила Мороз</cp:lastModifiedBy>
  <cp:revision>26</cp:revision>
  <dcterms:created xsi:type="dcterms:W3CDTF">2007-04-09T02:32:33Z</dcterms:created>
  <dcterms:modified xsi:type="dcterms:W3CDTF">2025-02-16T15:56:17Z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41BB03468F364A4484C0B9934E1B7718_12</vt:lpwstr>
  </property>
  <property fmtid="{D5CDD505-2E9C-101B-9397-08002B2CF9AE}" pid="3" name="KSOProductBuildVer">
    <vt:lpwstr>1049-12.2.0.19805</vt:lpwstr>
  </property>
</Properties>
</file>