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4" autoAdjust="0"/>
    <p:restoredTop sz="94660"/>
  </p:normalViewPr>
  <p:slideViewPr>
    <p:cSldViewPr snapToGrid="0">
      <p:cViewPr varScale="1">
        <p:scale>
          <a:sx n="32" d="100"/>
          <a:sy n="32" d="100"/>
        </p:scale>
        <p:origin x="58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4624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8010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290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3498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812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1245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462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955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919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960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041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379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0513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249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427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3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>
                <a:latin typeface="Corbel" panose="020B0503020204020204" pitchFamily="34" charset="0"/>
              </a:rPr>
              <a:t>Многие не верят в изменение климата, соответственно и не осознают </a:t>
            </a:r>
            <a:r>
              <a:rPr lang="ru-RU" sz="4000" dirty="0" smtClean="0">
                <a:latin typeface="Corbel" panose="020B0503020204020204" pitchFamily="34" charset="0"/>
              </a:rPr>
              <a:t>негативные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последствия </a:t>
            </a:r>
            <a:r>
              <a:rPr lang="ru-RU" sz="4000" dirty="0">
                <a:latin typeface="Corbel" panose="020B0503020204020204" pitchFamily="34" charset="0"/>
              </a:rPr>
              <a:t>этого феномена. Чтобы продемонстрировать глупость этих </a:t>
            </a:r>
            <a:r>
              <a:rPr lang="ru-RU" sz="4000" dirty="0" smtClean="0">
                <a:latin typeface="Corbel" panose="020B0503020204020204" pitchFamily="34" charset="0"/>
              </a:rPr>
              <a:t>суждений,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выпустили </a:t>
            </a:r>
            <a:r>
              <a:rPr lang="ru-RU" sz="4000" dirty="0">
                <a:latin typeface="Corbel" panose="020B0503020204020204" pitchFamily="34" charset="0"/>
              </a:rPr>
              <a:t>серию плакатов с ироничным лозунгом: «Они существуют, а </a:t>
            </a:r>
            <a:r>
              <a:rPr lang="ru-RU" sz="4000" dirty="0" smtClean="0">
                <a:latin typeface="Corbel" panose="020B0503020204020204" pitchFamily="34" charset="0"/>
              </a:rPr>
              <a:t>глобальное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потепление </a:t>
            </a:r>
            <a:r>
              <a:rPr lang="ru-RU" sz="4000" dirty="0">
                <a:latin typeface="Corbel" panose="020B0503020204020204" pitchFamily="34" charset="0"/>
              </a:rPr>
              <a:t>– нет!». </a:t>
            </a:r>
            <a:r>
              <a:rPr lang="ru-RU" sz="4000" b="1" dirty="0">
                <a:latin typeface="Corbel" panose="020B0503020204020204" pitchFamily="34" charset="0"/>
              </a:rPr>
              <a:t>Угадайте по описанию, кого поместили на эти плакаты.</a:t>
            </a:r>
            <a:r>
              <a:rPr lang="ru-RU" sz="4000" dirty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1. Мифологические </a:t>
            </a:r>
            <a:r>
              <a:rPr lang="ru-RU" sz="4000" b="1" dirty="0">
                <a:latin typeface="Corbel" panose="020B0503020204020204" pitchFamily="34" charset="0"/>
              </a:rPr>
              <a:t>персонажи, которые питаются </a:t>
            </a:r>
            <a:r>
              <a:rPr lang="ru-RU" sz="4000" b="1" dirty="0" smtClean="0">
                <a:latin typeface="Corbel" panose="020B0503020204020204" pitchFamily="34" charset="0"/>
              </a:rPr>
              <a:t>кровью.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2</a:t>
            </a:r>
            <a:r>
              <a:rPr lang="ru-RU" sz="4000" b="1" dirty="0">
                <a:latin typeface="Corbel" panose="020B0503020204020204" pitchFamily="34" charset="0"/>
              </a:rPr>
              <a:t>. Ежегодный поставщик подарков.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3</a:t>
            </a:r>
            <a:r>
              <a:rPr lang="ru-RU" sz="4000" b="1" dirty="0">
                <a:latin typeface="Corbel" panose="020B0503020204020204" pitchFamily="34" charset="0"/>
              </a:rPr>
              <a:t>. Мифический персонаж </a:t>
            </a:r>
            <a:r>
              <a:rPr lang="ru-RU" sz="4000" b="1">
                <a:latin typeface="Corbel" panose="020B0503020204020204" pitchFamily="34" charset="0"/>
              </a:rPr>
              <a:t>с </a:t>
            </a:r>
            <a:r>
              <a:rPr lang="ru-RU" sz="4000" b="1" smtClean="0">
                <a:latin typeface="Corbel" panose="020B0503020204020204" pitchFamily="34" charset="0"/>
              </a:rPr>
              <a:t>прекрасным </a:t>
            </a:r>
            <a:r>
              <a:rPr lang="ru-RU" sz="4000" b="1" dirty="0">
                <a:latin typeface="Corbel" panose="020B0503020204020204" pitchFamily="34" charset="0"/>
              </a:rPr>
              <a:t>голосом.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Mulți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nu cred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schimbările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climatice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și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prin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urmare</a:t>
            </a:r>
            <a:r>
              <a:rPr lang="en-US" sz="4000" dirty="0">
                <a:latin typeface="Corbel" panose="020B0503020204020204" pitchFamily="34" charset="0"/>
              </a:rPr>
              <a:t>, nu </a:t>
            </a:r>
            <a:r>
              <a:rPr lang="en-US" sz="4000" dirty="0" err="1">
                <a:latin typeface="Corbel" panose="020B0503020204020204" pitchFamily="34" charset="0"/>
              </a:rPr>
              <a:t>își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dau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seama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consecințele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negative ale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acestora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dirty="0" err="1">
                <a:latin typeface="Corbel" panose="020B0503020204020204" pitchFamily="34" charset="0"/>
              </a:rPr>
              <a:t>Astfel</a:t>
            </a:r>
            <a:r>
              <a:rPr lang="en-US" sz="4000" dirty="0">
                <a:latin typeface="Corbel" panose="020B0503020204020204" pitchFamily="34" charset="0"/>
              </a:rPr>
              <a:t>, a </a:t>
            </a:r>
            <a:r>
              <a:rPr lang="en-US" sz="4000" dirty="0" err="1">
                <a:latin typeface="Corbel" panose="020B0503020204020204" pitchFamily="34" charset="0"/>
              </a:rPr>
              <a:t>apărut</a:t>
            </a:r>
            <a:r>
              <a:rPr lang="en-US" sz="4000" dirty="0">
                <a:latin typeface="Corbel" panose="020B0503020204020204" pitchFamily="34" charset="0"/>
              </a:rPr>
              <a:t> o </a:t>
            </a:r>
            <a:r>
              <a:rPr lang="en-US" sz="4000" dirty="0" err="1">
                <a:latin typeface="Corbel" panose="020B0503020204020204" pitchFamily="34" charset="0"/>
              </a:rPr>
              <a:t>serie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postere</a:t>
            </a:r>
            <a:r>
              <a:rPr lang="en-US" sz="4000" dirty="0">
                <a:latin typeface="Corbel" panose="020B0503020204020204" pitchFamily="34" charset="0"/>
              </a:rPr>
              <a:t> sub </a:t>
            </a:r>
            <a:r>
              <a:rPr lang="en-US" sz="4000" dirty="0" err="1">
                <a:latin typeface="Corbel" panose="020B0503020204020204" pitchFamily="34" charset="0"/>
              </a:rPr>
              <a:t>sloganul</a:t>
            </a:r>
            <a:r>
              <a:rPr lang="en-US" sz="4000" dirty="0">
                <a:latin typeface="Corbel" panose="020B0503020204020204" pitchFamily="34" charset="0"/>
              </a:rPr>
              <a:t> ironic ”</a:t>
            </a:r>
            <a:r>
              <a:rPr lang="en-US" sz="4000" dirty="0" err="1">
                <a:latin typeface="Corbel" panose="020B0503020204020204" pitchFamily="34" charset="0"/>
              </a:rPr>
              <a:t>Ei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există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iar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încălzirea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globală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smtClean="0">
                <a:latin typeface="Corbel" panose="020B0503020204020204" pitchFamily="34" charset="0"/>
              </a:rPr>
              <a:t>–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smtClean="0">
                <a:latin typeface="Corbel" panose="020B0503020204020204" pitchFamily="34" charset="0"/>
              </a:rPr>
              <a:t>nu</a:t>
            </a:r>
            <a:r>
              <a:rPr lang="en-US" sz="4000" dirty="0">
                <a:latin typeface="Corbel" panose="020B0503020204020204" pitchFamily="34" charset="0"/>
              </a:rPr>
              <a:t>!”. </a:t>
            </a:r>
            <a:r>
              <a:rPr lang="en-US" sz="4000" b="1" dirty="0" err="1">
                <a:latin typeface="Corbel" panose="020B0503020204020204" pitchFamily="34" charset="0"/>
              </a:rPr>
              <a:t>Ghiciți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după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descriere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ce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personaje</a:t>
            </a:r>
            <a:r>
              <a:rPr lang="en-US" sz="4000" b="1" dirty="0">
                <a:latin typeface="Corbel" panose="020B0503020204020204" pitchFamily="34" charset="0"/>
              </a:rPr>
              <a:t> au </a:t>
            </a:r>
            <a:r>
              <a:rPr lang="en-US" sz="4000" b="1" dirty="0" err="1">
                <a:latin typeface="Corbel" panose="020B0503020204020204" pitchFamily="34" charset="0"/>
              </a:rPr>
              <a:t>fost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plasate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postere</a:t>
            </a:r>
            <a:r>
              <a:rPr lang="en-US" sz="4000" b="1" dirty="0">
                <a:latin typeface="Corbel" panose="020B0503020204020204" pitchFamily="34" charset="0"/>
              </a:rPr>
              <a:t>.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1. </a:t>
            </a:r>
            <a:r>
              <a:rPr lang="en-US" sz="4000" b="1" dirty="0" err="1" smtClean="0">
                <a:latin typeface="Corbel" panose="020B0503020204020204" pitchFamily="34" charset="0"/>
              </a:rPr>
              <a:t>Personaje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mitice</a:t>
            </a:r>
            <a:r>
              <a:rPr lang="en-US" sz="4000" b="1" dirty="0">
                <a:latin typeface="Corbel" panose="020B0503020204020204" pitchFamily="34" charset="0"/>
              </a:rPr>
              <a:t> care beau </a:t>
            </a:r>
            <a:r>
              <a:rPr lang="en-US" sz="4000" b="1" dirty="0" err="1">
                <a:latin typeface="Corbel" panose="020B0503020204020204" pitchFamily="34" charset="0"/>
              </a:rPr>
              <a:t>sânge</a:t>
            </a:r>
            <a:r>
              <a:rPr lang="en-US" sz="4000" b="1" dirty="0">
                <a:latin typeface="Corbel" panose="020B0503020204020204" pitchFamily="34" charset="0"/>
              </a:rPr>
              <a:t>.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2</a:t>
            </a:r>
            <a:r>
              <a:rPr lang="en-US" sz="4000" b="1" dirty="0">
                <a:latin typeface="Corbel" panose="020B0503020204020204" pitchFamily="34" charset="0"/>
              </a:rPr>
              <a:t>. </a:t>
            </a:r>
            <a:r>
              <a:rPr lang="en-US" sz="4000" b="1" dirty="0" err="1">
                <a:latin typeface="Corbel" panose="020B0503020204020204" pitchFamily="34" charset="0"/>
              </a:rPr>
              <a:t>Furnizorul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anual</a:t>
            </a:r>
            <a:r>
              <a:rPr lang="en-US" sz="4000" b="1" dirty="0">
                <a:latin typeface="Corbel" panose="020B0503020204020204" pitchFamily="34" charset="0"/>
              </a:rPr>
              <a:t> de </a:t>
            </a:r>
            <a:r>
              <a:rPr lang="en-US" sz="4000" b="1" dirty="0" err="1" smtClean="0">
                <a:latin typeface="Corbel" panose="020B0503020204020204" pitchFamily="34" charset="0"/>
              </a:rPr>
              <a:t>cadouri</a:t>
            </a:r>
            <a:r>
              <a:rPr lang="en-US" sz="4000" b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3</a:t>
            </a:r>
            <a:r>
              <a:rPr lang="en-US" sz="4000" b="1" dirty="0">
                <a:latin typeface="Corbel" panose="020B0503020204020204" pitchFamily="34" charset="0"/>
              </a:rPr>
              <a:t>. </a:t>
            </a:r>
            <a:r>
              <a:rPr lang="en-US" sz="4000" b="1" dirty="0" err="1">
                <a:latin typeface="Corbel" panose="020B0503020204020204" pitchFamily="34" charset="0"/>
              </a:rPr>
              <a:t>Personaj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mitologic</a:t>
            </a:r>
            <a:r>
              <a:rPr lang="en-US" sz="4000" b="1" dirty="0">
                <a:latin typeface="Corbel" panose="020B0503020204020204" pitchFamily="34" charset="0"/>
              </a:rPr>
              <a:t> cu o voce </a:t>
            </a:r>
            <a:r>
              <a:rPr lang="en-US" sz="4000" b="1" dirty="0" err="1">
                <a:latin typeface="Corbel" panose="020B0503020204020204" pitchFamily="34" charset="0"/>
              </a:rPr>
              <a:t>minunată</a:t>
            </a:r>
            <a:r>
              <a:rPr lang="en-US" sz="40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8647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767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50" dirty="0">
                <a:latin typeface="Corbel" panose="020B0503020204020204" pitchFamily="34" charset="0"/>
              </a:rPr>
              <a:t>Режиссёр Джон Форд привлекал индейцев не только как актёров. 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ru-RU" sz="4750" dirty="0">
                <a:latin typeface="Corbel" panose="020B0503020204020204" pitchFamily="34" charset="0"/>
              </a:rPr>
              <a:t>В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  <a:r>
              <a:rPr lang="ru-RU" sz="4750" dirty="0">
                <a:latin typeface="Corbel" panose="020B0503020204020204" pitchFamily="34" charset="0"/>
              </a:rPr>
              <a:t>1940-х годах на съёмках фильма «Форт Апачи» он нанял лекаря из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750" dirty="0">
                <a:latin typeface="Corbel" panose="020B0503020204020204" pitchFamily="34" charset="0"/>
              </a:rPr>
              <a:t>племени навахо, чтобы тот предсказывал погоду. Через несколько дней 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ru-RU" sz="4750" dirty="0">
                <a:latin typeface="Corbel" panose="020B0503020204020204" pitchFamily="34" charset="0"/>
              </a:rPr>
              <a:t>точных прогнозов индеец сказал, что больше не может этим заниматься, 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ru-RU" sz="4750" dirty="0">
                <a:latin typeface="Corbel" panose="020B0503020204020204" pitchFamily="34" charset="0"/>
              </a:rPr>
              <a:t>ведь у него отобрали… </a:t>
            </a:r>
            <a:r>
              <a:rPr lang="ru-RU" sz="4750" b="1" dirty="0">
                <a:latin typeface="Corbel" panose="020B0503020204020204" pitchFamily="34" charset="0"/>
              </a:rPr>
              <a:t>Что? </a:t>
            </a:r>
            <a:r>
              <a:rPr lang="ru-RU" sz="4750" dirty="0">
                <a:latin typeface="Corbel" panose="020B0503020204020204" pitchFamily="34" charset="0"/>
              </a:rPr>
              <a:t>Кстати, лекарь был шарлатаном.</a:t>
            </a:r>
            <a:endParaRPr lang="en-US" sz="4750" dirty="0">
              <a:latin typeface="Corbel" panose="020B0503020204020204" pitchFamily="34" charset="0"/>
            </a:endParaRPr>
          </a:p>
          <a:p>
            <a:pPr fontAlgn="base"/>
            <a:endParaRPr lang="x-none" sz="3500" dirty="0">
              <a:latin typeface="Corbel" panose="020B0503020204020204" pitchFamily="34" charset="0"/>
            </a:endParaRPr>
          </a:p>
          <a:p>
            <a:pPr fontAlgn="base"/>
            <a:r>
              <a:rPr lang="en-US" sz="4750" dirty="0" err="1">
                <a:latin typeface="Corbel" panose="020B0503020204020204" pitchFamily="34" charset="0"/>
              </a:rPr>
              <a:t>Regizorul</a:t>
            </a:r>
            <a:r>
              <a:rPr lang="en-US" sz="4750" dirty="0">
                <a:latin typeface="Corbel" panose="020B0503020204020204" pitchFamily="34" charset="0"/>
              </a:rPr>
              <a:t> John Ford </a:t>
            </a:r>
            <a:r>
              <a:rPr lang="ro-MD" sz="4750" dirty="0">
                <a:latin typeface="Corbel" panose="020B0503020204020204" pitchFamily="34" charset="0"/>
              </a:rPr>
              <a:t>implica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amerindienii</a:t>
            </a:r>
            <a:r>
              <a:rPr lang="en-US" sz="4750" dirty="0">
                <a:latin typeface="Corbel" panose="020B0503020204020204" pitchFamily="34" charset="0"/>
              </a:rPr>
              <a:t> nu </a:t>
            </a:r>
            <a:r>
              <a:rPr lang="en-US" sz="4750" dirty="0" err="1">
                <a:latin typeface="Corbel" panose="020B0503020204020204" pitchFamily="34" charset="0"/>
              </a:rPr>
              <a:t>doar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în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calitate</a:t>
            </a:r>
            <a:r>
              <a:rPr lang="en-US" sz="4750" dirty="0">
                <a:latin typeface="Corbel" panose="020B0503020204020204" pitchFamily="34" charset="0"/>
              </a:rPr>
              <a:t> de </a:t>
            </a:r>
            <a:r>
              <a:rPr lang="en-US" sz="4750" dirty="0" err="1">
                <a:latin typeface="Corbel" panose="020B0503020204020204" pitchFamily="34" charset="0"/>
              </a:rPr>
              <a:t>actori</a:t>
            </a:r>
            <a:r>
              <a:rPr lang="en-US" sz="4750" dirty="0">
                <a:latin typeface="Corbel" panose="020B0503020204020204" pitchFamily="34" charset="0"/>
              </a:rPr>
              <a:t>. 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en-US" sz="4750" dirty="0" err="1">
                <a:latin typeface="Corbel" panose="020B0503020204020204" pitchFamily="34" charset="0"/>
              </a:rPr>
              <a:t>În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anii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  <a:r>
              <a:rPr lang="en-US" sz="4750" dirty="0">
                <a:latin typeface="Corbel" panose="020B0503020204020204" pitchFamily="34" charset="0"/>
              </a:rPr>
              <a:t>1940, </a:t>
            </a:r>
            <a:r>
              <a:rPr lang="en-US" sz="4750" dirty="0" err="1">
                <a:latin typeface="Corbel" panose="020B0503020204020204" pitchFamily="34" charset="0"/>
              </a:rPr>
              <a:t>în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timp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ce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filma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pelicula</a:t>
            </a:r>
            <a:r>
              <a:rPr lang="en-US" sz="4750" dirty="0">
                <a:latin typeface="Corbel" panose="020B0503020204020204" pitchFamily="34" charset="0"/>
              </a:rPr>
              <a:t> ”Fort Apache”, el a </a:t>
            </a:r>
            <a:r>
              <a:rPr lang="en-US" sz="4750" dirty="0" err="1">
                <a:latin typeface="Corbel" panose="020B0503020204020204" pitchFamily="34" charset="0"/>
              </a:rPr>
              <a:t>angajat</a:t>
            </a:r>
            <a:r>
              <a:rPr lang="en-US" sz="4750" dirty="0">
                <a:latin typeface="Corbel" panose="020B0503020204020204" pitchFamily="34" charset="0"/>
              </a:rPr>
              <a:t> un medic 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en-US" sz="4750" dirty="0">
                <a:latin typeface="Corbel" panose="020B0503020204020204" pitchFamily="34" charset="0"/>
              </a:rPr>
              <a:t>din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tribul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  <a:r>
              <a:rPr lang="en-US" sz="4750" dirty="0">
                <a:latin typeface="Corbel" panose="020B0503020204020204" pitchFamily="34" charset="0"/>
              </a:rPr>
              <a:t>Navaho </a:t>
            </a:r>
            <a:r>
              <a:rPr lang="en-US" sz="4750" dirty="0" err="1">
                <a:latin typeface="Corbel" panose="020B0503020204020204" pitchFamily="34" charset="0"/>
              </a:rPr>
              <a:t>pentru</a:t>
            </a:r>
            <a:r>
              <a:rPr lang="en-US" sz="4750" dirty="0">
                <a:latin typeface="Corbel" panose="020B0503020204020204" pitchFamily="34" charset="0"/>
              </a:rPr>
              <a:t> a </a:t>
            </a:r>
            <a:r>
              <a:rPr lang="en-US" sz="4750" dirty="0" err="1">
                <a:latin typeface="Corbel" panose="020B0503020204020204" pitchFamily="34" charset="0"/>
              </a:rPr>
              <a:t>prezice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vremea</a:t>
            </a:r>
            <a:r>
              <a:rPr lang="en-US" sz="4750" dirty="0">
                <a:latin typeface="Corbel" panose="020B0503020204020204" pitchFamily="34" charset="0"/>
              </a:rPr>
              <a:t>. </a:t>
            </a:r>
            <a:r>
              <a:rPr lang="en-US" sz="4750" dirty="0" err="1">
                <a:latin typeface="Corbel" panose="020B0503020204020204" pitchFamily="34" charset="0"/>
              </a:rPr>
              <a:t>După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câteva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zile</a:t>
            </a:r>
            <a:r>
              <a:rPr lang="en-US" sz="4750" dirty="0">
                <a:latin typeface="Corbel" panose="020B0503020204020204" pitchFamily="34" charset="0"/>
              </a:rPr>
              <a:t> de </a:t>
            </a:r>
            <a:r>
              <a:rPr lang="en-US" sz="4750" dirty="0" err="1">
                <a:latin typeface="Corbel" panose="020B0503020204020204" pitchFamily="34" charset="0"/>
              </a:rPr>
              <a:t>prognoze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750" dirty="0" err="1">
                <a:latin typeface="Corbel" panose="020B0503020204020204" pitchFamily="34" charset="0"/>
              </a:rPr>
              <a:t>exacte</a:t>
            </a:r>
            <a:r>
              <a:rPr lang="en-US" sz="4750" dirty="0">
                <a:latin typeface="Corbel" panose="020B0503020204020204" pitchFamily="34" charset="0"/>
              </a:rPr>
              <a:t>, </a:t>
            </a:r>
            <a:r>
              <a:rPr lang="en-US" sz="4750" dirty="0" err="1">
                <a:latin typeface="Corbel" panose="020B0503020204020204" pitchFamily="34" charset="0"/>
              </a:rPr>
              <a:t>amerindianul</a:t>
            </a:r>
            <a:r>
              <a:rPr lang="en-US" sz="4750" dirty="0">
                <a:latin typeface="Corbel" panose="020B0503020204020204" pitchFamily="34" charset="0"/>
              </a:rPr>
              <a:t> a </a:t>
            </a:r>
            <a:r>
              <a:rPr lang="en-US" sz="4750" dirty="0" err="1">
                <a:latin typeface="Corbel" panose="020B0503020204020204" pitchFamily="34" charset="0"/>
              </a:rPr>
              <a:t>spus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că</a:t>
            </a:r>
            <a:r>
              <a:rPr lang="en-US" sz="4750" dirty="0">
                <a:latin typeface="Corbel" panose="020B0503020204020204" pitchFamily="34" charset="0"/>
              </a:rPr>
              <a:t> nu </a:t>
            </a:r>
            <a:r>
              <a:rPr lang="en-US" sz="4750" dirty="0" err="1">
                <a:latin typeface="Corbel" panose="020B0503020204020204" pitchFamily="34" charset="0"/>
              </a:rPr>
              <a:t>poate</a:t>
            </a:r>
            <a:r>
              <a:rPr lang="en-US" sz="4750" dirty="0">
                <a:latin typeface="Corbel" panose="020B0503020204020204" pitchFamily="34" charset="0"/>
              </a:rPr>
              <a:t> continua, </a:t>
            </a:r>
            <a:r>
              <a:rPr lang="en-US" sz="4750" dirty="0" err="1">
                <a:latin typeface="Corbel" panose="020B0503020204020204" pitchFamily="34" charset="0"/>
              </a:rPr>
              <a:t>deoarece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i</a:t>
            </a:r>
            <a:r>
              <a:rPr lang="en-US" sz="4750" dirty="0">
                <a:latin typeface="Corbel" panose="020B0503020204020204" pitchFamily="34" charset="0"/>
              </a:rPr>
              <a:t> s-a </a:t>
            </a:r>
            <a:r>
              <a:rPr lang="en-US" sz="4750" dirty="0" err="1">
                <a:latin typeface="Corbel" panose="020B0503020204020204" pitchFamily="34" charset="0"/>
              </a:rPr>
              <a:t>luat</a:t>
            </a:r>
            <a:r>
              <a:rPr lang="en-US" sz="4750" dirty="0">
                <a:latin typeface="Corbel" panose="020B0503020204020204" pitchFamily="34" charset="0"/>
              </a:rPr>
              <a:t>…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en-US" sz="4750" b="1" dirty="0">
                <a:latin typeface="Corbel" panose="020B0503020204020204" pitchFamily="34" charset="0"/>
              </a:rPr>
              <a:t>Ce?</a:t>
            </a:r>
            <a:r>
              <a:rPr lang="x-none" sz="4750" b="1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Apropo</a:t>
            </a:r>
            <a:r>
              <a:rPr lang="en-US" sz="4750" dirty="0">
                <a:latin typeface="Corbel" panose="020B0503020204020204" pitchFamily="34" charset="0"/>
              </a:rPr>
              <a:t>, </a:t>
            </a:r>
            <a:r>
              <a:rPr lang="en-US" sz="4750" dirty="0" err="1">
                <a:latin typeface="Corbel" panose="020B0503020204020204" pitchFamily="34" charset="0"/>
              </a:rPr>
              <a:t>acesta</a:t>
            </a:r>
            <a:r>
              <a:rPr lang="en-US" sz="4750" dirty="0">
                <a:latin typeface="Corbel" panose="020B0503020204020204" pitchFamily="34" charset="0"/>
              </a:rPr>
              <a:t> era un </a:t>
            </a:r>
            <a:r>
              <a:rPr lang="en-US" sz="4750" dirty="0" err="1">
                <a:latin typeface="Corbel" panose="020B0503020204020204" pitchFamily="34" charset="0"/>
              </a:rPr>
              <a:t>șarlatan</a:t>
            </a:r>
            <a:r>
              <a:rPr lang="en-US" sz="4750" dirty="0">
                <a:latin typeface="Corbel" panose="020B0503020204020204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208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50" dirty="0">
                <a:latin typeface="Corbel" panose="020B0503020204020204" pitchFamily="34" charset="0"/>
              </a:rPr>
              <a:t>Режиссёр Джон Форд привлекал индейцев не только как актёров. 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ru-RU" sz="4750" dirty="0">
                <a:latin typeface="Corbel" panose="020B0503020204020204" pitchFamily="34" charset="0"/>
              </a:rPr>
              <a:t>В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  <a:r>
              <a:rPr lang="ru-RU" sz="4750" dirty="0">
                <a:latin typeface="Corbel" panose="020B0503020204020204" pitchFamily="34" charset="0"/>
              </a:rPr>
              <a:t>1940-х годах на съёмках фильма «Форт Апачи» он нанял лекаря из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750" dirty="0">
                <a:latin typeface="Corbel" panose="020B0503020204020204" pitchFamily="34" charset="0"/>
              </a:rPr>
              <a:t>племени навахо, чтобы тот предсказывал погоду. Через несколько дней 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ru-RU" sz="4750" dirty="0">
                <a:latin typeface="Corbel" panose="020B0503020204020204" pitchFamily="34" charset="0"/>
              </a:rPr>
              <a:t>точных прогнозов индеец сказал, что больше не может этим заниматься, 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ru-RU" sz="4750" dirty="0">
                <a:latin typeface="Corbel" panose="020B0503020204020204" pitchFamily="34" charset="0"/>
              </a:rPr>
              <a:t>ведь у него отобрали… </a:t>
            </a:r>
            <a:r>
              <a:rPr lang="ru-RU" sz="4750" b="1" dirty="0">
                <a:latin typeface="Corbel" panose="020B0503020204020204" pitchFamily="34" charset="0"/>
              </a:rPr>
              <a:t>Что? </a:t>
            </a:r>
            <a:r>
              <a:rPr lang="ru-RU" sz="4750" dirty="0">
                <a:latin typeface="Corbel" panose="020B0503020204020204" pitchFamily="34" charset="0"/>
              </a:rPr>
              <a:t>Кстати, лекарь был шарлатаном.</a:t>
            </a:r>
            <a:endParaRPr lang="en-US" sz="4750" dirty="0">
              <a:latin typeface="Corbel" panose="020B0503020204020204" pitchFamily="34" charset="0"/>
            </a:endParaRPr>
          </a:p>
          <a:p>
            <a:pPr fontAlgn="base"/>
            <a:endParaRPr lang="x-none" sz="3500" dirty="0">
              <a:latin typeface="Corbel" panose="020B0503020204020204" pitchFamily="34" charset="0"/>
            </a:endParaRPr>
          </a:p>
          <a:p>
            <a:pPr fontAlgn="base"/>
            <a:r>
              <a:rPr lang="en-US" sz="4750" dirty="0" err="1">
                <a:latin typeface="Corbel" panose="020B0503020204020204" pitchFamily="34" charset="0"/>
              </a:rPr>
              <a:t>Regizorul</a:t>
            </a:r>
            <a:r>
              <a:rPr lang="en-US" sz="4750" dirty="0">
                <a:latin typeface="Corbel" panose="020B0503020204020204" pitchFamily="34" charset="0"/>
              </a:rPr>
              <a:t> John Ford </a:t>
            </a:r>
            <a:r>
              <a:rPr lang="ro-MD" sz="4750" dirty="0">
                <a:latin typeface="Corbel" panose="020B0503020204020204" pitchFamily="34" charset="0"/>
              </a:rPr>
              <a:t>implica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amerindienii</a:t>
            </a:r>
            <a:r>
              <a:rPr lang="en-US" sz="4750" dirty="0">
                <a:latin typeface="Corbel" panose="020B0503020204020204" pitchFamily="34" charset="0"/>
              </a:rPr>
              <a:t> nu </a:t>
            </a:r>
            <a:r>
              <a:rPr lang="en-US" sz="4750" dirty="0" err="1">
                <a:latin typeface="Corbel" panose="020B0503020204020204" pitchFamily="34" charset="0"/>
              </a:rPr>
              <a:t>doar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în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calitate</a:t>
            </a:r>
            <a:r>
              <a:rPr lang="en-US" sz="4750" dirty="0">
                <a:latin typeface="Corbel" panose="020B0503020204020204" pitchFamily="34" charset="0"/>
              </a:rPr>
              <a:t> de </a:t>
            </a:r>
            <a:r>
              <a:rPr lang="en-US" sz="4750" dirty="0" err="1">
                <a:latin typeface="Corbel" panose="020B0503020204020204" pitchFamily="34" charset="0"/>
              </a:rPr>
              <a:t>actori</a:t>
            </a:r>
            <a:r>
              <a:rPr lang="en-US" sz="4750" dirty="0">
                <a:latin typeface="Corbel" panose="020B0503020204020204" pitchFamily="34" charset="0"/>
              </a:rPr>
              <a:t>. 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en-US" sz="4750" dirty="0" err="1">
                <a:latin typeface="Corbel" panose="020B0503020204020204" pitchFamily="34" charset="0"/>
              </a:rPr>
              <a:t>În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anii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  <a:r>
              <a:rPr lang="en-US" sz="4750" dirty="0">
                <a:latin typeface="Corbel" panose="020B0503020204020204" pitchFamily="34" charset="0"/>
              </a:rPr>
              <a:t>1940, </a:t>
            </a:r>
            <a:r>
              <a:rPr lang="en-US" sz="4750" dirty="0" err="1">
                <a:latin typeface="Corbel" panose="020B0503020204020204" pitchFamily="34" charset="0"/>
              </a:rPr>
              <a:t>în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timp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ce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filma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pelicula</a:t>
            </a:r>
            <a:r>
              <a:rPr lang="en-US" sz="4750" dirty="0">
                <a:latin typeface="Corbel" panose="020B0503020204020204" pitchFamily="34" charset="0"/>
              </a:rPr>
              <a:t> ”Fort Apache”, el a </a:t>
            </a:r>
            <a:r>
              <a:rPr lang="en-US" sz="4750" dirty="0" err="1">
                <a:latin typeface="Corbel" panose="020B0503020204020204" pitchFamily="34" charset="0"/>
              </a:rPr>
              <a:t>angajat</a:t>
            </a:r>
            <a:r>
              <a:rPr lang="en-US" sz="4750" dirty="0">
                <a:latin typeface="Corbel" panose="020B0503020204020204" pitchFamily="34" charset="0"/>
              </a:rPr>
              <a:t> un medic 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en-US" sz="4750" dirty="0">
                <a:latin typeface="Corbel" panose="020B0503020204020204" pitchFamily="34" charset="0"/>
              </a:rPr>
              <a:t>din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tribul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  <a:r>
              <a:rPr lang="en-US" sz="4750" dirty="0">
                <a:latin typeface="Corbel" panose="020B0503020204020204" pitchFamily="34" charset="0"/>
              </a:rPr>
              <a:t>Navaho </a:t>
            </a:r>
            <a:r>
              <a:rPr lang="en-US" sz="4750" dirty="0" err="1">
                <a:latin typeface="Corbel" panose="020B0503020204020204" pitchFamily="34" charset="0"/>
              </a:rPr>
              <a:t>pentru</a:t>
            </a:r>
            <a:r>
              <a:rPr lang="en-US" sz="4750" dirty="0">
                <a:latin typeface="Corbel" panose="020B0503020204020204" pitchFamily="34" charset="0"/>
              </a:rPr>
              <a:t> a </a:t>
            </a:r>
            <a:r>
              <a:rPr lang="en-US" sz="4750" dirty="0" err="1">
                <a:latin typeface="Corbel" panose="020B0503020204020204" pitchFamily="34" charset="0"/>
              </a:rPr>
              <a:t>prezice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vremea</a:t>
            </a:r>
            <a:r>
              <a:rPr lang="en-US" sz="4750" dirty="0">
                <a:latin typeface="Corbel" panose="020B0503020204020204" pitchFamily="34" charset="0"/>
              </a:rPr>
              <a:t>. </a:t>
            </a:r>
            <a:r>
              <a:rPr lang="en-US" sz="4750" dirty="0" err="1">
                <a:latin typeface="Corbel" panose="020B0503020204020204" pitchFamily="34" charset="0"/>
              </a:rPr>
              <a:t>După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câteva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zile</a:t>
            </a:r>
            <a:r>
              <a:rPr lang="en-US" sz="4750" dirty="0">
                <a:latin typeface="Corbel" panose="020B0503020204020204" pitchFamily="34" charset="0"/>
              </a:rPr>
              <a:t> de </a:t>
            </a:r>
            <a:r>
              <a:rPr lang="en-US" sz="4750" dirty="0" err="1">
                <a:latin typeface="Corbel" panose="020B0503020204020204" pitchFamily="34" charset="0"/>
              </a:rPr>
              <a:t>prognoze</a:t>
            </a:r>
            <a:r>
              <a:rPr lang="x-none" sz="475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750" dirty="0" err="1">
                <a:latin typeface="Corbel" panose="020B0503020204020204" pitchFamily="34" charset="0"/>
              </a:rPr>
              <a:t>exacte</a:t>
            </a:r>
            <a:r>
              <a:rPr lang="en-US" sz="4750" dirty="0">
                <a:latin typeface="Corbel" panose="020B0503020204020204" pitchFamily="34" charset="0"/>
              </a:rPr>
              <a:t>, </a:t>
            </a:r>
            <a:r>
              <a:rPr lang="en-US" sz="4750" dirty="0" err="1">
                <a:latin typeface="Corbel" panose="020B0503020204020204" pitchFamily="34" charset="0"/>
              </a:rPr>
              <a:t>amerindianul</a:t>
            </a:r>
            <a:r>
              <a:rPr lang="en-US" sz="4750" dirty="0">
                <a:latin typeface="Corbel" panose="020B0503020204020204" pitchFamily="34" charset="0"/>
              </a:rPr>
              <a:t> a </a:t>
            </a:r>
            <a:r>
              <a:rPr lang="en-US" sz="4750" dirty="0" err="1">
                <a:latin typeface="Corbel" panose="020B0503020204020204" pitchFamily="34" charset="0"/>
              </a:rPr>
              <a:t>spus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că</a:t>
            </a:r>
            <a:r>
              <a:rPr lang="en-US" sz="4750" dirty="0">
                <a:latin typeface="Corbel" panose="020B0503020204020204" pitchFamily="34" charset="0"/>
              </a:rPr>
              <a:t> nu </a:t>
            </a:r>
            <a:r>
              <a:rPr lang="en-US" sz="4750" dirty="0" err="1">
                <a:latin typeface="Corbel" panose="020B0503020204020204" pitchFamily="34" charset="0"/>
              </a:rPr>
              <a:t>poate</a:t>
            </a:r>
            <a:r>
              <a:rPr lang="en-US" sz="4750" dirty="0">
                <a:latin typeface="Corbel" panose="020B0503020204020204" pitchFamily="34" charset="0"/>
              </a:rPr>
              <a:t> continua, </a:t>
            </a:r>
            <a:r>
              <a:rPr lang="en-US" sz="4750" dirty="0" err="1">
                <a:latin typeface="Corbel" panose="020B0503020204020204" pitchFamily="34" charset="0"/>
              </a:rPr>
              <a:t>deoarece</a:t>
            </a:r>
            <a:r>
              <a:rPr lang="en-US" sz="4750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i</a:t>
            </a:r>
            <a:r>
              <a:rPr lang="en-US" sz="4750" dirty="0">
                <a:latin typeface="Corbel" panose="020B0503020204020204" pitchFamily="34" charset="0"/>
              </a:rPr>
              <a:t> s-a </a:t>
            </a:r>
            <a:r>
              <a:rPr lang="en-US" sz="4750" dirty="0" err="1">
                <a:latin typeface="Corbel" panose="020B0503020204020204" pitchFamily="34" charset="0"/>
              </a:rPr>
              <a:t>luat</a:t>
            </a:r>
            <a:r>
              <a:rPr lang="en-US" sz="4750" dirty="0">
                <a:latin typeface="Corbel" panose="020B0503020204020204" pitchFamily="34" charset="0"/>
              </a:rPr>
              <a:t>…</a:t>
            </a:r>
            <a:endParaRPr lang="x-none" sz="4750" dirty="0">
              <a:latin typeface="Corbel" panose="020B0503020204020204" pitchFamily="34" charset="0"/>
            </a:endParaRPr>
          </a:p>
          <a:p>
            <a:pPr fontAlgn="base"/>
            <a:r>
              <a:rPr lang="en-US" sz="4750" b="1" dirty="0">
                <a:latin typeface="Corbel" panose="020B0503020204020204" pitchFamily="34" charset="0"/>
              </a:rPr>
              <a:t>Ce?</a:t>
            </a:r>
            <a:r>
              <a:rPr lang="x-none" sz="4750" b="1" dirty="0">
                <a:latin typeface="Corbel" panose="020B0503020204020204" pitchFamily="34" charset="0"/>
              </a:rPr>
              <a:t> </a:t>
            </a:r>
            <a:r>
              <a:rPr lang="en-US" sz="4750" dirty="0" err="1">
                <a:latin typeface="Corbel" panose="020B0503020204020204" pitchFamily="34" charset="0"/>
              </a:rPr>
              <a:t>Apropo</a:t>
            </a:r>
            <a:r>
              <a:rPr lang="en-US" sz="4750" dirty="0">
                <a:latin typeface="Corbel" panose="020B0503020204020204" pitchFamily="34" charset="0"/>
              </a:rPr>
              <a:t>, </a:t>
            </a:r>
            <a:r>
              <a:rPr lang="en-US" sz="4750" dirty="0" err="1">
                <a:latin typeface="Corbel" panose="020B0503020204020204" pitchFamily="34" charset="0"/>
              </a:rPr>
              <a:t>acesta</a:t>
            </a:r>
            <a:r>
              <a:rPr lang="en-US" sz="4750" dirty="0">
                <a:latin typeface="Corbel" panose="020B0503020204020204" pitchFamily="34" charset="0"/>
              </a:rPr>
              <a:t> era un </a:t>
            </a:r>
            <a:r>
              <a:rPr lang="en-US" sz="4750" dirty="0" err="1">
                <a:latin typeface="Corbel" panose="020B0503020204020204" pitchFamily="34" charset="0"/>
              </a:rPr>
              <a:t>șarlatan</a:t>
            </a:r>
            <a:r>
              <a:rPr lang="en-US" sz="4750">
                <a:latin typeface="Corbel" panose="020B0503020204020204" pitchFamily="34" charset="0"/>
              </a:rPr>
              <a:t>. </a:t>
            </a:r>
            <a:endParaRPr lang="en-US" sz="475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043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80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Территории только 8 стран находятся </a:t>
            </a:r>
            <a:r>
              <a:rPr lang="ru-RU" sz="7200" dirty="0" smtClean="0">
                <a:latin typeface="Corbel" panose="020B0503020204020204" pitchFamily="34" charset="0"/>
              </a:rPr>
              <a:t>за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Полярным </a:t>
            </a:r>
            <a:r>
              <a:rPr lang="ru-RU" sz="7200" dirty="0">
                <a:latin typeface="Corbel" panose="020B0503020204020204" pitchFamily="34" charset="0"/>
              </a:rPr>
              <a:t>кругом – России, США, </a:t>
            </a:r>
            <a:r>
              <a:rPr lang="ru-RU" sz="7200" dirty="0" smtClean="0">
                <a:latin typeface="Corbel" panose="020B0503020204020204" pitchFamily="34" charset="0"/>
              </a:rPr>
              <a:t>Канады,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Норвегии</a:t>
            </a:r>
            <a:r>
              <a:rPr lang="ru-RU" sz="7200" dirty="0">
                <a:latin typeface="Corbel" panose="020B0503020204020204" pitchFamily="34" charset="0"/>
              </a:rPr>
              <a:t>, Швеции, Финляндии.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две </a:t>
            </a:r>
            <a:r>
              <a:rPr lang="ru-RU" sz="7200" b="1" dirty="0" smtClean="0">
                <a:latin typeface="Corbel" panose="020B0503020204020204" pitchFamily="34" charset="0"/>
              </a:rPr>
              <a:t>недостающих </a:t>
            </a:r>
            <a:r>
              <a:rPr lang="ru-RU" sz="7200" b="1" dirty="0">
                <a:latin typeface="Corbel" panose="020B0503020204020204" pitchFamily="34" charset="0"/>
              </a:rPr>
              <a:t>страны.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Doar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8 </a:t>
            </a:r>
            <a:r>
              <a:rPr lang="en-US" sz="7200" dirty="0" err="1">
                <a:latin typeface="Corbel" panose="020B0503020204020204" pitchFamily="34" charset="0"/>
              </a:rPr>
              <a:t>țări</a:t>
            </a:r>
            <a:r>
              <a:rPr lang="en-US" sz="7200" dirty="0">
                <a:latin typeface="Corbel" panose="020B0503020204020204" pitchFamily="34" charset="0"/>
              </a:rPr>
              <a:t> au </a:t>
            </a:r>
            <a:r>
              <a:rPr lang="en-US" sz="7200" dirty="0" err="1">
                <a:latin typeface="Corbel" panose="020B0503020204020204" pitchFamily="34" charset="0"/>
              </a:rPr>
              <a:t>teritorii</a:t>
            </a:r>
            <a:r>
              <a:rPr lang="en-US" sz="7200" dirty="0">
                <a:latin typeface="Corbel" panose="020B0503020204020204" pitchFamily="34" charset="0"/>
              </a:rPr>
              <a:t> situate la </a:t>
            </a:r>
            <a:r>
              <a:rPr lang="en-US" sz="7200" dirty="0" err="1">
                <a:latin typeface="Corbel" panose="020B0503020204020204" pitchFamily="34" charset="0"/>
              </a:rPr>
              <a:t>nord</a:t>
            </a:r>
            <a:r>
              <a:rPr lang="en-US" sz="7200" dirty="0">
                <a:latin typeface="Corbel" panose="020B0503020204020204" pitchFamily="34" charset="0"/>
              </a:rPr>
              <a:t> de </a:t>
            </a:r>
            <a:r>
              <a:rPr lang="en-US" sz="7200" dirty="0" err="1">
                <a:latin typeface="Corbel" panose="020B0503020204020204" pitchFamily="34" charset="0"/>
              </a:rPr>
              <a:t>Cercul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Arctic: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Rusia</a:t>
            </a:r>
            <a:r>
              <a:rPr lang="en-US" sz="7200" dirty="0">
                <a:latin typeface="Corbel" panose="020B0503020204020204" pitchFamily="34" charset="0"/>
              </a:rPr>
              <a:t>, SUA, Canada, </a:t>
            </a:r>
            <a:r>
              <a:rPr lang="en-US" sz="7200" dirty="0" err="1">
                <a:latin typeface="Corbel" panose="020B0503020204020204" pitchFamily="34" charset="0"/>
              </a:rPr>
              <a:t>Norvegia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Suedia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Finlanda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smtClean="0">
                <a:latin typeface="Corbel" panose="020B0503020204020204" pitchFamily="34" charset="0"/>
              </a:rPr>
              <a:t>Care 2 </a:t>
            </a:r>
            <a:r>
              <a:rPr lang="en-US" sz="7200" b="1" dirty="0">
                <a:latin typeface="Corbel" panose="020B0503020204020204" pitchFamily="34" charset="0"/>
              </a:rPr>
              <a:t>state nu au </a:t>
            </a:r>
            <a:r>
              <a:rPr lang="en-US" sz="7200" b="1" dirty="0" err="1">
                <a:latin typeface="Corbel" panose="020B0503020204020204" pitchFamily="34" charset="0"/>
              </a:rPr>
              <a:t>fost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menționate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0265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0221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80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Территории только 8 стран находятся </a:t>
            </a:r>
            <a:r>
              <a:rPr lang="ru-RU" sz="7200" dirty="0" smtClean="0">
                <a:latin typeface="Corbel" panose="020B0503020204020204" pitchFamily="34" charset="0"/>
              </a:rPr>
              <a:t>за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Полярным </a:t>
            </a:r>
            <a:r>
              <a:rPr lang="ru-RU" sz="7200" dirty="0">
                <a:latin typeface="Corbel" panose="020B0503020204020204" pitchFamily="34" charset="0"/>
              </a:rPr>
              <a:t>кругом – России, США, </a:t>
            </a:r>
            <a:r>
              <a:rPr lang="ru-RU" sz="7200" dirty="0" smtClean="0">
                <a:latin typeface="Corbel" panose="020B0503020204020204" pitchFamily="34" charset="0"/>
              </a:rPr>
              <a:t>Канады,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Норвегии</a:t>
            </a:r>
            <a:r>
              <a:rPr lang="ru-RU" sz="7200" dirty="0">
                <a:latin typeface="Corbel" panose="020B0503020204020204" pitchFamily="34" charset="0"/>
              </a:rPr>
              <a:t>, Швеции, Финляндии.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две </a:t>
            </a:r>
            <a:r>
              <a:rPr lang="ru-RU" sz="7200" b="1" dirty="0" smtClean="0">
                <a:latin typeface="Corbel" panose="020B0503020204020204" pitchFamily="34" charset="0"/>
              </a:rPr>
              <a:t>недостающих </a:t>
            </a:r>
            <a:r>
              <a:rPr lang="ru-RU" sz="7200" b="1" dirty="0">
                <a:latin typeface="Corbel" panose="020B0503020204020204" pitchFamily="34" charset="0"/>
              </a:rPr>
              <a:t>страны.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Doar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8 </a:t>
            </a:r>
            <a:r>
              <a:rPr lang="en-US" sz="7200" dirty="0" err="1">
                <a:latin typeface="Corbel" panose="020B0503020204020204" pitchFamily="34" charset="0"/>
              </a:rPr>
              <a:t>țări</a:t>
            </a:r>
            <a:r>
              <a:rPr lang="en-US" sz="7200" dirty="0">
                <a:latin typeface="Corbel" panose="020B0503020204020204" pitchFamily="34" charset="0"/>
              </a:rPr>
              <a:t> au </a:t>
            </a:r>
            <a:r>
              <a:rPr lang="en-US" sz="7200" dirty="0" err="1">
                <a:latin typeface="Corbel" panose="020B0503020204020204" pitchFamily="34" charset="0"/>
              </a:rPr>
              <a:t>teritorii</a:t>
            </a:r>
            <a:r>
              <a:rPr lang="en-US" sz="7200" dirty="0">
                <a:latin typeface="Corbel" panose="020B0503020204020204" pitchFamily="34" charset="0"/>
              </a:rPr>
              <a:t> situate la </a:t>
            </a:r>
            <a:r>
              <a:rPr lang="en-US" sz="7200" dirty="0" err="1">
                <a:latin typeface="Corbel" panose="020B0503020204020204" pitchFamily="34" charset="0"/>
              </a:rPr>
              <a:t>nord</a:t>
            </a:r>
            <a:r>
              <a:rPr lang="en-US" sz="7200" dirty="0">
                <a:latin typeface="Corbel" panose="020B0503020204020204" pitchFamily="34" charset="0"/>
              </a:rPr>
              <a:t> de </a:t>
            </a:r>
            <a:r>
              <a:rPr lang="en-US" sz="7200" dirty="0" err="1">
                <a:latin typeface="Corbel" panose="020B0503020204020204" pitchFamily="34" charset="0"/>
              </a:rPr>
              <a:t>Cercul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Arctic: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Rusia</a:t>
            </a:r>
            <a:r>
              <a:rPr lang="en-US" sz="7200" dirty="0">
                <a:latin typeface="Corbel" panose="020B0503020204020204" pitchFamily="34" charset="0"/>
              </a:rPr>
              <a:t>, SUA, Canada, </a:t>
            </a:r>
            <a:r>
              <a:rPr lang="en-US" sz="7200" dirty="0" err="1">
                <a:latin typeface="Corbel" panose="020B0503020204020204" pitchFamily="34" charset="0"/>
              </a:rPr>
              <a:t>Norvegia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Suedia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Finlanda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smtClean="0">
                <a:latin typeface="Corbel" panose="020B0503020204020204" pitchFamily="34" charset="0"/>
              </a:rPr>
              <a:t>Care 2 </a:t>
            </a:r>
            <a:r>
              <a:rPr lang="en-US" sz="7200" b="1" dirty="0">
                <a:latin typeface="Corbel" panose="020B0503020204020204" pitchFamily="34" charset="0"/>
              </a:rPr>
              <a:t>state nu au </a:t>
            </a:r>
            <a:r>
              <a:rPr lang="en-US" sz="7200" b="1" dirty="0" err="1">
                <a:latin typeface="Corbel" panose="020B0503020204020204" pitchFamily="34" charset="0"/>
              </a:rPr>
              <a:t>fost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menționate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0265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359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dirty="0">
                <a:latin typeface="Corbel" panose="020B0503020204020204" pitchFamily="34" charset="0"/>
              </a:rPr>
              <a:t>Джерри Адлер язвительно шутит, что для быстрого</a:t>
            </a:r>
            <a:r>
              <a:rPr lang="x-none" sz="64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устранения парникового эффекта нужна самая </a:t>
            </a:r>
            <a:endParaRPr lang="x-none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малость – чтобы всё человечество на час перестало… </a:t>
            </a:r>
            <a:endParaRPr lang="x-none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>
                <a:latin typeface="Corbel" panose="020B0503020204020204" pitchFamily="34" charset="0"/>
              </a:rPr>
              <a:t>Что делать?</a:t>
            </a:r>
            <a:endParaRPr lang="en-US" sz="6400" b="1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>
                <a:latin typeface="Corbel" panose="020B0503020204020204" pitchFamily="34" charset="0"/>
              </a:rPr>
              <a:t>Jerry Adler </a:t>
            </a:r>
            <a:r>
              <a:rPr lang="en-US" sz="6400" dirty="0" err="1">
                <a:latin typeface="Corbel" panose="020B0503020204020204" pitchFamily="34" charset="0"/>
              </a:rPr>
              <a:t>glumește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că</a:t>
            </a:r>
            <a:r>
              <a:rPr lang="en-US" sz="6400" dirty="0">
                <a:latin typeface="Corbel" panose="020B0503020204020204" pitchFamily="34" charset="0"/>
              </a:rPr>
              <a:t> e</a:t>
            </a:r>
            <a:r>
              <a:rPr lang="ro-MD" sz="6400" dirty="0">
                <a:latin typeface="Corbel" panose="020B0503020204020204" pitchFamily="34" charset="0"/>
              </a:rPr>
              <a:t>ste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nevoie</a:t>
            </a:r>
            <a:r>
              <a:rPr lang="en-US" sz="6400" dirty="0">
                <a:latin typeface="Corbel" panose="020B0503020204020204" pitchFamily="34" charset="0"/>
              </a:rPr>
              <a:t> de </a:t>
            </a:r>
            <a:r>
              <a:rPr lang="en-US" sz="6400" dirty="0" err="1">
                <a:latin typeface="Corbel" panose="020B0503020204020204" pitchFamily="34" charset="0"/>
              </a:rPr>
              <a:t>puțin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pentru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>
                <a:latin typeface="Corbel" panose="020B0503020204020204" pitchFamily="34" charset="0"/>
              </a:rPr>
              <a:t>a </a:t>
            </a:r>
            <a:r>
              <a:rPr lang="en-US" sz="6400" dirty="0" err="1">
                <a:latin typeface="Corbel" panose="020B0503020204020204" pitchFamily="34" charset="0"/>
              </a:rPr>
              <a:t>elimina</a:t>
            </a:r>
            <a:r>
              <a:rPr lang="x-none" sz="6400" dirty="0">
                <a:latin typeface="Corbel" panose="020B0503020204020204" pitchFamily="34" charset="0"/>
              </a:rPr>
              <a:t> </a:t>
            </a:r>
            <a:r>
              <a:rPr lang="en-US" sz="6400" dirty="0">
                <a:latin typeface="Corbel" panose="020B0503020204020204" pitchFamily="34" charset="0"/>
              </a:rPr>
              <a:t>rapid </a:t>
            </a:r>
            <a:r>
              <a:rPr lang="en-US" sz="6400" dirty="0" err="1">
                <a:latin typeface="Corbel" panose="020B0503020204020204" pitchFamily="34" charset="0"/>
              </a:rPr>
              <a:t>efectul</a:t>
            </a:r>
            <a:r>
              <a:rPr lang="en-US" sz="6400" dirty="0">
                <a:latin typeface="Corbel" panose="020B0503020204020204" pitchFamily="34" charset="0"/>
              </a:rPr>
              <a:t> de </a:t>
            </a:r>
            <a:r>
              <a:rPr lang="en-US" sz="6400" dirty="0" err="1">
                <a:latin typeface="Corbel" panose="020B0503020204020204" pitchFamily="34" charset="0"/>
              </a:rPr>
              <a:t>seră</a:t>
            </a:r>
            <a:r>
              <a:rPr lang="en-US" sz="6400" dirty="0">
                <a:latin typeface="Corbel" panose="020B0503020204020204" pitchFamily="34" charset="0"/>
              </a:rPr>
              <a:t>: </a:t>
            </a:r>
            <a:r>
              <a:rPr lang="en-US" sz="6400" dirty="0" err="1">
                <a:latin typeface="Corbel" panose="020B0503020204020204" pitchFamily="34" charset="0"/>
              </a:rPr>
              <a:t>toată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populația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globului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ar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trebui</a:t>
            </a:r>
            <a:r>
              <a:rPr lang="en-US" sz="6400" dirty="0">
                <a:latin typeface="Corbel" panose="020B0503020204020204" pitchFamily="34" charset="0"/>
              </a:rPr>
              <a:t>,</a:t>
            </a:r>
            <a:r>
              <a:rPr lang="x-none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pentru</a:t>
            </a:r>
            <a:r>
              <a:rPr lang="en-US" sz="6400" dirty="0">
                <a:latin typeface="Corbel" panose="020B0503020204020204" pitchFamily="34" charset="0"/>
              </a:rPr>
              <a:t> exact o </a:t>
            </a:r>
            <a:r>
              <a:rPr lang="en-US" sz="6400" dirty="0" err="1">
                <a:latin typeface="Corbel" panose="020B0503020204020204" pitchFamily="34" charset="0"/>
              </a:rPr>
              <a:t>oră</a:t>
            </a:r>
            <a:r>
              <a:rPr lang="en-US" sz="6400" dirty="0">
                <a:latin typeface="Corbel" panose="020B0503020204020204" pitchFamily="34" charset="0"/>
              </a:rPr>
              <a:t>, </a:t>
            </a:r>
            <a:r>
              <a:rPr lang="en-US" sz="6400" dirty="0" err="1">
                <a:latin typeface="Corbel" panose="020B0503020204020204" pitchFamily="34" charset="0"/>
              </a:rPr>
              <a:t>să</a:t>
            </a:r>
            <a:r>
              <a:rPr lang="en-US" sz="6400" dirty="0">
                <a:latin typeface="Corbel" panose="020B0503020204020204" pitchFamily="34" charset="0"/>
              </a:rPr>
              <a:t> nu…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err="1">
                <a:latin typeface="Corbel" panose="020B0503020204020204" pitchFamily="34" charset="0"/>
              </a:rPr>
              <a:t>Finisați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gluma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lui</a:t>
            </a:r>
            <a:r>
              <a:rPr lang="en-US" sz="6400" b="1" dirty="0">
                <a:latin typeface="Corbel" panose="020B0503020204020204" pitchFamily="34" charset="0"/>
              </a:rPr>
              <a:t> Jerry </a:t>
            </a:r>
            <a:r>
              <a:rPr lang="en-US" sz="6400" b="1" dirty="0" err="1">
                <a:latin typeface="Corbel" panose="020B0503020204020204" pitchFamily="34" charset="0"/>
              </a:rPr>
              <a:t>printr</a:t>
            </a:r>
            <a:r>
              <a:rPr lang="x-none" sz="6400" b="1" dirty="0">
                <a:latin typeface="Corbel" panose="020B0503020204020204" pitchFamily="34" charset="0"/>
              </a:rPr>
              <a:t>-</a:t>
            </a:r>
            <a:r>
              <a:rPr lang="en-US" sz="6400" b="1" dirty="0">
                <a:latin typeface="Corbel" panose="020B0503020204020204" pitchFamily="34" charset="0"/>
              </a:rPr>
              <a:t>un </a:t>
            </a:r>
            <a:r>
              <a:rPr lang="en-US" sz="6400" b="1" dirty="0" err="1">
                <a:latin typeface="Corbel" panose="020B0503020204020204" pitchFamily="34" charset="0"/>
              </a:rPr>
              <a:t>singur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cuvânt</a:t>
            </a:r>
            <a:r>
              <a:rPr lang="en-US" sz="6400" b="1" dirty="0">
                <a:latin typeface="Corbel" panose="020B0503020204020204" pitchFamily="34" charset="0"/>
              </a:rPr>
              <a:t>.  </a:t>
            </a:r>
            <a:endParaRPr lang="ru-RU" sz="64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42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dirty="0">
                <a:latin typeface="Corbel" panose="020B0503020204020204" pitchFamily="34" charset="0"/>
              </a:rPr>
              <a:t>Джерри Адлер язвительно шутит, что для быстрого</a:t>
            </a:r>
            <a:r>
              <a:rPr lang="x-none" sz="64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устранения парникового эффекта нужна самая </a:t>
            </a:r>
            <a:endParaRPr lang="x-none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малость – чтобы всё человечество на час перестало… </a:t>
            </a:r>
            <a:endParaRPr lang="x-none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>
                <a:latin typeface="Corbel" panose="020B0503020204020204" pitchFamily="34" charset="0"/>
              </a:rPr>
              <a:t>Что делать?</a:t>
            </a:r>
            <a:endParaRPr lang="en-US" sz="6400" b="1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>
                <a:latin typeface="Corbel" panose="020B0503020204020204" pitchFamily="34" charset="0"/>
              </a:rPr>
              <a:t>Jerry Adler </a:t>
            </a:r>
            <a:r>
              <a:rPr lang="en-US" sz="6400" dirty="0" err="1">
                <a:latin typeface="Corbel" panose="020B0503020204020204" pitchFamily="34" charset="0"/>
              </a:rPr>
              <a:t>glumește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că</a:t>
            </a:r>
            <a:r>
              <a:rPr lang="en-US" sz="6400" dirty="0">
                <a:latin typeface="Corbel" panose="020B0503020204020204" pitchFamily="34" charset="0"/>
              </a:rPr>
              <a:t> e</a:t>
            </a:r>
            <a:r>
              <a:rPr lang="ro-MD" sz="6400" dirty="0">
                <a:latin typeface="Corbel" panose="020B0503020204020204" pitchFamily="34" charset="0"/>
              </a:rPr>
              <a:t>ste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nevoie</a:t>
            </a:r>
            <a:r>
              <a:rPr lang="en-US" sz="6400" dirty="0">
                <a:latin typeface="Corbel" panose="020B0503020204020204" pitchFamily="34" charset="0"/>
              </a:rPr>
              <a:t> de </a:t>
            </a:r>
            <a:r>
              <a:rPr lang="en-US" sz="6400" dirty="0" err="1">
                <a:latin typeface="Corbel" panose="020B0503020204020204" pitchFamily="34" charset="0"/>
              </a:rPr>
              <a:t>puțin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pentru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>
                <a:latin typeface="Corbel" panose="020B0503020204020204" pitchFamily="34" charset="0"/>
              </a:rPr>
              <a:t>a </a:t>
            </a:r>
            <a:r>
              <a:rPr lang="en-US" sz="6400" dirty="0" err="1">
                <a:latin typeface="Corbel" panose="020B0503020204020204" pitchFamily="34" charset="0"/>
              </a:rPr>
              <a:t>elimina</a:t>
            </a:r>
            <a:r>
              <a:rPr lang="x-none" sz="6400" dirty="0">
                <a:latin typeface="Corbel" panose="020B0503020204020204" pitchFamily="34" charset="0"/>
              </a:rPr>
              <a:t> </a:t>
            </a:r>
            <a:r>
              <a:rPr lang="en-US" sz="6400" dirty="0">
                <a:latin typeface="Corbel" panose="020B0503020204020204" pitchFamily="34" charset="0"/>
              </a:rPr>
              <a:t>rapid </a:t>
            </a:r>
            <a:r>
              <a:rPr lang="en-US" sz="6400" dirty="0" err="1">
                <a:latin typeface="Corbel" panose="020B0503020204020204" pitchFamily="34" charset="0"/>
              </a:rPr>
              <a:t>efectul</a:t>
            </a:r>
            <a:r>
              <a:rPr lang="en-US" sz="6400" dirty="0">
                <a:latin typeface="Corbel" panose="020B0503020204020204" pitchFamily="34" charset="0"/>
              </a:rPr>
              <a:t> de </a:t>
            </a:r>
            <a:r>
              <a:rPr lang="en-US" sz="6400" dirty="0" err="1">
                <a:latin typeface="Corbel" panose="020B0503020204020204" pitchFamily="34" charset="0"/>
              </a:rPr>
              <a:t>seră</a:t>
            </a:r>
            <a:r>
              <a:rPr lang="en-US" sz="6400" dirty="0">
                <a:latin typeface="Corbel" panose="020B0503020204020204" pitchFamily="34" charset="0"/>
              </a:rPr>
              <a:t>: </a:t>
            </a:r>
            <a:r>
              <a:rPr lang="en-US" sz="6400" dirty="0" err="1">
                <a:latin typeface="Corbel" panose="020B0503020204020204" pitchFamily="34" charset="0"/>
              </a:rPr>
              <a:t>toată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populația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globului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ar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trebui</a:t>
            </a:r>
            <a:r>
              <a:rPr lang="en-US" sz="6400" dirty="0">
                <a:latin typeface="Corbel" panose="020B0503020204020204" pitchFamily="34" charset="0"/>
              </a:rPr>
              <a:t>,</a:t>
            </a:r>
            <a:r>
              <a:rPr lang="x-none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pentru</a:t>
            </a:r>
            <a:r>
              <a:rPr lang="en-US" sz="6400" dirty="0">
                <a:latin typeface="Corbel" panose="020B0503020204020204" pitchFamily="34" charset="0"/>
              </a:rPr>
              <a:t> exact o </a:t>
            </a:r>
            <a:r>
              <a:rPr lang="en-US" sz="6400" dirty="0" err="1">
                <a:latin typeface="Corbel" panose="020B0503020204020204" pitchFamily="34" charset="0"/>
              </a:rPr>
              <a:t>oră</a:t>
            </a:r>
            <a:r>
              <a:rPr lang="en-US" sz="6400" dirty="0">
                <a:latin typeface="Corbel" panose="020B0503020204020204" pitchFamily="34" charset="0"/>
              </a:rPr>
              <a:t>, </a:t>
            </a:r>
            <a:r>
              <a:rPr lang="en-US" sz="6400" dirty="0" err="1">
                <a:latin typeface="Corbel" panose="020B0503020204020204" pitchFamily="34" charset="0"/>
              </a:rPr>
              <a:t>să</a:t>
            </a:r>
            <a:r>
              <a:rPr lang="en-US" sz="6400" dirty="0">
                <a:latin typeface="Corbel" panose="020B0503020204020204" pitchFamily="34" charset="0"/>
              </a:rPr>
              <a:t> nu…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err="1">
                <a:latin typeface="Corbel" panose="020B0503020204020204" pitchFamily="34" charset="0"/>
              </a:rPr>
              <a:t>Finisați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gluma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lui</a:t>
            </a:r>
            <a:r>
              <a:rPr lang="en-US" sz="6400" b="1" dirty="0">
                <a:latin typeface="Corbel" panose="020B0503020204020204" pitchFamily="34" charset="0"/>
              </a:rPr>
              <a:t> Jerry </a:t>
            </a:r>
            <a:r>
              <a:rPr lang="en-US" sz="6400" b="1" dirty="0" err="1">
                <a:latin typeface="Corbel" panose="020B0503020204020204" pitchFamily="34" charset="0"/>
              </a:rPr>
              <a:t>printr</a:t>
            </a:r>
            <a:r>
              <a:rPr lang="x-none" sz="6400" b="1" dirty="0">
                <a:latin typeface="Corbel" panose="020B0503020204020204" pitchFamily="34" charset="0"/>
              </a:rPr>
              <a:t>-</a:t>
            </a:r>
            <a:r>
              <a:rPr lang="en-US" sz="6400" b="1" dirty="0">
                <a:latin typeface="Corbel" panose="020B0503020204020204" pitchFamily="34" charset="0"/>
              </a:rPr>
              <a:t>un </a:t>
            </a:r>
            <a:r>
              <a:rPr lang="en-US" sz="6400" b="1" dirty="0" err="1">
                <a:latin typeface="Corbel" panose="020B0503020204020204" pitchFamily="34" charset="0"/>
              </a:rPr>
              <a:t>singur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cuvânt</a:t>
            </a:r>
            <a:r>
              <a:rPr lang="en-US" sz="6400" b="1" dirty="0">
                <a:latin typeface="Corbel" panose="020B0503020204020204" pitchFamily="34" charset="0"/>
              </a:rPr>
              <a:t>.  </a:t>
            </a:r>
            <a:endParaRPr lang="ru-RU" sz="64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043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dirty="0">
                <a:latin typeface="Corbel" panose="020B0503020204020204" pitchFamily="34" charset="0"/>
              </a:rPr>
              <a:t>Джерри Адлер язвительно шутит, что для быстрого</a:t>
            </a:r>
            <a:r>
              <a:rPr lang="x-none" sz="64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устранения парникового эффекта нужна самая </a:t>
            </a:r>
            <a:endParaRPr lang="x-none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малость – чтобы всё человечество на час перестало… </a:t>
            </a:r>
            <a:endParaRPr lang="x-none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>
                <a:latin typeface="Corbel" panose="020B0503020204020204" pitchFamily="34" charset="0"/>
              </a:rPr>
              <a:t>Что делать?</a:t>
            </a:r>
            <a:endParaRPr lang="en-US" sz="6400" b="1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>
                <a:latin typeface="Corbel" panose="020B0503020204020204" pitchFamily="34" charset="0"/>
              </a:rPr>
              <a:t>Jerry Adler </a:t>
            </a:r>
            <a:r>
              <a:rPr lang="en-US" sz="6400" dirty="0" err="1">
                <a:latin typeface="Corbel" panose="020B0503020204020204" pitchFamily="34" charset="0"/>
              </a:rPr>
              <a:t>glumește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că</a:t>
            </a:r>
            <a:r>
              <a:rPr lang="en-US" sz="6400" dirty="0">
                <a:latin typeface="Corbel" panose="020B0503020204020204" pitchFamily="34" charset="0"/>
              </a:rPr>
              <a:t> e</a:t>
            </a:r>
            <a:r>
              <a:rPr lang="ro-MD" sz="6400" dirty="0">
                <a:latin typeface="Corbel" panose="020B0503020204020204" pitchFamily="34" charset="0"/>
              </a:rPr>
              <a:t>ste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nevoie</a:t>
            </a:r>
            <a:r>
              <a:rPr lang="en-US" sz="6400" dirty="0">
                <a:latin typeface="Corbel" panose="020B0503020204020204" pitchFamily="34" charset="0"/>
              </a:rPr>
              <a:t> de </a:t>
            </a:r>
            <a:r>
              <a:rPr lang="en-US" sz="6400" dirty="0" err="1">
                <a:latin typeface="Corbel" panose="020B0503020204020204" pitchFamily="34" charset="0"/>
              </a:rPr>
              <a:t>puțin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pentru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>
                <a:latin typeface="Corbel" panose="020B0503020204020204" pitchFamily="34" charset="0"/>
              </a:rPr>
              <a:t>a </a:t>
            </a:r>
            <a:r>
              <a:rPr lang="en-US" sz="6400" dirty="0" err="1">
                <a:latin typeface="Corbel" panose="020B0503020204020204" pitchFamily="34" charset="0"/>
              </a:rPr>
              <a:t>elimina</a:t>
            </a:r>
            <a:r>
              <a:rPr lang="x-none" sz="6400" dirty="0">
                <a:latin typeface="Corbel" panose="020B0503020204020204" pitchFamily="34" charset="0"/>
              </a:rPr>
              <a:t> </a:t>
            </a:r>
            <a:r>
              <a:rPr lang="en-US" sz="6400" dirty="0">
                <a:latin typeface="Corbel" panose="020B0503020204020204" pitchFamily="34" charset="0"/>
              </a:rPr>
              <a:t>rapid </a:t>
            </a:r>
            <a:r>
              <a:rPr lang="en-US" sz="6400" dirty="0" err="1">
                <a:latin typeface="Corbel" panose="020B0503020204020204" pitchFamily="34" charset="0"/>
              </a:rPr>
              <a:t>efectul</a:t>
            </a:r>
            <a:r>
              <a:rPr lang="en-US" sz="6400" dirty="0">
                <a:latin typeface="Corbel" panose="020B0503020204020204" pitchFamily="34" charset="0"/>
              </a:rPr>
              <a:t> de </a:t>
            </a:r>
            <a:r>
              <a:rPr lang="en-US" sz="6400" dirty="0" err="1">
                <a:latin typeface="Corbel" panose="020B0503020204020204" pitchFamily="34" charset="0"/>
              </a:rPr>
              <a:t>seră</a:t>
            </a:r>
            <a:r>
              <a:rPr lang="en-US" sz="6400" dirty="0">
                <a:latin typeface="Corbel" panose="020B0503020204020204" pitchFamily="34" charset="0"/>
              </a:rPr>
              <a:t>: </a:t>
            </a:r>
            <a:r>
              <a:rPr lang="en-US" sz="6400" dirty="0" err="1">
                <a:latin typeface="Corbel" panose="020B0503020204020204" pitchFamily="34" charset="0"/>
              </a:rPr>
              <a:t>toată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populația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globului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ar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trebui</a:t>
            </a:r>
            <a:r>
              <a:rPr lang="en-US" sz="6400" dirty="0">
                <a:latin typeface="Corbel" panose="020B0503020204020204" pitchFamily="34" charset="0"/>
              </a:rPr>
              <a:t>,</a:t>
            </a:r>
            <a:r>
              <a:rPr lang="x-none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pentru</a:t>
            </a:r>
            <a:r>
              <a:rPr lang="en-US" sz="6400" dirty="0">
                <a:latin typeface="Corbel" panose="020B0503020204020204" pitchFamily="34" charset="0"/>
              </a:rPr>
              <a:t> exact o </a:t>
            </a:r>
            <a:r>
              <a:rPr lang="en-US" sz="6400" dirty="0" err="1">
                <a:latin typeface="Corbel" panose="020B0503020204020204" pitchFamily="34" charset="0"/>
              </a:rPr>
              <a:t>oră</a:t>
            </a:r>
            <a:r>
              <a:rPr lang="en-US" sz="6400" dirty="0">
                <a:latin typeface="Corbel" panose="020B0503020204020204" pitchFamily="34" charset="0"/>
              </a:rPr>
              <a:t>, </a:t>
            </a:r>
            <a:r>
              <a:rPr lang="en-US" sz="6400" dirty="0" err="1">
                <a:latin typeface="Corbel" panose="020B0503020204020204" pitchFamily="34" charset="0"/>
              </a:rPr>
              <a:t>să</a:t>
            </a:r>
            <a:r>
              <a:rPr lang="en-US" sz="6400" dirty="0">
                <a:latin typeface="Corbel" panose="020B0503020204020204" pitchFamily="34" charset="0"/>
              </a:rPr>
              <a:t> nu…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b="1" dirty="0" err="1">
                <a:latin typeface="Corbel" panose="020B0503020204020204" pitchFamily="34" charset="0"/>
              </a:rPr>
              <a:t>Finisați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gluma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lui</a:t>
            </a:r>
            <a:r>
              <a:rPr lang="en-US" sz="6400" b="1" dirty="0">
                <a:latin typeface="Corbel" panose="020B0503020204020204" pitchFamily="34" charset="0"/>
              </a:rPr>
              <a:t> Jerry </a:t>
            </a:r>
            <a:r>
              <a:rPr lang="en-US" sz="6400" b="1" dirty="0" err="1">
                <a:latin typeface="Corbel" panose="020B0503020204020204" pitchFamily="34" charset="0"/>
              </a:rPr>
              <a:t>printr</a:t>
            </a:r>
            <a:r>
              <a:rPr lang="x-none" sz="6400" b="1" dirty="0">
                <a:latin typeface="Corbel" panose="020B0503020204020204" pitchFamily="34" charset="0"/>
              </a:rPr>
              <a:t>-</a:t>
            </a:r>
            <a:r>
              <a:rPr lang="en-US" sz="6400" b="1" dirty="0">
                <a:latin typeface="Corbel" panose="020B0503020204020204" pitchFamily="34" charset="0"/>
              </a:rPr>
              <a:t>un </a:t>
            </a:r>
            <a:r>
              <a:rPr lang="en-US" sz="6400" b="1" dirty="0" err="1">
                <a:latin typeface="Corbel" panose="020B0503020204020204" pitchFamily="34" charset="0"/>
              </a:rPr>
              <a:t>singur</a:t>
            </a:r>
            <a:r>
              <a:rPr lang="en-US" sz="6400" b="1" dirty="0">
                <a:latin typeface="Corbel" panose="020B0503020204020204" pitchFamily="34" charset="0"/>
              </a:rPr>
              <a:t> </a:t>
            </a:r>
            <a:r>
              <a:rPr lang="en-US" sz="6400" b="1" dirty="0" err="1">
                <a:latin typeface="Corbel" panose="020B0503020204020204" pitchFamily="34" charset="0"/>
              </a:rPr>
              <a:t>cuvânt</a:t>
            </a:r>
            <a:r>
              <a:rPr lang="en-US" sz="6400" b="1" dirty="0">
                <a:latin typeface="Corbel" panose="020B0503020204020204" pitchFamily="34" charset="0"/>
              </a:rPr>
              <a:t>.  </a:t>
            </a:r>
            <a:endParaRPr lang="ru-RU" sz="64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2971800"/>
            <a:ext cx="20138006" cy="520064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2970389"/>
            <a:ext cx="20110500" cy="52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3856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3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0658513" cy="792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Чтобы привлечь внимание к </a:t>
            </a:r>
            <a:r>
              <a:rPr lang="ru-RU" sz="4700" dirty="0" smtClean="0">
                <a:latin typeface="Corbel" panose="020B0503020204020204" pitchFamily="34" charset="0"/>
              </a:rPr>
              <a:t>опасным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последствиям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изменения </a:t>
            </a:r>
            <a:r>
              <a:rPr lang="ru-RU" sz="4700" dirty="0">
                <a:latin typeface="Corbel" panose="020B0503020204020204" pitchFamily="34" charset="0"/>
              </a:rPr>
              <a:t>климата, ещё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2009 </a:t>
            </a:r>
            <a:r>
              <a:rPr lang="ru-RU" sz="4700" dirty="0" smtClean="0">
                <a:latin typeface="Corbel" panose="020B0503020204020204" pitchFamily="34" charset="0"/>
              </a:rPr>
              <a:t>году </a:t>
            </a:r>
            <a:r>
              <a:rPr lang="ru-RU" sz="4700" dirty="0">
                <a:latin typeface="Corbel" panose="020B0503020204020204" pitchFamily="34" charset="0"/>
              </a:rPr>
              <a:t>заседание правительства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Мальдив </a:t>
            </a:r>
            <a:r>
              <a:rPr lang="ru-RU" sz="4700" dirty="0">
                <a:latin typeface="Corbel" panose="020B0503020204020204" pitchFamily="34" charset="0"/>
              </a:rPr>
              <a:t>прошло… </a:t>
            </a:r>
            <a:r>
              <a:rPr lang="ru-RU" sz="4700" b="1" dirty="0" smtClean="0">
                <a:latin typeface="Corbel" panose="020B0503020204020204" pitchFamily="34" charset="0"/>
              </a:rPr>
              <a:t>Где?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endParaRPr lang="ro-MD" sz="2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Pentru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atrage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atenția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asupra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consecințelor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negative </a:t>
            </a:r>
            <a:r>
              <a:rPr lang="en-US" sz="4700" dirty="0" smtClean="0">
                <a:latin typeface="Corbel" panose="020B0503020204020204" pitchFamily="34" charset="0"/>
              </a:rPr>
              <a:t>ale </a:t>
            </a:r>
            <a:r>
              <a:rPr lang="en-US" sz="4700" dirty="0" err="1" smtClean="0">
                <a:latin typeface="Corbel" panose="020B0503020204020204" pitchFamily="34" charset="0"/>
              </a:rPr>
              <a:t>schimbărilor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climatice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2009 a </a:t>
            </a:r>
            <a:r>
              <a:rPr lang="en-US" sz="4700" dirty="0" err="1" smtClean="0">
                <a:latin typeface="Corbel" panose="020B0503020204020204" pitchFamily="34" charset="0"/>
              </a:rPr>
              <a:t>avut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loc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o </a:t>
            </a:r>
            <a:r>
              <a:rPr lang="en-US" sz="4700" dirty="0" err="1">
                <a:latin typeface="Corbel" panose="020B0503020204020204" pitchFamily="34" charset="0"/>
              </a:rPr>
              <a:t>ședință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neobișnuită</a:t>
            </a:r>
            <a:r>
              <a:rPr lang="en-US" sz="4700" dirty="0" smtClean="0">
                <a:latin typeface="Corbel" panose="020B0503020204020204" pitchFamily="34" charset="0"/>
              </a:rPr>
              <a:t> a </a:t>
            </a:r>
            <a:r>
              <a:rPr lang="en-US" sz="4700" dirty="0" err="1" smtClean="0">
                <a:latin typeface="Corbel" panose="020B0503020204020204" pitchFamily="34" charset="0"/>
              </a:rPr>
              <a:t>Guvernului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Maldiv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Locul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desfășurării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ședinței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fost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foarte</a:t>
            </a:r>
            <a:r>
              <a:rPr lang="en-US" sz="4700" dirty="0">
                <a:latin typeface="Corbel" panose="020B0503020204020204" pitchFamily="34" charset="0"/>
              </a:rPr>
              <a:t> 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sugestiv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 err="1">
                <a:latin typeface="Corbel" panose="020B0503020204020204" pitchFamily="34" charset="0"/>
              </a:rPr>
              <a:t>Unde</a:t>
            </a:r>
            <a:r>
              <a:rPr lang="en-US" sz="4700" b="1" dirty="0">
                <a:latin typeface="Corbel" panose="020B0503020204020204" pitchFamily="34" charset="0"/>
              </a:rPr>
              <a:t> a </a:t>
            </a:r>
            <a:r>
              <a:rPr lang="en-US" sz="4700" b="1" dirty="0" err="1">
                <a:latin typeface="Corbel" panose="020B0503020204020204" pitchFamily="34" charset="0"/>
              </a:rPr>
              <a:t>avut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loc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ședința</a:t>
            </a:r>
            <a:r>
              <a:rPr lang="en-US" sz="47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3" y="1232334"/>
            <a:ext cx="8928497" cy="892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0658513" cy="792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Чтобы привлечь внимание к </a:t>
            </a:r>
            <a:r>
              <a:rPr lang="ru-RU" sz="4700" dirty="0" smtClean="0">
                <a:latin typeface="Corbel" panose="020B0503020204020204" pitchFamily="34" charset="0"/>
              </a:rPr>
              <a:t>опасным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последствиям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изменения </a:t>
            </a:r>
            <a:r>
              <a:rPr lang="ru-RU" sz="4700" dirty="0">
                <a:latin typeface="Corbel" panose="020B0503020204020204" pitchFamily="34" charset="0"/>
              </a:rPr>
              <a:t>климата, ещё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2009 </a:t>
            </a:r>
            <a:r>
              <a:rPr lang="ru-RU" sz="4700" dirty="0" smtClean="0">
                <a:latin typeface="Corbel" panose="020B0503020204020204" pitchFamily="34" charset="0"/>
              </a:rPr>
              <a:t>году </a:t>
            </a:r>
            <a:r>
              <a:rPr lang="ru-RU" sz="4700" dirty="0">
                <a:latin typeface="Corbel" panose="020B0503020204020204" pitchFamily="34" charset="0"/>
              </a:rPr>
              <a:t>заседание правительства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Мальдив </a:t>
            </a:r>
            <a:r>
              <a:rPr lang="ru-RU" sz="4700" dirty="0">
                <a:latin typeface="Corbel" panose="020B0503020204020204" pitchFamily="34" charset="0"/>
              </a:rPr>
              <a:t>прошло… </a:t>
            </a:r>
            <a:r>
              <a:rPr lang="ru-RU" sz="4700" b="1" dirty="0" smtClean="0">
                <a:latin typeface="Corbel" panose="020B0503020204020204" pitchFamily="34" charset="0"/>
              </a:rPr>
              <a:t>Где?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endParaRPr lang="ro-MD" sz="2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Pentru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atrage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atenția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asupra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consecințelor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negative </a:t>
            </a:r>
            <a:r>
              <a:rPr lang="en-US" sz="4700" dirty="0" smtClean="0">
                <a:latin typeface="Corbel" panose="020B0503020204020204" pitchFamily="34" charset="0"/>
              </a:rPr>
              <a:t>ale </a:t>
            </a:r>
            <a:r>
              <a:rPr lang="en-US" sz="4700" dirty="0" err="1" smtClean="0">
                <a:latin typeface="Corbel" panose="020B0503020204020204" pitchFamily="34" charset="0"/>
              </a:rPr>
              <a:t>schimbărilor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climatice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2009 a </a:t>
            </a:r>
            <a:r>
              <a:rPr lang="en-US" sz="4700" dirty="0" err="1" smtClean="0">
                <a:latin typeface="Corbel" panose="020B0503020204020204" pitchFamily="34" charset="0"/>
              </a:rPr>
              <a:t>avut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loc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o </a:t>
            </a:r>
            <a:r>
              <a:rPr lang="en-US" sz="4700" dirty="0" err="1">
                <a:latin typeface="Corbel" panose="020B0503020204020204" pitchFamily="34" charset="0"/>
              </a:rPr>
              <a:t>ședință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neobișnuită</a:t>
            </a:r>
            <a:r>
              <a:rPr lang="en-US" sz="4700" dirty="0" smtClean="0">
                <a:latin typeface="Corbel" panose="020B0503020204020204" pitchFamily="34" charset="0"/>
              </a:rPr>
              <a:t> a </a:t>
            </a:r>
            <a:r>
              <a:rPr lang="en-US" sz="4700" dirty="0" err="1" smtClean="0">
                <a:latin typeface="Corbel" panose="020B0503020204020204" pitchFamily="34" charset="0"/>
              </a:rPr>
              <a:t>Guvernului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Maldiv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Locul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desfășurării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ședinței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fost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foarte</a:t>
            </a:r>
            <a:r>
              <a:rPr lang="en-US" sz="4700" dirty="0">
                <a:latin typeface="Corbel" panose="020B0503020204020204" pitchFamily="34" charset="0"/>
              </a:rPr>
              <a:t> 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sugestiv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 err="1">
                <a:latin typeface="Corbel" panose="020B0503020204020204" pitchFamily="34" charset="0"/>
              </a:rPr>
              <a:t>Unde</a:t>
            </a:r>
            <a:r>
              <a:rPr lang="en-US" sz="4700" b="1" dirty="0">
                <a:latin typeface="Corbel" panose="020B0503020204020204" pitchFamily="34" charset="0"/>
              </a:rPr>
              <a:t> a </a:t>
            </a:r>
            <a:r>
              <a:rPr lang="en-US" sz="4700" b="1" dirty="0" err="1">
                <a:latin typeface="Corbel" panose="020B0503020204020204" pitchFamily="34" charset="0"/>
              </a:rPr>
              <a:t>avut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loc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ședința</a:t>
            </a:r>
            <a:r>
              <a:rPr lang="en-US" sz="47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3" y="1232334"/>
            <a:ext cx="8928497" cy="89284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131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Ещё в </a:t>
            </a:r>
            <a:r>
              <a:rPr lang="en-US" sz="5700" dirty="0">
                <a:latin typeface="Corbel" panose="020B0503020204020204" pitchFamily="34" charset="0"/>
              </a:rPr>
              <a:t>XI </a:t>
            </a:r>
            <a:r>
              <a:rPr lang="ru-RU" sz="5700" dirty="0">
                <a:latin typeface="Corbel" panose="020B0503020204020204" pitchFamily="34" charset="0"/>
              </a:rPr>
              <a:t>веке в дельте реки </a:t>
            </a:r>
            <a:r>
              <a:rPr lang="ru-RU" sz="5700" dirty="0" err="1">
                <a:latin typeface="Corbel" panose="020B0503020204020204" pitchFamily="34" charset="0"/>
              </a:rPr>
              <a:t>Хонгха</a:t>
            </a:r>
            <a:r>
              <a:rPr lang="ru-RU" sz="5700" dirty="0">
                <a:latin typeface="Corbel" panose="020B0503020204020204" pitchFamily="34" charset="0"/>
              </a:rPr>
              <a:t> возникла </a:t>
            </a:r>
            <a:r>
              <a:rPr lang="ru-RU" sz="5700" dirty="0" smtClean="0">
                <a:latin typeface="Corbel" panose="020B0503020204020204" pitchFamily="34" charset="0"/>
              </a:rPr>
              <a:t>традиция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необычного </a:t>
            </a:r>
            <a:r>
              <a:rPr lang="ru-RU" sz="5700" dirty="0">
                <a:latin typeface="Corbel" panose="020B0503020204020204" pitchFamily="34" charset="0"/>
              </a:rPr>
              <a:t>кукольного театра. Куклы делали из дерева,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их поддерживал </a:t>
            </a:r>
            <a:r>
              <a:rPr lang="ru-RU" sz="5700" dirty="0">
                <a:latin typeface="Corbel" panose="020B0503020204020204" pitchFamily="34" charset="0"/>
              </a:rPr>
              <a:t>длинный спрятанный стержень. </a:t>
            </a:r>
            <a:r>
              <a:rPr lang="ru-RU" sz="5700" dirty="0" smtClean="0">
                <a:latin typeface="Corbel" panose="020B0503020204020204" pitchFamily="34" charset="0"/>
              </a:rPr>
              <a:t>Причиной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появления </a:t>
            </a:r>
            <a:r>
              <a:rPr lang="ru-RU" sz="5700" dirty="0">
                <a:latin typeface="Corbel" panose="020B0503020204020204" pitchFamily="34" charset="0"/>
              </a:rPr>
              <a:t>таких представлений стали частые… </a:t>
            </a:r>
            <a:r>
              <a:rPr lang="ru-RU" sz="5700" b="1" dirty="0" smtClean="0">
                <a:latin typeface="Corbel" panose="020B0503020204020204" pitchFamily="34" charset="0"/>
              </a:rPr>
              <a:t>Что?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endParaRPr lang="ro-MD" sz="3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Încă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sec. XI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delta </a:t>
            </a:r>
            <a:r>
              <a:rPr lang="en-US" sz="5700" dirty="0" err="1">
                <a:latin typeface="Corbel" panose="020B0503020204020204" pitchFamily="34" charset="0"/>
              </a:rPr>
              <a:t>râului</a:t>
            </a:r>
            <a:r>
              <a:rPr lang="en-US" sz="5700" dirty="0">
                <a:latin typeface="Corbel" panose="020B0503020204020204" pitchFamily="34" charset="0"/>
              </a:rPr>
              <a:t> Hong Ha a </a:t>
            </a:r>
            <a:r>
              <a:rPr lang="en-US" sz="5700" dirty="0" err="1">
                <a:latin typeface="Corbel" panose="020B0503020204020204" pitchFamily="34" charset="0"/>
              </a:rPr>
              <a:t>apărut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tradiția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unui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teatru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de </a:t>
            </a:r>
            <a:r>
              <a:rPr lang="en-US" sz="5700" dirty="0" err="1">
                <a:latin typeface="Corbel" panose="020B0503020204020204" pitchFamily="34" charset="0"/>
              </a:rPr>
              <a:t>păpuși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neobișnuit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Păpușile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lemn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erau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susținute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tije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lungi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ascunse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de </a:t>
            </a:r>
            <a:r>
              <a:rPr lang="en-US" sz="5700" dirty="0" err="1">
                <a:latin typeface="Corbel" panose="020B0503020204020204" pitchFamily="34" charset="0"/>
              </a:rPr>
              <a:t>ochii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spectatorilor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Motiv</a:t>
            </a:r>
            <a:r>
              <a:rPr lang="en-US" sz="5700" dirty="0">
                <a:latin typeface="Corbel" panose="020B0503020204020204" pitchFamily="34" charset="0"/>
              </a:rPr>
              <a:t> al </a:t>
            </a:r>
            <a:r>
              <a:rPr lang="en-US" sz="5700" dirty="0" err="1">
                <a:latin typeface="Corbel" panose="020B0503020204020204" pitchFamily="34" charset="0"/>
              </a:rPr>
              <a:t>apariției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acestui</a:t>
            </a:r>
            <a:r>
              <a:rPr lang="en-US" sz="5700" dirty="0">
                <a:latin typeface="Corbel" panose="020B0503020204020204" pitchFamily="34" charset="0"/>
              </a:rPr>
              <a:t> tip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de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teatru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erau</a:t>
            </a:r>
            <a:r>
              <a:rPr lang="en-US" sz="5700" dirty="0">
                <a:latin typeface="Corbel" panose="020B0503020204020204" pitchFamily="34" charset="0"/>
              </a:rPr>
              <a:t> ALFELE </a:t>
            </a:r>
            <a:r>
              <a:rPr lang="en-US" sz="5700" dirty="0" err="1">
                <a:latin typeface="Corbel" panose="020B0503020204020204" pitchFamily="34" charset="0"/>
              </a:rPr>
              <a:t>frecvente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sunt</a:t>
            </a:r>
            <a:r>
              <a:rPr lang="en-US" sz="5700" b="1" dirty="0">
                <a:latin typeface="Corbel" panose="020B0503020204020204" pitchFamily="34" charset="0"/>
              </a:rPr>
              <a:t> ALFELE?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876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Ещё в </a:t>
            </a:r>
            <a:r>
              <a:rPr lang="en-US" sz="5700" dirty="0">
                <a:latin typeface="Corbel" panose="020B0503020204020204" pitchFamily="34" charset="0"/>
              </a:rPr>
              <a:t>XI </a:t>
            </a:r>
            <a:r>
              <a:rPr lang="ru-RU" sz="5700" dirty="0">
                <a:latin typeface="Corbel" panose="020B0503020204020204" pitchFamily="34" charset="0"/>
              </a:rPr>
              <a:t>веке в дельте реки </a:t>
            </a:r>
            <a:r>
              <a:rPr lang="ru-RU" sz="5700" dirty="0" err="1">
                <a:latin typeface="Corbel" panose="020B0503020204020204" pitchFamily="34" charset="0"/>
              </a:rPr>
              <a:t>Хонгха</a:t>
            </a:r>
            <a:r>
              <a:rPr lang="ru-RU" sz="5700" dirty="0">
                <a:latin typeface="Corbel" panose="020B0503020204020204" pitchFamily="34" charset="0"/>
              </a:rPr>
              <a:t> возникла </a:t>
            </a:r>
            <a:r>
              <a:rPr lang="ru-RU" sz="5700" dirty="0" smtClean="0">
                <a:latin typeface="Corbel" panose="020B0503020204020204" pitchFamily="34" charset="0"/>
              </a:rPr>
              <a:t>традиция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необычного </a:t>
            </a:r>
            <a:r>
              <a:rPr lang="ru-RU" sz="5700" dirty="0">
                <a:latin typeface="Corbel" panose="020B0503020204020204" pitchFamily="34" charset="0"/>
              </a:rPr>
              <a:t>кукольного театра. Куклы делали из дерева,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их поддерживал </a:t>
            </a:r>
            <a:r>
              <a:rPr lang="ru-RU" sz="5700" dirty="0">
                <a:latin typeface="Corbel" panose="020B0503020204020204" pitchFamily="34" charset="0"/>
              </a:rPr>
              <a:t>длинный спрятанный стержень. </a:t>
            </a:r>
            <a:r>
              <a:rPr lang="ru-RU" sz="5700" dirty="0" smtClean="0">
                <a:latin typeface="Corbel" panose="020B0503020204020204" pitchFamily="34" charset="0"/>
              </a:rPr>
              <a:t>Причиной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появления </a:t>
            </a:r>
            <a:r>
              <a:rPr lang="ru-RU" sz="5700" dirty="0">
                <a:latin typeface="Corbel" panose="020B0503020204020204" pitchFamily="34" charset="0"/>
              </a:rPr>
              <a:t>таких представлений стали частые… </a:t>
            </a:r>
            <a:r>
              <a:rPr lang="ru-RU" sz="5700" b="1" dirty="0" smtClean="0">
                <a:latin typeface="Corbel" panose="020B0503020204020204" pitchFamily="34" charset="0"/>
              </a:rPr>
              <a:t>Что?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endParaRPr lang="ro-MD" sz="3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Încă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sec. XI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delta </a:t>
            </a:r>
            <a:r>
              <a:rPr lang="en-US" sz="5700" dirty="0" err="1">
                <a:latin typeface="Corbel" panose="020B0503020204020204" pitchFamily="34" charset="0"/>
              </a:rPr>
              <a:t>râului</a:t>
            </a:r>
            <a:r>
              <a:rPr lang="en-US" sz="5700" dirty="0">
                <a:latin typeface="Corbel" panose="020B0503020204020204" pitchFamily="34" charset="0"/>
              </a:rPr>
              <a:t> Hong Ha a </a:t>
            </a:r>
            <a:r>
              <a:rPr lang="en-US" sz="5700" dirty="0" err="1">
                <a:latin typeface="Corbel" panose="020B0503020204020204" pitchFamily="34" charset="0"/>
              </a:rPr>
              <a:t>apărut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tradiția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unui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teatru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de </a:t>
            </a:r>
            <a:r>
              <a:rPr lang="en-US" sz="5700" dirty="0" err="1">
                <a:latin typeface="Corbel" panose="020B0503020204020204" pitchFamily="34" charset="0"/>
              </a:rPr>
              <a:t>păpuși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neobișnuit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Păpușile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lemn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erau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susținute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tije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lungi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ascunse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de </a:t>
            </a:r>
            <a:r>
              <a:rPr lang="en-US" sz="5700" dirty="0" err="1">
                <a:latin typeface="Corbel" panose="020B0503020204020204" pitchFamily="34" charset="0"/>
              </a:rPr>
              <a:t>ochii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spectatorilor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Motiv</a:t>
            </a:r>
            <a:r>
              <a:rPr lang="en-US" sz="5700" dirty="0">
                <a:latin typeface="Corbel" panose="020B0503020204020204" pitchFamily="34" charset="0"/>
              </a:rPr>
              <a:t> al </a:t>
            </a:r>
            <a:r>
              <a:rPr lang="en-US" sz="5700" dirty="0" err="1">
                <a:latin typeface="Corbel" panose="020B0503020204020204" pitchFamily="34" charset="0"/>
              </a:rPr>
              <a:t>apariției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acestui</a:t>
            </a:r>
            <a:r>
              <a:rPr lang="en-US" sz="5700" dirty="0">
                <a:latin typeface="Corbel" panose="020B0503020204020204" pitchFamily="34" charset="0"/>
              </a:rPr>
              <a:t> tip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de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teatru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erau</a:t>
            </a:r>
            <a:r>
              <a:rPr lang="en-US" sz="5700" dirty="0">
                <a:latin typeface="Corbel" panose="020B0503020204020204" pitchFamily="34" charset="0"/>
              </a:rPr>
              <a:t> ALFELE </a:t>
            </a:r>
            <a:r>
              <a:rPr lang="en-US" sz="5700" dirty="0" err="1">
                <a:latin typeface="Corbel" panose="020B0503020204020204" pitchFamily="34" charset="0"/>
              </a:rPr>
              <a:t>frecvente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sunt</a:t>
            </a:r>
            <a:r>
              <a:rPr lang="en-US" sz="5700" b="1" dirty="0">
                <a:latin typeface="Corbel" panose="020B0503020204020204" pitchFamily="34" charset="0"/>
              </a:rPr>
              <a:t> ALFELE?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378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2019 году группа учёных открыла новый вид улиток. </a:t>
            </a:r>
            <a:r>
              <a:rPr lang="ru-RU" sz="5400" dirty="0" smtClean="0">
                <a:latin typeface="Corbel" panose="020B0503020204020204" pitchFamily="34" charset="0"/>
              </a:rPr>
              <a:t>Они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очень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чувствительны </a:t>
            </a:r>
            <a:r>
              <a:rPr lang="ru-RU" sz="5400" dirty="0">
                <a:latin typeface="Corbel" panose="020B0503020204020204" pitchFamily="34" charset="0"/>
              </a:rPr>
              <a:t>к засухе, уничтожению лесов и </a:t>
            </a:r>
            <a:r>
              <a:rPr lang="ru-RU" sz="5400" dirty="0" smtClean="0">
                <a:latin typeface="Corbel" panose="020B0503020204020204" pitchFamily="34" charset="0"/>
              </a:rPr>
              <a:t>не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переносят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экстремальные </a:t>
            </a:r>
            <a:r>
              <a:rPr lang="ru-RU" sz="5400" dirty="0">
                <a:latin typeface="Corbel" panose="020B0503020204020204" pitchFamily="34" charset="0"/>
              </a:rPr>
              <a:t>температуры. Следовательно, </a:t>
            </a:r>
            <a:r>
              <a:rPr lang="ru-RU" sz="5400" dirty="0" smtClean="0">
                <a:latin typeface="Corbel" panose="020B0503020204020204" pitchFamily="34" charset="0"/>
              </a:rPr>
              <a:t>изменение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климата </a:t>
            </a:r>
            <a:r>
              <a:rPr lang="ru-RU" sz="5400" dirty="0">
                <a:latin typeface="Corbel" panose="020B0503020204020204" pitchFamily="34" charset="0"/>
              </a:rPr>
              <a:t>для них губительно. </a:t>
            </a:r>
            <a:r>
              <a:rPr lang="ru-RU" sz="5400" b="1" dirty="0">
                <a:latin typeface="Corbel" panose="020B0503020204020204" pitchFamily="34" charset="0"/>
              </a:rPr>
              <a:t>В честь кого назвали </a:t>
            </a:r>
            <a:r>
              <a:rPr lang="ru-RU" sz="5400" b="1" dirty="0" smtClean="0">
                <a:latin typeface="Corbel" panose="020B0503020204020204" pitchFamily="34" charset="0"/>
              </a:rPr>
              <a:t>этот вид?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Un </a:t>
            </a:r>
            <a:r>
              <a:rPr lang="en-US" sz="5400" dirty="0" err="1">
                <a:latin typeface="Corbel" panose="020B0503020204020204" pitchFamily="34" charset="0"/>
              </a:rPr>
              <a:t>grup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savanți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descoperit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2019 o </a:t>
            </a:r>
            <a:r>
              <a:rPr lang="en-US" sz="5400" dirty="0" err="1">
                <a:latin typeface="Corbel" panose="020B0503020204020204" pitchFamily="34" charset="0"/>
              </a:rPr>
              <a:t>nouă</a:t>
            </a:r>
            <a:r>
              <a:rPr lang="en-US" sz="5400" dirty="0">
                <a:latin typeface="Corbel" panose="020B0503020204020204" pitchFamily="34" charset="0"/>
              </a:rPr>
              <a:t> specie de </a:t>
            </a:r>
            <a:r>
              <a:rPr lang="en-US" sz="5400" dirty="0" err="1" smtClean="0">
                <a:latin typeface="Corbel" panose="020B0503020204020204" pitchFamily="34" charset="0"/>
              </a:rPr>
              <a:t>melci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Aceștia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sunt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extrem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sensibili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r>
              <a:rPr lang="en-US" sz="5400" dirty="0" err="1">
                <a:latin typeface="Corbel" panose="020B0503020204020204" pitchFamily="34" charset="0"/>
              </a:rPr>
              <a:t>secetă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defrișarea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pădurilor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și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temperaturi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extreme. </a:t>
            </a:r>
            <a:r>
              <a:rPr lang="en-US" sz="5400" dirty="0" err="1">
                <a:latin typeface="Corbel" panose="020B0503020204020204" pitchFamily="34" charset="0"/>
              </a:rPr>
              <a:t>Astfel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schimbările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climatice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sunt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dezastruoase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pentru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cinstea</a:t>
            </a:r>
            <a:r>
              <a:rPr lang="en-US" sz="5400" b="1" dirty="0">
                <a:latin typeface="Corbel" panose="020B0503020204020204" pitchFamily="34" charset="0"/>
              </a:rPr>
              <a:t> cui a </a:t>
            </a:r>
            <a:r>
              <a:rPr lang="en-US" sz="5400" b="1" dirty="0" err="1">
                <a:latin typeface="Corbel" panose="020B0503020204020204" pitchFamily="34" charset="0"/>
              </a:rPr>
              <a:t>fost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numită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această</a:t>
            </a:r>
            <a:r>
              <a:rPr lang="ro-MD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smtClean="0">
                <a:latin typeface="Corbel" panose="020B0503020204020204" pitchFamily="34" charset="0"/>
              </a:rPr>
              <a:t>specie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99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2019 году группа учёных открыла новый вид улиток. </a:t>
            </a:r>
            <a:r>
              <a:rPr lang="ru-RU" sz="5400" dirty="0" smtClean="0">
                <a:latin typeface="Corbel" panose="020B0503020204020204" pitchFamily="34" charset="0"/>
              </a:rPr>
              <a:t>Они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очень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чувствительны </a:t>
            </a:r>
            <a:r>
              <a:rPr lang="ru-RU" sz="5400" dirty="0">
                <a:latin typeface="Corbel" panose="020B0503020204020204" pitchFamily="34" charset="0"/>
              </a:rPr>
              <a:t>к засухе, уничтожению лесов и </a:t>
            </a:r>
            <a:r>
              <a:rPr lang="ru-RU" sz="5400" dirty="0" smtClean="0">
                <a:latin typeface="Corbel" panose="020B0503020204020204" pitchFamily="34" charset="0"/>
              </a:rPr>
              <a:t>не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переносят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экстремальные </a:t>
            </a:r>
            <a:r>
              <a:rPr lang="ru-RU" sz="5400" dirty="0">
                <a:latin typeface="Corbel" panose="020B0503020204020204" pitchFamily="34" charset="0"/>
              </a:rPr>
              <a:t>температуры. Следовательно, </a:t>
            </a:r>
            <a:r>
              <a:rPr lang="ru-RU" sz="5400" dirty="0" smtClean="0">
                <a:latin typeface="Corbel" panose="020B0503020204020204" pitchFamily="34" charset="0"/>
              </a:rPr>
              <a:t>изменение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климата </a:t>
            </a:r>
            <a:r>
              <a:rPr lang="ru-RU" sz="5400" dirty="0">
                <a:latin typeface="Corbel" panose="020B0503020204020204" pitchFamily="34" charset="0"/>
              </a:rPr>
              <a:t>для них губительно. </a:t>
            </a:r>
            <a:r>
              <a:rPr lang="ru-RU" sz="5400" b="1" dirty="0">
                <a:latin typeface="Corbel" panose="020B0503020204020204" pitchFamily="34" charset="0"/>
              </a:rPr>
              <a:t>В честь кого назвали </a:t>
            </a:r>
            <a:r>
              <a:rPr lang="ru-RU" sz="5400" b="1" dirty="0" smtClean="0">
                <a:latin typeface="Corbel" panose="020B0503020204020204" pitchFamily="34" charset="0"/>
              </a:rPr>
              <a:t>этот вид?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Un </a:t>
            </a:r>
            <a:r>
              <a:rPr lang="en-US" sz="5400" dirty="0" err="1">
                <a:latin typeface="Corbel" panose="020B0503020204020204" pitchFamily="34" charset="0"/>
              </a:rPr>
              <a:t>grup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savanți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descoperit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2019 o </a:t>
            </a:r>
            <a:r>
              <a:rPr lang="en-US" sz="5400" dirty="0" err="1">
                <a:latin typeface="Corbel" panose="020B0503020204020204" pitchFamily="34" charset="0"/>
              </a:rPr>
              <a:t>nouă</a:t>
            </a:r>
            <a:r>
              <a:rPr lang="en-US" sz="5400" dirty="0">
                <a:latin typeface="Corbel" panose="020B0503020204020204" pitchFamily="34" charset="0"/>
              </a:rPr>
              <a:t> specie de </a:t>
            </a:r>
            <a:r>
              <a:rPr lang="en-US" sz="5400" dirty="0" err="1" smtClean="0">
                <a:latin typeface="Corbel" panose="020B0503020204020204" pitchFamily="34" charset="0"/>
              </a:rPr>
              <a:t>melci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Aceștia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sunt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extrem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sensibili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r>
              <a:rPr lang="en-US" sz="5400" dirty="0" err="1">
                <a:latin typeface="Corbel" panose="020B0503020204020204" pitchFamily="34" charset="0"/>
              </a:rPr>
              <a:t>secetă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defrișarea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pădurilor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și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temperaturi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extreme. </a:t>
            </a:r>
            <a:r>
              <a:rPr lang="en-US" sz="5400" dirty="0" err="1">
                <a:latin typeface="Corbel" panose="020B0503020204020204" pitchFamily="34" charset="0"/>
              </a:rPr>
              <a:t>Astfel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schimbările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climatice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sunt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dezastruoase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pentru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cinstea</a:t>
            </a:r>
            <a:r>
              <a:rPr lang="en-US" sz="5400" b="1" dirty="0">
                <a:latin typeface="Corbel" panose="020B0503020204020204" pitchFamily="34" charset="0"/>
              </a:rPr>
              <a:t> cui a </a:t>
            </a:r>
            <a:r>
              <a:rPr lang="en-US" sz="5400" b="1" dirty="0" err="1">
                <a:latin typeface="Corbel" panose="020B0503020204020204" pitchFamily="34" charset="0"/>
              </a:rPr>
              <a:t>fost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numită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această</a:t>
            </a:r>
            <a:r>
              <a:rPr lang="ro-MD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smtClean="0">
                <a:latin typeface="Corbel" panose="020B0503020204020204" pitchFamily="34" charset="0"/>
              </a:rPr>
              <a:t>specie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2160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124030"/>
            <a:ext cx="1009141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>
                <a:latin typeface="Corbel" panose="020B0503020204020204" pitchFamily="34" charset="0"/>
              </a:rPr>
              <a:t>Многие не верят в изменение климата, соответственно и не осознают </a:t>
            </a:r>
            <a:r>
              <a:rPr lang="ru-RU" sz="4000" dirty="0" smtClean="0">
                <a:latin typeface="Corbel" panose="020B0503020204020204" pitchFamily="34" charset="0"/>
              </a:rPr>
              <a:t>негативные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последствия </a:t>
            </a:r>
            <a:r>
              <a:rPr lang="ru-RU" sz="4000" dirty="0">
                <a:latin typeface="Corbel" panose="020B0503020204020204" pitchFamily="34" charset="0"/>
              </a:rPr>
              <a:t>этого феномена. Чтобы продемонстрировать глупость этих </a:t>
            </a:r>
            <a:r>
              <a:rPr lang="ru-RU" sz="4000" dirty="0" smtClean="0">
                <a:latin typeface="Corbel" panose="020B0503020204020204" pitchFamily="34" charset="0"/>
              </a:rPr>
              <a:t>суждений,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выпустили </a:t>
            </a:r>
            <a:r>
              <a:rPr lang="ru-RU" sz="4000" dirty="0">
                <a:latin typeface="Corbel" panose="020B0503020204020204" pitchFamily="34" charset="0"/>
              </a:rPr>
              <a:t>серию плакатов с ироничным лозунгом: «Они существуют, а </a:t>
            </a:r>
            <a:r>
              <a:rPr lang="ru-RU" sz="4000" dirty="0" smtClean="0">
                <a:latin typeface="Corbel" panose="020B0503020204020204" pitchFamily="34" charset="0"/>
              </a:rPr>
              <a:t>глобальное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потепление </a:t>
            </a:r>
            <a:r>
              <a:rPr lang="ru-RU" sz="4000" dirty="0">
                <a:latin typeface="Corbel" panose="020B0503020204020204" pitchFamily="34" charset="0"/>
              </a:rPr>
              <a:t>– нет!». </a:t>
            </a:r>
            <a:r>
              <a:rPr lang="ru-RU" sz="4000" b="1" dirty="0">
                <a:latin typeface="Corbel" panose="020B0503020204020204" pitchFamily="34" charset="0"/>
              </a:rPr>
              <a:t>Угадайте по описанию, кого поместили на эти плакаты.</a:t>
            </a:r>
            <a:r>
              <a:rPr lang="ru-RU" sz="4000" dirty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1. Мифологические </a:t>
            </a:r>
            <a:r>
              <a:rPr lang="ru-RU" sz="4000" b="1" dirty="0">
                <a:latin typeface="Corbel" panose="020B0503020204020204" pitchFamily="34" charset="0"/>
              </a:rPr>
              <a:t>персонажи, которые питаются </a:t>
            </a:r>
            <a:r>
              <a:rPr lang="ru-RU" sz="4000" b="1" dirty="0" smtClean="0">
                <a:latin typeface="Corbel" panose="020B0503020204020204" pitchFamily="34" charset="0"/>
              </a:rPr>
              <a:t>кровью.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2</a:t>
            </a:r>
            <a:r>
              <a:rPr lang="ru-RU" sz="4000" b="1" dirty="0">
                <a:latin typeface="Corbel" panose="020B0503020204020204" pitchFamily="34" charset="0"/>
              </a:rPr>
              <a:t>. Ежегодный поставщик подарков.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3</a:t>
            </a:r>
            <a:r>
              <a:rPr lang="ru-RU" sz="4000" b="1" dirty="0">
                <a:latin typeface="Corbel" panose="020B0503020204020204" pitchFamily="34" charset="0"/>
              </a:rPr>
              <a:t>. Мифический персонаж с </a:t>
            </a:r>
            <a:r>
              <a:rPr lang="ru-RU" sz="4000" b="1" dirty="0" smtClean="0">
                <a:latin typeface="Corbel" panose="020B0503020204020204" pitchFamily="34" charset="0"/>
              </a:rPr>
              <a:t>прекрасным </a:t>
            </a:r>
            <a:r>
              <a:rPr lang="ru-RU" sz="4000" b="1" dirty="0">
                <a:latin typeface="Corbel" panose="020B0503020204020204" pitchFamily="34" charset="0"/>
              </a:rPr>
              <a:t>голосом.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Mulți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nu cred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schimbările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climatice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și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prin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urmare</a:t>
            </a:r>
            <a:r>
              <a:rPr lang="en-US" sz="4000" dirty="0">
                <a:latin typeface="Corbel" panose="020B0503020204020204" pitchFamily="34" charset="0"/>
              </a:rPr>
              <a:t>, nu </a:t>
            </a:r>
            <a:r>
              <a:rPr lang="en-US" sz="4000" dirty="0" err="1">
                <a:latin typeface="Corbel" panose="020B0503020204020204" pitchFamily="34" charset="0"/>
              </a:rPr>
              <a:t>își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dau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seama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consecințele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negative ale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acestora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dirty="0" err="1">
                <a:latin typeface="Corbel" panose="020B0503020204020204" pitchFamily="34" charset="0"/>
              </a:rPr>
              <a:t>Astfel</a:t>
            </a:r>
            <a:r>
              <a:rPr lang="en-US" sz="4000" dirty="0">
                <a:latin typeface="Corbel" panose="020B0503020204020204" pitchFamily="34" charset="0"/>
              </a:rPr>
              <a:t>, a </a:t>
            </a:r>
            <a:r>
              <a:rPr lang="en-US" sz="4000" dirty="0" err="1">
                <a:latin typeface="Corbel" panose="020B0503020204020204" pitchFamily="34" charset="0"/>
              </a:rPr>
              <a:t>apărut</a:t>
            </a:r>
            <a:r>
              <a:rPr lang="en-US" sz="4000" dirty="0">
                <a:latin typeface="Corbel" panose="020B0503020204020204" pitchFamily="34" charset="0"/>
              </a:rPr>
              <a:t> o </a:t>
            </a:r>
            <a:r>
              <a:rPr lang="en-US" sz="4000" dirty="0" err="1">
                <a:latin typeface="Corbel" panose="020B0503020204020204" pitchFamily="34" charset="0"/>
              </a:rPr>
              <a:t>serie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postere</a:t>
            </a:r>
            <a:r>
              <a:rPr lang="en-US" sz="4000" dirty="0">
                <a:latin typeface="Corbel" panose="020B0503020204020204" pitchFamily="34" charset="0"/>
              </a:rPr>
              <a:t> sub </a:t>
            </a:r>
            <a:r>
              <a:rPr lang="en-US" sz="4000" dirty="0" err="1">
                <a:latin typeface="Corbel" panose="020B0503020204020204" pitchFamily="34" charset="0"/>
              </a:rPr>
              <a:t>sloganul</a:t>
            </a:r>
            <a:r>
              <a:rPr lang="en-US" sz="4000" dirty="0">
                <a:latin typeface="Corbel" panose="020B0503020204020204" pitchFamily="34" charset="0"/>
              </a:rPr>
              <a:t> ironic ”</a:t>
            </a:r>
            <a:r>
              <a:rPr lang="en-US" sz="4000" dirty="0" err="1">
                <a:latin typeface="Corbel" panose="020B0503020204020204" pitchFamily="34" charset="0"/>
              </a:rPr>
              <a:t>Ei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există</a:t>
            </a:r>
            <a:r>
              <a:rPr lang="en-US" sz="4000" dirty="0">
                <a:latin typeface="Corbel" panose="020B0503020204020204" pitchFamily="34" charset="0"/>
              </a:rPr>
              <a:t>, </a:t>
            </a:r>
            <a:r>
              <a:rPr lang="en-US" sz="4000" dirty="0" err="1">
                <a:latin typeface="Corbel" panose="020B0503020204020204" pitchFamily="34" charset="0"/>
              </a:rPr>
              <a:t>iar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o-MD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încălzirea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globală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smtClean="0">
                <a:latin typeface="Corbel" panose="020B0503020204020204" pitchFamily="34" charset="0"/>
              </a:rPr>
              <a:t>–</a:t>
            </a:r>
            <a:r>
              <a:rPr lang="ro-MD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smtClean="0">
                <a:latin typeface="Corbel" panose="020B0503020204020204" pitchFamily="34" charset="0"/>
              </a:rPr>
              <a:t>nu</a:t>
            </a:r>
            <a:r>
              <a:rPr lang="en-US" sz="4000" dirty="0">
                <a:latin typeface="Corbel" panose="020B0503020204020204" pitchFamily="34" charset="0"/>
              </a:rPr>
              <a:t>!”. </a:t>
            </a:r>
            <a:r>
              <a:rPr lang="en-US" sz="4000" b="1" dirty="0" err="1">
                <a:latin typeface="Corbel" panose="020B0503020204020204" pitchFamily="34" charset="0"/>
              </a:rPr>
              <a:t>Ghiciți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după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descriere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ce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personaje</a:t>
            </a:r>
            <a:r>
              <a:rPr lang="en-US" sz="4000" b="1" dirty="0">
                <a:latin typeface="Corbel" panose="020B0503020204020204" pitchFamily="34" charset="0"/>
              </a:rPr>
              <a:t> au </a:t>
            </a:r>
            <a:r>
              <a:rPr lang="en-US" sz="4000" b="1" dirty="0" err="1">
                <a:latin typeface="Corbel" panose="020B0503020204020204" pitchFamily="34" charset="0"/>
              </a:rPr>
              <a:t>fost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plasate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postere</a:t>
            </a:r>
            <a:r>
              <a:rPr lang="en-US" sz="4000" b="1" dirty="0">
                <a:latin typeface="Corbel" panose="020B0503020204020204" pitchFamily="34" charset="0"/>
              </a:rPr>
              <a:t>.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1. </a:t>
            </a:r>
            <a:r>
              <a:rPr lang="en-US" sz="4000" b="1" dirty="0" err="1" smtClean="0">
                <a:latin typeface="Corbel" panose="020B0503020204020204" pitchFamily="34" charset="0"/>
              </a:rPr>
              <a:t>Personaje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mitice</a:t>
            </a:r>
            <a:r>
              <a:rPr lang="en-US" sz="4000" b="1" dirty="0">
                <a:latin typeface="Corbel" panose="020B0503020204020204" pitchFamily="34" charset="0"/>
              </a:rPr>
              <a:t> care beau </a:t>
            </a:r>
            <a:r>
              <a:rPr lang="en-US" sz="4000" b="1" dirty="0" err="1">
                <a:latin typeface="Corbel" panose="020B0503020204020204" pitchFamily="34" charset="0"/>
              </a:rPr>
              <a:t>sânge</a:t>
            </a:r>
            <a:r>
              <a:rPr lang="en-US" sz="4000" b="1" dirty="0">
                <a:latin typeface="Corbel" panose="020B0503020204020204" pitchFamily="34" charset="0"/>
              </a:rPr>
              <a:t>. </a:t>
            </a:r>
            <a:endParaRPr lang="en-US" sz="4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2</a:t>
            </a:r>
            <a:r>
              <a:rPr lang="en-US" sz="4000" b="1" dirty="0">
                <a:latin typeface="Corbel" panose="020B0503020204020204" pitchFamily="34" charset="0"/>
              </a:rPr>
              <a:t>. </a:t>
            </a:r>
            <a:r>
              <a:rPr lang="en-US" sz="4000" b="1" dirty="0" err="1">
                <a:latin typeface="Corbel" panose="020B0503020204020204" pitchFamily="34" charset="0"/>
              </a:rPr>
              <a:t>Furnizorul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anual</a:t>
            </a:r>
            <a:r>
              <a:rPr lang="en-US" sz="4000" b="1" dirty="0">
                <a:latin typeface="Corbel" panose="020B0503020204020204" pitchFamily="34" charset="0"/>
              </a:rPr>
              <a:t> de </a:t>
            </a:r>
            <a:r>
              <a:rPr lang="en-US" sz="4000" b="1" dirty="0" err="1" smtClean="0">
                <a:latin typeface="Corbel" panose="020B0503020204020204" pitchFamily="34" charset="0"/>
              </a:rPr>
              <a:t>cadouri</a:t>
            </a:r>
            <a:r>
              <a:rPr lang="en-US" sz="4000" b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3</a:t>
            </a:r>
            <a:r>
              <a:rPr lang="en-US" sz="4000" b="1" dirty="0">
                <a:latin typeface="Corbel" panose="020B0503020204020204" pitchFamily="34" charset="0"/>
              </a:rPr>
              <a:t>. </a:t>
            </a:r>
            <a:r>
              <a:rPr lang="en-US" sz="4000" b="1" dirty="0" err="1">
                <a:latin typeface="Corbel" panose="020B0503020204020204" pitchFamily="34" charset="0"/>
              </a:rPr>
              <a:t>Personaj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mitologic</a:t>
            </a:r>
            <a:r>
              <a:rPr lang="en-US" sz="4000" b="1" dirty="0">
                <a:latin typeface="Corbel" panose="020B0503020204020204" pitchFamily="34" charset="0"/>
              </a:rPr>
              <a:t> cu o voce </a:t>
            </a:r>
            <a:r>
              <a:rPr lang="en-US" sz="4000" b="1" dirty="0" err="1">
                <a:latin typeface="Corbel" panose="020B0503020204020204" pitchFamily="34" charset="0"/>
              </a:rPr>
              <a:t>minunată</a:t>
            </a:r>
            <a:r>
              <a:rPr lang="en-US" sz="40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8647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1410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3995</TotalTime>
  <Words>1447</Words>
  <Application>Microsoft Office PowerPoint</Application>
  <PresentationFormat>Произвольный</PresentationFormat>
  <Paragraphs>177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420</cp:revision>
  <dcterms:modified xsi:type="dcterms:W3CDTF">2021-01-13T16:37:37Z</dcterms:modified>
</cp:coreProperties>
</file>